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22"/>
  </p:notesMasterIdLst>
  <p:sldIdLst>
    <p:sldId id="256" r:id="rId3"/>
    <p:sldId id="257" r:id="rId4"/>
    <p:sldId id="266" r:id="rId5"/>
    <p:sldId id="267" r:id="rId6"/>
    <p:sldId id="269" r:id="rId7"/>
    <p:sldId id="272" r:id="rId8"/>
    <p:sldId id="271" r:id="rId9"/>
    <p:sldId id="274" r:id="rId10"/>
    <p:sldId id="273" r:id="rId11"/>
    <p:sldId id="275" r:id="rId12"/>
    <p:sldId id="276" r:id="rId13"/>
    <p:sldId id="277" r:id="rId14"/>
    <p:sldId id="278" r:id="rId15"/>
    <p:sldId id="279" r:id="rId16"/>
    <p:sldId id="270" r:id="rId17"/>
    <p:sldId id="280" r:id="rId18"/>
    <p:sldId id="281" r:id="rId19"/>
    <p:sldId id="282"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9" autoAdjust="0"/>
    <p:restoredTop sz="75651" autoAdjust="0"/>
  </p:normalViewPr>
  <p:slideViewPr>
    <p:cSldViewPr snapToGrid="0">
      <p:cViewPr varScale="1">
        <p:scale>
          <a:sx n="84" d="100"/>
          <a:sy n="84" d="100"/>
        </p:scale>
        <p:origin x="1704" y="1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6/13/17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 sure of</a:t>
            </a:r>
            <a:r>
              <a:rPr lang="en-US" baseline="0"/>
              <a:t> the thought behind this slide.  </a:t>
            </a:r>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1026814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t>6/13/17</a:t>
            </a:fld>
            <a:endParaRPr lang="en-US">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04B349-9D77-49FB-8166-C37BCEA42EC1}" type="datetime1">
              <a:rPr lang="en-US" smtClean="0">
                <a:solidFill>
                  <a:prstClr val="black">
                    <a:tint val="75000"/>
                  </a:prstClr>
                </a:solidFill>
              </a:rPr>
              <a:t>6/13/17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54962-EA48-4DE9-98EF-0FF1D47BA3D2}" type="datetime1">
              <a:rPr lang="en-US" smtClean="0">
                <a:solidFill>
                  <a:prstClr val="black">
                    <a:tint val="75000"/>
                  </a:prstClr>
                </a:solidFill>
              </a:rPr>
              <a:t>6/13/17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E00CE-B938-4206-BDA1-CF1182F16C71}" type="datetime1">
              <a:rPr lang="en-US" smtClean="0">
                <a:solidFill>
                  <a:prstClr val="black">
                    <a:tint val="75000"/>
                  </a:prstClr>
                </a:solidFill>
              </a:rPr>
              <a:t>6/13/17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EEEA5E-FB54-48B7-9883-A92761610DDF}" type="datetime1">
              <a:rPr lang="en-US" smtClean="0">
                <a:solidFill>
                  <a:prstClr val="black">
                    <a:tint val="75000"/>
                  </a:prstClr>
                </a:solidFill>
              </a:rPr>
              <a:t>6/13/17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FD28B-9347-428D-B7DF-2C233102B381}" type="datetime1">
              <a:rPr lang="en-US" smtClean="0">
                <a:solidFill>
                  <a:prstClr val="black">
                    <a:tint val="75000"/>
                  </a:prstClr>
                </a:solidFill>
              </a:rPr>
              <a:t>6/13/17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84F73-AF8F-4BCC-9AA0-56F61770A06A}"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548D8-B879-43A5-B2B3-14A5469E363E}"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F27CF-BF37-4969-8ADF-3A47A962F15D}" type="datetime1">
              <a:rPr lang="en-US" smtClean="0"/>
              <a:t>6/13/17</a:t>
            </a:fld>
            <a:endParaRPr lang="en-US"/>
          </a:p>
        </p:txBody>
      </p:sp>
      <p:sp>
        <p:nvSpPr>
          <p:cNvPr id="5" name="Footer Placeholder 4"/>
          <p:cNvSpPr>
            <a:spLocks noGrp="1"/>
          </p:cNvSpPr>
          <p:nvPr>
            <p:ph type="ftr" sz="quarter" idx="11"/>
          </p:nvPr>
        </p:nvSpPr>
        <p:spPr/>
        <p:txBody>
          <a:bodyPr/>
          <a:lstStyle/>
          <a:p>
            <a:r>
              <a:rPr lang="en-US"/>
              <a:t>CTE Leadership Institute May 8 - 9, 2015 LaJolla,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8E5D03-FE27-4084-BF8B-9B448EACDFCA}" type="datetime1">
              <a:rPr lang="en-US" smtClean="0"/>
              <a:t>6/13/17</a:t>
            </a:fld>
            <a:endParaRPr lang="en-US"/>
          </a:p>
        </p:txBody>
      </p:sp>
      <p:sp>
        <p:nvSpPr>
          <p:cNvPr id="6" name="Footer Placeholder 5"/>
          <p:cNvSpPr>
            <a:spLocks noGrp="1"/>
          </p:cNvSpPr>
          <p:nvPr>
            <p:ph type="ftr" sz="quarter" idx="11"/>
          </p:nvPr>
        </p:nvSpPr>
        <p:spPr/>
        <p:txBody>
          <a:bodyPr/>
          <a:lstStyle/>
          <a:p>
            <a:r>
              <a:rPr lang="en-US"/>
              <a:t>CTE Leadership Institute May 8 - 9, 2015 LaJolla,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556BCD-9B54-4AFC-95FF-2A63CD7C0CAA}" type="datetime1">
              <a:rPr lang="en-US" smtClean="0"/>
              <a:t>6/13/17</a:t>
            </a:fld>
            <a:endParaRPr lang="en-US"/>
          </a:p>
        </p:txBody>
      </p:sp>
      <p:sp>
        <p:nvSpPr>
          <p:cNvPr id="4" name="Footer Placeholder 3"/>
          <p:cNvSpPr>
            <a:spLocks noGrp="1"/>
          </p:cNvSpPr>
          <p:nvPr>
            <p:ph type="ftr" sz="quarter" idx="11"/>
          </p:nvPr>
        </p:nvSpPr>
        <p:spPr/>
        <p:txBody>
          <a:bodyPr/>
          <a:lstStyle/>
          <a:p>
            <a:r>
              <a:rPr lang="en-US"/>
              <a:t>CTE Leadership Institute May 8 - 9, 2015 LaJolla,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t>6/13/17</a:t>
            </a:fld>
            <a:endParaRPr lang="en-US"/>
          </a:p>
        </p:txBody>
      </p:sp>
      <p:sp>
        <p:nvSpPr>
          <p:cNvPr id="3" name="Footer Placeholder 2"/>
          <p:cNvSpPr>
            <a:spLocks noGrp="1"/>
          </p:cNvSpPr>
          <p:nvPr>
            <p:ph type="ftr" sz="quarter" idx="11"/>
          </p:nvPr>
        </p:nvSpPr>
        <p:spPr/>
        <p:txBody>
          <a:bodyPr/>
          <a:lstStyle/>
          <a:p>
            <a:r>
              <a:rPr lang="en-US"/>
              <a:t>CTE Leadership Institute May 8 - 9, 2015 LaJolla,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5307F8A6-2302-4A51-9772-884E94299E1D}" type="datetime1">
              <a:rPr lang="en-US" smtClean="0">
                <a:solidFill>
                  <a:prstClr val="black">
                    <a:tint val="75000"/>
                  </a:prstClr>
                </a:solidFill>
              </a:rPr>
              <a:t>6/13/17</a:t>
            </a:fld>
            <a:endParaRPr lang="en-US">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91F03-2255-4509-B562-34CB0BBB20F5}"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56AAB2-D38C-4BF8-A71B-C57944A8F42B}"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136F2F-3B0B-4214-9C78-8C34E471CFDA}" type="datetime1">
              <a:rPr lang="en-US" smtClean="0">
                <a:solidFill>
                  <a:prstClr val="black">
                    <a:tint val="75000"/>
                  </a:prstClr>
                </a:solidFill>
              </a:rPr>
              <a:t>6/13/17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1D95-4EE4-4689-BE62-B24C09C63F1B}" type="datetime1">
              <a:rPr lang="en-US" smtClean="0">
                <a:solidFill>
                  <a:prstClr val="black">
                    <a:tint val="75000"/>
                  </a:prstClr>
                </a:solidFill>
              </a:rPr>
              <a:t>6/13/17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Developing a </a:t>
            </a:r>
            <a:br>
              <a:rPr lang="en-US" dirty="0"/>
            </a:br>
            <a:r>
              <a:rPr lang="en-US" dirty="0"/>
              <a:t>Leadership Style</a:t>
            </a:r>
          </a:p>
        </p:txBody>
      </p:sp>
      <p:sp>
        <p:nvSpPr>
          <p:cNvPr id="3" name="Subtitle 2"/>
          <p:cNvSpPr>
            <a:spLocks noGrp="1"/>
          </p:cNvSpPr>
          <p:nvPr>
            <p:ph type="subTitle" idx="1"/>
          </p:nvPr>
        </p:nvSpPr>
        <p:spPr>
          <a:xfrm>
            <a:off x="1524000" y="4076054"/>
            <a:ext cx="9144000" cy="1949189"/>
          </a:xfrm>
        </p:spPr>
        <p:txBody>
          <a:bodyPr>
            <a:normAutofit lnSpcReduction="10000"/>
          </a:bodyPr>
          <a:lstStyle/>
          <a:p>
            <a:pPr algn="r"/>
            <a:r>
              <a:rPr lang="en-US" sz="2000" dirty="0"/>
              <a:t>Randy Beach, South Representative, ASCCC</a:t>
            </a:r>
          </a:p>
          <a:p>
            <a:pPr algn="r"/>
            <a:r>
              <a:rPr lang="en-US" sz="2000" dirty="0"/>
              <a:t>Carrie Roberson, North Representative, ASCCC</a:t>
            </a:r>
          </a:p>
          <a:p>
            <a:pPr algn="r"/>
            <a:r>
              <a:rPr lang="en-US" sz="2000" dirty="0"/>
              <a:t>John </a:t>
            </a:r>
            <a:r>
              <a:rPr lang="en-US" sz="2000" dirty="0" err="1"/>
              <a:t>Stanskas</a:t>
            </a:r>
            <a:r>
              <a:rPr lang="en-US" sz="2000" dirty="0"/>
              <a:t>, ASCCC Vice President </a:t>
            </a:r>
          </a:p>
          <a:p>
            <a:pPr algn="r"/>
            <a:r>
              <a:rPr lang="en-US" sz="2000" dirty="0"/>
              <a:t>Faculty Leadership Institute, Sacramento, CA </a:t>
            </a:r>
          </a:p>
          <a:p>
            <a:pPr algn="r"/>
            <a:r>
              <a:rPr lang="en-US" sz="2000" dirty="0"/>
              <a:t>June 14-June 17, 2017</a:t>
            </a:r>
          </a:p>
        </p:txBody>
      </p:sp>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Common Leadership Styles: Autocratic</a:t>
            </a:r>
          </a:p>
        </p:txBody>
      </p:sp>
      <p:sp>
        <p:nvSpPr>
          <p:cNvPr id="3" name="Content Placeholder 2"/>
          <p:cNvSpPr>
            <a:spLocks noGrp="1"/>
          </p:cNvSpPr>
          <p:nvPr>
            <p:ph idx="1"/>
          </p:nvPr>
        </p:nvSpPr>
        <p:spPr/>
        <p:txBody>
          <a:bodyPr>
            <a:normAutofit/>
          </a:bodyPr>
          <a:lstStyle/>
          <a:p>
            <a:pPr marL="0" indent="0">
              <a:buNone/>
            </a:pPr>
            <a:r>
              <a:rPr lang="en-US" b="0" i="0" dirty="0"/>
              <a:t>The autocratic leader makes decisions alone, without the input of others, and will impose their will on others</a:t>
            </a:r>
          </a:p>
          <a:p>
            <a:pPr marL="0" indent="0">
              <a:lnSpc>
                <a:spcPct val="100000"/>
              </a:lnSpc>
              <a:buNone/>
            </a:pPr>
            <a:r>
              <a:rPr lang="en-US" sz="3200" dirty="0">
                <a:solidFill>
                  <a:srgbClr val="261300"/>
                </a:solidFill>
                <a:ea typeface="+mj-ea"/>
                <a:cs typeface="+mj-cs"/>
              </a:rPr>
              <a:t>Con</a:t>
            </a:r>
          </a:p>
          <a:p>
            <a:pPr marL="0" indent="0">
              <a:buNone/>
            </a:pPr>
            <a:r>
              <a:rPr lang="en-US" b="0" i="0" dirty="0"/>
              <a:t>Not compatible with to 10 + 1 or shared planning and decision making learning environment</a:t>
            </a:r>
          </a:p>
          <a:p>
            <a:pPr marL="0" indent="0">
              <a:buNone/>
            </a:pPr>
            <a:r>
              <a:rPr lang="en-US" b="0" i="0" dirty="0"/>
              <a:t>Contrary to academic senate principles</a:t>
            </a:r>
          </a:p>
          <a:p>
            <a:pPr marL="0" indent="0">
              <a:buNone/>
            </a:pPr>
            <a:r>
              <a:rPr lang="en-US" b="0" i="0" dirty="0"/>
              <a:t>Although considered a last resort, it’s easy to get there quickly</a:t>
            </a:r>
          </a:p>
          <a:p>
            <a:pPr marL="0" indent="0">
              <a:buNone/>
            </a:pPr>
            <a:endParaRPr lang="en-US" b="0" i="0" dirty="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59555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Common Leadership Styles: Participative</a:t>
            </a:r>
          </a:p>
        </p:txBody>
      </p:sp>
      <p:sp>
        <p:nvSpPr>
          <p:cNvPr id="3" name="Content Placeholder 2"/>
          <p:cNvSpPr>
            <a:spLocks noGrp="1"/>
          </p:cNvSpPr>
          <p:nvPr>
            <p:ph idx="1"/>
          </p:nvPr>
        </p:nvSpPr>
        <p:spPr/>
        <p:txBody>
          <a:bodyPr>
            <a:normAutofit/>
          </a:bodyPr>
          <a:lstStyle/>
          <a:p>
            <a:pPr marL="0" indent="0">
              <a:buNone/>
            </a:pPr>
            <a:r>
              <a:rPr lang="en-US" b="0" i="0"/>
              <a:t>Often called the democratic leadership style, participative leadership values the input of others, but the responsibility of making the final decision rests with the participative leader</a:t>
            </a:r>
          </a:p>
          <a:p>
            <a:pPr marL="0" indent="0">
              <a:buNone/>
            </a:pPr>
            <a:r>
              <a:rPr lang="en-US" sz="3200">
                <a:solidFill>
                  <a:srgbClr val="261300"/>
                </a:solidFill>
                <a:ea typeface="+mj-ea"/>
                <a:cs typeface="+mj-cs"/>
              </a:rPr>
              <a:t>Pro</a:t>
            </a:r>
          </a:p>
          <a:p>
            <a:pPr marL="0" indent="0">
              <a:buNone/>
            </a:pPr>
            <a:r>
              <a:rPr lang="en-US" b="0" i="0"/>
              <a:t>More compatible with 10+1 and educational environments</a:t>
            </a:r>
          </a:p>
          <a:p>
            <a:pPr marL="0" indent="0">
              <a:buNone/>
            </a:pPr>
            <a:r>
              <a:rPr lang="en-US" b="0" i="0"/>
              <a:t>Supports succession planning and shared responsibility</a:t>
            </a:r>
          </a:p>
          <a:p>
            <a:pPr marL="0" indent="0">
              <a:buNone/>
            </a:pPr>
            <a:r>
              <a:rPr lang="en-US" b="0" i="0"/>
              <a:t>Avoids perceptions of the “power-hungry” administrator </a:t>
            </a:r>
          </a:p>
          <a:p>
            <a:pPr marL="0" indent="0">
              <a:buNone/>
            </a:pPr>
            <a:r>
              <a:rPr lang="en-US" b="0" i="0"/>
              <a:t>People feel their opinions matter; feel heard</a:t>
            </a:r>
          </a:p>
          <a:p>
            <a:pPr marL="0" indent="0">
              <a:buNone/>
            </a:pPr>
            <a:r>
              <a:rPr lang="en-US" b="0" i="0"/>
              <a:t>Change easier to manage</a:t>
            </a:r>
          </a:p>
          <a:p>
            <a:pPr marL="0" indent="0">
              <a:buNone/>
            </a:pPr>
            <a:endParaRPr lang="en-US" b="0" i="0"/>
          </a:p>
          <a:p>
            <a:pPr marL="0" indent="0">
              <a:buNone/>
            </a:pPr>
            <a:endParaRPr lang="en-US" b="0" i="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70301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Common Leadership Styles: Participative</a:t>
            </a:r>
          </a:p>
        </p:txBody>
      </p:sp>
      <p:sp>
        <p:nvSpPr>
          <p:cNvPr id="3" name="Content Placeholder 2"/>
          <p:cNvSpPr>
            <a:spLocks noGrp="1"/>
          </p:cNvSpPr>
          <p:nvPr>
            <p:ph idx="1"/>
          </p:nvPr>
        </p:nvSpPr>
        <p:spPr/>
        <p:txBody>
          <a:bodyPr>
            <a:normAutofit/>
          </a:bodyPr>
          <a:lstStyle/>
          <a:p>
            <a:pPr marL="0" indent="0">
              <a:buNone/>
            </a:pPr>
            <a:r>
              <a:rPr lang="en-US" b="0" i="0"/>
              <a:t>Often called the democratic leadership style, participative leadership values the input of others, but the responsibility of making the final decision rests with the participative leader</a:t>
            </a:r>
          </a:p>
          <a:p>
            <a:pPr marL="0" indent="0">
              <a:buNone/>
            </a:pPr>
            <a:r>
              <a:rPr lang="en-US" sz="3200">
                <a:solidFill>
                  <a:srgbClr val="261300"/>
                </a:solidFill>
                <a:ea typeface="+mj-ea"/>
                <a:cs typeface="+mj-cs"/>
              </a:rPr>
              <a:t>Con</a:t>
            </a:r>
          </a:p>
          <a:p>
            <a:pPr marL="0" indent="0">
              <a:buNone/>
            </a:pPr>
            <a:r>
              <a:rPr lang="en-US" b="0" i="0"/>
              <a:t>Slow moving</a:t>
            </a:r>
          </a:p>
          <a:p>
            <a:pPr marL="0" indent="0">
              <a:buNone/>
            </a:pPr>
            <a:r>
              <a:rPr lang="en-US" b="0" i="0"/>
              <a:t>Can be alienating to some if not all voices garner respect</a:t>
            </a:r>
          </a:p>
          <a:p>
            <a:pPr marL="0" indent="0">
              <a:buNone/>
            </a:pPr>
            <a:r>
              <a:rPr lang="en-US" b="0" i="0"/>
              <a:t>Can be difficult to make sure ALL participants have equal access to information/communication difficulties (global emails</a:t>
            </a:r>
            <a:r>
              <a:rPr lang="mr-IN" b="0" i="0"/>
              <a:t>…</a:t>
            </a:r>
            <a:r>
              <a:rPr lang="en-US" b="0" i="0"/>
              <a:t>)</a:t>
            </a:r>
          </a:p>
          <a:p>
            <a:pPr marL="0" indent="0">
              <a:buNone/>
            </a:pPr>
            <a:endParaRPr lang="en-US" b="0" i="0"/>
          </a:p>
          <a:p>
            <a:pPr marL="0" indent="0">
              <a:buNone/>
            </a:pPr>
            <a:endParaRPr lang="en-US" b="0" i="0"/>
          </a:p>
          <a:p>
            <a:pPr marL="0" indent="0">
              <a:buNone/>
            </a:pPr>
            <a:endParaRPr lang="en-US" b="0" i="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73036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Characteristics of  Effective Leaders</a:t>
            </a:r>
          </a:p>
        </p:txBody>
      </p:sp>
      <p:sp>
        <p:nvSpPr>
          <p:cNvPr id="3" name="Content Placeholder 2"/>
          <p:cNvSpPr>
            <a:spLocks noGrp="1"/>
          </p:cNvSpPr>
          <p:nvPr>
            <p:ph sz="half" idx="1"/>
          </p:nvPr>
        </p:nvSpPr>
        <p:spPr/>
        <p:txBody>
          <a:bodyPr>
            <a:normAutofit/>
          </a:bodyPr>
          <a:lstStyle/>
          <a:p>
            <a:r>
              <a:rPr lang="en-US" dirty="0"/>
              <a:t>Honesty</a:t>
            </a:r>
          </a:p>
          <a:p>
            <a:r>
              <a:rPr lang="en-US" dirty="0"/>
              <a:t>Forward looking</a:t>
            </a:r>
          </a:p>
          <a:p>
            <a:r>
              <a:rPr lang="en-US" dirty="0"/>
              <a:t>Inspiring</a:t>
            </a:r>
          </a:p>
          <a:p>
            <a:r>
              <a:rPr lang="en-US" dirty="0"/>
              <a:t>Competent</a:t>
            </a:r>
          </a:p>
          <a:p>
            <a:r>
              <a:rPr lang="en-US" dirty="0"/>
              <a:t>Fair-mined </a:t>
            </a:r>
          </a:p>
          <a:p>
            <a:r>
              <a:rPr lang="en-US" dirty="0"/>
              <a:t>Supportive</a:t>
            </a:r>
          </a:p>
          <a:p>
            <a:r>
              <a:rPr lang="en-US" dirty="0"/>
              <a:t>Broad-minded</a:t>
            </a:r>
          </a:p>
          <a:p>
            <a:r>
              <a:rPr lang="en-US" dirty="0"/>
              <a:t>Intelligent</a:t>
            </a:r>
          </a:p>
          <a:p>
            <a:r>
              <a:rPr lang="en-US" dirty="0"/>
              <a:t>Straightforward</a:t>
            </a:r>
          </a:p>
          <a:p>
            <a:endParaRPr lang="en-US" dirty="0"/>
          </a:p>
        </p:txBody>
      </p:sp>
      <p:sp>
        <p:nvSpPr>
          <p:cNvPr id="6" name="Content Placeholder 5"/>
          <p:cNvSpPr>
            <a:spLocks noGrp="1"/>
          </p:cNvSpPr>
          <p:nvPr>
            <p:ph sz="half" idx="2"/>
          </p:nvPr>
        </p:nvSpPr>
        <p:spPr/>
        <p:txBody>
          <a:bodyPr>
            <a:normAutofit lnSpcReduction="10000"/>
          </a:bodyPr>
          <a:lstStyle/>
          <a:p>
            <a:r>
              <a:rPr lang="en-US" dirty="0"/>
              <a:t>Dependable	</a:t>
            </a:r>
          </a:p>
          <a:p>
            <a:r>
              <a:rPr lang="en-US" dirty="0"/>
              <a:t>Cooperative</a:t>
            </a:r>
          </a:p>
          <a:p>
            <a:r>
              <a:rPr lang="en-US" dirty="0"/>
              <a:t>Imaginative</a:t>
            </a:r>
          </a:p>
          <a:p>
            <a:r>
              <a:rPr lang="en-US" dirty="0"/>
              <a:t>Caring</a:t>
            </a:r>
          </a:p>
          <a:p>
            <a:r>
              <a:rPr lang="en-US" dirty="0"/>
              <a:t>Mature (Emotionally Intelligent) </a:t>
            </a:r>
          </a:p>
          <a:p>
            <a:r>
              <a:rPr lang="en-US" dirty="0"/>
              <a:t>Determined</a:t>
            </a:r>
          </a:p>
          <a:p>
            <a:r>
              <a:rPr lang="en-US" dirty="0"/>
              <a:t>Ambitious</a:t>
            </a:r>
          </a:p>
          <a:p>
            <a:r>
              <a:rPr lang="en-US" dirty="0"/>
              <a:t>Loyal</a:t>
            </a:r>
          </a:p>
          <a:p>
            <a:r>
              <a:rPr lang="en-US" dirty="0"/>
              <a:t>Independent </a:t>
            </a:r>
          </a:p>
          <a:p>
            <a:endParaRPr lang="en-US" dirty="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181100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Importance of Credibility and Interpersonal Skills </a:t>
            </a:r>
          </a:p>
        </p:txBody>
      </p:sp>
      <p:sp>
        <p:nvSpPr>
          <p:cNvPr id="3" name="Content Placeholder 2"/>
          <p:cNvSpPr>
            <a:spLocks noGrp="1"/>
          </p:cNvSpPr>
          <p:nvPr>
            <p:ph idx="1"/>
          </p:nvPr>
        </p:nvSpPr>
        <p:spPr/>
        <p:txBody>
          <a:bodyPr>
            <a:normAutofit/>
          </a:bodyPr>
          <a:lstStyle/>
          <a:p>
            <a:r>
              <a:rPr lang="en-US" b="0" i="0" dirty="0"/>
              <a:t>Be learned in your subject matter</a:t>
            </a:r>
          </a:p>
          <a:p>
            <a:r>
              <a:rPr lang="en-US" b="0" i="0" dirty="0"/>
              <a:t>Model positivity and problem-solving</a:t>
            </a:r>
          </a:p>
          <a:p>
            <a:r>
              <a:rPr lang="en-US" b="0" i="0" dirty="0"/>
              <a:t>Avoid gossip and silo-building</a:t>
            </a:r>
          </a:p>
          <a:p>
            <a:r>
              <a:rPr lang="en-US" b="0" i="0" dirty="0"/>
              <a:t>Run effective meetings and respect time</a:t>
            </a:r>
          </a:p>
          <a:p>
            <a:r>
              <a:rPr lang="en-US" b="0" i="0" dirty="0"/>
              <a:t>Seek to understand administrative perspective</a:t>
            </a:r>
          </a:p>
          <a:p>
            <a:r>
              <a:rPr lang="en-US" b="0" i="0" dirty="0"/>
              <a:t>Be open to difficult conversations </a:t>
            </a:r>
          </a:p>
          <a:p>
            <a:r>
              <a:rPr lang="en-US" b="0" i="0" dirty="0"/>
              <a:t>Be resilient and model </a:t>
            </a:r>
            <a:r>
              <a:rPr lang="en-US" b="0" i="0" dirty="0" smtClean="0"/>
              <a:t>balance</a:t>
            </a:r>
          </a:p>
          <a:p>
            <a:r>
              <a:rPr lang="en-US" b="0" i="0" dirty="0" smtClean="0"/>
              <a:t>Learn to facilitate dialog through practiced detachment</a:t>
            </a:r>
          </a:p>
          <a:p>
            <a:r>
              <a:rPr lang="en-US" b="0" i="0" dirty="0" smtClean="0"/>
              <a:t>Breathe</a:t>
            </a:r>
            <a:endParaRPr lang="en-US" b="0" i="0" dirty="0"/>
          </a:p>
          <a:p>
            <a:pPr marL="0" indent="0">
              <a:buNone/>
            </a:pPr>
            <a:endParaRPr lang="en-US" b="0" i="0" dirty="0"/>
          </a:p>
          <a:p>
            <a:pPr marL="0" indent="0">
              <a:buNone/>
            </a:pPr>
            <a:endParaRPr lang="en-US" b="0" i="0" dirty="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46543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Behaviors to Adopt</a:t>
            </a:r>
          </a:p>
        </p:txBody>
      </p:sp>
      <p:sp>
        <p:nvSpPr>
          <p:cNvPr id="3" name="Content Placeholder 2"/>
          <p:cNvSpPr>
            <a:spLocks noGrp="1"/>
          </p:cNvSpPr>
          <p:nvPr>
            <p:ph idx="1"/>
          </p:nvPr>
        </p:nvSpPr>
        <p:spPr/>
        <p:txBody>
          <a:bodyPr>
            <a:normAutofit/>
          </a:bodyPr>
          <a:lstStyle/>
          <a:p>
            <a:r>
              <a:rPr lang="en-US" b="0" i="0" dirty="0"/>
              <a:t>Respond to emails</a:t>
            </a:r>
          </a:p>
          <a:p>
            <a:r>
              <a:rPr lang="en-US" b="0" i="0" dirty="0"/>
              <a:t>Provide feedback</a:t>
            </a:r>
          </a:p>
          <a:p>
            <a:r>
              <a:rPr lang="en-US" b="0" i="0" dirty="0"/>
              <a:t>Acknowledge when people do well </a:t>
            </a:r>
          </a:p>
          <a:p>
            <a:r>
              <a:rPr lang="en-US" b="0" i="0" dirty="0"/>
              <a:t>Address when they don’t </a:t>
            </a:r>
          </a:p>
          <a:p>
            <a:r>
              <a:rPr lang="en-US" b="0" i="0" dirty="0"/>
              <a:t>Celebrate success</a:t>
            </a:r>
          </a:p>
          <a:p>
            <a:r>
              <a:rPr lang="en-US" b="0" i="0" dirty="0"/>
              <a:t>Treat everyone </a:t>
            </a:r>
            <a:r>
              <a:rPr lang="en-US" b="0" i="0" dirty="0" smtClean="0"/>
              <a:t>equitably </a:t>
            </a:r>
            <a:endParaRPr lang="en-US" b="0" i="0" dirty="0"/>
          </a:p>
          <a:p>
            <a:r>
              <a:rPr lang="en-US" b="0" i="0" dirty="0"/>
              <a:t>Watch for burnout </a:t>
            </a:r>
            <a:r>
              <a:rPr lang="en-US" b="0" i="0" dirty="0" smtClean="0"/>
              <a:t>in yourself </a:t>
            </a:r>
            <a:r>
              <a:rPr lang="en-US" b="0" i="0" dirty="0"/>
              <a:t>and others</a:t>
            </a:r>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331778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Last </a:t>
            </a:r>
            <a:r>
              <a:rPr lang="en-US" dirty="0" smtClean="0"/>
              <a:t>week a faculty member came </a:t>
            </a:r>
            <a:r>
              <a:rPr lang="en-US" dirty="0"/>
              <a:t>to you </a:t>
            </a:r>
            <a:r>
              <a:rPr lang="en-US" dirty="0" smtClean="0"/>
              <a:t>to </a:t>
            </a:r>
            <a:r>
              <a:rPr lang="en-US" dirty="0"/>
              <a:t>discuss </a:t>
            </a:r>
            <a:r>
              <a:rPr lang="en-US" dirty="0" smtClean="0"/>
              <a:t>her concerns </a:t>
            </a:r>
            <a:r>
              <a:rPr lang="en-US" dirty="0"/>
              <a:t>about diversity issues and especially the treatment of women.  Her perception is </a:t>
            </a:r>
            <a:r>
              <a:rPr lang="en-US" dirty="0" smtClean="0"/>
              <a:t>that women </a:t>
            </a:r>
            <a:r>
              <a:rPr lang="en-US" dirty="0"/>
              <a:t>are not treated equally in hiring, promotion, and professional development.  She </a:t>
            </a:r>
            <a:r>
              <a:rPr lang="en-US" dirty="0" smtClean="0"/>
              <a:t>also feels </a:t>
            </a:r>
            <a:r>
              <a:rPr lang="en-US" dirty="0"/>
              <a:t>that women are marginalized </a:t>
            </a:r>
            <a:r>
              <a:rPr lang="en-US" dirty="0" smtClean="0"/>
              <a:t>in department and senate meetings.</a:t>
            </a:r>
            <a:r>
              <a:rPr lang="en-US" dirty="0"/>
              <a:t>  She </a:t>
            </a:r>
            <a:r>
              <a:rPr lang="en-US" dirty="0" smtClean="0"/>
              <a:t>also observed </a:t>
            </a:r>
            <a:r>
              <a:rPr lang="en-US" dirty="0"/>
              <a:t>that men talk considerably more than women in meetings, and she believes this </a:t>
            </a:r>
            <a:r>
              <a:rPr lang="en-US" dirty="0" smtClean="0"/>
              <a:t>is because </a:t>
            </a:r>
            <a:r>
              <a:rPr lang="en-US" dirty="0"/>
              <a:t>men are more likely to have their comments and suggestions taken seriously. </a:t>
            </a:r>
            <a:endParaRPr lang="en-US" dirty="0" smtClean="0"/>
          </a:p>
          <a:p>
            <a:pPr marL="0" indent="0">
              <a:buNone/>
            </a:pPr>
            <a:endParaRPr lang="en-US" dirty="0"/>
          </a:p>
          <a:p>
            <a:pPr marL="0" indent="0">
              <a:buNone/>
            </a:pPr>
            <a:endParaRPr lang="en-US" dirty="0" smtClean="0"/>
          </a:p>
          <a:p>
            <a:pPr marL="0" indent="0">
              <a:buNone/>
            </a:pPr>
            <a:r>
              <a:rPr lang="en-US" sz="1800" b="0" i="0" dirty="0" smtClean="0"/>
              <a:t>Taken from </a:t>
            </a:r>
            <a:r>
              <a:rPr lang="en-US" sz="1800" b="0" dirty="0" smtClean="0"/>
              <a:t>Leading in Tough Times Workbook Case </a:t>
            </a:r>
            <a:r>
              <a:rPr lang="en-US" sz="1800" b="0" dirty="0"/>
              <a:t>Studies </a:t>
            </a:r>
            <a:r>
              <a:rPr lang="en-US" sz="1800" b="0" dirty="0" smtClean="0"/>
              <a:t>for Higher </a:t>
            </a:r>
            <a:r>
              <a:rPr lang="en-US" sz="1800" b="0" dirty="0"/>
              <a:t>Education Leaders, Brent D. Ruben and Susan </a:t>
            </a:r>
            <a:r>
              <a:rPr lang="en-US" sz="1800" b="0" dirty="0" err="1"/>
              <a:t>Jurow</a:t>
            </a:r>
            <a:r>
              <a:rPr lang="en-US" sz="1800" b="0" dirty="0"/>
              <a:t> </a:t>
            </a:r>
            <a:r>
              <a:rPr lang="en-US" sz="1800" b="0" dirty="0" smtClean="0"/>
              <a:t>(2012)</a:t>
            </a:r>
            <a:endParaRPr lang="en-US" sz="1800" b="0"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a:t>
            </a:r>
            <a:r>
              <a:rPr lang="en-US" dirty="0" err="1">
                <a:solidFill>
                  <a:prstClr val="black">
                    <a:tint val="75000"/>
                  </a:prstClr>
                </a:solidFill>
              </a:rPr>
              <a:t>LaJolla</a:t>
            </a:r>
            <a:r>
              <a:rPr lang="en-US" dirty="0">
                <a:solidFill>
                  <a:prstClr val="black">
                    <a:tint val="75000"/>
                  </a:prstClr>
                </a:solidFill>
              </a:rPr>
              <a:t>,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24104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t>
            </a:r>
            <a:r>
              <a:rPr lang="en-US" dirty="0"/>
              <a:t>the conclusion of the meeting with Gerry, you expressed appreciation for the </a:t>
            </a:r>
            <a:r>
              <a:rPr lang="en-US" dirty="0" smtClean="0"/>
              <a:t>conversation and </a:t>
            </a:r>
            <a:r>
              <a:rPr lang="en-US" dirty="0"/>
              <a:t>indicate that you need to give the matter some thought.  Because of your commitment to </a:t>
            </a:r>
            <a:r>
              <a:rPr lang="en-US" dirty="0" smtClean="0"/>
              <a:t>a cordial </a:t>
            </a:r>
            <a:r>
              <a:rPr lang="en-US" dirty="0"/>
              <a:t>and equitable workplace and your assessment that things are functioning well in </a:t>
            </a:r>
            <a:r>
              <a:rPr lang="en-US" dirty="0" smtClean="0"/>
              <a:t>this regard</a:t>
            </a:r>
            <a:r>
              <a:rPr lang="en-US" dirty="0"/>
              <a:t>, these comments surprise and trouble you</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800" b="0" i="0" dirty="0"/>
              <a:t>Taken from </a:t>
            </a:r>
            <a:r>
              <a:rPr lang="en-US" sz="1800" b="0" dirty="0"/>
              <a:t>Leading in Tough Times Workbook Case Studies for Higher Education Leaders, Brent D. Ruben and Susan </a:t>
            </a:r>
            <a:r>
              <a:rPr lang="en-US" sz="1800" b="0" dirty="0" err="1"/>
              <a:t>Jurow</a:t>
            </a:r>
            <a:r>
              <a:rPr lang="en-US" sz="1800" b="0" dirty="0"/>
              <a:t> (2012)</a:t>
            </a:r>
          </a:p>
          <a:p>
            <a:pPr marL="0" indent="0">
              <a:buNone/>
            </a:pP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a:t>
            </a:r>
            <a:r>
              <a:rPr lang="en-US" dirty="0" err="1">
                <a:solidFill>
                  <a:prstClr val="black">
                    <a:tint val="75000"/>
                  </a:prstClr>
                </a:solidFill>
              </a:rPr>
              <a:t>LaJolla</a:t>
            </a:r>
            <a:r>
              <a:rPr lang="en-US" dirty="0">
                <a:solidFill>
                  <a:prstClr val="black">
                    <a:tint val="75000"/>
                  </a:prstClr>
                </a:solidFill>
              </a:rPr>
              <a:t>,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452002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r>
              <a:rPr lang="en-US" dirty="0" smtClean="0"/>
              <a:t>What characteristics of effective leadership will serve you here?</a:t>
            </a:r>
          </a:p>
          <a:p>
            <a:pPr marL="0" indent="0">
              <a:buNone/>
            </a:pPr>
            <a:endParaRPr lang="en-US" dirty="0" smtClean="0"/>
          </a:p>
          <a:p>
            <a:pPr marL="0" indent="0">
              <a:buNone/>
            </a:pPr>
            <a:r>
              <a:rPr lang="en-US" dirty="0" smtClean="0"/>
              <a:t>What are your first steps?</a:t>
            </a:r>
          </a:p>
          <a:p>
            <a:pPr marL="0" indent="0">
              <a:buNone/>
            </a:pP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a:t>
            </a:r>
            <a:r>
              <a:rPr lang="en-US" dirty="0" err="1">
                <a:solidFill>
                  <a:prstClr val="black">
                    <a:tint val="75000"/>
                  </a:prstClr>
                </a:solidFill>
              </a:rPr>
              <a:t>LaJolla</a:t>
            </a:r>
            <a:r>
              <a:rPr lang="en-US" dirty="0">
                <a:solidFill>
                  <a:prstClr val="black">
                    <a:tint val="75000"/>
                  </a:prstClr>
                </a:solidFill>
              </a:rPr>
              <a:t>,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124349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a:t>“</a:t>
            </a:r>
          </a:p>
        </p:txBody>
      </p:sp>
      <p:sp>
        <p:nvSpPr>
          <p:cNvPr id="9" name="Slide Number Placeholder 8"/>
          <p:cNvSpPr>
            <a:spLocks noGrp="1"/>
          </p:cNvSpPr>
          <p:nvPr>
            <p:ph type="sldNum" sz="quarter" idx="12"/>
          </p:nvPr>
        </p:nvSpPr>
        <p:spPr/>
        <p:txBody>
          <a:bodyPr/>
          <a:lstStyle/>
          <a:p>
            <a:fld id="{F01EB0EE-5C55-4A20-9AF4-1E061F85A2B6}" type="slidenum">
              <a:rPr lang="en-US" smtClean="0"/>
              <a:t>19</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cap="all"/>
              <a:t>Questions? </a:t>
            </a:r>
          </a:p>
        </p:txBody>
      </p:sp>
      <p:sp>
        <p:nvSpPr>
          <p:cNvPr id="6" name="Footer Placeholder 2"/>
          <p:cNvSpPr>
            <a:spLocks noGrp="1"/>
          </p:cNvSpPr>
          <p:nvPr>
            <p:ph type="ftr" sz="quarter" idx="11"/>
          </p:nvPr>
        </p:nvSpPr>
        <p:spPr>
          <a:xfrm>
            <a:off x="4038600" y="6356352"/>
            <a:ext cx="4114800" cy="365125"/>
          </a:xfrm>
        </p:spPr>
        <p:txBody>
          <a:bodyPr/>
          <a:lstStyle/>
          <a:p>
            <a:r>
              <a:rPr lang="en-US"/>
              <a:t>ASCCC Leadership Institute June 14-17, 2017 Sacramento. CA</a:t>
            </a:r>
          </a:p>
        </p:txBody>
      </p:sp>
    </p:spTree>
    <p:extLst>
      <p:ext uri="{BB962C8B-B14F-4D97-AF65-F5344CB8AC3E}">
        <p14:creationId xmlns:p14="http://schemas.microsoft.com/office/powerpoint/2010/main" val="289724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Description</a:t>
            </a:r>
          </a:p>
        </p:txBody>
      </p:sp>
      <p:sp>
        <p:nvSpPr>
          <p:cNvPr id="3" name="Footer Placeholder 2"/>
          <p:cNvSpPr>
            <a:spLocks noGrp="1"/>
          </p:cNvSpPr>
          <p:nvPr>
            <p:ph type="ftr" sz="quarter" idx="11"/>
          </p:nvPr>
        </p:nvSpPr>
        <p:spPr/>
        <p:txBody>
          <a:bodyPr/>
          <a:lstStyle/>
          <a:p>
            <a:r>
              <a:rPr lang="en-US" dirty="0"/>
              <a:t>ASCCC Leadership Institute June 14-17, 2017 Sacramento. CA</a:t>
            </a:r>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a:p>
        </p:txBody>
      </p:sp>
      <p:sp>
        <p:nvSpPr>
          <p:cNvPr id="5" name="Content Placeholder 4"/>
          <p:cNvSpPr>
            <a:spLocks noGrp="1"/>
          </p:cNvSpPr>
          <p:nvPr>
            <p:ph idx="1"/>
          </p:nvPr>
        </p:nvSpPr>
        <p:spPr>
          <a:xfrm>
            <a:off x="838200" y="1825625"/>
            <a:ext cx="10515600" cy="3317875"/>
          </a:xfrm>
        </p:spPr>
        <p:txBody>
          <a:bodyPr/>
          <a:lstStyle/>
          <a:p>
            <a:pPr marL="0" indent="0">
              <a:buNone/>
            </a:pPr>
            <a:r>
              <a:rPr lang="en-US"/>
              <a:t>All of us bring our education, skills, and experiences to leadership roles, but there are some key facets to effective leadership that all leaders must develop as they grow into their positions.  Figuring out how to incorporate effective leadership strategies into your own skill set is key to the professional development of all leaders and necessary to carry out effectively the roles our colleagues have entrusted to us. Join us for a conversation intended to dive deeply into our own leadership styles and development.    </a:t>
            </a:r>
          </a:p>
          <a:p>
            <a:pPr marL="0" indent="0">
              <a:buNone/>
            </a:pPr>
            <a:endParaRPr lang="en-US" b="0" i="0"/>
          </a:p>
        </p:txBody>
      </p:sp>
    </p:spTree>
    <p:extLst>
      <p:ext uri="{BB962C8B-B14F-4D97-AF65-F5344CB8AC3E}">
        <p14:creationId xmlns:p14="http://schemas.microsoft.com/office/powerpoint/2010/main" val="228477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Brings You Here?</a:t>
            </a:r>
          </a:p>
        </p:txBody>
      </p:sp>
      <p:sp>
        <p:nvSpPr>
          <p:cNvPr id="3" name="Content Placeholder 2"/>
          <p:cNvSpPr>
            <a:spLocks noGrp="1"/>
          </p:cNvSpPr>
          <p:nvPr>
            <p:ph idx="1"/>
          </p:nvPr>
        </p:nvSpPr>
        <p:spPr/>
        <p:txBody>
          <a:bodyPr/>
          <a:lstStyle/>
          <a:p>
            <a:r>
              <a:rPr lang="en-US"/>
              <a:t>What do you want to know?</a:t>
            </a:r>
          </a:p>
          <a:p>
            <a:r>
              <a:rPr lang="en-US"/>
              <a:t>What do you hope to take away from the discussion?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a:solidFill>
                <a:prstClr val="black">
                  <a:tint val="75000"/>
                </a:prstClr>
              </a:solidFill>
            </a:endParaRPr>
          </a:p>
        </p:txBody>
      </p:sp>
      <p:sp>
        <p:nvSpPr>
          <p:cNvPr id="7" name="Footer Placeholder 2"/>
          <p:cNvSpPr>
            <a:spLocks noGrp="1"/>
          </p:cNvSpPr>
          <p:nvPr>
            <p:ph type="ftr" sz="quarter" idx="11"/>
          </p:nvPr>
        </p:nvSpPr>
        <p:spPr>
          <a:xfrm>
            <a:off x="4038600" y="6356352"/>
            <a:ext cx="4114800" cy="365125"/>
          </a:xfrm>
        </p:spPr>
        <p:txBody>
          <a:bodyPr/>
          <a:lstStyle/>
          <a:p>
            <a:r>
              <a:rPr lang="en-US" dirty="0"/>
              <a:t>ASCCC Leadership Institute June 14-17, 2017 Sacramento. CA</a:t>
            </a:r>
          </a:p>
        </p:txBody>
      </p:sp>
    </p:spTree>
    <p:extLst>
      <p:ext uri="{BB962C8B-B14F-4D97-AF65-F5344CB8AC3E}">
        <p14:creationId xmlns:p14="http://schemas.microsoft.com/office/powerpoint/2010/main" val="148571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Getting to Know Yourself</a:t>
            </a:r>
          </a:p>
        </p:txBody>
      </p:sp>
      <p:sp>
        <p:nvSpPr>
          <p:cNvPr id="3" name="Content Placeholder 2"/>
          <p:cNvSpPr>
            <a:spLocks noGrp="1"/>
          </p:cNvSpPr>
          <p:nvPr>
            <p:ph idx="1"/>
          </p:nvPr>
        </p:nvSpPr>
        <p:spPr/>
        <p:txBody>
          <a:bodyPr/>
          <a:lstStyle/>
          <a:p>
            <a:r>
              <a:rPr lang="en-US" dirty="0"/>
              <a:t>Do you think of your new role as faculty leader? Faculty Spokesperson? Faculty whip? Faculty Everyman?</a:t>
            </a:r>
          </a:p>
          <a:p>
            <a:r>
              <a:rPr lang="en-US" dirty="0"/>
              <a:t>How do you define leadership?</a:t>
            </a:r>
          </a:p>
          <a:p>
            <a:r>
              <a:rPr lang="en-US" dirty="0"/>
              <a:t>What does ”effective leadership” look like?</a:t>
            </a:r>
          </a:p>
          <a:p>
            <a:r>
              <a:rPr lang="en-US" dirty="0"/>
              <a:t>What leadership styles do you embrace?</a:t>
            </a:r>
          </a:p>
          <a:p>
            <a:r>
              <a:rPr lang="en-US" dirty="0"/>
              <a:t>Is your institute investing in leadership for faculty?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a:t>ASCCC Leadership Institute June 14-17, 2017 Sacramento. CA</a:t>
            </a:r>
          </a:p>
        </p:txBody>
      </p:sp>
    </p:spTree>
    <p:extLst>
      <p:ext uri="{BB962C8B-B14F-4D97-AF65-F5344CB8AC3E}">
        <p14:creationId xmlns:p14="http://schemas.microsoft.com/office/powerpoint/2010/main" val="193867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Leadership in the Educational Setting</a:t>
            </a:r>
          </a:p>
        </p:txBody>
      </p:sp>
      <p:sp>
        <p:nvSpPr>
          <p:cNvPr id="3" name="Content Placeholder 2"/>
          <p:cNvSpPr>
            <a:spLocks noGrp="1"/>
          </p:cNvSpPr>
          <p:nvPr>
            <p:ph idx="1"/>
          </p:nvPr>
        </p:nvSpPr>
        <p:spPr/>
        <p:txBody>
          <a:bodyPr>
            <a:normAutofit lnSpcReduction="10000"/>
          </a:bodyPr>
          <a:lstStyle/>
          <a:p>
            <a:r>
              <a:rPr lang="en-US" b="0" i="0"/>
              <a:t>“Educational leadership is inherently an ethical activity because its vision and articulation, and process for enrolling others in that vision, seek to make an improvement in individual and collective learning experiences.”</a:t>
            </a:r>
          </a:p>
          <a:p>
            <a:pPr marL="0" indent="0">
              <a:buNone/>
            </a:pPr>
            <a:r>
              <a:rPr lang="en-US" b="0" i="0"/>
              <a:t>- </a:t>
            </a:r>
            <a:r>
              <a:rPr lang="en-US" sz="1600" b="0" i="0"/>
              <a:t>Novak, J. M. (2002). </a:t>
            </a:r>
            <a:r>
              <a:rPr lang="en-US" sz="1600" b="0"/>
              <a:t>Inviting Educational Leadership Fulfilling Potential and Applying an Ethical Perspective to the Educational Process</a:t>
            </a:r>
          </a:p>
          <a:p>
            <a:pPr marL="0" indent="0">
              <a:buNone/>
            </a:pPr>
            <a:r>
              <a:rPr lang="en-US"/>
              <a:t>Educational leaders commit to the following*:</a:t>
            </a:r>
          </a:p>
          <a:p>
            <a:r>
              <a:rPr lang="en-US" b="0" i="0"/>
              <a:t>life-long learning for all</a:t>
            </a:r>
          </a:p>
          <a:p>
            <a:r>
              <a:rPr lang="en-US" b="0" i="0"/>
              <a:t>collaborative learning that uses conflict and difference creatively and positively</a:t>
            </a:r>
          </a:p>
          <a:p>
            <a:r>
              <a:rPr lang="en-US" b="0" i="0"/>
              <a:t>developing an understanding of the whole school</a:t>
            </a:r>
          </a:p>
          <a:p>
            <a:r>
              <a:rPr lang="en-US" b="0" i="0"/>
              <a:t>developing strong external and community relationships</a:t>
            </a:r>
          </a:p>
          <a:p>
            <a:pPr marL="0" indent="0">
              <a:buNone/>
            </a:pPr>
            <a:r>
              <a:rPr lang="en-US" sz="1400" b="0" i="0"/>
              <a:t>*National College for Teaching and Leadership</a:t>
            </a:r>
            <a:endParaRPr lang="en-US" b="0" i="0"/>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75372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Particular Challenges to Senate Leaders</a:t>
            </a:r>
          </a:p>
        </p:txBody>
      </p:sp>
      <p:sp>
        <p:nvSpPr>
          <p:cNvPr id="3" name="Content Placeholder 2"/>
          <p:cNvSpPr>
            <a:spLocks noGrp="1"/>
          </p:cNvSpPr>
          <p:nvPr>
            <p:ph idx="1"/>
          </p:nvPr>
        </p:nvSpPr>
        <p:spPr/>
        <p:txBody>
          <a:bodyPr/>
          <a:lstStyle/>
          <a:p>
            <a:r>
              <a:rPr lang="en-US" dirty="0"/>
              <a:t>No one “works for you”</a:t>
            </a:r>
          </a:p>
          <a:p>
            <a:r>
              <a:rPr lang="en-US" dirty="0"/>
              <a:t>Varied expectations due to “squishy” job description</a:t>
            </a:r>
          </a:p>
          <a:p>
            <a:r>
              <a:rPr lang="en-US" dirty="0"/>
              <a:t>Lack of training in leadership principles</a:t>
            </a:r>
          </a:p>
          <a:p>
            <a:r>
              <a:rPr lang="en-US" dirty="0"/>
              <a:t>Lack of training in time management/effective communication practices</a:t>
            </a:r>
          </a:p>
          <a:p>
            <a:r>
              <a:rPr lang="en-US" dirty="0"/>
              <a:t>Turnover of administrators</a:t>
            </a:r>
          </a:p>
          <a:p>
            <a:r>
              <a:rPr lang="en-US" dirty="0"/>
              <a:t>External factors (changing budgets, political pressure)</a:t>
            </a:r>
          </a:p>
          <a:p>
            <a:r>
              <a:rPr lang="en-US" dirty="0"/>
              <a:t>Internal time bombs</a:t>
            </a:r>
          </a:p>
          <a:p>
            <a:r>
              <a:rPr lang="en-US" dirty="0"/>
              <a:t>“Other!”</a:t>
            </a:r>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0263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Common Leadership Styles: Laissez-Faire</a:t>
            </a:r>
            <a:br>
              <a:rPr lang="en-US"/>
            </a:br>
            <a:endParaRPr lang="en-US"/>
          </a:p>
        </p:txBody>
      </p:sp>
      <p:sp>
        <p:nvSpPr>
          <p:cNvPr id="3" name="Content Placeholder 2"/>
          <p:cNvSpPr>
            <a:spLocks noGrp="1"/>
          </p:cNvSpPr>
          <p:nvPr>
            <p:ph idx="1"/>
          </p:nvPr>
        </p:nvSpPr>
        <p:spPr/>
        <p:txBody>
          <a:bodyPr>
            <a:normAutofit/>
          </a:bodyPr>
          <a:lstStyle/>
          <a:p>
            <a:pPr marL="0" indent="0">
              <a:buNone/>
            </a:pPr>
            <a:r>
              <a:rPr lang="en-US" sz="3200" b="0" i="0"/>
              <a:t>Leaders who have a policy or attitude of letting things take their own course without interfering can be called laissez-faire.</a:t>
            </a:r>
          </a:p>
          <a:p>
            <a:pPr marL="0" indent="0">
              <a:buNone/>
            </a:pPr>
            <a:r>
              <a:rPr lang="en-US" sz="4000">
                <a:solidFill>
                  <a:srgbClr val="261300"/>
                </a:solidFill>
                <a:ea typeface="+mj-ea"/>
                <a:cs typeface="+mj-cs"/>
              </a:rPr>
              <a:t>Pro</a:t>
            </a:r>
          </a:p>
          <a:p>
            <a:r>
              <a:rPr lang="en-US" sz="3200" b="0" i="0"/>
              <a:t>Allows others to face obstacles and achieve</a:t>
            </a:r>
          </a:p>
          <a:p>
            <a:r>
              <a:rPr lang="en-US" sz="3200" b="0" i="0"/>
              <a:t>Avoids micromanagement</a:t>
            </a:r>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41609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Common Leadership Styles: Laissez-Faire</a:t>
            </a:r>
            <a:br>
              <a:rPr lang="en-US"/>
            </a:br>
            <a:endParaRPr lang="en-US"/>
          </a:p>
        </p:txBody>
      </p:sp>
      <p:sp>
        <p:nvSpPr>
          <p:cNvPr id="3" name="Content Placeholder 2"/>
          <p:cNvSpPr>
            <a:spLocks noGrp="1"/>
          </p:cNvSpPr>
          <p:nvPr>
            <p:ph idx="1"/>
          </p:nvPr>
        </p:nvSpPr>
        <p:spPr/>
        <p:txBody>
          <a:bodyPr>
            <a:noAutofit/>
          </a:bodyPr>
          <a:lstStyle/>
          <a:p>
            <a:pPr marL="0" indent="0">
              <a:buNone/>
            </a:pPr>
            <a:r>
              <a:rPr lang="en-US" sz="2800" b="0" i="0"/>
              <a:t>Leaders who have a policy or attitude of letting things take their own course without interfering can be called laissez-faire.</a:t>
            </a:r>
          </a:p>
          <a:p>
            <a:pPr marL="0" indent="0">
              <a:lnSpc>
                <a:spcPct val="100000"/>
              </a:lnSpc>
              <a:buNone/>
            </a:pPr>
            <a:r>
              <a:rPr lang="en-US" sz="3600">
                <a:solidFill>
                  <a:srgbClr val="261300"/>
                </a:solidFill>
                <a:ea typeface="+mj-ea"/>
                <a:cs typeface="+mj-cs"/>
              </a:rPr>
              <a:t>Con</a:t>
            </a:r>
          </a:p>
          <a:p>
            <a:r>
              <a:rPr lang="en-US" sz="2800" b="0" i="0"/>
              <a:t>Fails to provide regular feedback for future leaders</a:t>
            </a:r>
          </a:p>
          <a:p>
            <a:r>
              <a:rPr lang="en-US" sz="2800" b="0" i="0"/>
              <a:t>Produces no leadership or supervision efforts from managers</a:t>
            </a:r>
          </a:p>
          <a:p>
            <a:r>
              <a:rPr lang="en-US" sz="2800" b="0" i="0"/>
              <a:t>Creates an overall lack of awareness of what’s happening; an overreliance on others</a:t>
            </a:r>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076053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Common Leadership Styles: Autocratic</a:t>
            </a:r>
          </a:p>
        </p:txBody>
      </p:sp>
      <p:sp>
        <p:nvSpPr>
          <p:cNvPr id="3" name="Content Placeholder 2"/>
          <p:cNvSpPr>
            <a:spLocks noGrp="1"/>
          </p:cNvSpPr>
          <p:nvPr>
            <p:ph idx="1"/>
          </p:nvPr>
        </p:nvSpPr>
        <p:spPr/>
        <p:txBody>
          <a:bodyPr>
            <a:normAutofit/>
          </a:bodyPr>
          <a:lstStyle/>
          <a:p>
            <a:pPr marL="0" indent="0">
              <a:buNone/>
            </a:pPr>
            <a:r>
              <a:rPr lang="en-US" sz="2800" b="0" i="0"/>
              <a:t>The autocratic leader makes decisions alone, without the input of others, and will impose their will on others</a:t>
            </a:r>
          </a:p>
          <a:p>
            <a:pPr marL="0" indent="0">
              <a:buNone/>
            </a:pPr>
            <a:r>
              <a:rPr lang="en-US" sz="3600">
                <a:solidFill>
                  <a:srgbClr val="261300"/>
                </a:solidFill>
                <a:ea typeface="+mj-ea"/>
                <a:cs typeface="+mj-cs"/>
              </a:rPr>
              <a:t>Pro</a:t>
            </a:r>
          </a:p>
          <a:p>
            <a:pPr marL="0" indent="0">
              <a:buNone/>
            </a:pPr>
            <a:r>
              <a:rPr lang="en-US" sz="2800" b="0" i="0"/>
              <a:t>Decisions are made more quickly</a:t>
            </a:r>
          </a:p>
          <a:p>
            <a:pPr marL="0" indent="0">
              <a:buNone/>
            </a:pPr>
            <a:r>
              <a:rPr lang="en-US" sz="2800" b="0" i="0"/>
              <a:t>Decisions follow a common set of principles</a:t>
            </a:r>
          </a:p>
          <a:p>
            <a:pPr marL="0" indent="0">
              <a:buNone/>
            </a:pPr>
            <a:r>
              <a:rPr lang="en-US" sz="2800" b="0" i="0"/>
              <a:t>Necessary when collaborative efforts breakdown and a decision must be made</a:t>
            </a:r>
          </a:p>
        </p:txBody>
      </p:sp>
      <p:sp>
        <p:nvSpPr>
          <p:cNvPr id="4" name="Footer Placeholder 3"/>
          <p:cNvSpPr>
            <a:spLocks noGrp="1"/>
          </p:cNvSpPr>
          <p:nvPr>
            <p:ph type="ftr" sz="quarter" idx="11"/>
          </p:nvPr>
        </p:nvSpPr>
        <p:spPr/>
        <p:txBody>
          <a:bodyPr/>
          <a:lstStyle/>
          <a:p>
            <a:r>
              <a:rPr lang="en-US" dirty="0"/>
              <a:t>ASCCC Leadership Institute June 14-17, 2017 Sacramento.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477969713"/>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6099</TotalTime>
  <Words>1076</Words>
  <Application>Microsoft Macintosh PowerPoint</Application>
  <PresentationFormat>Widescreen</PresentationFormat>
  <Paragraphs>170</Paragraphs>
  <Slides>19</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Georgia</vt:lpstr>
      <vt:lpstr>Mangal</vt:lpstr>
      <vt:lpstr>1_Office Theme</vt:lpstr>
      <vt:lpstr>Office Theme</vt:lpstr>
      <vt:lpstr>Developing a  Leadership Style</vt:lpstr>
      <vt:lpstr>Description</vt:lpstr>
      <vt:lpstr>What Brings You Here?</vt:lpstr>
      <vt:lpstr>Getting to Know Yourself</vt:lpstr>
      <vt:lpstr>Leadership in the Educational Setting</vt:lpstr>
      <vt:lpstr>Particular Challenges to Senate Leaders</vt:lpstr>
      <vt:lpstr>Common Leadership Styles: Laissez-Faire </vt:lpstr>
      <vt:lpstr>Common Leadership Styles: Laissez-Faire </vt:lpstr>
      <vt:lpstr>Common Leadership Styles: Autocratic</vt:lpstr>
      <vt:lpstr>Common Leadership Styles: Autocratic</vt:lpstr>
      <vt:lpstr>Common Leadership Styles: Participative</vt:lpstr>
      <vt:lpstr>Common Leadership Styles: Participative</vt:lpstr>
      <vt:lpstr>Characteristics of  Effective Leaders</vt:lpstr>
      <vt:lpstr>The Importance of Credibility and Interpersonal Skills </vt:lpstr>
      <vt:lpstr>Strong Behaviors to Adopt</vt:lpstr>
      <vt:lpstr>Scenario</vt:lpstr>
      <vt:lpstr>Scenario</vt:lpstr>
      <vt:lpstr>Scenario</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Randy Beach</cp:lastModifiedBy>
  <cp:revision>71</cp:revision>
  <cp:lastPrinted>2017-06-12T22:38:31Z</cp:lastPrinted>
  <dcterms:created xsi:type="dcterms:W3CDTF">2015-05-02T02:46:00Z</dcterms:created>
  <dcterms:modified xsi:type="dcterms:W3CDTF">2017-06-14T04:43:36Z</dcterms:modified>
</cp:coreProperties>
</file>