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72" r:id="rId5"/>
    <p:sldId id="262" r:id="rId6"/>
    <p:sldId id="283" r:id="rId7"/>
    <p:sldId id="263" r:id="rId8"/>
    <p:sldId id="264" r:id="rId9"/>
    <p:sldId id="275" r:id="rId10"/>
    <p:sldId id="276" r:id="rId11"/>
    <p:sldId id="277" r:id="rId12"/>
    <p:sldId id="265" r:id="rId13"/>
    <p:sldId id="278" r:id="rId14"/>
    <p:sldId id="279" r:id="rId15"/>
    <p:sldId id="280" r:id="rId16"/>
    <p:sldId id="281" r:id="rId17"/>
    <p:sldId id="266" r:id="rId18"/>
    <p:sldId id="267" r:id="rId19"/>
    <p:sldId id="268" r:id="rId20"/>
    <p:sldId id="274" r:id="rId21"/>
    <p:sldId id="273" r:id="rId22"/>
    <p:sldId id="269" r:id="rId23"/>
    <p:sldId id="282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4831"/>
    <a:srgbClr val="533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1"/>
    <p:restoredTop sz="81166"/>
  </p:normalViewPr>
  <p:slideViewPr>
    <p:cSldViewPr snapToGrid="0" snapToObjects="1">
      <p:cViewPr varScale="1">
        <p:scale>
          <a:sx n="93" d="100"/>
          <a:sy n="93" d="100"/>
        </p:scale>
        <p:origin x="1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7/1/20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96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90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44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1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72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05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68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94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81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7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9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41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52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5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6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24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4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2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91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4996" y="2088292"/>
            <a:ext cx="6400800" cy="273084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6" descr="ASCCC logo">
            <a:extLst>
              <a:ext uri="{FF2B5EF4-FFF2-40B4-BE49-F238E27FC236}">
                <a16:creationId xmlns:a16="http://schemas.microsoft.com/office/drawing/2014/main" id="{9AD9AFDF-7905-B74A-8D29-1B5C4D2C72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044" y="2362611"/>
            <a:ext cx="3085513" cy="172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#2 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4930" y="1112108"/>
            <a:ext cx="6672648" cy="467085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47135" y="2928551"/>
            <a:ext cx="3583461" cy="253313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4378" y="6356350"/>
            <a:ext cx="2743200" cy="365125"/>
          </a:xfrm>
        </p:spPr>
        <p:txBody>
          <a:bodyPr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Content 2 Colum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395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7395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4557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846437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846437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64D7FE-3356-3F4C-A9D0-D7CF7DC0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5"/>
            <a:ext cx="10058399" cy="132556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EF576B0-A006-8A43-9E28-F8921C359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1921669"/>
            <a:ext cx="10058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0318-0809-C04F-9288-E60B69D54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Gill Sans Ultra Bold" panose="020B0A02020104020203" pitchFamily="34" charset="77"/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3" r:id="rId3"/>
    <p:sldLayoutId id="2147483665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torio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tutor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nexed.com/" TargetMode="External"/><Relationship Id="rId4" Type="http://schemas.openxmlformats.org/officeDocument/2006/relationships/hyperlink" Target="https://www.worldwidewhiteboard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ectorsnapshots.weebly.com/contact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ccc.org/sites/default/files/ADAversion_CTEMinQualsToolkit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highered.com/views/2020/05/28/three-factors-will-impact-community-college-efforts-make-workforce-training" TargetMode="External"/><Relationship Id="rId2" Type="http://schemas.openxmlformats.org/officeDocument/2006/relationships/hyperlink" Target="https://www.educationdive.com/news/cte-educators-find-creative-ways-to-teach-hands-on-skills-during-coronaviru/575429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vc.edu/keepteaching/" TargetMode="External"/><Relationship Id="rId2" Type="http://schemas.openxmlformats.org/officeDocument/2006/relationships/hyperlink" Target="https://successcenter.cccco.edu/Strategic-Projects/Credit-for-Prior-Learning-Initiativ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Herzfeld@riohondo.edu" TargetMode="External"/><Relationship Id="rId4" Type="http://schemas.openxmlformats.org/officeDocument/2006/relationships/hyperlink" Target="mailto:cruzmayra@deanza.ed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1685-6854-4F4E-8886-7E7F0A6D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996" y="1520328"/>
            <a:ext cx="6400800" cy="372370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2020 Curriculum Institute</a:t>
            </a:r>
            <a:br>
              <a:rPr lang="en-US" sz="3600" dirty="0"/>
            </a:br>
            <a:r>
              <a:rPr lang="en-US" sz="3600" b="1" dirty="0"/>
              <a:t>Developing Responsive Curriculum for CTE Programs</a:t>
            </a:r>
            <a:br>
              <a:rPr lang="en-US" sz="3600" b="1" dirty="0"/>
            </a:br>
            <a:r>
              <a:rPr lang="en-US" sz="3100" dirty="0"/>
              <a:t>July 9, 2020 </a:t>
            </a:r>
            <a:br>
              <a:rPr lang="en-US" sz="3100" dirty="0"/>
            </a:br>
            <a:r>
              <a:rPr lang="en-US" sz="3100" dirty="0"/>
              <a:t>Mayra Cruz, ASCCC Treasurer</a:t>
            </a:r>
            <a:br>
              <a:rPr lang="en-US" sz="3100" dirty="0"/>
            </a:br>
            <a:r>
              <a:rPr lang="en-US" sz="3100" dirty="0"/>
              <a:t>Shari T. Herzfeld, RN,MN Regional Director -Health</a:t>
            </a:r>
            <a:br>
              <a:rPr lang="en-US" sz="3100" dirty="0"/>
            </a:br>
            <a:r>
              <a:rPr lang="en-US" sz="3100" dirty="0"/>
              <a:t>Lynn Shaw, CTE Curriculum Chair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6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F938-1756-0B49-87CC-C1FEC1BB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 Equity and Cultural Discourse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27E1B-9F28-B549-8145-27C7E688B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18" y="249381"/>
            <a:ext cx="6884960" cy="6428510"/>
          </a:xfrm>
        </p:spPr>
        <p:txBody>
          <a:bodyPr>
            <a:normAutofit/>
          </a:bodyPr>
          <a:lstStyle/>
          <a:p>
            <a:r>
              <a:rPr lang="en-US" dirty="0"/>
              <a:t>Questions to Consider:</a:t>
            </a:r>
          </a:p>
          <a:p>
            <a:endParaRPr lang="en-US" dirty="0"/>
          </a:p>
          <a:p>
            <a:r>
              <a:rPr lang="en-US" dirty="0"/>
              <a:t>How will you modify or enhance your programs and teaching strategies to ensure each learner and communities’ individual and cultural needs are met? </a:t>
            </a:r>
          </a:p>
          <a:p>
            <a:endParaRPr lang="en-US" dirty="0"/>
          </a:p>
          <a:p>
            <a:r>
              <a:rPr lang="en-US" dirty="0"/>
              <a:t>What is your commitment to professional learning for equity and cultural responsive instruction, student support and student service?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C6749-68A6-B74C-95B3-42E73C1C6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Reflect on these questions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4A949-5473-2F49-BE31-3C0D2D16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EFFF91-DAF1-2843-A465-92D01766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18" y="3703782"/>
            <a:ext cx="3265979" cy="19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1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F938-1756-0B49-87CC-C1FEC1BB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 Equity and Cultural Discourse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27E1B-9F28-B549-8145-27C7E688B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18" y="249381"/>
            <a:ext cx="6884960" cy="6428510"/>
          </a:xfrm>
        </p:spPr>
        <p:txBody>
          <a:bodyPr>
            <a:normAutofit/>
          </a:bodyPr>
          <a:lstStyle/>
          <a:p>
            <a:r>
              <a:rPr lang="en-US" dirty="0"/>
              <a:t>Questions to Consider: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you discuss racial and economic disparities in your classroom?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C6749-68A6-B74C-95B3-42E73C1C6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Reflect on these questions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4A949-5473-2F49-BE31-3C0D2D16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EFFF91-DAF1-2843-A465-92D01766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18" y="3703782"/>
            <a:ext cx="3265979" cy="19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DC32-C25C-6544-976D-03D3E593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B9DB-2E06-3A4A-A216-E3360432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0" y="290945"/>
            <a:ext cx="6672648" cy="6303819"/>
          </a:xfrm>
        </p:spPr>
        <p:txBody>
          <a:bodyPr>
            <a:norm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Check with licensure, apprenticeship, and hiring agencies regarding the acceptance of online instruction for certifications.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Clear any equity issues regarding technology, connectivity, bandwidth, and literacy. (Possibly add email and phone conferencing.)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114D7-0772-4446-96AF-7856BF213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General Strategies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1C374-E2A8-DC46-AF34-98C04328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6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DC32-C25C-6544-976D-03D3E593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B9DB-2E06-3A4A-A216-E3360432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0" y="290945"/>
            <a:ext cx="6672648" cy="6303819"/>
          </a:xfrm>
        </p:spPr>
        <p:txBody>
          <a:bodyPr>
            <a:normAutofit/>
          </a:bodyPr>
          <a:lstStyle/>
          <a:p>
            <a:pPr fontAlgn="base"/>
            <a:endParaRPr lang="en-US" dirty="0"/>
          </a:p>
          <a:p>
            <a:pPr fontAlgn="base"/>
            <a:endParaRPr lang="en-US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Make sure all faculty and students know how to use Canvas and Canvas mobile app.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Find or create online instructional content (e.g., simulations, videos, web pages, interactive activities). Local employers and/or trade unions may be able to provide help with this. Consider options provided in discipline-specific sections below.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114D7-0772-4446-96AF-7856BF213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General Strategies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1C374-E2A8-DC46-AF34-98C04328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6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DC32-C25C-6544-976D-03D3E593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B9DB-2E06-3A4A-A216-E3360432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0" y="290945"/>
            <a:ext cx="6672648" cy="6303819"/>
          </a:xfrm>
        </p:spPr>
        <p:txBody>
          <a:bodyPr>
            <a:normAutofit/>
          </a:bodyPr>
          <a:lstStyle/>
          <a:p>
            <a:pPr fontAlgn="base"/>
            <a:endParaRPr lang="en-US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If the courses address topics one by one in modular offerings, consider creating and distributing special lab kits that address one thing at a time.</a:t>
            </a:r>
          </a:p>
          <a:p>
            <a:pPr fontAlgn="base"/>
            <a:endParaRPr lang="en-US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Provide online test proctoring options (e.g., </a:t>
            </a:r>
            <a:r>
              <a:rPr lang="en-US" u="sng" dirty="0">
                <a:hlinkClick r:id="rId3"/>
              </a:rPr>
              <a:t>Proctorio</a:t>
            </a:r>
            <a:r>
              <a:rPr lang="en-US" dirty="0"/>
              <a:t>) as necessary and/or allow for one-on-one Zoom meetings.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114D7-0772-4446-96AF-7856BF213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General Strategies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1C374-E2A8-DC46-AF34-98C04328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1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DC32-C25C-6544-976D-03D3E593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B9DB-2E06-3A4A-A216-E3360432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0" y="290945"/>
            <a:ext cx="6672648" cy="6303819"/>
          </a:xfrm>
        </p:spPr>
        <p:txBody>
          <a:bodyPr>
            <a:normAutofit/>
          </a:bodyPr>
          <a:lstStyle/>
          <a:p>
            <a:pPr fontAlgn="base"/>
            <a:endParaRPr lang="en-US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Hire virtual tutors to demonstrate hands-on activities to increase the ability to do one-on-one teaching. Consider use of Zoom,  </a:t>
            </a:r>
            <a:r>
              <a:rPr lang="en-US" u="sng" dirty="0">
                <a:hlinkClick r:id="rId3"/>
              </a:rPr>
              <a:t>NetTutor</a:t>
            </a:r>
            <a:r>
              <a:rPr lang="en-US" dirty="0"/>
              <a:t> or </a:t>
            </a:r>
            <a:r>
              <a:rPr lang="en-US" u="sng" dirty="0">
                <a:hlinkClick r:id="rId4"/>
              </a:rPr>
              <a:t>Pisces </a:t>
            </a:r>
            <a:r>
              <a:rPr lang="en-US" dirty="0"/>
              <a:t>platform here.</a:t>
            </a:r>
          </a:p>
          <a:p>
            <a:pPr fontAlgn="base"/>
            <a:endParaRPr lang="en-US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Be prepared to support students with services at a distance (e.g., counseling, career center) using applications such as </a:t>
            </a:r>
            <a:r>
              <a:rPr lang="en-US" u="sng" dirty="0">
                <a:hlinkClick r:id="rId5"/>
              </a:rPr>
              <a:t>ConexEd/Cranium Cafe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114D7-0772-4446-96AF-7856BF213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General Strategies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1C374-E2A8-DC46-AF34-98C04328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35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DC32-C25C-6544-976D-03D3E593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B9DB-2E06-3A4A-A216-E3360432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0" y="290945"/>
            <a:ext cx="6672648" cy="6303819"/>
          </a:xfrm>
        </p:spPr>
        <p:txBody>
          <a:bodyPr>
            <a:normAutofit/>
          </a:bodyPr>
          <a:lstStyle/>
          <a:p>
            <a:pPr fontAlgn="base"/>
            <a:endParaRPr lang="en-US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Take advantage of professional development offered by your college, the academic senate, the regional and statewide directors, and your employer partners.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114D7-0772-4446-96AF-7856BF213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General Strategies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1C374-E2A8-DC46-AF34-98C04328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6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89BB-4604-8749-BE27-18C1FD00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FBC97-4343-784A-A5AC-8165D3C18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CTE Faculty Diversification:</a:t>
            </a:r>
            <a:r>
              <a:rPr lang="en-US" b="1" dirty="0">
                <a:sym typeface="Wingdings" pitchFamily="2" charset="2"/>
              </a:rPr>
              <a:t> Equivalency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Hiring Industry Experts </a:t>
            </a:r>
          </a:p>
          <a:p>
            <a:pPr algn="ctr"/>
            <a:r>
              <a:rPr lang="en-US" b="1" dirty="0"/>
              <a:t>for your Programs</a:t>
            </a:r>
          </a:p>
          <a:p>
            <a:r>
              <a:rPr lang="en-US" dirty="0"/>
              <a:t>“…recognize that faculty applicants may prepare in various ways for employment and may meet qualifications in different ways depending on their disciplines” </a:t>
            </a:r>
          </a:p>
          <a:p>
            <a:r>
              <a:rPr lang="en-US" dirty="0"/>
              <a:t>“…use of equivalency to create deep, diverse, and qualified pools of industry expert candidates for our career technical education programs.”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3AF84-D4DC-E442-9B53-0F5D9CB5D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Examine local processes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B5ECE-B188-8048-A8BA-89A71516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83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7B03-593B-5A45-9157-D6D5975D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AF44-CBF4-1D41-BC2E-2D82A6FE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0" y="152401"/>
            <a:ext cx="6672648" cy="6594764"/>
          </a:xfrm>
        </p:spPr>
        <p:txBody>
          <a:bodyPr>
            <a:normAutofit/>
          </a:bodyPr>
          <a:lstStyle/>
          <a:p>
            <a:r>
              <a:rPr lang="en-US" b="1" dirty="0"/>
              <a:t>Work-Based Learning </a:t>
            </a:r>
            <a:endParaRPr lang="en-US" dirty="0"/>
          </a:p>
          <a:p>
            <a:r>
              <a:rPr lang="en-US" sz="2600" dirty="0"/>
              <a:t>“Work-based learning approaches -- typically apprenticeships, internships and cooperative education -- give employers the responsibility for specialized training while accelerating students’ transition into the workplace, more quickly providing them with an income that many desperately need. ” </a:t>
            </a:r>
          </a:p>
          <a:p>
            <a:r>
              <a:rPr lang="en-US" b="1" dirty="0"/>
              <a:t>Credit for Prior Learning </a:t>
            </a:r>
          </a:p>
          <a:p>
            <a:r>
              <a:rPr lang="en-US" dirty="0"/>
              <a:t>“…a strategy to help students get credit for what they already know and can do, saving them time and money on their educational path.”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57800-904E-7144-9ECA-7DC275C1E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Examine CTE curriculum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B22D-F3B3-8D45-AD79-1183BE6E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77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ABE9-75E4-1C44-97DE-7B958E97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2CC0B-C7A4-1340-8E8B-B3F442F1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143" y="790832"/>
            <a:ext cx="6672648" cy="467085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Developing successful partnerships: </a:t>
            </a:r>
          </a:p>
          <a:p>
            <a:r>
              <a:rPr lang="en-US" dirty="0"/>
              <a:t>“Successful partnerships combine an entrepreneurial approach to convening and organizing key stakeholders, disciplined organizational development, and persistent attention to the needs of their two main customers: employers and workers.”</a:t>
            </a:r>
          </a:p>
          <a:p>
            <a:endParaRPr lang="en-US" dirty="0"/>
          </a:p>
          <a:p>
            <a:r>
              <a:rPr lang="en-US" dirty="0"/>
              <a:t>Overspecialized programs, producing workers with skills that don’t match available jobs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EF575-1DF2-7E46-A058-D7B5F6E41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Examine workforce partnerships</a:t>
            </a:r>
          </a:p>
          <a:p>
            <a:r>
              <a:rPr lang="en-US" dirty="0"/>
              <a:t>Robust partnership development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00A1B-DF34-B14A-9FDF-C10061BA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6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74B4-9353-3D47-AE13-AC79B354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1" y="2013963"/>
            <a:ext cx="3583461" cy="1611995"/>
          </a:xfrm>
        </p:spPr>
        <p:txBody>
          <a:bodyPr/>
          <a:lstStyle/>
          <a:p>
            <a:r>
              <a:rPr lang="en-US" dirty="0"/>
              <a:t>Session</a:t>
            </a:r>
            <a:br>
              <a:rPr lang="en-US" dirty="0"/>
            </a:br>
            <a:r>
              <a:rPr lang="en-US" dirty="0"/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CBBB8-7B11-FC4E-A8C3-210538A8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California community colleges play a significant role preparing people for the workforce and helping them advance in their careers. </a:t>
            </a:r>
          </a:p>
          <a:p>
            <a:r>
              <a:rPr lang="en-US" dirty="0">
                <a:solidFill>
                  <a:schemeClr val="tx2"/>
                </a:solidFill>
              </a:rPr>
              <a:t>CTE curriculum needs to be responsive to societal racial and cultural needs.  </a:t>
            </a:r>
          </a:p>
          <a:p>
            <a:r>
              <a:rPr lang="en-US" dirty="0">
                <a:solidFill>
                  <a:schemeClr val="tx2"/>
                </a:solidFill>
              </a:rPr>
              <a:t>We will discuss ways that CTE programs can drive social change, equity, and workforce development.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1CF0D-724B-D54C-A526-268F6BCA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0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9DFE308-9EAB-514E-B1A6-150BD052B2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14438" y="1248569"/>
            <a:ext cx="9779000" cy="4191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A6714-5353-504A-8BAD-10700E0F9C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92D8F1A-69A8-9242-9469-8400121D24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75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6DED-E96E-A845-BCB5-4689CA75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6E13E-3590-804A-87D5-A655BCC7F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5C362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Listing of contact information for State and Regional Directors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https://sectorsnapshots.weebly.com/contact.html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CCCCO &amp; ASCCC CTE Faculty Minimum Qualifications Workgroup.  (2019) </a:t>
            </a:r>
            <a:r>
              <a:rPr lang="en-US" i="1" dirty="0"/>
              <a:t>Career Technical Education Faculty Minimum Qualifications Toolkit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https://www.asccc.org/sites/default/files/ADAversion_CTEMinQualsToolkit.pdf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A4A0A-444A-1644-8EC8-EDB3573EC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64C27-7E3A-B24F-826D-A716A0AA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14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77B0-735F-344F-8F12-645F34A7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6DB63-C3C7-064E-B313-6E5F41B3D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0" y="136525"/>
            <a:ext cx="6672648" cy="651163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Education Dive. </a:t>
            </a:r>
            <a:r>
              <a:rPr lang="en-US" i="1" dirty="0"/>
              <a:t>CTE educators find creative ways to teach hands-on skills during coronavirus school closings.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https://www.educationdive.com/news/cte-educators-find-creative-ways-to-teach-hands-on-skills-during-coronaviru/575429/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i="1" dirty="0"/>
          </a:p>
          <a:p>
            <a:r>
              <a:rPr lang="en-US" dirty="0"/>
              <a:t>Jacobs, Jim &amp; Cornier, M.  </a:t>
            </a:r>
            <a:r>
              <a:rPr lang="en-US" i="1" dirty="0"/>
              <a:t>Workforce Development and an Opportunity for Change</a:t>
            </a:r>
            <a:r>
              <a:rPr lang="en-US" dirty="0"/>
              <a:t>. May 28, 2020</a:t>
            </a:r>
          </a:p>
          <a:p>
            <a:r>
              <a:rPr lang="en-US" dirty="0"/>
              <a:t>Inside Higher Education.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https://www.insidehighered.com/views/2020/05/28/three-factors-will-impact-community-college-efforts-make-workforce-training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1BC2E-8D39-3546-A82A-608BD213C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F82EE-C8A4-5147-A7F4-0E7094E4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9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6DED-E96E-A845-BCB5-4689CA75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6E13E-3590-804A-87D5-A655BCC7F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040" y="593124"/>
            <a:ext cx="6672648" cy="467085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California Community Colleges Chancellor’s  Office Success Center.  Credit for Prior Learning Initiative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https://successcenter.cccco.edu/Strategic-Projects/Credit-for-Prior-Learning-Initiative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California Community Colleges Chancellor Office. Keep Teaching.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https://cvc.edu/keepteaching/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A4A0A-444A-1644-8EC8-EDB3573EC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64C27-7E3A-B24F-826D-A716A0AA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7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0E3E-6D1C-D347-8EEB-2DAE6BD2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CD86-F3C1-F04F-9E7A-3776A2E12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en-US" dirty="0">
              <a:hlinkClick r:id="rId3"/>
            </a:endParaRPr>
          </a:p>
          <a:p>
            <a:pPr algn="ctr"/>
            <a:r>
              <a:rPr lang="en-US" sz="3200" dirty="0">
                <a:hlinkClick r:id="rId3"/>
              </a:rPr>
              <a:t>info@asccc.org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Mayra Cruz</a:t>
            </a:r>
          </a:p>
          <a:p>
            <a:pPr algn="ctr"/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cruzmayra@deanza.edu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Shari Herzfeld</a:t>
            </a:r>
          </a:p>
          <a:p>
            <a:pPr algn="ctr"/>
            <a:r>
              <a:rPr lang="en-US" sz="3200" dirty="0">
                <a:hlinkClick r:id="rId5"/>
              </a:rPr>
              <a:t>SHerzfeld@riohondo.edu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Lynn Shaw</a:t>
            </a:r>
          </a:p>
          <a:p>
            <a:pPr algn="ctr"/>
            <a:r>
              <a:rPr lang="en-US" sz="3200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shawlynn@gmail.com</a:t>
            </a:r>
            <a:endParaRPr lang="en-US" sz="3200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3D560-D30F-E04E-9978-B5B7D300D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A6EF3-28D7-9347-91DB-C5DF201D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67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1F115B-BAE3-B646-A4B5-1C757D41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35F41-2F69-214B-A0E0-01AD0F99E1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92D8F1A-69A8-9242-9469-8400121D24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9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0E42-B243-344C-9B3F-479C3735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1335092"/>
            <a:ext cx="3583461" cy="729236"/>
          </a:xfrm>
        </p:spPr>
        <p:txBody>
          <a:bodyPr/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Responding to</a:t>
            </a:r>
            <a:r>
              <a:rPr lang="en-US" i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15F80-BFC9-FA48-8B58-5599E4AC8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 we build a culture of inquiry in this moment?</a:t>
            </a:r>
          </a:p>
          <a:p>
            <a:endParaRPr lang="en-US" dirty="0"/>
          </a:p>
          <a:p>
            <a:r>
              <a:rPr lang="en-US" dirty="0"/>
              <a:t>What workforce needs look like now and in the future?</a:t>
            </a:r>
          </a:p>
          <a:p>
            <a:endParaRPr lang="en-US" dirty="0"/>
          </a:p>
          <a:p>
            <a:r>
              <a:rPr lang="en-US" dirty="0"/>
              <a:t>How do we address the racial equity and cultural discourse?</a:t>
            </a:r>
          </a:p>
          <a:p>
            <a:endParaRPr lang="en-US" dirty="0"/>
          </a:p>
          <a:p>
            <a:r>
              <a:rPr lang="en-US" dirty="0"/>
              <a:t>What tools can help us examine local processes, CTE curriculum and partnerships?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78D61-F21F-AD46-A423-934AC2ABB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717" y="2097280"/>
            <a:ext cx="3583461" cy="1477194"/>
          </a:xfrm>
        </p:spPr>
        <p:txBody>
          <a:bodyPr/>
          <a:lstStyle/>
          <a:p>
            <a:r>
              <a:rPr lang="en-US" dirty="0"/>
              <a:t>Workforce needs</a:t>
            </a:r>
          </a:p>
          <a:p>
            <a:r>
              <a:rPr lang="en-US" dirty="0"/>
              <a:t>Societal racial and cultural needs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E5B23-3A8B-4840-941A-7E28CEFE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3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39704B-DD7B-E945-AC7B-945DE415E024}"/>
              </a:ext>
            </a:extLst>
          </p:cNvPr>
          <p:cNvSpPr txBox="1">
            <a:spLocks/>
          </p:cNvSpPr>
          <p:nvPr/>
        </p:nvSpPr>
        <p:spPr>
          <a:xfrm>
            <a:off x="164009" y="3676697"/>
            <a:ext cx="3583461" cy="1892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Driving…</a:t>
            </a:r>
          </a:p>
          <a:p>
            <a:r>
              <a:rPr lang="en-US" dirty="0"/>
              <a:t>Societal change, equity and workforce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1B963-8F50-8D4A-AED1-FD377AB1CA1B}"/>
              </a:ext>
            </a:extLst>
          </p:cNvPr>
          <p:cNvSpPr txBox="1"/>
          <p:nvPr/>
        </p:nvSpPr>
        <p:spPr>
          <a:xfrm>
            <a:off x="5514109" y="471055"/>
            <a:ext cx="443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Purpose Today…</a:t>
            </a:r>
          </a:p>
        </p:txBody>
      </p:sp>
    </p:spTree>
    <p:extLst>
      <p:ext uri="{BB962C8B-B14F-4D97-AF65-F5344CB8AC3E}">
        <p14:creationId xmlns:p14="http://schemas.microsoft.com/office/powerpoint/2010/main" val="90860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B37B-3D78-3C45-A28A-737CB0A9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6AD91-CB3C-C548-8A44-466A96B27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075" y="2452254"/>
            <a:ext cx="6672648" cy="334456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On the Chat,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Share one creative way you discovered to teach online during COVID-19.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BF6D2-5B3A-F54F-9954-392BDA32F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Building on our strengths &amp; assets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40E4E-543B-8644-8299-6AD8B4CB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A4A519-DCAC-2940-BA73-55224A315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709" y="0"/>
            <a:ext cx="3205019" cy="24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7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027C-0DEE-454B-B836-16522D23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 Culture of Inquiry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B8586-FCB3-D441-B75C-DD5804567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impact of Covid-19 on your college’s CTE labs?</a:t>
            </a:r>
          </a:p>
          <a:p>
            <a:endParaRPr lang="en-US" dirty="0"/>
          </a:p>
          <a:p>
            <a:r>
              <a:rPr lang="en-US" dirty="0"/>
              <a:t>What curricular and programmatic adjustments are being made to meet the demands of automation and technological change? </a:t>
            </a:r>
          </a:p>
          <a:p>
            <a:endParaRPr lang="en-US" dirty="0"/>
          </a:p>
          <a:p>
            <a:r>
              <a:rPr lang="en-US" dirty="0"/>
              <a:t>What is the impact of online and remote learning and student support?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70C77-9014-F54D-B258-47933DF1F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1745"/>
            <a:ext cx="4032870" cy="252556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27BD7-34C8-8A45-9166-99AAC40F0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048DB-5EA8-D84E-853E-A5460459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2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913A-9232-4B46-80D7-DA082B28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1335090"/>
            <a:ext cx="3583461" cy="2490289"/>
          </a:xfrm>
        </p:spPr>
        <p:txBody>
          <a:bodyPr>
            <a:normAutofit/>
          </a:bodyPr>
          <a:lstStyle/>
          <a:p>
            <a:r>
              <a:rPr lang="en-US" sz="4000" dirty="0"/>
              <a:t>LA Regional Nursing Curriculum Consortium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A3501-A11E-D741-984C-CDE542177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273" y="377505"/>
            <a:ext cx="7298422" cy="6174297"/>
          </a:xfrm>
        </p:spPr>
        <p:txBody>
          <a:bodyPr>
            <a:normAutofit/>
          </a:bodyPr>
          <a:lstStyle/>
          <a:p>
            <a:r>
              <a:rPr lang="en-US" dirty="0"/>
              <a:t>Problem: Employers want RNs with a BSN</a:t>
            </a:r>
          </a:p>
          <a:p>
            <a:r>
              <a:rPr lang="en-US" dirty="0"/>
              <a:t>Excellent middle skill occupation (#, $)</a:t>
            </a:r>
          </a:p>
          <a:p>
            <a:r>
              <a:rPr lang="en-US" dirty="0"/>
              <a:t>BSN may not be attainable for CC students</a:t>
            </a:r>
          </a:p>
          <a:p>
            <a:r>
              <a:rPr lang="en-US" dirty="0"/>
              <a:t>RNCC goal: Develop Regional ADN-BSN concurrent enrollment pathway</a:t>
            </a:r>
          </a:p>
          <a:p>
            <a:r>
              <a:rPr lang="en-US" dirty="0"/>
              <a:t>	Integrate ADN with BSN curriculum</a:t>
            </a:r>
          </a:p>
          <a:p>
            <a:r>
              <a:rPr lang="en-US" dirty="0"/>
              <a:t>	Concurrent enrollment </a:t>
            </a:r>
          </a:p>
          <a:p>
            <a:r>
              <a:rPr lang="en-US" dirty="0"/>
              <a:t>	Eligible for financial aid for both programs</a:t>
            </a:r>
          </a:p>
          <a:p>
            <a:r>
              <a:rPr lang="en-US" dirty="0"/>
              <a:t>	No redundant content or excess units</a:t>
            </a:r>
          </a:p>
          <a:p>
            <a:r>
              <a:rPr lang="en-US" dirty="0"/>
              <a:t>Work as </a:t>
            </a:r>
            <a:r>
              <a:rPr lang="en-US"/>
              <a:t>a regionally </a:t>
            </a:r>
            <a:r>
              <a:rPr lang="en-US" dirty="0"/>
              <a:t>to achieve goals</a:t>
            </a:r>
          </a:p>
          <a:p>
            <a:r>
              <a:rPr lang="en-US" dirty="0"/>
              <a:t>	17+1 ADN programs </a:t>
            </a:r>
          </a:p>
          <a:p>
            <a:r>
              <a:rPr lang="en-US" dirty="0"/>
              <a:t>	Building on existing models at scale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DBF38-9C25-3847-AE07-ACDCF7A77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135" y="3993160"/>
            <a:ext cx="3583461" cy="1468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F9A44-AB2B-E743-9995-3B698E41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2" y="3699545"/>
            <a:ext cx="3246539" cy="17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4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3C49-736D-6D4A-A522-ADF207E9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Needs &amp;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317F-A54A-6E49-B447-A1031673C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college meet evolving industry and employer skills need during an economic downturn and recovery?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Reinvent ourselves? How?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DE638-7450-2A45-A90C-5B5D30EF9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Activity: </a:t>
            </a:r>
          </a:p>
          <a:p>
            <a:r>
              <a:rPr lang="en-US" dirty="0"/>
              <a:t>Dialogue for 10min in Breakout Rooms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5A32D-B00D-1C4C-AB7D-8003E404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8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F938-1756-0B49-87CC-C1FEC1BB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 Equity and Cultural Discourse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27E1B-9F28-B549-8145-27C7E688B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18" y="249381"/>
            <a:ext cx="6884960" cy="6428510"/>
          </a:xfrm>
        </p:spPr>
        <p:txBody>
          <a:bodyPr>
            <a:normAutofit/>
          </a:bodyPr>
          <a:lstStyle/>
          <a:p>
            <a:r>
              <a:rPr lang="en-US" dirty="0"/>
              <a:t>Questions to Consider:</a:t>
            </a:r>
          </a:p>
          <a:p>
            <a:endParaRPr lang="en-US" dirty="0"/>
          </a:p>
          <a:p>
            <a:r>
              <a:rPr lang="en-US" dirty="0"/>
              <a:t>Who are the racial/ethnic and underserved groups affected? What is the potential impact of the resource allocation and strategic investment to these groups? </a:t>
            </a:r>
          </a:p>
          <a:p>
            <a:endParaRPr lang="en-US" dirty="0"/>
          </a:p>
          <a:p>
            <a:r>
              <a:rPr lang="en-US" dirty="0"/>
              <a:t>Do the decisions being made ignore or worsen existing disparities or produce other unintended consequences?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C6749-68A6-B74C-95B3-42E73C1C6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Reflect on these questions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4A949-5473-2F49-BE31-3C0D2D16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EFFF91-DAF1-2843-A465-92D01766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18" y="3703782"/>
            <a:ext cx="3265979" cy="19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9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F938-1756-0B49-87CC-C1FEC1BB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 Equity and Cultural Discourse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27E1B-9F28-B549-8145-27C7E688B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18" y="249381"/>
            <a:ext cx="6884960" cy="6428510"/>
          </a:xfrm>
        </p:spPr>
        <p:txBody>
          <a:bodyPr>
            <a:normAutofit/>
          </a:bodyPr>
          <a:lstStyle/>
          <a:p>
            <a:r>
              <a:rPr lang="en-US" dirty="0"/>
              <a:t>Questions to Consider:</a:t>
            </a:r>
          </a:p>
          <a:p>
            <a:endParaRPr lang="en-US" dirty="0"/>
          </a:p>
          <a:p>
            <a:r>
              <a:rPr lang="en-US" dirty="0"/>
              <a:t>How does the investment advance opportunities for historically underserved students and communities?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the barriers to more equitable outcomes?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C6749-68A6-B74C-95B3-42E73C1C6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Reflect on these questions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4A949-5473-2F49-BE31-3C0D2D16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EFFF91-DAF1-2843-A465-92D01766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18" y="3703782"/>
            <a:ext cx="3265979" cy="19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3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CC colors">
      <a:dk1>
        <a:srgbClr val="E02826"/>
      </a:dk1>
      <a:lt1>
        <a:srgbClr val="FFFFFF"/>
      </a:lt1>
      <a:dk2>
        <a:srgbClr val="513628"/>
      </a:dk2>
      <a:lt2>
        <a:srgbClr val="E7E6E6"/>
      </a:lt2>
      <a:accent1>
        <a:srgbClr val="E02826"/>
      </a:accent1>
      <a:accent2>
        <a:srgbClr val="93011D"/>
      </a:accent2>
      <a:accent3>
        <a:srgbClr val="FAA01E"/>
      </a:accent3>
      <a:accent4>
        <a:srgbClr val="888888"/>
      </a:accent4>
      <a:accent5>
        <a:srgbClr val="005691"/>
      </a:accent5>
      <a:accent6>
        <a:srgbClr val="00A593"/>
      </a:accent6>
      <a:hlink>
        <a:srgbClr val="5C3628"/>
      </a:hlink>
      <a:folHlink>
        <a:srgbClr val="5C3628"/>
      </a:folHlink>
    </a:clrScheme>
    <a:fontScheme name="ASCCC Fonts">
      <a:majorFont>
        <a:latin typeface="Palatino Linotyp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pt template 2019 Colors.potx" id="{709733E0-98AB-B742-A901-A5ADFEE70B17}" vid="{2B555066-8715-5444-816F-F32952213B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6752</TotalTime>
  <Words>1224</Words>
  <Application>Microsoft Macintosh PowerPoint</Application>
  <PresentationFormat>Widescreen</PresentationFormat>
  <Paragraphs>205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Gill Sans</vt:lpstr>
      <vt:lpstr>Gill Sans MT</vt:lpstr>
      <vt:lpstr>Gill Sans Ultra Bold</vt:lpstr>
      <vt:lpstr>Palatino</vt:lpstr>
      <vt:lpstr>Palatino Linotype</vt:lpstr>
      <vt:lpstr>Office Theme</vt:lpstr>
      <vt:lpstr> 2020 Curriculum Institute Developing Responsive Curriculum for CTE Programs July 9, 2020  Mayra Cruz, ASCCC Treasurer Shari T. Herzfeld, RN,MN Regional Director -Health Lynn Shaw, CTE Curriculum Chair </vt:lpstr>
      <vt:lpstr>Session Description</vt:lpstr>
      <vt:lpstr>Responding to…</vt:lpstr>
      <vt:lpstr>Activity</vt:lpstr>
      <vt:lpstr>   A Culture of Inquiry </vt:lpstr>
      <vt:lpstr>LA Regional Nursing Curriculum Consortium</vt:lpstr>
      <vt:lpstr>Workforce Needs &amp; Demand</vt:lpstr>
      <vt:lpstr>Racial Equity and Cultural Discourse</vt:lpstr>
      <vt:lpstr>Racial Equity and Cultural Discourse</vt:lpstr>
      <vt:lpstr>Racial Equity and Cultural Discourse</vt:lpstr>
      <vt:lpstr>Racial Equity and Cultural Discourse</vt:lpstr>
      <vt:lpstr>Tools</vt:lpstr>
      <vt:lpstr>Tools</vt:lpstr>
      <vt:lpstr>Tools</vt:lpstr>
      <vt:lpstr>Tools</vt:lpstr>
      <vt:lpstr>Tools</vt:lpstr>
      <vt:lpstr>Tools</vt:lpstr>
      <vt:lpstr>Tools</vt:lpstr>
      <vt:lpstr>Tools</vt:lpstr>
      <vt:lpstr>PowerPoint Presentation</vt:lpstr>
      <vt:lpstr>Resources</vt:lpstr>
      <vt:lpstr>Resources</vt:lpstr>
      <vt:lpstr>Resources</vt:lpstr>
      <vt:lpstr>For more information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Mayra Cruz</dc:creator>
  <cp:lastModifiedBy>Mayra Cruz</cp:lastModifiedBy>
  <cp:revision>52</cp:revision>
  <dcterms:created xsi:type="dcterms:W3CDTF">2020-06-23T19:06:18Z</dcterms:created>
  <dcterms:modified xsi:type="dcterms:W3CDTF">2020-07-02T12:02:59Z</dcterms:modified>
</cp:coreProperties>
</file>