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q0mvowqkCYd205SxPBgKcwQ26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nni May" initials="" lastIdx="3" clrIdx="0"/>
  <p:cmAuthor id="1" name="Mayra Cruz"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2"/>
    <p:restoredTop sz="93155"/>
  </p:normalViewPr>
  <p:slideViewPr>
    <p:cSldViewPr snapToGrid="0" snapToObjects="1">
      <p:cViewPr varScale="1">
        <p:scale>
          <a:sx n="95" d="100"/>
          <a:sy n="95" d="100"/>
        </p:scale>
        <p:origin x="1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2" Type="http://customschemas.google.com/relationships/presentationmetadata" Target="metadata"/><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5-29T21:46:43.904" idx="1">
    <p:pos x="437" y="605"/>
    <p:text>Where does this come from?</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CokMvc"/>
      </p:ext>
    </p:extLst>
  </p:cm>
  <p:cm authorId="1" dt="2019-05-29T21:46:43.904" idx="1">
    <p:pos x="437" y="605"/>
    <p:text>From last year's breakout presentation.  Should this be removed?</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CkxjFI"/>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9-05-29T21:48:53.229" idx="3">
    <p:pos x="4111" y="40"/>
    <p:text>Do you have the standard citation handy?</p:text>
    <p:extLst mod="1">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CokMvw"/>
      </p:ext>
    </p:extLst>
  </p:cm>
  <p:cm authorId="1" dt="2019-05-29T21:48:53.229" idx="3">
    <p:pos x="4111" y="40"/>
    <p:text>No but can look for it.</p:text>
    <p:extLst mod="1">
      <p:ext uri="{C676402C-5697-4E1C-873F-D02D1690AC5C}">
        <p15:threadingInfo xmlns:p15="http://schemas.microsoft.com/office/powerpoint/2012/main" timeZoneBias="0">
          <p15:parentCm authorId="0" idx="3"/>
        </p15:threadingInfo>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CkxjG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7336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smtClean="0"/>
              <a:t>Well-written</a:t>
            </a:r>
            <a:r>
              <a:rPr lang="en-US" dirty="0"/>
              <a:t>, faculty-driven policies, processes and procedures can help you and your academic senate clarify and assert its purview and collaborate effectively with other constituencies. Participants will be engaged in discussing processes and strategies for writing policies, processes and procedures and documenting local practices.  During the session, presenters will highlight policies that are legally mandated or recommended, and areas where your academic senate must create strong processes and procedure to support student success and student equity and the faculty role in decision-making.</a:t>
            </a:r>
            <a:endParaRPr dirty="0"/>
          </a:p>
          <a:p>
            <a:pPr marL="0" lvl="0" indent="0" algn="l" rtl="0">
              <a:lnSpc>
                <a:spcPct val="100000"/>
              </a:lnSpc>
              <a:spcBef>
                <a:spcPts val="0"/>
              </a:spcBef>
              <a:spcAft>
                <a:spcPts val="0"/>
              </a:spcAft>
              <a:buSzPts val="1400"/>
              <a:buNone/>
            </a:pPr>
            <a:endParaRPr dirty="0"/>
          </a:p>
        </p:txBody>
      </p:sp>
      <p:sp>
        <p:nvSpPr>
          <p:cNvPr id="127" name="Google Shape;12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678403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69966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dirty="0" smtClean="0"/>
              <a:t>Procedures </a:t>
            </a:r>
            <a:r>
              <a:rPr lang="en-US" sz="1200" dirty="0"/>
              <a:t>on matters of academic policy shall be developed and agreed upon Jointly by representatives of the local governing board and the academic senate and approved by the governing board. Such procedures include but are not limited to the following: </a:t>
            </a:r>
            <a:endParaRPr dirty="0"/>
          </a:p>
          <a:p>
            <a:pPr marL="0" lvl="0" indent="0" algn="l" rtl="0">
              <a:lnSpc>
                <a:spcPct val="100000"/>
              </a:lnSpc>
              <a:spcBef>
                <a:spcPts val="0"/>
              </a:spcBef>
              <a:spcAft>
                <a:spcPts val="0"/>
              </a:spcAft>
              <a:buClr>
                <a:schemeClr val="dk1"/>
              </a:buClr>
              <a:buSzPts val="1200"/>
              <a:buFont typeface="Calibri"/>
              <a:buNone/>
            </a:pPr>
            <a:endParaRPr sz="1200" dirty="0"/>
          </a:p>
          <a:p>
            <a:pPr marL="0" lvl="0" indent="0" algn="l" rtl="0">
              <a:lnSpc>
                <a:spcPct val="100000"/>
              </a:lnSpc>
              <a:spcBef>
                <a:spcPts val="0"/>
              </a:spcBef>
              <a:spcAft>
                <a:spcPts val="0"/>
              </a:spcAft>
              <a:buClr>
                <a:schemeClr val="dk1"/>
              </a:buClr>
              <a:buSzPts val="1200"/>
              <a:buFont typeface="Calibri"/>
              <a:buNone/>
            </a:pPr>
            <a:r>
              <a:rPr lang="en-US" sz="1200" dirty="0"/>
              <a:t>a. Reviewing curriculum, including establishing academic standards and prerequisites </a:t>
            </a:r>
            <a:endParaRPr dirty="0"/>
          </a:p>
          <a:p>
            <a:pPr marL="0" lvl="0" indent="0" algn="l" rtl="0">
              <a:lnSpc>
                <a:spcPct val="100000"/>
              </a:lnSpc>
              <a:spcBef>
                <a:spcPts val="0"/>
              </a:spcBef>
              <a:spcAft>
                <a:spcPts val="0"/>
              </a:spcAft>
              <a:buClr>
                <a:schemeClr val="dk1"/>
              </a:buClr>
              <a:buSzPts val="1200"/>
              <a:buFont typeface="Calibri"/>
              <a:buNone/>
            </a:pPr>
            <a:r>
              <a:rPr lang="en-US" sz="1200" dirty="0"/>
              <a:t>and submitting courses and programs for approval by the state Chancellor’s Office </a:t>
            </a:r>
            <a:endParaRPr dirty="0"/>
          </a:p>
          <a:p>
            <a:pPr marL="0" lvl="0" indent="0" algn="l" rtl="0">
              <a:lnSpc>
                <a:spcPct val="100000"/>
              </a:lnSpc>
              <a:spcBef>
                <a:spcPts val="0"/>
              </a:spcBef>
              <a:spcAft>
                <a:spcPts val="0"/>
              </a:spcAft>
              <a:buClr>
                <a:schemeClr val="dk1"/>
              </a:buClr>
              <a:buSzPts val="1200"/>
              <a:buFont typeface="Calibri"/>
              <a:buNone/>
            </a:pPr>
            <a:r>
              <a:rPr lang="en-US" sz="1200" dirty="0"/>
              <a:t>b. Hiring processes for faculty new to the district </a:t>
            </a:r>
            <a:endParaRPr dirty="0"/>
          </a:p>
          <a:p>
            <a:pPr marL="0" lvl="0" indent="0" algn="l" rtl="0">
              <a:lnSpc>
                <a:spcPct val="100000"/>
              </a:lnSpc>
              <a:spcBef>
                <a:spcPts val="0"/>
              </a:spcBef>
              <a:spcAft>
                <a:spcPts val="0"/>
              </a:spcAft>
              <a:buClr>
                <a:schemeClr val="dk1"/>
              </a:buClr>
              <a:buSzPts val="1200"/>
              <a:buFont typeface="Calibri"/>
              <a:buNone/>
            </a:pPr>
            <a:r>
              <a:rPr lang="en-US" sz="1200" dirty="0"/>
              <a:t>c. Setting additional qualifications for hiring Faculty (new to the district including the establishment of equivalencies to the minimum qualifications for hire</a:t>
            </a:r>
            <a:endParaRPr dirty="0"/>
          </a:p>
          <a:p>
            <a:pPr marL="0" lvl="0" indent="0" algn="l" rtl="0">
              <a:lnSpc>
                <a:spcPct val="100000"/>
              </a:lnSpc>
              <a:spcBef>
                <a:spcPts val="0"/>
              </a:spcBef>
              <a:spcAft>
                <a:spcPts val="0"/>
              </a:spcAft>
              <a:buClr>
                <a:schemeClr val="dk1"/>
              </a:buClr>
              <a:buSzPts val="1200"/>
              <a:buFont typeface="Calibri"/>
              <a:buNone/>
            </a:pPr>
            <a:r>
              <a:rPr lang="en-US" sz="1200" dirty="0"/>
              <a:t>d. Placing courses within disciplines </a:t>
            </a:r>
            <a:endParaRPr dirty="0"/>
          </a:p>
          <a:p>
            <a:pPr marL="0" lvl="0" indent="0" algn="l" rtl="0">
              <a:lnSpc>
                <a:spcPct val="100000"/>
              </a:lnSpc>
              <a:spcBef>
                <a:spcPts val="0"/>
              </a:spcBef>
              <a:spcAft>
                <a:spcPts val="0"/>
              </a:spcAft>
              <a:buClr>
                <a:schemeClr val="dk1"/>
              </a:buClr>
              <a:buSzPts val="1200"/>
              <a:buFont typeface="Calibri"/>
              <a:buNone/>
            </a:pPr>
            <a:r>
              <a:rPr lang="en-US" sz="1200" dirty="0"/>
              <a:t>e. Establishing guidelines and policies for faculty development activities. </a:t>
            </a:r>
            <a:endParaRPr dirty="0"/>
          </a:p>
          <a:p>
            <a:pPr marL="0" lvl="0" indent="0" algn="l" rtl="0">
              <a:lnSpc>
                <a:spcPct val="100000"/>
              </a:lnSpc>
              <a:spcBef>
                <a:spcPts val="0"/>
              </a:spcBef>
              <a:spcAft>
                <a:spcPts val="0"/>
              </a:spcAft>
              <a:buClr>
                <a:schemeClr val="dk1"/>
              </a:buClr>
              <a:buSzPts val="1200"/>
              <a:buFont typeface="Calibri"/>
              <a:buNone/>
            </a:pPr>
            <a:r>
              <a:rPr lang="en-US" sz="1200" dirty="0"/>
              <a:t>f. Reviewing educational programs and institutional planning. </a:t>
            </a:r>
            <a:endParaRPr dirty="0"/>
          </a:p>
          <a:p>
            <a:pPr marL="0" lvl="0" indent="0" algn="l" rtl="0">
              <a:lnSpc>
                <a:spcPct val="100000"/>
              </a:lnSpc>
              <a:spcBef>
                <a:spcPts val="0"/>
              </a:spcBef>
              <a:spcAft>
                <a:spcPts val="0"/>
              </a:spcAft>
              <a:buClr>
                <a:schemeClr val="dk1"/>
              </a:buClr>
              <a:buSzPts val="1200"/>
              <a:buFont typeface="Calibri"/>
              <a:buNone/>
            </a:pPr>
            <a:r>
              <a:rPr lang="en-US" sz="1200" dirty="0"/>
              <a:t>g. Approving transfers from administrative positions to teaching positions.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Other examples:  Ensuring effective curriculum approval processes</a:t>
            </a:r>
            <a:endParaRPr dirty="0"/>
          </a:p>
          <a:p>
            <a:pPr marL="0" lvl="0" indent="0" algn="l" rtl="0">
              <a:lnSpc>
                <a:spcPct val="100000"/>
              </a:lnSpc>
              <a:spcBef>
                <a:spcPts val="0"/>
              </a:spcBef>
              <a:spcAft>
                <a:spcPts val="0"/>
              </a:spcAft>
              <a:buSzPts val="1400"/>
              <a:buNone/>
            </a:pPr>
            <a:r>
              <a:rPr lang="en-US" dirty="0"/>
              <a:t>Reimbursement of expenses and travel</a:t>
            </a:r>
            <a:endParaRPr dirty="0"/>
          </a:p>
          <a:p>
            <a:pPr marL="0" lvl="0" indent="0" algn="l" rtl="0">
              <a:lnSpc>
                <a:spcPct val="100000"/>
              </a:lnSpc>
              <a:spcBef>
                <a:spcPts val="0"/>
              </a:spcBef>
              <a:spcAft>
                <a:spcPts val="0"/>
              </a:spcAft>
              <a:buSzPts val="1400"/>
              <a:buNone/>
            </a:pPr>
            <a:endParaRPr dirty="0"/>
          </a:p>
        </p:txBody>
      </p:sp>
      <p:sp>
        <p:nvSpPr>
          <p:cNvPr id="196" name="Google Shape;1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48867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Suggestions</a:t>
            </a:r>
            <a:r>
              <a:rPr lang="en-US" dirty="0"/>
              <a:t>: Shift phrasing for inclusivity</a:t>
            </a:r>
            <a:endParaRPr dirty="0"/>
          </a:p>
          <a:p>
            <a:pPr marL="457200" lvl="0" indent="-317500" algn="l" rtl="0">
              <a:lnSpc>
                <a:spcPct val="100000"/>
              </a:lnSpc>
              <a:spcBef>
                <a:spcPts val="0"/>
              </a:spcBef>
              <a:spcAft>
                <a:spcPts val="0"/>
              </a:spcAft>
              <a:buSzPts val="1400"/>
              <a:buChar char="●"/>
            </a:pPr>
            <a:r>
              <a:rPr lang="en-US" dirty="0"/>
              <a:t>Institution-centered language: The college will penalize students found cheating.</a:t>
            </a:r>
            <a:endParaRPr dirty="0"/>
          </a:p>
          <a:p>
            <a:pPr marL="457200" lvl="0" indent="-317500" algn="l" rtl="0">
              <a:lnSpc>
                <a:spcPct val="100000"/>
              </a:lnSpc>
              <a:spcBef>
                <a:spcPts val="0"/>
              </a:spcBef>
              <a:spcAft>
                <a:spcPts val="0"/>
              </a:spcAft>
              <a:buSzPts val="1400"/>
              <a:buChar char="●"/>
            </a:pPr>
            <a:r>
              <a:rPr lang="en-US" dirty="0"/>
              <a:t>Student-centered language: Academic integrity is a focus and essential value of success for all students.  </a:t>
            </a:r>
            <a:endParaRPr dirty="0"/>
          </a:p>
        </p:txBody>
      </p:sp>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213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04642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902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45168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Where </a:t>
            </a:r>
            <a:r>
              <a:rPr lang="en-US" dirty="0"/>
              <a:t>are the areas of concern?</a:t>
            </a:r>
            <a:endParaRPr dirty="0"/>
          </a:p>
        </p:txBody>
      </p:sp>
      <p:sp>
        <p:nvSpPr>
          <p:cNvPr id="135" name="Google Shape;1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93277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Compliance </a:t>
            </a:r>
            <a:r>
              <a:rPr lang="en-US" dirty="0"/>
              <a:t>with laws, regulation, Board policy and Administrative procedures.</a:t>
            </a:r>
            <a:endParaRPr dirty="0"/>
          </a:p>
          <a:p>
            <a:pPr marL="0" lvl="0" indent="0" algn="l" rtl="0">
              <a:lnSpc>
                <a:spcPct val="100000"/>
              </a:lnSpc>
              <a:spcBef>
                <a:spcPts val="0"/>
              </a:spcBef>
              <a:spcAft>
                <a:spcPts val="0"/>
              </a:spcAft>
              <a:buSzPts val="1400"/>
              <a:buNone/>
            </a:pPr>
            <a:r>
              <a:rPr lang="en-US" dirty="0"/>
              <a:t>Operational needs- what is important to conduct business</a:t>
            </a:r>
            <a:endParaRPr dirty="0"/>
          </a:p>
          <a:p>
            <a:pPr marL="0" lvl="0" indent="0" algn="l" rtl="0">
              <a:lnSpc>
                <a:spcPct val="100000"/>
              </a:lnSpc>
              <a:spcBef>
                <a:spcPts val="0"/>
              </a:spcBef>
              <a:spcAft>
                <a:spcPts val="0"/>
              </a:spcAft>
              <a:buSzPts val="1400"/>
              <a:buNone/>
            </a:pPr>
            <a:r>
              <a:rPr lang="en-US" dirty="0"/>
              <a:t>Continuous improvement- assess annually</a:t>
            </a:r>
            <a:endParaRPr dirty="0"/>
          </a:p>
        </p:txBody>
      </p:sp>
      <p:sp>
        <p:nvSpPr>
          <p:cNvPr id="142" name="Google Shape;1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50940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05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5819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080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70" name="Google Shape;1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2938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35076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029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61300"/>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A0D00"/>
              </a:buClr>
              <a:buSzPts val="2400"/>
              <a:buNone/>
              <a:defRPr sz="2400"/>
            </a:lvl1pPr>
            <a:lvl2pPr lvl="1" algn="ctr">
              <a:lnSpc>
                <a:spcPct val="90000"/>
              </a:lnSpc>
              <a:spcBef>
                <a:spcPts val="500"/>
              </a:spcBef>
              <a:spcAft>
                <a:spcPts val="0"/>
              </a:spcAft>
              <a:buClr>
                <a:srgbClr val="1A0D00"/>
              </a:buClr>
              <a:buSzPts val="2000"/>
              <a:buNone/>
              <a:defRPr sz="2000"/>
            </a:lvl2pPr>
            <a:lvl3pPr lvl="2" algn="ctr">
              <a:lnSpc>
                <a:spcPct val="90000"/>
              </a:lnSpc>
              <a:spcBef>
                <a:spcPts val="500"/>
              </a:spcBef>
              <a:spcAft>
                <a:spcPts val="0"/>
              </a:spcAft>
              <a:buClr>
                <a:srgbClr val="1A0D00"/>
              </a:buClr>
              <a:buSzPts val="1800"/>
              <a:buNone/>
              <a:defRPr sz="1800"/>
            </a:lvl3pPr>
            <a:lvl4pPr lvl="3" algn="ctr">
              <a:lnSpc>
                <a:spcPct val="90000"/>
              </a:lnSpc>
              <a:spcBef>
                <a:spcPts val="500"/>
              </a:spcBef>
              <a:spcAft>
                <a:spcPts val="0"/>
              </a:spcAft>
              <a:buClr>
                <a:srgbClr val="1A0D00"/>
              </a:buClr>
              <a:buSzPts val="1600"/>
              <a:buNone/>
              <a:defRPr sz="1600"/>
            </a:lvl4pPr>
            <a:lvl5pPr lvl="4" algn="ctr">
              <a:lnSpc>
                <a:spcPct val="90000"/>
              </a:lnSpc>
              <a:spcBef>
                <a:spcPts val="500"/>
              </a:spcBef>
              <a:spcAft>
                <a:spcPts val="0"/>
              </a:spcAft>
              <a:buClr>
                <a:srgbClr val="1A0D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mailto:MBean@riohondo.edu" TargetMode="External"/><Relationship Id="rId4" Type="http://schemas.openxmlformats.org/officeDocument/2006/relationships/hyperlink" Target="mailto:cruzmayra@deanza.edu" TargetMode="External"/><Relationship Id="rId5" Type="http://schemas.openxmlformats.org/officeDocument/2006/relationships/hyperlink" Target="mailto:MayV@scc.losrios.edu"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
          <p:cNvSpPr txBox="1">
            <a:spLocks noGrp="1"/>
          </p:cNvSpPr>
          <p:nvPr>
            <p:ph type="ctrTitle"/>
          </p:nvPr>
        </p:nvSpPr>
        <p:spPr>
          <a:xfrm>
            <a:off x="914400" y="1014751"/>
            <a:ext cx="10363200" cy="308316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61300"/>
              </a:buClr>
              <a:buSzPts val="5400"/>
              <a:buFont typeface="Calibri"/>
              <a:buNone/>
            </a:pPr>
            <a:r>
              <a:rPr lang="en-US" sz="4860">
                <a:latin typeface="Calibri"/>
                <a:ea typeface="Calibri"/>
                <a:cs typeface="Calibri"/>
                <a:sym typeface="Calibri"/>
              </a:rPr>
              <a:t/>
            </a:r>
            <a:br>
              <a:rPr lang="en-US" sz="4860">
                <a:latin typeface="Calibri"/>
                <a:ea typeface="Calibri"/>
                <a:cs typeface="Calibri"/>
                <a:sym typeface="Calibri"/>
              </a:rPr>
            </a:br>
            <a:r>
              <a:rPr lang="en-US" sz="4860">
                <a:latin typeface="Calibri"/>
                <a:ea typeface="Calibri"/>
                <a:cs typeface="Calibri"/>
                <a:sym typeface="Calibri"/>
              </a:rPr>
              <a:t/>
            </a:r>
            <a:br>
              <a:rPr lang="en-US" sz="4860">
                <a:latin typeface="Calibri"/>
                <a:ea typeface="Calibri"/>
                <a:cs typeface="Calibri"/>
                <a:sym typeface="Calibri"/>
              </a:rPr>
            </a:br>
            <a:r>
              <a:rPr lang="en-US" sz="4860">
                <a:latin typeface="Calibri"/>
                <a:ea typeface="Calibri"/>
                <a:cs typeface="Calibri"/>
                <a:sym typeface="Calibri"/>
              </a:rPr>
              <a:t/>
            </a:r>
            <a:br>
              <a:rPr lang="en-US" sz="4860">
                <a:latin typeface="Calibri"/>
                <a:ea typeface="Calibri"/>
                <a:cs typeface="Calibri"/>
                <a:sym typeface="Calibri"/>
              </a:rPr>
            </a:br>
            <a:r>
              <a:rPr lang="en-US" sz="4860">
                <a:solidFill>
                  <a:schemeClr val="dk1"/>
                </a:solidFill>
                <a:latin typeface="Calibri"/>
                <a:ea typeface="Calibri"/>
                <a:cs typeface="Calibri"/>
                <a:sym typeface="Calibri"/>
              </a:rPr>
              <a:t/>
            </a:r>
            <a:br>
              <a:rPr lang="en-US" sz="4860">
                <a:solidFill>
                  <a:schemeClr val="dk1"/>
                </a:solidFill>
                <a:latin typeface="Calibri"/>
                <a:ea typeface="Calibri"/>
                <a:cs typeface="Calibri"/>
                <a:sym typeface="Calibri"/>
              </a:rPr>
            </a:br>
            <a:r>
              <a:rPr lang="en-US" sz="3968">
                <a:solidFill>
                  <a:schemeClr val="dk1"/>
                </a:solidFill>
                <a:latin typeface="Calibri"/>
                <a:ea typeface="Calibri"/>
                <a:cs typeface="Calibri"/>
                <a:sym typeface="Calibri"/>
              </a:rPr>
              <a:t>Developing and Evaluating Processes </a:t>
            </a:r>
            <a:br>
              <a:rPr lang="en-US" sz="3968">
                <a:solidFill>
                  <a:schemeClr val="dk1"/>
                </a:solidFill>
                <a:latin typeface="Calibri"/>
                <a:ea typeface="Calibri"/>
                <a:cs typeface="Calibri"/>
                <a:sym typeface="Calibri"/>
              </a:rPr>
            </a:br>
            <a:r>
              <a:rPr lang="en-US" sz="3968">
                <a:solidFill>
                  <a:schemeClr val="dk1"/>
                </a:solidFill>
                <a:latin typeface="Calibri"/>
                <a:ea typeface="Calibri"/>
                <a:cs typeface="Calibri"/>
                <a:sym typeface="Calibri"/>
              </a:rPr>
              <a:t>and Practices</a:t>
            </a:r>
            <a:endParaRPr sz="3968">
              <a:solidFill>
                <a:schemeClr val="dk1"/>
              </a:solidFill>
              <a:latin typeface="Calibri"/>
              <a:ea typeface="Calibri"/>
              <a:cs typeface="Calibri"/>
              <a:sym typeface="Calibri"/>
            </a:endParaRPr>
          </a:p>
        </p:txBody>
      </p:sp>
      <p:sp>
        <p:nvSpPr>
          <p:cNvPr id="130" name="Google Shape;130;p1"/>
          <p:cNvSpPr txBox="1">
            <a:spLocks noGrp="1"/>
          </p:cNvSpPr>
          <p:nvPr>
            <p:ph type="subTitle" idx="1"/>
          </p:nvPr>
        </p:nvSpPr>
        <p:spPr>
          <a:xfrm>
            <a:off x="4396154" y="4443046"/>
            <a:ext cx="7549660" cy="2274277"/>
          </a:xfrm>
          <a:prstGeom prst="rect">
            <a:avLst/>
          </a:prstGeom>
          <a:noFill/>
          <a:ln>
            <a:noFill/>
          </a:ln>
        </p:spPr>
        <p:txBody>
          <a:bodyPr spcFirstLastPara="1" wrap="square" lIns="91425" tIns="45700" rIns="91425" bIns="45700" anchor="t" anchorCtr="0">
            <a:normAutofit/>
          </a:bodyPr>
          <a:lstStyle/>
          <a:p>
            <a:pPr marL="0" lvl="0" indent="0" algn="r" rtl="0">
              <a:lnSpc>
                <a:spcPct val="80000"/>
              </a:lnSpc>
              <a:spcBef>
                <a:spcPts val="0"/>
              </a:spcBef>
              <a:spcAft>
                <a:spcPts val="0"/>
              </a:spcAft>
              <a:buClr>
                <a:srgbClr val="1A0D00"/>
              </a:buClr>
              <a:buSzPts val="2400"/>
              <a:buNone/>
            </a:pPr>
            <a:r>
              <a:rPr lang="en-US">
                <a:latin typeface="Calibri"/>
                <a:ea typeface="Calibri"/>
                <a:cs typeface="Calibri"/>
                <a:sym typeface="Calibri"/>
              </a:rPr>
              <a:t>Michelle Bean, ASCCC Area C Representative</a:t>
            </a:r>
            <a:endParaRPr>
              <a:latin typeface="Calibri"/>
              <a:ea typeface="Calibri"/>
              <a:cs typeface="Calibri"/>
              <a:sym typeface="Calibri"/>
            </a:endParaRPr>
          </a:p>
          <a:p>
            <a:pPr marL="0" lvl="0" indent="0" algn="r" rtl="0">
              <a:lnSpc>
                <a:spcPct val="80000"/>
              </a:lnSpc>
              <a:spcBef>
                <a:spcPts val="1000"/>
              </a:spcBef>
              <a:spcAft>
                <a:spcPts val="0"/>
              </a:spcAft>
              <a:buClr>
                <a:srgbClr val="1A0D00"/>
              </a:buClr>
              <a:buSzPts val="2400"/>
              <a:buNone/>
            </a:pPr>
            <a:r>
              <a:rPr lang="en-US">
                <a:latin typeface="Calibri"/>
                <a:ea typeface="Calibri"/>
                <a:cs typeface="Calibri"/>
                <a:sym typeface="Calibri"/>
              </a:rPr>
              <a:t>Mayra Cruz, ASCCC Area B Representative</a:t>
            </a:r>
            <a:endParaRPr/>
          </a:p>
          <a:p>
            <a:pPr marL="0" lvl="0" indent="0" algn="r" rtl="0">
              <a:lnSpc>
                <a:spcPct val="80000"/>
              </a:lnSpc>
              <a:spcBef>
                <a:spcPts val="1000"/>
              </a:spcBef>
              <a:spcAft>
                <a:spcPts val="0"/>
              </a:spcAft>
              <a:buClr>
                <a:srgbClr val="1A0D00"/>
              </a:buClr>
              <a:buSzPts val="2400"/>
              <a:buNone/>
            </a:pPr>
            <a:r>
              <a:rPr lang="en-US">
                <a:latin typeface="Calibri"/>
                <a:ea typeface="Calibri"/>
                <a:cs typeface="Calibri"/>
                <a:sym typeface="Calibri"/>
              </a:rPr>
              <a:t>Ginni May, ASCCC Treasurer </a:t>
            </a:r>
            <a:endParaRPr>
              <a:latin typeface="Calibri"/>
              <a:ea typeface="Calibri"/>
              <a:cs typeface="Calibri"/>
              <a:sym typeface="Calibri"/>
            </a:endParaRPr>
          </a:p>
          <a:p>
            <a:pPr marL="914400" lvl="2" indent="0" algn="l" rtl="0">
              <a:lnSpc>
                <a:spcPct val="80000"/>
              </a:lnSpc>
              <a:spcBef>
                <a:spcPts val="500"/>
              </a:spcBef>
              <a:spcAft>
                <a:spcPts val="0"/>
              </a:spcAft>
              <a:buClr>
                <a:srgbClr val="1A0D00"/>
              </a:buClr>
              <a:buSzPts val="1400"/>
              <a:buNone/>
            </a:pPr>
            <a:endParaRPr sz="1400">
              <a:latin typeface="Calibri"/>
              <a:ea typeface="Calibri"/>
              <a:cs typeface="Calibri"/>
              <a:sym typeface="Calibri"/>
            </a:endParaRPr>
          </a:p>
          <a:p>
            <a:pPr marL="0" lvl="0" indent="0" algn="r" rtl="0">
              <a:lnSpc>
                <a:spcPct val="80000"/>
              </a:lnSpc>
              <a:spcBef>
                <a:spcPts val="1000"/>
              </a:spcBef>
              <a:spcAft>
                <a:spcPts val="0"/>
              </a:spcAft>
              <a:buClr>
                <a:srgbClr val="FF0000"/>
              </a:buClr>
              <a:buSzPts val="2000"/>
              <a:buNone/>
            </a:pPr>
            <a:r>
              <a:rPr lang="en-US" sz="2000">
                <a:solidFill>
                  <a:srgbClr val="FF0000"/>
                </a:solidFill>
                <a:latin typeface="Calibri"/>
                <a:ea typeface="Calibri"/>
                <a:cs typeface="Calibri"/>
                <a:sym typeface="Calibri"/>
              </a:rPr>
              <a:t>Faculty Leadership Institute, Sacramento, CA </a:t>
            </a:r>
            <a:endParaRPr/>
          </a:p>
          <a:p>
            <a:pPr marL="0" lvl="0" indent="0" algn="r" rtl="0">
              <a:lnSpc>
                <a:spcPct val="80000"/>
              </a:lnSpc>
              <a:spcBef>
                <a:spcPts val="1000"/>
              </a:spcBef>
              <a:spcAft>
                <a:spcPts val="0"/>
              </a:spcAft>
              <a:buClr>
                <a:srgbClr val="FF0000"/>
              </a:buClr>
              <a:buSzPts val="2000"/>
              <a:buNone/>
            </a:pPr>
            <a:r>
              <a:rPr lang="en-US" sz="2000">
                <a:solidFill>
                  <a:srgbClr val="FF0000"/>
                </a:solidFill>
                <a:latin typeface="Calibri"/>
                <a:ea typeface="Calibri"/>
                <a:cs typeface="Calibri"/>
                <a:sym typeface="Calibri"/>
              </a:rPr>
              <a:t>June </a:t>
            </a:r>
            <a:r>
              <a:rPr lang="en-US" sz="2000">
                <a:solidFill>
                  <a:srgbClr val="FF0000"/>
                </a:solidFill>
              </a:rPr>
              <a:t>12--15</a:t>
            </a:r>
            <a:r>
              <a:rPr lang="en-US" sz="2000">
                <a:solidFill>
                  <a:srgbClr val="FF0000"/>
                </a:solidFill>
                <a:latin typeface="Calibri"/>
                <a:ea typeface="Calibri"/>
                <a:cs typeface="Calibri"/>
                <a:sym typeface="Calibri"/>
              </a:rPr>
              <a:t>, 2018</a:t>
            </a:r>
            <a:endParaRPr/>
          </a:p>
        </p:txBody>
      </p:sp>
      <p:pic>
        <p:nvPicPr>
          <p:cNvPr id="131" name="Google Shape;131;p1"/>
          <p:cNvPicPr preferRelativeResize="0"/>
          <p:nvPr/>
        </p:nvPicPr>
        <p:blipFill rotWithShape="1">
          <a:blip r:embed="rId3">
            <a:alphaModFix/>
          </a:blip>
          <a:srcRect/>
          <a:stretch/>
        </p:blipFill>
        <p:spPr>
          <a:xfrm>
            <a:off x="0" y="246184"/>
            <a:ext cx="12192001" cy="20763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1300"/>
              </a:buClr>
              <a:buSzPts val="3240"/>
              <a:buFont typeface="Calibri"/>
              <a:buNone/>
            </a:pPr>
            <a:r>
              <a:rPr lang="en-US" sz="3240" b="1">
                <a:latin typeface="Calibri"/>
                <a:ea typeface="Calibri"/>
                <a:cs typeface="Calibri"/>
                <a:sym typeface="Calibri"/>
              </a:rPr>
              <a:t>Questions for Effective Procedure and Processes Management</a:t>
            </a:r>
            <a:endParaRPr/>
          </a:p>
        </p:txBody>
      </p:sp>
      <p:sp>
        <p:nvSpPr>
          <p:cNvPr id="192" name="Google Shape;192;p10"/>
          <p:cNvSpPr txBox="1">
            <a:spLocks noGrp="1"/>
          </p:cNvSpPr>
          <p:nvPr>
            <p:ph type="body" idx="1"/>
          </p:nvPr>
        </p:nvSpPr>
        <p:spPr>
          <a:xfrm>
            <a:off x="838200" y="2231135"/>
            <a:ext cx="10515600" cy="394582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A0D00"/>
              </a:buClr>
              <a:buSzPts val="2800"/>
              <a:buChar char="•"/>
            </a:pPr>
            <a:r>
              <a:rPr lang="en-US" dirty="0"/>
              <a:t>Does</a:t>
            </a:r>
            <a:r>
              <a:rPr lang="en-US" sz="2800" b="0" i="0" dirty="0"/>
              <a:t> your </a:t>
            </a:r>
            <a:r>
              <a:rPr lang="en-US" dirty="0"/>
              <a:t>academic</a:t>
            </a:r>
            <a:r>
              <a:rPr lang="en-US" sz="2800" b="0" i="0" dirty="0"/>
              <a:t> senate have identif</a:t>
            </a:r>
            <a:r>
              <a:rPr lang="en-US" dirty="0"/>
              <a:t>ied</a:t>
            </a:r>
            <a:r>
              <a:rPr lang="en-US" sz="2800" b="0" i="0" dirty="0"/>
              <a:t> processes and procedures </a:t>
            </a:r>
            <a:r>
              <a:rPr lang="en-US" dirty="0"/>
              <a:t>that are</a:t>
            </a:r>
            <a:r>
              <a:rPr lang="en-US" sz="2800" b="0" i="0" dirty="0"/>
              <a:t> followed? Where are they documented?</a:t>
            </a:r>
            <a:endParaRPr dirty="0"/>
          </a:p>
          <a:p>
            <a:pPr marL="228600" lvl="0" indent="-228600" algn="l" rtl="0">
              <a:lnSpc>
                <a:spcPct val="90000"/>
              </a:lnSpc>
              <a:spcBef>
                <a:spcPts val="1000"/>
              </a:spcBef>
              <a:spcAft>
                <a:spcPts val="0"/>
              </a:spcAft>
              <a:buClr>
                <a:srgbClr val="1A0D00"/>
              </a:buClr>
              <a:buSzPts val="2800"/>
              <a:buChar char="•"/>
            </a:pPr>
            <a:r>
              <a:rPr lang="en-US" sz="2800" b="0" i="0" dirty="0">
                <a:latin typeface="Calibri"/>
                <a:ea typeface="Calibri"/>
                <a:cs typeface="Calibri"/>
                <a:sym typeface="Calibri"/>
              </a:rPr>
              <a:t>Do you have a scheduled cycle for review/revision of processes and procedures?</a:t>
            </a:r>
            <a:endParaRPr sz="2800" b="0" i="0" dirty="0">
              <a:latin typeface="Calibri"/>
              <a:ea typeface="Calibri"/>
              <a:cs typeface="Calibri"/>
              <a:sym typeface="Calibri"/>
            </a:endParaRPr>
          </a:p>
          <a:p>
            <a:pPr marL="228600" lvl="0" indent="-228600" algn="l" rtl="0">
              <a:lnSpc>
                <a:spcPct val="90000"/>
              </a:lnSpc>
              <a:spcBef>
                <a:spcPts val="1000"/>
              </a:spcBef>
              <a:spcAft>
                <a:spcPts val="0"/>
              </a:spcAft>
              <a:buClr>
                <a:srgbClr val="1A0D00"/>
              </a:buClr>
              <a:buSzPts val="2800"/>
              <a:buChar char="•"/>
            </a:pPr>
            <a:r>
              <a:rPr lang="en-US" sz="2800" b="0" i="0" dirty="0">
                <a:latin typeface="Calibri"/>
                <a:ea typeface="Calibri"/>
                <a:cs typeface="Calibri"/>
                <a:sym typeface="Calibri"/>
              </a:rPr>
              <a:t>Do you assign review responsibility to existing/standing committees?</a:t>
            </a:r>
            <a:endParaRPr dirty="0"/>
          </a:p>
          <a:p>
            <a:pPr marL="228600" lvl="0" indent="-228600" algn="l" rtl="0">
              <a:lnSpc>
                <a:spcPct val="90000"/>
              </a:lnSpc>
              <a:spcBef>
                <a:spcPts val="1000"/>
              </a:spcBef>
              <a:spcAft>
                <a:spcPts val="0"/>
              </a:spcAft>
              <a:buClr>
                <a:srgbClr val="1A0D00"/>
              </a:buClr>
              <a:buSzPts val="2800"/>
              <a:buChar char="•"/>
            </a:pPr>
            <a:r>
              <a:rPr lang="en-US" sz="2800" b="0" i="0" dirty="0">
                <a:latin typeface="Calibri"/>
                <a:ea typeface="Calibri"/>
                <a:cs typeface="Calibri"/>
                <a:sym typeface="Calibri"/>
              </a:rPr>
              <a:t>Have you have an established academic senate committee to manage </a:t>
            </a:r>
            <a:r>
              <a:rPr lang="en-US" sz="2800" b="0" i="0" dirty="0"/>
              <a:t>processes and </a:t>
            </a:r>
            <a:r>
              <a:rPr lang="en-US" sz="2800" b="0" i="0" dirty="0">
                <a:latin typeface="Calibri"/>
                <a:ea typeface="Calibri"/>
                <a:cs typeface="Calibri"/>
                <a:sym typeface="Calibri"/>
              </a:rPr>
              <a:t>procedures?</a:t>
            </a:r>
            <a:endParaRPr sz="2800" b="0" i="0" dirty="0">
              <a:latin typeface="Calibri"/>
              <a:ea typeface="Calibri"/>
              <a:cs typeface="Calibri"/>
              <a:sym typeface="Calibri"/>
            </a:endParaRPr>
          </a:p>
          <a:p>
            <a:pPr marL="228600" lvl="0" indent="-25400" algn="l" rtl="0">
              <a:lnSpc>
                <a:spcPct val="90000"/>
              </a:lnSpc>
              <a:spcBef>
                <a:spcPts val="1000"/>
              </a:spcBef>
              <a:spcAft>
                <a:spcPts val="0"/>
              </a:spcAft>
              <a:buClr>
                <a:srgbClr val="1A0D00"/>
              </a:buClr>
              <a:buSzPts val="3200"/>
              <a:buNone/>
            </a:pPr>
            <a:endParaRPr sz="3200"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838200" y="565226"/>
            <a:ext cx="10515600" cy="103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1300"/>
              </a:buClr>
              <a:buSzPts val="3600"/>
              <a:buFont typeface="Calibri"/>
              <a:buNone/>
            </a:pPr>
            <a:r>
              <a:rPr lang="en-US" b="1">
                <a:latin typeface="Calibri"/>
                <a:ea typeface="Calibri"/>
                <a:cs typeface="Calibri"/>
                <a:sym typeface="Calibri"/>
              </a:rPr>
              <a:t>Processes or Procedures for...</a:t>
            </a:r>
            <a:endParaRPr b="1">
              <a:latin typeface="Calibri"/>
              <a:ea typeface="Calibri"/>
              <a:cs typeface="Calibri"/>
              <a:sym typeface="Calibri"/>
            </a:endParaRPr>
          </a:p>
        </p:txBody>
      </p:sp>
      <p:sp>
        <p:nvSpPr>
          <p:cNvPr id="199" name="Google Shape;199;p11"/>
          <p:cNvSpPr txBox="1">
            <a:spLocks noGrp="1"/>
          </p:cNvSpPr>
          <p:nvPr>
            <p:ph type="body" idx="1"/>
          </p:nvPr>
        </p:nvSpPr>
        <p:spPr>
          <a:xfrm>
            <a:off x="838200" y="1519863"/>
            <a:ext cx="10515600" cy="5321808"/>
          </a:xfrm>
          <a:prstGeom prst="rect">
            <a:avLst/>
          </a:prstGeom>
          <a:noFill/>
          <a:ln>
            <a:noFill/>
          </a:ln>
        </p:spPr>
        <p:txBody>
          <a:bodyPr spcFirstLastPara="1" wrap="square" lIns="91425" tIns="45700" rIns="91425" bIns="45700" anchor="t" anchorCtr="0">
            <a:normAutofit/>
          </a:bodyPr>
          <a:lstStyle/>
          <a:p>
            <a:pPr marL="628650" lvl="0" indent="-361950" algn="l" rtl="0">
              <a:lnSpc>
                <a:spcPct val="100000"/>
              </a:lnSpc>
              <a:spcBef>
                <a:spcPts val="0"/>
              </a:spcBef>
              <a:spcAft>
                <a:spcPts val="0"/>
              </a:spcAft>
              <a:buSzPts val="3000"/>
              <a:buFont typeface="Calibri"/>
              <a:buAutoNum type="alphaUcPeriod"/>
            </a:pPr>
            <a:r>
              <a:rPr lang="en-US" sz="3000"/>
              <a:t>C</a:t>
            </a:r>
            <a:r>
              <a:rPr lang="en-US"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urriculum development, review, es</a:t>
            </a:r>
            <a:r>
              <a:rPr lang="en-US"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tablishing prerequisites</a:t>
            </a:r>
            <a:r>
              <a:rPr lang="en-US"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endParaRPr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628650" lvl="0" indent="-361950" algn="l" rtl="0">
              <a:lnSpc>
                <a:spcPct val="100000"/>
              </a:lnSpc>
              <a:spcBef>
                <a:spcPts val="0"/>
              </a:spcBef>
              <a:spcAft>
                <a:spcPts val="0"/>
              </a:spcAft>
              <a:buSzPts val="3000"/>
              <a:buFont typeface="Calibri"/>
              <a:buAutoNum type="alphaUcPeriod"/>
            </a:pPr>
            <a:r>
              <a:rPr lang="en-US"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Hiring processes for faculty</a:t>
            </a:r>
            <a:endParaRPr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628650" lvl="0" indent="-361950" algn="l" rtl="0">
              <a:lnSpc>
                <a:spcPct val="100000"/>
              </a:lnSpc>
              <a:spcBef>
                <a:spcPts val="0"/>
              </a:spcBef>
              <a:spcAft>
                <a:spcPts val="0"/>
              </a:spcAft>
              <a:buSzPts val="3000"/>
              <a:buFont typeface="Calibri"/>
              <a:buAutoNum type="alphaUcPeriod"/>
            </a:pPr>
            <a:r>
              <a:rPr lang="en-US"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Setting additional qualifications for hiring </a:t>
            </a:r>
            <a:r>
              <a:rPr lang="en-US"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f</a:t>
            </a:r>
            <a:r>
              <a:rPr lang="en-US"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aculty</a:t>
            </a:r>
            <a:endParaRPr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628650" lvl="0" indent="-361950" algn="l" rtl="0">
              <a:lnSpc>
                <a:spcPct val="100000"/>
              </a:lnSpc>
              <a:spcBef>
                <a:spcPts val="0"/>
              </a:spcBef>
              <a:spcAft>
                <a:spcPts val="0"/>
              </a:spcAft>
              <a:buSzPts val="3000"/>
              <a:buFont typeface="Calibri"/>
              <a:buAutoNum type="alphaUcPeriod"/>
            </a:pPr>
            <a:r>
              <a:rPr lang="en-US"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Placing courses within disciplines </a:t>
            </a:r>
            <a:endParaRPr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628650" lvl="0" indent="-361950" algn="l" rtl="0">
              <a:lnSpc>
                <a:spcPct val="100000"/>
              </a:lnSpc>
              <a:spcBef>
                <a:spcPts val="0"/>
              </a:spcBef>
              <a:spcAft>
                <a:spcPts val="0"/>
              </a:spcAft>
              <a:buSzPts val="3000"/>
              <a:buFont typeface="Calibri"/>
              <a:buAutoNum type="alphaUcPeriod"/>
            </a:pPr>
            <a:r>
              <a:rPr lang="en-US"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Establishing guidelines and policies for faculty development activities</a:t>
            </a:r>
            <a:endParaRPr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628650" lvl="0" indent="-361950" algn="l" rtl="0">
              <a:lnSpc>
                <a:spcPct val="100000"/>
              </a:lnSpc>
              <a:spcBef>
                <a:spcPts val="0"/>
              </a:spcBef>
              <a:spcAft>
                <a:spcPts val="0"/>
              </a:spcAft>
              <a:buSzPts val="3000"/>
              <a:buFont typeface="Calibri"/>
              <a:buAutoNum type="alphaUcPeriod"/>
            </a:pPr>
            <a:r>
              <a:rPr lang="en-US"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Reviewing educational programs and institutional planning</a:t>
            </a:r>
            <a:endParaRPr sz="3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628650" lvl="0" indent="-361950" algn="l" rtl="0">
              <a:lnSpc>
                <a:spcPct val="100000"/>
              </a:lnSpc>
              <a:spcBef>
                <a:spcPts val="0"/>
              </a:spcBef>
              <a:spcAft>
                <a:spcPts val="0"/>
              </a:spcAft>
              <a:buSzPts val="3000"/>
              <a:buFont typeface="Calibri"/>
              <a:buAutoNum type="alphaUcPeriod"/>
            </a:pPr>
            <a:r>
              <a:rPr lang="en-US" sz="3000" i="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Approving transfers from administrative positions to teaching positions</a:t>
            </a:r>
            <a:endParaRPr sz="3000" i="0"/>
          </a:p>
          <a:p>
            <a:pPr marL="628650" lvl="0" indent="-361950" algn="l" rtl="0">
              <a:lnSpc>
                <a:spcPct val="100000"/>
              </a:lnSpc>
              <a:spcBef>
                <a:spcPts val="0"/>
              </a:spcBef>
              <a:spcAft>
                <a:spcPts val="0"/>
              </a:spcAft>
              <a:buSzPts val="3000"/>
              <a:buAutoNum type="alphaUcPeriod"/>
            </a:pPr>
            <a:r>
              <a:rPr lang="en-US" sz="3000"/>
              <a:t>Other...</a:t>
            </a:r>
            <a:endParaRPr sz="3000"/>
          </a:p>
          <a:p>
            <a:pPr marL="228600" lvl="0" indent="-76200" algn="l" rtl="0">
              <a:lnSpc>
                <a:spcPct val="90000"/>
              </a:lnSpc>
              <a:spcBef>
                <a:spcPts val="1000"/>
              </a:spcBef>
              <a:spcAft>
                <a:spcPts val="0"/>
              </a:spcAft>
              <a:buClr>
                <a:srgbClr val="1A0D00"/>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1300"/>
              </a:buClr>
              <a:buSzPts val="3600"/>
              <a:buFont typeface="Calibri"/>
              <a:buNone/>
            </a:pPr>
            <a:r>
              <a:rPr lang="en-US">
                <a:latin typeface="Calibri"/>
                <a:ea typeface="Calibri"/>
                <a:cs typeface="Calibri"/>
                <a:sym typeface="Calibri"/>
              </a:rPr>
              <a:t>Other Local Processes and Procedures?</a:t>
            </a:r>
            <a:endParaRPr>
              <a:latin typeface="Calibri"/>
              <a:ea typeface="Calibri"/>
              <a:cs typeface="Calibri"/>
              <a:sym typeface="Calibri"/>
            </a:endParaRPr>
          </a:p>
        </p:txBody>
      </p:sp>
      <p:sp>
        <p:nvSpPr>
          <p:cNvPr id="205" name="Google Shape;205;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0"/>
              </a:spcBef>
              <a:spcAft>
                <a:spcPts val="0"/>
              </a:spcAft>
              <a:buSzPts val="3000"/>
              <a:buChar char="•"/>
            </a:pPr>
            <a:r>
              <a:rPr lang="en-US" sz="3000"/>
              <a:t>Using asset-minded and inclusive language when updating policies and procedures (e.g., using gender neutral pronouns and student-centered language)</a:t>
            </a:r>
            <a:endParaRPr sz="3000"/>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228600" lvl="0" indent="-76200" algn="l" rtl="0">
              <a:lnSpc>
                <a:spcPct val="90000"/>
              </a:lnSpc>
              <a:spcBef>
                <a:spcPts val="0"/>
              </a:spcBef>
              <a:spcAft>
                <a:spcPts val="0"/>
              </a:spcAft>
              <a:buClr>
                <a:srgbClr val="1A0D00"/>
              </a:buClr>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23000"/>
          </a:blip>
          <a:stretch>
            <a:fillRect/>
          </a:stretch>
        </a:blipFill>
        <a:effectLst/>
      </p:bgPr>
    </p:bg>
    <p:spTree>
      <p:nvGrpSpPr>
        <p:cNvPr id="1" name="Shape 210"/>
        <p:cNvGrpSpPr/>
        <p:nvPr/>
      </p:nvGrpSpPr>
      <p:grpSpPr>
        <a:xfrm>
          <a:off x="0" y="0"/>
          <a:ext cx="0" cy="0"/>
          <a:chOff x="0" y="0"/>
          <a:chExt cx="0" cy="0"/>
        </a:xfrm>
      </p:grpSpPr>
      <p:sp>
        <p:nvSpPr>
          <p:cNvPr id="211" name="Google Shape;211;p13"/>
          <p:cNvSpPr/>
          <p:nvPr/>
        </p:nvSpPr>
        <p:spPr>
          <a:xfrm>
            <a:off x="477329" y="569191"/>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12" name="Google Shape;212;p13"/>
          <p:cNvSpPr txBox="1"/>
          <p:nvPr/>
        </p:nvSpPr>
        <p:spPr>
          <a:xfrm>
            <a:off x="838200" y="2473569"/>
            <a:ext cx="10515600" cy="34128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A0D00"/>
              </a:buClr>
              <a:buSzPts val="2400"/>
              <a:buFont typeface="Arial"/>
              <a:buNone/>
            </a:pPr>
            <a:r>
              <a:rPr lang="en-US" sz="2400" b="1" i="1" u="none" strike="noStrike" cap="none">
                <a:solidFill>
                  <a:srgbClr val="1A0D00"/>
                </a:solidFill>
                <a:latin typeface="Georgia"/>
                <a:ea typeface="Georgia"/>
                <a:cs typeface="Georgia"/>
                <a:sym typeface="Georgia"/>
              </a:rPr>
              <a:t>                                     </a:t>
            </a:r>
            <a:r>
              <a:rPr lang="en-US" sz="4800" b="1" i="1" u="none" strike="noStrike" cap="none">
                <a:solidFill>
                  <a:srgbClr val="1A0D00"/>
                </a:solidFill>
                <a:latin typeface="Calibri"/>
                <a:ea typeface="Calibri"/>
                <a:cs typeface="Calibri"/>
                <a:sym typeface="Calibri"/>
              </a:rPr>
              <a:t>QUESTIONS?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1300"/>
              </a:buClr>
              <a:buSzPts val="3600"/>
              <a:buFont typeface="Georgia"/>
              <a:buNone/>
            </a:pPr>
            <a:r>
              <a:rPr lang="en-US" b="1"/>
              <a:t>For more information contact:</a:t>
            </a:r>
            <a:endParaRPr b="1"/>
          </a:p>
        </p:txBody>
      </p:sp>
      <p:sp>
        <p:nvSpPr>
          <p:cNvPr id="218" name="Google Shape;21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A0D00"/>
              </a:buClr>
              <a:buSzPts val="2400"/>
              <a:buNone/>
            </a:pPr>
            <a:r>
              <a:rPr lang="en-US"/>
              <a:t>Michelle Bean, ASCCC Area C Representative</a:t>
            </a:r>
            <a:endParaRPr/>
          </a:p>
          <a:p>
            <a:pPr marL="0" lvl="0" indent="0" algn="l" rtl="0">
              <a:lnSpc>
                <a:spcPct val="90000"/>
              </a:lnSpc>
              <a:spcBef>
                <a:spcPts val="1000"/>
              </a:spcBef>
              <a:spcAft>
                <a:spcPts val="0"/>
              </a:spcAft>
              <a:buClr>
                <a:srgbClr val="1A0D00"/>
              </a:buClr>
              <a:buSzPts val="2400"/>
              <a:buNone/>
            </a:pPr>
            <a:r>
              <a:rPr lang="en-US" u="sng">
                <a:solidFill>
                  <a:schemeClr val="hlink"/>
                </a:solidFill>
                <a:hlinkClick r:id="rId3"/>
              </a:rPr>
              <a:t>MBean@riohondo.edu</a:t>
            </a:r>
            <a:r>
              <a:rPr lang="en-US"/>
              <a:t>  </a:t>
            </a:r>
            <a:endParaRPr/>
          </a:p>
          <a:p>
            <a:pPr marL="0" lvl="0" indent="0" algn="l" rtl="0">
              <a:lnSpc>
                <a:spcPct val="90000"/>
              </a:lnSpc>
              <a:spcBef>
                <a:spcPts val="1000"/>
              </a:spcBef>
              <a:spcAft>
                <a:spcPts val="0"/>
              </a:spcAft>
              <a:buClr>
                <a:srgbClr val="1A0D00"/>
              </a:buClr>
              <a:buSzPts val="2400"/>
              <a:buNone/>
            </a:pPr>
            <a:endParaRPr/>
          </a:p>
          <a:p>
            <a:pPr marL="0" lvl="0" indent="0" algn="l" rtl="0">
              <a:lnSpc>
                <a:spcPct val="90000"/>
              </a:lnSpc>
              <a:spcBef>
                <a:spcPts val="1000"/>
              </a:spcBef>
              <a:spcAft>
                <a:spcPts val="0"/>
              </a:spcAft>
              <a:buClr>
                <a:srgbClr val="1A0D00"/>
              </a:buClr>
              <a:buSzPts val="2400"/>
              <a:buNone/>
            </a:pPr>
            <a:r>
              <a:rPr lang="en-US"/>
              <a:t>Mayra Cruz, ASCCC Area B Representative</a:t>
            </a:r>
            <a:endParaRPr/>
          </a:p>
          <a:p>
            <a:pPr marL="0" lvl="0" indent="0" algn="l" rtl="0">
              <a:lnSpc>
                <a:spcPct val="90000"/>
              </a:lnSpc>
              <a:spcBef>
                <a:spcPts val="1000"/>
              </a:spcBef>
              <a:spcAft>
                <a:spcPts val="0"/>
              </a:spcAft>
              <a:buClr>
                <a:srgbClr val="1A0D00"/>
              </a:buClr>
              <a:buSzPts val="2400"/>
              <a:buNone/>
            </a:pPr>
            <a:r>
              <a:rPr lang="en-US" u="sng">
                <a:solidFill>
                  <a:schemeClr val="hlink"/>
                </a:solidFill>
                <a:hlinkClick r:id="rId4"/>
              </a:rPr>
              <a:t>cruzmayra@deanza.edu</a:t>
            </a:r>
            <a:r>
              <a:rPr lang="en-US"/>
              <a:t> </a:t>
            </a:r>
            <a:endParaRPr/>
          </a:p>
          <a:p>
            <a:pPr marL="0" lvl="0" indent="0" algn="l" rtl="0">
              <a:lnSpc>
                <a:spcPct val="90000"/>
              </a:lnSpc>
              <a:spcBef>
                <a:spcPts val="1000"/>
              </a:spcBef>
              <a:spcAft>
                <a:spcPts val="0"/>
              </a:spcAft>
              <a:buClr>
                <a:srgbClr val="1A0D00"/>
              </a:buClr>
              <a:buSzPts val="2400"/>
              <a:buNone/>
            </a:pPr>
            <a:endParaRPr/>
          </a:p>
          <a:p>
            <a:pPr marL="0" lvl="0" indent="0" algn="l" rtl="0">
              <a:lnSpc>
                <a:spcPct val="90000"/>
              </a:lnSpc>
              <a:spcBef>
                <a:spcPts val="1000"/>
              </a:spcBef>
              <a:spcAft>
                <a:spcPts val="0"/>
              </a:spcAft>
              <a:buClr>
                <a:srgbClr val="1A0D00"/>
              </a:buClr>
              <a:buSzPts val="2400"/>
              <a:buNone/>
            </a:pPr>
            <a:r>
              <a:rPr lang="en-US"/>
              <a:t>Ginni May, ASCCC Treasurer </a:t>
            </a:r>
            <a:endParaRPr/>
          </a:p>
          <a:p>
            <a:pPr marL="0" lvl="0" indent="0" algn="l" rtl="0">
              <a:lnSpc>
                <a:spcPct val="90000"/>
              </a:lnSpc>
              <a:spcBef>
                <a:spcPts val="0"/>
              </a:spcBef>
              <a:spcAft>
                <a:spcPts val="0"/>
              </a:spcAft>
              <a:buClr>
                <a:srgbClr val="1A0D00"/>
              </a:buClr>
              <a:buSzPts val="2400"/>
              <a:buNone/>
            </a:pPr>
            <a:r>
              <a:rPr lang="en-US" u="sng">
                <a:solidFill>
                  <a:schemeClr val="hlink"/>
                </a:solidFill>
                <a:hlinkClick r:id="rId5"/>
              </a:rPr>
              <a:t>MayV@scc.losrios.edu</a:t>
            </a: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15"/>
          <p:cNvSpPr txBox="1">
            <a:spLocks noGrp="1"/>
          </p:cNvSpPr>
          <p:nvPr>
            <p:ph type="title"/>
          </p:nvPr>
        </p:nvSpPr>
        <p:spPr>
          <a:xfrm>
            <a:off x="609600" y="1530096"/>
            <a:ext cx="10972800" cy="44500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1300"/>
              </a:buClr>
              <a:buSzPts val="3240"/>
              <a:buFont typeface="Georgia"/>
              <a:buNone/>
            </a:pPr>
            <a:r>
              <a:rPr lang="en-US" sz="2916" b="1"/>
              <a:t>Resources</a:t>
            </a:r>
            <a:endParaRPr sz="2916" b="1"/>
          </a:p>
        </p:txBody>
      </p:sp>
      <p:sp>
        <p:nvSpPr>
          <p:cNvPr id="225" name="Google Shape;225;p15"/>
          <p:cNvSpPr txBox="1">
            <a:spLocks noGrp="1"/>
          </p:cNvSpPr>
          <p:nvPr>
            <p:ph type="body" idx="1"/>
          </p:nvPr>
        </p:nvSpPr>
        <p:spPr>
          <a:xfrm>
            <a:off x="609600" y="1975104"/>
            <a:ext cx="10972800" cy="45018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A0D00"/>
              </a:buClr>
              <a:buSzPts val="2400"/>
              <a:buChar char="•"/>
            </a:pPr>
            <a:r>
              <a:rPr lang="en-US" b="0" i="0" dirty="0"/>
              <a:t>ASCCC Local Senates Handbook (2015</a:t>
            </a:r>
            <a:r>
              <a:rPr lang="en-US" b="0" i="0" dirty="0" smtClean="0"/>
              <a:t>)</a:t>
            </a:r>
          </a:p>
          <a:p>
            <a:pPr marL="228600" indent="-228600">
              <a:spcBef>
                <a:spcPts val="0"/>
              </a:spcBef>
              <a:buClr>
                <a:srgbClr val="1A0D00"/>
              </a:buClr>
              <a:buSzPts val="2400"/>
            </a:pPr>
            <a:r>
              <a:rPr lang="en-US" dirty="0" smtClean="0"/>
              <a:t>ACCJC Western Association of Schools and Colleges. Guide to Institutional Self-Evaluation, Improvement</a:t>
            </a:r>
            <a:r>
              <a:rPr lang="en-US" dirty="0"/>
              <a:t> </a:t>
            </a:r>
            <a:r>
              <a:rPr lang="en-US" dirty="0" smtClean="0"/>
              <a:t>and Peer Review.  September 2018 Edition.   </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1300"/>
              </a:buClr>
              <a:buSzPts val="4000"/>
              <a:buFont typeface="Calibri"/>
              <a:buNone/>
            </a:pPr>
            <a:r>
              <a:rPr lang="en-US" sz="4000" b="1">
                <a:latin typeface="Calibri"/>
                <a:ea typeface="Calibri"/>
                <a:cs typeface="Calibri"/>
                <a:sym typeface="Calibri"/>
              </a:rPr>
              <a:t>What Brings You Here?</a:t>
            </a:r>
            <a:endParaRPr/>
          </a:p>
        </p:txBody>
      </p:sp>
      <p:sp>
        <p:nvSpPr>
          <p:cNvPr id="138" name="Google Shape;138;p2"/>
          <p:cNvSpPr txBox="1">
            <a:spLocks noGrp="1"/>
          </p:cNvSpPr>
          <p:nvPr>
            <p:ph type="body" idx="1"/>
          </p:nvPr>
        </p:nvSpPr>
        <p:spPr>
          <a:xfrm>
            <a:off x="838200" y="1549001"/>
            <a:ext cx="10515600" cy="462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3600" b="0" i="0">
                <a:latin typeface="Calibri"/>
                <a:ea typeface="Calibri"/>
                <a:cs typeface="Calibri"/>
                <a:sym typeface="Calibri"/>
              </a:rPr>
              <a:t>What do you want to know?</a:t>
            </a:r>
            <a:endParaRPr sz="3600" b="0" i="0">
              <a:latin typeface="Calibri"/>
              <a:ea typeface="Calibri"/>
              <a:cs typeface="Calibri"/>
              <a:sym typeface="Calibri"/>
            </a:endParaRPr>
          </a:p>
          <a:p>
            <a:pPr marL="0" lvl="0" indent="0" algn="l" rtl="0">
              <a:lnSpc>
                <a:spcPct val="90000"/>
              </a:lnSpc>
              <a:spcBef>
                <a:spcPts val="0"/>
              </a:spcBef>
              <a:spcAft>
                <a:spcPts val="0"/>
              </a:spcAft>
              <a:buNone/>
            </a:pPr>
            <a:endParaRPr sz="3600"/>
          </a:p>
          <a:p>
            <a:pPr marL="0" lvl="0" indent="0" algn="l" rtl="0">
              <a:lnSpc>
                <a:spcPct val="90000"/>
              </a:lnSpc>
              <a:spcBef>
                <a:spcPts val="1000"/>
              </a:spcBef>
              <a:spcAft>
                <a:spcPts val="0"/>
              </a:spcAft>
              <a:buNone/>
            </a:pPr>
            <a:r>
              <a:rPr lang="en-US" sz="3600" b="0" i="0">
                <a:latin typeface="Calibri"/>
                <a:ea typeface="Calibri"/>
                <a:cs typeface="Calibri"/>
                <a:sym typeface="Calibri"/>
              </a:rPr>
              <a:t>How are processes and procedures managed at your college?</a:t>
            </a:r>
            <a:endParaRPr/>
          </a:p>
          <a:p>
            <a:pPr marL="742950" lvl="0" indent="-742950" algn="l" rtl="0">
              <a:lnSpc>
                <a:spcPct val="90000"/>
              </a:lnSpc>
              <a:spcBef>
                <a:spcPts val="1000"/>
              </a:spcBef>
              <a:spcAft>
                <a:spcPts val="0"/>
              </a:spcAft>
              <a:buClr>
                <a:schemeClr val="dk1"/>
              </a:buClr>
              <a:buSzPts val="3600"/>
              <a:buFont typeface="Calibri"/>
              <a:buAutoNum type="arabicPeriod"/>
            </a:pPr>
            <a:r>
              <a:rPr lang="en-US" sz="3600"/>
              <a:t>What is your shared governance or participatory decision-making process at your college/district?</a:t>
            </a:r>
            <a:endParaRPr sz="3600"/>
          </a:p>
          <a:p>
            <a:pPr marL="742950" lvl="0" indent="-742950" algn="l" rtl="0">
              <a:lnSpc>
                <a:spcPct val="90000"/>
              </a:lnSpc>
              <a:spcBef>
                <a:spcPts val="1000"/>
              </a:spcBef>
              <a:spcAft>
                <a:spcPts val="0"/>
              </a:spcAft>
              <a:buClr>
                <a:schemeClr val="dk1"/>
              </a:buClr>
              <a:buSzPts val="3600"/>
              <a:buFont typeface="Calibri"/>
              <a:buAutoNum type="arabicPeriod"/>
            </a:pPr>
            <a:r>
              <a:rPr lang="en-US" sz="3600"/>
              <a:t>What shared governance or participatory decision-making committees exist at your college?</a:t>
            </a:r>
            <a:endParaRPr/>
          </a:p>
          <a:p>
            <a:pPr marL="228600" lvl="0" indent="0" algn="l" rtl="0">
              <a:lnSpc>
                <a:spcPct val="90000"/>
              </a:lnSpc>
              <a:spcBef>
                <a:spcPts val="1000"/>
              </a:spcBef>
              <a:spcAft>
                <a:spcPts val="0"/>
              </a:spcAft>
              <a:buClr>
                <a:srgbClr val="1A0D00"/>
              </a:buClr>
              <a:buSzPts val="36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1300"/>
              </a:buClr>
              <a:buSzPts val="3600"/>
              <a:buFont typeface="Calibri"/>
              <a:buNone/>
            </a:pPr>
            <a:r>
              <a:rPr lang="en-US" b="1">
                <a:latin typeface="Calibri"/>
                <a:ea typeface="Calibri"/>
                <a:cs typeface="Calibri"/>
                <a:sym typeface="Calibri"/>
              </a:rPr>
              <a:t>Why Processes and Procedures?</a:t>
            </a:r>
            <a:endParaRPr b="1">
              <a:latin typeface="Calibri"/>
              <a:ea typeface="Calibri"/>
              <a:cs typeface="Calibri"/>
              <a:sym typeface="Calibri"/>
            </a:endParaRPr>
          </a:p>
        </p:txBody>
      </p:sp>
      <p:sp>
        <p:nvSpPr>
          <p:cNvPr id="145" name="Google Shape;14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A0D00"/>
              </a:buClr>
              <a:buSzPts val="3600"/>
              <a:buChar char="•"/>
            </a:pPr>
            <a:r>
              <a:rPr lang="en-US" sz="3600" b="0" i="0"/>
              <a:t>Compliance</a:t>
            </a:r>
            <a:endParaRPr sz="3600" b="0" i="0"/>
          </a:p>
          <a:p>
            <a:pPr marL="228600" lvl="0" indent="0" algn="l" rtl="0">
              <a:lnSpc>
                <a:spcPct val="90000"/>
              </a:lnSpc>
              <a:spcBef>
                <a:spcPts val="0"/>
              </a:spcBef>
              <a:spcAft>
                <a:spcPts val="0"/>
              </a:spcAft>
              <a:buNone/>
            </a:pPr>
            <a:endParaRPr sz="3600"/>
          </a:p>
          <a:p>
            <a:pPr marL="228600" lvl="0" indent="-228600" algn="l" rtl="0">
              <a:lnSpc>
                <a:spcPct val="90000"/>
              </a:lnSpc>
              <a:spcBef>
                <a:spcPts val="0"/>
              </a:spcBef>
              <a:spcAft>
                <a:spcPts val="0"/>
              </a:spcAft>
              <a:buSzPts val="3600"/>
              <a:buChar char="•"/>
            </a:pPr>
            <a:r>
              <a:rPr lang="en-US" sz="3600"/>
              <a:t>Common Understanding</a:t>
            </a:r>
            <a:endParaRPr sz="3600"/>
          </a:p>
          <a:p>
            <a:pPr marL="228600" lvl="0" indent="0" algn="l" rtl="0">
              <a:lnSpc>
                <a:spcPct val="90000"/>
              </a:lnSpc>
              <a:spcBef>
                <a:spcPts val="1000"/>
              </a:spcBef>
              <a:spcAft>
                <a:spcPts val="0"/>
              </a:spcAft>
              <a:buClr>
                <a:srgbClr val="1A0D00"/>
              </a:buClr>
              <a:buSzPts val="3600"/>
              <a:buNone/>
            </a:pPr>
            <a:endParaRPr sz="3600" b="0" i="0"/>
          </a:p>
          <a:p>
            <a:pPr marL="228600" lvl="0" indent="-228600" algn="l" rtl="0">
              <a:lnSpc>
                <a:spcPct val="90000"/>
              </a:lnSpc>
              <a:spcBef>
                <a:spcPts val="1000"/>
              </a:spcBef>
              <a:spcAft>
                <a:spcPts val="0"/>
              </a:spcAft>
              <a:buClr>
                <a:srgbClr val="1A0D00"/>
              </a:buClr>
              <a:buSzPts val="3600"/>
              <a:buChar char="•"/>
            </a:pPr>
            <a:r>
              <a:rPr lang="en-US" sz="3600" b="0" i="0"/>
              <a:t>Operational needs</a:t>
            </a:r>
            <a:endParaRPr/>
          </a:p>
          <a:p>
            <a:pPr marL="228600" lvl="0" indent="0" algn="l" rtl="0">
              <a:lnSpc>
                <a:spcPct val="90000"/>
              </a:lnSpc>
              <a:spcBef>
                <a:spcPts val="1000"/>
              </a:spcBef>
              <a:spcAft>
                <a:spcPts val="0"/>
              </a:spcAft>
              <a:buClr>
                <a:srgbClr val="1A0D00"/>
              </a:buClr>
              <a:buSzPts val="3600"/>
              <a:buNone/>
            </a:pPr>
            <a:endParaRPr sz="3600" b="0" i="0"/>
          </a:p>
          <a:p>
            <a:pPr marL="228600" lvl="0" indent="-228600" algn="l" rtl="0">
              <a:lnSpc>
                <a:spcPct val="90000"/>
              </a:lnSpc>
              <a:spcBef>
                <a:spcPts val="1000"/>
              </a:spcBef>
              <a:spcAft>
                <a:spcPts val="0"/>
              </a:spcAft>
              <a:buClr>
                <a:srgbClr val="1A0D00"/>
              </a:buClr>
              <a:buSzPts val="3600"/>
              <a:buChar char="•"/>
            </a:pPr>
            <a:r>
              <a:rPr lang="en-US" sz="3600" b="0" i="0"/>
              <a:t>Continuous improvement</a:t>
            </a:r>
            <a:endParaRPr sz="3600" b="0" i="0"/>
          </a:p>
        </p:txBody>
      </p:sp>
      <p:pic>
        <p:nvPicPr>
          <p:cNvPr id="1028" name="Picture 4" descr="http://smartprocedures.com/images/icon-procedure-checkl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847" y="1825625"/>
            <a:ext cx="5238268" cy="3240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Calibri"/>
                <a:ea typeface="Calibri"/>
                <a:cs typeface="Calibri"/>
                <a:sym typeface="Calibri"/>
              </a:rPr>
              <a:t>Importance of Well-Documented Processes and Procedures</a:t>
            </a:r>
            <a:endParaRPr/>
          </a:p>
        </p:txBody>
      </p:sp>
      <p:sp>
        <p:nvSpPr>
          <p:cNvPr id="151" name="Google Shape;15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Are there practices that your college/district follow that are not documented? Examples…</a:t>
            </a:r>
            <a:endParaRPr/>
          </a:p>
          <a:p>
            <a:pPr marL="228600" lvl="0" indent="0" algn="l" rtl="0">
              <a:lnSpc>
                <a:spcPct val="90000"/>
              </a:lnSpc>
              <a:spcBef>
                <a:spcPts val="0"/>
              </a:spcBef>
              <a:spcAft>
                <a:spcPts val="0"/>
              </a:spcAft>
              <a:buNone/>
            </a:pPr>
            <a:endParaRPr/>
          </a:p>
          <a:p>
            <a:pPr marL="228600" lvl="0" indent="-228600" algn="l" rtl="0">
              <a:lnSpc>
                <a:spcPct val="90000"/>
              </a:lnSpc>
              <a:spcBef>
                <a:spcPts val="1000"/>
              </a:spcBef>
              <a:spcAft>
                <a:spcPts val="0"/>
              </a:spcAft>
              <a:buClr>
                <a:schemeClr val="dk1"/>
              </a:buClr>
              <a:buSzPts val="2800"/>
              <a:buChar char="•"/>
            </a:pPr>
            <a:r>
              <a:rPr lang="en-US"/>
              <a:t>Where are college/district processes documented? How are those processes changed?</a:t>
            </a:r>
            <a:endParaRPr/>
          </a:p>
          <a:p>
            <a:pPr marL="228600" lvl="0" indent="0" algn="l" rtl="0">
              <a:lnSpc>
                <a:spcPct val="90000"/>
              </a:lnSpc>
              <a:spcBef>
                <a:spcPts val="1000"/>
              </a:spcBef>
              <a:spcAft>
                <a:spcPts val="0"/>
              </a:spcAft>
              <a:buNone/>
            </a:pPr>
            <a:endParaRPr/>
          </a:p>
          <a:p>
            <a:pPr marL="228600" lvl="0" indent="-228600" algn="l" rtl="0">
              <a:lnSpc>
                <a:spcPct val="90000"/>
              </a:lnSpc>
              <a:spcBef>
                <a:spcPts val="1000"/>
              </a:spcBef>
              <a:spcAft>
                <a:spcPts val="0"/>
              </a:spcAft>
              <a:buClr>
                <a:schemeClr val="dk1"/>
              </a:buClr>
              <a:buSzPts val="2800"/>
              <a:buChar char="•"/>
            </a:pPr>
            <a:r>
              <a:rPr lang="en-US"/>
              <a:t>Agree on processes during good times, and document them. It is much harder to come to an agreement on processes during times of conflict.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1300"/>
              </a:buClr>
              <a:buSzPts val="4000"/>
              <a:buFont typeface="Calibri"/>
              <a:buNone/>
            </a:pPr>
            <a:r>
              <a:rPr lang="en-US" sz="4000" b="1">
                <a:latin typeface="Calibri"/>
                <a:ea typeface="Calibri"/>
                <a:cs typeface="Calibri"/>
                <a:sym typeface="Calibri"/>
              </a:rPr>
              <a:t>Local Processes and Procedures - In Particular...</a:t>
            </a:r>
            <a:endParaRPr sz="4000" b="1">
              <a:latin typeface="Calibri"/>
              <a:ea typeface="Calibri"/>
              <a:cs typeface="Calibri"/>
              <a:sym typeface="Calibri"/>
            </a:endParaRPr>
          </a:p>
        </p:txBody>
      </p:sp>
      <p:sp>
        <p:nvSpPr>
          <p:cNvPr id="158" name="Google Shape;15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A0D00"/>
              </a:buClr>
              <a:buSzPts val="4000"/>
              <a:buChar char="•"/>
            </a:pPr>
            <a:r>
              <a:rPr lang="en-US" sz="4000" b="0" i="0">
                <a:latin typeface="Calibri"/>
                <a:ea typeface="Calibri"/>
                <a:cs typeface="Calibri"/>
                <a:sym typeface="Calibri"/>
              </a:rPr>
              <a:t>Ways of doing things that are </a:t>
            </a:r>
            <a:r>
              <a:rPr lang="en-US" sz="4000" b="0" i="1">
                <a:latin typeface="Calibri"/>
                <a:ea typeface="Calibri"/>
                <a:cs typeface="Calibri"/>
                <a:sym typeface="Calibri"/>
              </a:rPr>
              <a:t>unique</a:t>
            </a:r>
            <a:r>
              <a:rPr lang="en-US" sz="4000" b="0" i="0">
                <a:latin typeface="Calibri"/>
                <a:ea typeface="Calibri"/>
                <a:cs typeface="Calibri"/>
                <a:sym typeface="Calibri"/>
              </a:rPr>
              <a:t> to the college </a:t>
            </a:r>
            <a:r>
              <a:rPr lang="en-US" sz="4000" b="0" i="0"/>
              <a:t>must be </a:t>
            </a:r>
            <a:r>
              <a:rPr lang="en-US" sz="4000" b="0" i="0">
                <a:latin typeface="Calibri"/>
                <a:ea typeface="Calibri"/>
                <a:cs typeface="Calibri"/>
                <a:sym typeface="Calibri"/>
              </a:rPr>
              <a:t>written down.</a:t>
            </a:r>
            <a:endParaRPr sz="4000" b="0" i="0">
              <a:latin typeface="Calibri"/>
              <a:ea typeface="Calibri"/>
              <a:cs typeface="Calibri"/>
              <a:sym typeface="Calibri"/>
            </a:endParaRPr>
          </a:p>
          <a:p>
            <a:pPr marL="228600" lvl="0" indent="0" algn="l" rtl="0">
              <a:lnSpc>
                <a:spcPct val="90000"/>
              </a:lnSpc>
              <a:spcBef>
                <a:spcPts val="0"/>
              </a:spcBef>
              <a:spcAft>
                <a:spcPts val="0"/>
              </a:spcAft>
              <a:buNone/>
            </a:pPr>
            <a:endParaRPr sz="4000"/>
          </a:p>
          <a:p>
            <a:pPr marL="228600" lvl="0" indent="-228600" algn="l" rtl="0">
              <a:lnSpc>
                <a:spcPct val="90000"/>
              </a:lnSpc>
              <a:spcBef>
                <a:spcPts val="1000"/>
              </a:spcBef>
              <a:spcAft>
                <a:spcPts val="0"/>
              </a:spcAft>
              <a:buClr>
                <a:srgbClr val="1A0D00"/>
              </a:buClr>
              <a:buSzPts val="4000"/>
              <a:buChar char="•"/>
            </a:pPr>
            <a:r>
              <a:rPr lang="en-US" sz="4000" b="0" i="0"/>
              <a:t>How many of these does your college have right now? What are they? What makes you think they are uni</a:t>
            </a:r>
            <a:r>
              <a:rPr lang="en-US" sz="4000"/>
              <a:t>que?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title"/>
          </p:nvPr>
        </p:nvSpPr>
        <p:spPr>
          <a:xfrm>
            <a:off x="679575" y="729231"/>
            <a:ext cx="10515600" cy="4571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1300"/>
              </a:buClr>
              <a:buSzPts val="3600"/>
              <a:buFont typeface="Calibri"/>
              <a:buNone/>
            </a:pPr>
            <a:r>
              <a:rPr lang="en-US" sz="3240" b="1">
                <a:latin typeface="Calibri"/>
                <a:ea typeface="Calibri"/>
                <a:cs typeface="Calibri"/>
                <a:sym typeface="Calibri"/>
              </a:rPr>
              <a:t>					 </a:t>
            </a:r>
            <a:r>
              <a:rPr lang="en-US" sz="3959">
                <a:latin typeface="Calibri"/>
                <a:ea typeface="Calibri"/>
                <a:cs typeface="Calibri"/>
                <a:sym typeface="Calibri"/>
              </a:rPr>
              <a:t>				</a:t>
            </a:r>
            <a:endParaRPr sz="3240" b="1">
              <a:latin typeface="Calibri"/>
              <a:ea typeface="Calibri"/>
              <a:cs typeface="Calibri"/>
              <a:sym typeface="Calibri"/>
            </a:endParaRPr>
          </a:p>
        </p:txBody>
      </p:sp>
      <p:sp>
        <p:nvSpPr>
          <p:cNvPr id="164" name="Google Shape;164;p6"/>
          <p:cNvSpPr txBox="1">
            <a:spLocks noGrp="1"/>
          </p:cNvSpPr>
          <p:nvPr>
            <p:ph type="body" idx="1"/>
          </p:nvPr>
        </p:nvSpPr>
        <p:spPr>
          <a:xfrm>
            <a:off x="598775" y="457573"/>
            <a:ext cx="5338500" cy="6308400"/>
          </a:xfrm>
          <a:prstGeom prst="rect">
            <a:avLst/>
          </a:prstGeom>
          <a:noFill/>
          <a:ln>
            <a:noFill/>
          </a:ln>
        </p:spPr>
        <p:txBody>
          <a:bodyPr spcFirstLastPara="1" wrap="square" lIns="91425" tIns="45700" rIns="91425" bIns="45700" anchor="t" anchorCtr="0">
            <a:normAutofit/>
          </a:bodyPr>
          <a:lstStyle/>
          <a:p>
            <a:pPr marL="0" lvl="0" indent="0" algn="ctr" rtl="0">
              <a:lnSpc>
                <a:spcPct val="70000"/>
              </a:lnSpc>
              <a:spcBef>
                <a:spcPts val="0"/>
              </a:spcBef>
              <a:spcAft>
                <a:spcPts val="0"/>
              </a:spcAft>
              <a:buNone/>
            </a:pPr>
            <a:r>
              <a:rPr lang="en-US" sz="2635" b="1"/>
              <a:t>Board Policies</a:t>
            </a:r>
            <a:endParaRPr sz="2635" b="1"/>
          </a:p>
          <a:p>
            <a:pPr marL="0" lvl="0" indent="0" algn="l" rtl="0">
              <a:lnSpc>
                <a:spcPct val="70000"/>
              </a:lnSpc>
              <a:spcBef>
                <a:spcPts val="0"/>
              </a:spcBef>
              <a:spcAft>
                <a:spcPts val="0"/>
              </a:spcAft>
              <a:buNone/>
            </a:pPr>
            <a:endParaRPr sz="2635"/>
          </a:p>
          <a:p>
            <a:pPr marL="228600" lvl="0" indent="-228600" algn="l" rtl="0">
              <a:lnSpc>
                <a:spcPct val="70000"/>
              </a:lnSpc>
              <a:spcBef>
                <a:spcPts val="0"/>
              </a:spcBef>
              <a:spcAft>
                <a:spcPts val="0"/>
              </a:spcAft>
              <a:buClr>
                <a:srgbClr val="1A0D00"/>
              </a:buClr>
              <a:buSzPts val="2635"/>
              <a:buChar char="•"/>
            </a:pPr>
            <a:r>
              <a:rPr lang="en-US" sz="2635" b="0" i="0">
                <a:latin typeface="Calibri"/>
                <a:ea typeface="Calibri"/>
                <a:cs typeface="Calibri"/>
                <a:sym typeface="Calibri"/>
              </a:rPr>
              <a:t>Establish the values and operating principles of the college District and demonstrates those for the community (the voice and position of the Board)</a:t>
            </a:r>
            <a:endParaRPr/>
          </a:p>
          <a:p>
            <a:pPr marL="228600" lvl="0" indent="-228600" algn="l" rtl="0">
              <a:lnSpc>
                <a:spcPct val="70000"/>
              </a:lnSpc>
              <a:spcBef>
                <a:spcPts val="1000"/>
              </a:spcBef>
              <a:spcAft>
                <a:spcPts val="0"/>
              </a:spcAft>
              <a:buClr>
                <a:srgbClr val="1A0D00"/>
              </a:buClr>
              <a:buSzPts val="2635"/>
              <a:buChar char="•"/>
            </a:pPr>
            <a:r>
              <a:rPr lang="en-US" sz="2635" b="0" i="0">
                <a:latin typeface="Calibri"/>
                <a:ea typeface="Calibri"/>
                <a:cs typeface="Calibri"/>
                <a:sym typeface="Calibri"/>
              </a:rPr>
              <a:t>Legally bind the district and protects from liability</a:t>
            </a:r>
            <a:endParaRPr/>
          </a:p>
          <a:p>
            <a:pPr marL="228600" lvl="0" indent="-228600" algn="l" rtl="0">
              <a:lnSpc>
                <a:spcPct val="70000"/>
              </a:lnSpc>
              <a:spcBef>
                <a:spcPts val="1000"/>
              </a:spcBef>
              <a:spcAft>
                <a:spcPts val="0"/>
              </a:spcAft>
              <a:buClr>
                <a:srgbClr val="1A0D00"/>
              </a:buClr>
              <a:buSzPts val="2635"/>
              <a:buChar char="•"/>
            </a:pPr>
            <a:r>
              <a:rPr lang="en-US" sz="2635" b="0" i="0">
                <a:latin typeface="Calibri"/>
                <a:ea typeface="Calibri"/>
                <a:cs typeface="Calibri"/>
                <a:sym typeface="Calibri"/>
              </a:rPr>
              <a:t>Are considered vital parts of accreditation compliance</a:t>
            </a:r>
            <a:endParaRPr/>
          </a:p>
          <a:p>
            <a:pPr marL="228600" lvl="0" indent="-228600" algn="l" rtl="0">
              <a:lnSpc>
                <a:spcPct val="70000"/>
              </a:lnSpc>
              <a:spcBef>
                <a:spcPts val="1000"/>
              </a:spcBef>
              <a:spcAft>
                <a:spcPts val="0"/>
              </a:spcAft>
              <a:buClr>
                <a:srgbClr val="1A0D00"/>
              </a:buClr>
              <a:buSzPts val="2635"/>
              <a:buChar char="•"/>
            </a:pPr>
            <a:r>
              <a:rPr lang="en-US" sz="2635" b="0" i="0">
                <a:latin typeface="Calibri"/>
                <a:ea typeface="Calibri"/>
                <a:cs typeface="Calibri"/>
                <a:sym typeface="Calibri"/>
              </a:rPr>
              <a:t>Implement federal and state laws and regulations</a:t>
            </a:r>
            <a:endParaRPr/>
          </a:p>
          <a:p>
            <a:pPr marL="228600" lvl="0" indent="-228600" algn="l" rtl="0">
              <a:lnSpc>
                <a:spcPct val="70000"/>
              </a:lnSpc>
              <a:spcBef>
                <a:spcPts val="1000"/>
              </a:spcBef>
              <a:spcAft>
                <a:spcPts val="0"/>
              </a:spcAft>
              <a:buClr>
                <a:srgbClr val="1A0D00"/>
              </a:buClr>
              <a:buSzPts val="2635"/>
              <a:buChar char="•"/>
            </a:pPr>
            <a:r>
              <a:rPr lang="en-US" sz="2635" b="0" i="0">
                <a:latin typeface="Calibri"/>
                <a:ea typeface="Calibri"/>
                <a:cs typeface="Calibri"/>
                <a:sym typeface="Calibri"/>
              </a:rPr>
              <a:t>Delegate authority to and through the chief executive to administer the district</a:t>
            </a:r>
            <a:endParaRPr/>
          </a:p>
          <a:p>
            <a:pPr marL="228600" lvl="0" indent="-99060" algn="l" rtl="0">
              <a:lnSpc>
                <a:spcPct val="70000"/>
              </a:lnSpc>
              <a:spcBef>
                <a:spcPts val="1000"/>
              </a:spcBef>
              <a:spcAft>
                <a:spcPts val="0"/>
              </a:spcAft>
              <a:buClr>
                <a:srgbClr val="1A0D00"/>
              </a:buClr>
              <a:buSzPts val="2040"/>
              <a:buNone/>
            </a:pPr>
            <a:endParaRPr sz="2040">
              <a:latin typeface="Calibri"/>
              <a:ea typeface="Calibri"/>
              <a:cs typeface="Calibri"/>
              <a:sym typeface="Calibri"/>
            </a:endParaRPr>
          </a:p>
          <a:p>
            <a:pPr marL="0" lvl="0" indent="0" algn="l" rtl="0">
              <a:lnSpc>
                <a:spcPct val="70000"/>
              </a:lnSpc>
              <a:spcBef>
                <a:spcPts val="1000"/>
              </a:spcBef>
              <a:spcAft>
                <a:spcPts val="0"/>
              </a:spcAft>
              <a:buClr>
                <a:srgbClr val="1A0D00"/>
              </a:buClr>
              <a:buSzPts val="2040"/>
              <a:buNone/>
            </a:pPr>
            <a:endParaRPr sz="2040"/>
          </a:p>
        </p:txBody>
      </p:sp>
      <p:sp>
        <p:nvSpPr>
          <p:cNvPr id="165" name="Google Shape;165;p6"/>
          <p:cNvSpPr txBox="1">
            <a:spLocks noGrp="1"/>
          </p:cNvSpPr>
          <p:nvPr>
            <p:ph type="body" idx="2"/>
          </p:nvPr>
        </p:nvSpPr>
        <p:spPr>
          <a:xfrm>
            <a:off x="6202750" y="313900"/>
            <a:ext cx="5151000" cy="5863200"/>
          </a:xfrm>
          <a:prstGeom prst="rect">
            <a:avLst/>
          </a:prstGeom>
          <a:noFill/>
          <a:ln>
            <a:noFill/>
          </a:ln>
        </p:spPr>
        <p:txBody>
          <a:bodyPr spcFirstLastPara="1" wrap="square" lIns="91425" tIns="45700" rIns="91425" bIns="45700" anchor="t" anchorCtr="0">
            <a:normAutofit/>
          </a:bodyPr>
          <a:lstStyle/>
          <a:p>
            <a:pPr marL="0" lvl="0" indent="0" algn="ctr" rtl="0">
              <a:lnSpc>
                <a:spcPct val="70000"/>
              </a:lnSpc>
              <a:spcBef>
                <a:spcPts val="0"/>
              </a:spcBef>
              <a:spcAft>
                <a:spcPts val="0"/>
              </a:spcAft>
              <a:buNone/>
            </a:pPr>
            <a:r>
              <a:rPr lang="en-US" sz="2600" b="1"/>
              <a:t>Administrative Procedures/Regulations</a:t>
            </a:r>
            <a:endParaRPr sz="2600" b="1"/>
          </a:p>
          <a:p>
            <a:pPr marL="0" lvl="0" indent="0" algn="l" rtl="0">
              <a:lnSpc>
                <a:spcPct val="70000"/>
              </a:lnSpc>
              <a:spcBef>
                <a:spcPts val="0"/>
              </a:spcBef>
              <a:spcAft>
                <a:spcPts val="0"/>
              </a:spcAft>
              <a:buNone/>
            </a:pPr>
            <a:endParaRPr sz="2600"/>
          </a:p>
          <a:p>
            <a:pPr marL="228600" lvl="0" indent="-242570" algn="l" rtl="0">
              <a:lnSpc>
                <a:spcPct val="70000"/>
              </a:lnSpc>
              <a:spcBef>
                <a:spcPts val="0"/>
              </a:spcBef>
              <a:spcAft>
                <a:spcPts val="0"/>
              </a:spcAft>
              <a:buClr>
                <a:srgbClr val="1A0D00"/>
              </a:buClr>
              <a:buSzPts val="2600"/>
              <a:buChar char="•"/>
            </a:pPr>
            <a:r>
              <a:rPr lang="en-US" sz="2600" b="0" i="0">
                <a:latin typeface="Calibri"/>
                <a:ea typeface="Calibri"/>
                <a:cs typeface="Calibri"/>
                <a:sym typeface="Calibri"/>
              </a:rPr>
              <a:t>Address how the general goals of the district are achieved and set the process by which staff carry out that position, statement, standard, or law</a:t>
            </a:r>
            <a:endParaRPr sz="2600"/>
          </a:p>
          <a:p>
            <a:pPr marL="228600" lvl="0" indent="-242570" algn="l" rtl="0">
              <a:lnSpc>
                <a:spcPct val="70000"/>
              </a:lnSpc>
              <a:spcBef>
                <a:spcPts val="1000"/>
              </a:spcBef>
              <a:spcAft>
                <a:spcPts val="0"/>
              </a:spcAft>
              <a:buClr>
                <a:srgbClr val="1A0D00"/>
              </a:buClr>
              <a:buSzPts val="2600"/>
              <a:buChar char="•"/>
            </a:pPr>
            <a:r>
              <a:rPr lang="en-US" sz="2600" b="0" i="0">
                <a:latin typeface="Calibri"/>
                <a:ea typeface="Calibri"/>
                <a:cs typeface="Calibri"/>
                <a:sym typeface="Calibri"/>
              </a:rPr>
              <a:t>Ensure transparency of operations</a:t>
            </a:r>
            <a:endParaRPr sz="2600"/>
          </a:p>
          <a:p>
            <a:pPr marL="228600" lvl="0" indent="-242570" algn="l" rtl="0">
              <a:lnSpc>
                <a:spcPct val="70000"/>
              </a:lnSpc>
              <a:spcBef>
                <a:spcPts val="1000"/>
              </a:spcBef>
              <a:spcAft>
                <a:spcPts val="0"/>
              </a:spcAft>
              <a:buClr>
                <a:srgbClr val="1A0D00"/>
              </a:buClr>
              <a:buSzPts val="2600"/>
              <a:buChar char="•"/>
            </a:pPr>
            <a:r>
              <a:rPr lang="en-US" sz="2600" b="0" i="0">
                <a:latin typeface="Calibri"/>
                <a:ea typeface="Calibri"/>
                <a:cs typeface="Calibri"/>
                <a:sym typeface="Calibri"/>
              </a:rPr>
              <a:t>Include details of policy implementation, responsibility, accountability and standards of practice  </a:t>
            </a:r>
            <a:endParaRPr sz="2600"/>
          </a:p>
          <a:p>
            <a:pPr marL="228600" lvl="0" indent="-242570" algn="l" rtl="0">
              <a:lnSpc>
                <a:spcPct val="70000"/>
              </a:lnSpc>
              <a:spcBef>
                <a:spcPts val="1000"/>
              </a:spcBef>
              <a:spcAft>
                <a:spcPts val="0"/>
              </a:spcAft>
              <a:buClr>
                <a:srgbClr val="1A0D00"/>
              </a:buClr>
              <a:buSzPts val="2600"/>
              <a:buChar char="•"/>
            </a:pPr>
            <a:r>
              <a:rPr lang="en-US" sz="2600" b="0" i="0">
                <a:latin typeface="Calibri"/>
                <a:ea typeface="Calibri"/>
                <a:cs typeface="Calibri"/>
                <a:sym typeface="Calibri"/>
              </a:rPr>
              <a:t>Developed and implemented by the CEO, administration, faculty, and staff members</a:t>
            </a:r>
            <a:endParaRPr sz="2600"/>
          </a:p>
          <a:p>
            <a:pPr marL="228600" lvl="0" indent="-242570" algn="l" rtl="0">
              <a:lnSpc>
                <a:spcPct val="70000"/>
              </a:lnSpc>
              <a:spcBef>
                <a:spcPts val="1000"/>
              </a:spcBef>
              <a:spcAft>
                <a:spcPts val="0"/>
              </a:spcAft>
              <a:buClr>
                <a:srgbClr val="1A0D00"/>
              </a:buClr>
              <a:buSzPts val="2600"/>
              <a:buChar char="•"/>
            </a:pPr>
            <a:r>
              <a:rPr lang="en-US" sz="2600" b="0" i="0">
                <a:latin typeface="Calibri"/>
                <a:ea typeface="Calibri"/>
                <a:cs typeface="Calibri"/>
                <a:sym typeface="Calibri"/>
              </a:rPr>
              <a:t>Not intended for Board action, BUT local decision rules</a:t>
            </a:r>
            <a:endParaRPr sz="2600"/>
          </a:p>
          <a:p>
            <a:pPr marL="228600" lvl="0" indent="-99060" algn="l" rtl="0">
              <a:lnSpc>
                <a:spcPct val="70000"/>
              </a:lnSpc>
              <a:spcBef>
                <a:spcPts val="1000"/>
              </a:spcBef>
              <a:spcAft>
                <a:spcPts val="0"/>
              </a:spcAft>
              <a:buClr>
                <a:srgbClr val="1A0D00"/>
              </a:buClr>
              <a:buSzPts val="2040"/>
              <a:buNone/>
            </a:pPr>
            <a:endParaRPr sz="2040"/>
          </a:p>
        </p:txBody>
      </p:sp>
      <p:sp>
        <p:nvSpPr>
          <p:cNvPr id="166" name="Google Shape;166;p6"/>
          <p:cNvSpPr txBox="1"/>
          <p:nvPr/>
        </p:nvSpPr>
        <p:spPr>
          <a:xfrm>
            <a:off x="1771650" y="6391656"/>
            <a:ext cx="82785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Taken in part from the </a:t>
            </a:r>
            <a:r>
              <a:rPr lang="en-US" sz="1100" b="0" i="0" u="sng" strike="noStrike" cap="none">
                <a:solidFill>
                  <a:schemeClr val="dk1"/>
                </a:solidFill>
                <a:latin typeface="Calibri"/>
                <a:ea typeface="Calibri"/>
                <a:cs typeface="Calibri"/>
                <a:sym typeface="Calibri"/>
              </a:rPr>
              <a:t>Community College League of California Board Policy and Administrative Procedure Subscription Service Implementation Handbook</a:t>
            </a:r>
            <a:r>
              <a:rPr lang="en-US" sz="1100" b="0" i="0" u="none" strike="noStrike" cap="none">
                <a:solidFill>
                  <a:schemeClr val="dk1"/>
                </a:solidFill>
                <a:latin typeface="Calibri"/>
                <a:ea typeface="Calibri"/>
                <a:cs typeface="Calibri"/>
                <a:sym typeface="Calibri"/>
              </a:rPr>
              <a:t>(2014)</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a:spLocks noGrp="1"/>
          </p:cNvSpPr>
          <p:nvPr>
            <p:ph type="title"/>
          </p:nvPr>
        </p:nvSpPr>
        <p:spPr>
          <a:xfrm>
            <a:off x="609600" y="416814"/>
            <a:ext cx="10972800" cy="5442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1300"/>
              </a:buClr>
              <a:buSzPts val="3240"/>
              <a:buFont typeface="Calibri"/>
              <a:buNone/>
            </a:pPr>
            <a:r>
              <a:rPr lang="en-US" sz="3240" b="1">
                <a:latin typeface="Calibri"/>
                <a:ea typeface="Calibri"/>
                <a:cs typeface="Calibri"/>
                <a:sym typeface="Calibri"/>
              </a:rPr>
              <a:t>Legally Mandated vs. Recommended or Advised</a:t>
            </a:r>
            <a:endParaRPr/>
          </a:p>
        </p:txBody>
      </p:sp>
      <p:sp>
        <p:nvSpPr>
          <p:cNvPr id="173" name="Google Shape;173;p7"/>
          <p:cNvSpPr txBox="1">
            <a:spLocks noGrp="1"/>
          </p:cNvSpPr>
          <p:nvPr>
            <p:ph type="body" idx="1"/>
          </p:nvPr>
        </p:nvSpPr>
        <p:spPr>
          <a:xfrm>
            <a:off x="694950" y="961100"/>
            <a:ext cx="10813800" cy="571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A0D00"/>
              </a:buClr>
              <a:buSzPts val="3200"/>
              <a:buNone/>
            </a:pPr>
            <a:r>
              <a:rPr lang="en-US" sz="3200" b="0" dirty="0">
                <a:latin typeface="Calibri"/>
                <a:ea typeface="Calibri"/>
                <a:cs typeface="Calibri"/>
                <a:sym typeface="Calibri"/>
              </a:rPr>
              <a:t>Board </a:t>
            </a:r>
            <a:r>
              <a:rPr lang="en-US" sz="3200" dirty="0"/>
              <a:t>Policies</a:t>
            </a:r>
            <a:r>
              <a:rPr lang="en-US" sz="3200" b="0" dirty="0">
                <a:latin typeface="Calibri"/>
                <a:ea typeface="Calibri"/>
                <a:cs typeface="Calibri"/>
                <a:sym typeface="Calibri"/>
              </a:rPr>
              <a:t>/Procedures that are legally required have been determined so through:</a:t>
            </a:r>
            <a:endParaRPr sz="3200" b="0" dirty="0">
              <a:latin typeface="Calibri"/>
              <a:ea typeface="Calibri"/>
              <a:cs typeface="Calibri"/>
              <a:sym typeface="Calibri"/>
            </a:endParaRPr>
          </a:p>
          <a:p>
            <a:pPr marL="685800" lvl="1" indent="-228600" algn="l" rtl="0">
              <a:lnSpc>
                <a:spcPct val="90000"/>
              </a:lnSpc>
              <a:spcBef>
                <a:spcPts val="500"/>
              </a:spcBef>
              <a:spcAft>
                <a:spcPts val="0"/>
              </a:spcAft>
              <a:buClr>
                <a:srgbClr val="1A0D00"/>
              </a:buClr>
              <a:buSzPts val="3200"/>
              <a:buFont typeface="Noto Sans Symbols"/>
              <a:buChar char="❑"/>
            </a:pPr>
            <a:r>
              <a:rPr lang="en-US" sz="3200" dirty="0">
                <a:latin typeface="Calibri"/>
                <a:ea typeface="Calibri"/>
                <a:cs typeface="Calibri"/>
                <a:sym typeface="Calibri"/>
              </a:rPr>
              <a:t> Education Code  </a:t>
            </a:r>
            <a:endParaRPr dirty="0"/>
          </a:p>
          <a:p>
            <a:pPr marL="685800" lvl="1" indent="-228600" algn="l" rtl="0">
              <a:lnSpc>
                <a:spcPct val="90000"/>
              </a:lnSpc>
              <a:spcBef>
                <a:spcPts val="500"/>
              </a:spcBef>
              <a:spcAft>
                <a:spcPts val="0"/>
              </a:spcAft>
              <a:buClr>
                <a:srgbClr val="1A0D00"/>
              </a:buClr>
              <a:buSzPts val="3200"/>
              <a:buFont typeface="Noto Sans Symbols"/>
              <a:buChar char="❑"/>
            </a:pPr>
            <a:r>
              <a:rPr lang="en-US" sz="3200" dirty="0">
                <a:latin typeface="Calibri"/>
                <a:ea typeface="Calibri"/>
                <a:cs typeface="Calibri"/>
                <a:sym typeface="Calibri"/>
              </a:rPr>
              <a:t> Title 5</a:t>
            </a:r>
            <a:endParaRPr dirty="0"/>
          </a:p>
          <a:p>
            <a:pPr marL="685800" lvl="1" indent="-228600" algn="l" rtl="0">
              <a:lnSpc>
                <a:spcPct val="90000"/>
              </a:lnSpc>
              <a:spcBef>
                <a:spcPts val="500"/>
              </a:spcBef>
              <a:spcAft>
                <a:spcPts val="0"/>
              </a:spcAft>
              <a:buClr>
                <a:srgbClr val="1A0D00"/>
              </a:buClr>
              <a:buSzPts val="3200"/>
              <a:buFont typeface="Noto Sans Symbols"/>
              <a:buChar char="❑"/>
            </a:pPr>
            <a:r>
              <a:rPr lang="en-US" sz="3200" dirty="0" smtClean="0">
                <a:latin typeface="Calibri"/>
                <a:ea typeface="Calibri"/>
                <a:cs typeface="Calibri"/>
                <a:sym typeface="Calibri"/>
              </a:rPr>
              <a:t>Official </a:t>
            </a:r>
            <a:r>
              <a:rPr lang="en-US" sz="3200" dirty="0">
                <a:latin typeface="Calibri"/>
                <a:ea typeface="Calibri"/>
                <a:cs typeface="Calibri"/>
                <a:sym typeface="Calibri"/>
              </a:rPr>
              <a:t>Opinion of College-District Legal Council</a:t>
            </a:r>
            <a:endParaRPr dirty="0"/>
          </a:p>
          <a:p>
            <a:pPr marL="274320" lvl="1" indent="0" algn="l" rtl="0">
              <a:lnSpc>
                <a:spcPct val="90000"/>
              </a:lnSpc>
              <a:spcBef>
                <a:spcPts val="500"/>
              </a:spcBef>
              <a:spcAft>
                <a:spcPts val="0"/>
              </a:spcAft>
              <a:buClr>
                <a:srgbClr val="1A0D00"/>
              </a:buClr>
              <a:buSzPts val="3200"/>
              <a:buNone/>
            </a:pPr>
            <a:endParaRPr sz="3200" dirty="0">
              <a:latin typeface="Calibri"/>
              <a:ea typeface="Calibri"/>
              <a:cs typeface="Calibri"/>
              <a:sym typeface="Calibri"/>
            </a:endParaRPr>
          </a:p>
          <a:p>
            <a:pPr marL="0" lvl="0" indent="0" algn="l" rtl="0">
              <a:lnSpc>
                <a:spcPct val="90000"/>
              </a:lnSpc>
              <a:spcBef>
                <a:spcPts val="1000"/>
              </a:spcBef>
              <a:spcAft>
                <a:spcPts val="0"/>
              </a:spcAft>
              <a:buClr>
                <a:srgbClr val="1A0D00"/>
              </a:buClr>
              <a:buSzPts val="3200"/>
              <a:buNone/>
            </a:pPr>
            <a:r>
              <a:rPr lang="en-US" sz="3200" dirty="0"/>
              <a:t>Policies</a:t>
            </a:r>
            <a:r>
              <a:rPr lang="en-US" sz="3200" b="0" dirty="0">
                <a:latin typeface="Calibri"/>
                <a:ea typeface="Calibri"/>
                <a:cs typeface="Calibri"/>
                <a:sym typeface="Calibri"/>
              </a:rPr>
              <a:t>/Procedures that are advised:</a:t>
            </a:r>
            <a:endParaRPr sz="3200" b="0" dirty="0">
              <a:latin typeface="Calibri"/>
              <a:ea typeface="Calibri"/>
              <a:cs typeface="Calibri"/>
              <a:sym typeface="Calibri"/>
            </a:endParaRPr>
          </a:p>
          <a:p>
            <a:pPr marL="685800" lvl="1" indent="-228600" algn="l" rtl="0">
              <a:lnSpc>
                <a:spcPct val="90000"/>
              </a:lnSpc>
              <a:spcBef>
                <a:spcPts val="500"/>
              </a:spcBef>
              <a:spcAft>
                <a:spcPts val="0"/>
              </a:spcAft>
              <a:buClr>
                <a:srgbClr val="1A0D00"/>
              </a:buClr>
              <a:buSzPts val="3200"/>
              <a:buFont typeface="Noto Sans Symbols"/>
              <a:buChar char="❑"/>
            </a:pPr>
            <a:r>
              <a:rPr lang="en-US" sz="3200" dirty="0">
                <a:latin typeface="Calibri"/>
                <a:ea typeface="Calibri"/>
                <a:cs typeface="Calibri"/>
                <a:sym typeface="Calibri"/>
              </a:rPr>
              <a:t> Capture effective practice </a:t>
            </a:r>
            <a:r>
              <a:rPr lang="en-US" sz="3200" dirty="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unique</a:t>
            </a:r>
            <a:r>
              <a:rPr lang="en-US" sz="3200" dirty="0">
                <a:solidFill>
                  <a:schemeClr val="tx1"/>
                </a:solidFill>
                <a:latin typeface="Calibri"/>
                <a:ea typeface="Calibri"/>
                <a:cs typeface="Calibri"/>
                <a:sym typeface="Calibri"/>
              </a:rPr>
              <a:t> </a:t>
            </a:r>
            <a:r>
              <a:rPr lang="en-US" sz="3200" dirty="0">
                <a:latin typeface="Calibri"/>
                <a:ea typeface="Calibri"/>
                <a:cs typeface="Calibri"/>
                <a:sym typeface="Calibri"/>
              </a:rPr>
              <a:t>to a district</a:t>
            </a:r>
            <a:endParaRPr dirty="0"/>
          </a:p>
          <a:p>
            <a:pPr marL="685800" lvl="1" indent="-228600" algn="l" rtl="0">
              <a:lnSpc>
                <a:spcPct val="90000"/>
              </a:lnSpc>
              <a:spcBef>
                <a:spcPts val="500"/>
              </a:spcBef>
              <a:spcAft>
                <a:spcPts val="0"/>
              </a:spcAft>
              <a:buClr>
                <a:srgbClr val="1A0D00"/>
              </a:buClr>
              <a:buSzPts val="3200"/>
              <a:buFont typeface="Noto Sans Symbols"/>
              <a:buChar char="❑"/>
            </a:pPr>
            <a:r>
              <a:rPr lang="en-US" sz="3200" dirty="0">
                <a:latin typeface="Calibri"/>
                <a:ea typeface="Calibri"/>
                <a:cs typeface="Calibri"/>
                <a:sym typeface="Calibri"/>
              </a:rPr>
              <a:t> Address local issues or requirements</a:t>
            </a:r>
            <a:endParaRPr dirty="0"/>
          </a:p>
          <a:p>
            <a:pPr marL="685800" lvl="1" indent="-228600" algn="l" rtl="0">
              <a:lnSpc>
                <a:spcPct val="90000"/>
              </a:lnSpc>
              <a:spcBef>
                <a:spcPts val="500"/>
              </a:spcBef>
              <a:spcAft>
                <a:spcPts val="0"/>
              </a:spcAft>
              <a:buClr>
                <a:srgbClr val="1A0D00"/>
              </a:buClr>
              <a:buSzPts val="3200"/>
              <a:buFont typeface="Noto Sans Symbols"/>
              <a:buChar char="❑"/>
            </a:pPr>
            <a:r>
              <a:rPr lang="en-US" sz="3200" dirty="0">
                <a:latin typeface="Calibri"/>
                <a:ea typeface="Calibri"/>
                <a:cs typeface="Calibri"/>
                <a:sym typeface="Calibri"/>
              </a:rPr>
              <a:t> Reflect the district’s personality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346613" y="350091"/>
            <a:ext cx="10515600" cy="62995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1300"/>
              </a:buClr>
              <a:buSzPts val="4000"/>
              <a:buFont typeface="Calibri"/>
              <a:buNone/>
            </a:pPr>
            <a:r>
              <a:rPr lang="en-US" sz="4000" b="1" dirty="0">
                <a:latin typeface="Calibri"/>
                <a:ea typeface="Calibri"/>
                <a:cs typeface="Calibri"/>
                <a:sym typeface="Calibri"/>
              </a:rPr>
              <a:t>Accreditation Expectations </a:t>
            </a:r>
            <a:endParaRPr dirty="0"/>
          </a:p>
        </p:txBody>
      </p:sp>
      <p:sp>
        <p:nvSpPr>
          <p:cNvPr id="180" name="Google Shape;180;p8"/>
          <p:cNvSpPr txBox="1">
            <a:spLocks noGrp="1"/>
          </p:cNvSpPr>
          <p:nvPr>
            <p:ph type="body" idx="1"/>
          </p:nvPr>
        </p:nvSpPr>
        <p:spPr>
          <a:xfrm>
            <a:off x="346613" y="1304365"/>
            <a:ext cx="5673187" cy="543261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80000"/>
              </a:lnSpc>
              <a:spcBef>
                <a:spcPts val="0"/>
              </a:spcBef>
              <a:spcAft>
                <a:spcPts val="0"/>
              </a:spcAft>
              <a:buClr>
                <a:srgbClr val="1A0D00"/>
              </a:buClr>
              <a:buSzPts val="2400"/>
              <a:buNone/>
            </a:pPr>
            <a:r>
              <a:rPr lang="en-US" dirty="0">
                <a:latin typeface="Calibri"/>
                <a:ea typeface="Calibri"/>
                <a:cs typeface="Calibri"/>
                <a:sym typeface="Calibri"/>
              </a:rPr>
              <a:t>Many standards relate to required policies or establish how policies/procedures should be addressed</a:t>
            </a:r>
            <a:endParaRPr dirty="0"/>
          </a:p>
          <a:p>
            <a:pPr marL="685800" lvl="1" indent="-228600" algn="l" rtl="0">
              <a:lnSpc>
                <a:spcPct val="80000"/>
              </a:lnSpc>
              <a:spcBef>
                <a:spcPts val="500"/>
              </a:spcBef>
              <a:spcAft>
                <a:spcPts val="0"/>
              </a:spcAft>
              <a:buClr>
                <a:srgbClr val="1A0D00"/>
              </a:buClr>
              <a:buSzPts val="2400"/>
              <a:buChar char="•"/>
            </a:pPr>
            <a:r>
              <a:rPr lang="en-US" dirty="0">
                <a:latin typeface="Calibri"/>
                <a:ea typeface="Calibri"/>
                <a:cs typeface="Calibri"/>
                <a:sym typeface="Calibri"/>
              </a:rPr>
              <a:t>I.A.1 The Mission is described and available </a:t>
            </a:r>
            <a:endParaRPr dirty="0"/>
          </a:p>
          <a:p>
            <a:pPr marL="685800" lvl="1" indent="-228600" algn="l" rtl="0">
              <a:lnSpc>
                <a:spcPct val="80000"/>
              </a:lnSpc>
              <a:spcBef>
                <a:spcPts val="500"/>
              </a:spcBef>
              <a:spcAft>
                <a:spcPts val="0"/>
              </a:spcAft>
              <a:buClr>
                <a:srgbClr val="1A0D00"/>
              </a:buClr>
              <a:buSzPts val="2400"/>
              <a:buChar char="•"/>
            </a:pPr>
            <a:r>
              <a:rPr lang="en-US" dirty="0">
                <a:latin typeface="Calibri"/>
                <a:ea typeface="Calibri"/>
                <a:cs typeface="Calibri"/>
                <a:sym typeface="Calibri"/>
              </a:rPr>
              <a:t>I.B.7 The institution regularly evaluates its policies and practices across all areas of the institution… to assure their effectiveness in supporting academic quality and accomplishment of mission</a:t>
            </a:r>
            <a:endParaRPr dirty="0"/>
          </a:p>
          <a:p>
            <a:pPr marL="685800" lvl="1" indent="-228600" algn="l" rtl="0">
              <a:lnSpc>
                <a:spcPct val="80000"/>
              </a:lnSpc>
              <a:spcBef>
                <a:spcPts val="500"/>
              </a:spcBef>
              <a:spcAft>
                <a:spcPts val="0"/>
              </a:spcAft>
              <a:buClr>
                <a:srgbClr val="1A0D00"/>
              </a:buClr>
              <a:buSzPts val="2400"/>
              <a:buChar char="•"/>
            </a:pPr>
            <a:r>
              <a:rPr lang="en-US" dirty="0">
                <a:latin typeface="Calibri"/>
                <a:ea typeface="Calibri"/>
                <a:cs typeface="Calibri"/>
                <a:sym typeface="Calibri"/>
              </a:rPr>
              <a:t>I.C.5 The institution regularly reviews institutional policies, procedures, and publications to assure integrity in all representations of its mission, programs, and </a:t>
            </a:r>
            <a:r>
              <a:rPr lang="en-US" dirty="0" smtClean="0">
                <a:latin typeface="Calibri"/>
                <a:ea typeface="Calibri"/>
                <a:cs typeface="Calibri"/>
                <a:sym typeface="Calibri"/>
              </a:rPr>
              <a:t>services.</a:t>
            </a:r>
            <a:endParaRPr dirty="0" smtClean="0"/>
          </a:p>
          <a:p>
            <a:pPr marL="685800" lvl="1" indent="-228600" algn="l" rtl="0">
              <a:lnSpc>
                <a:spcPct val="80000"/>
              </a:lnSpc>
              <a:spcBef>
                <a:spcPts val="500"/>
              </a:spcBef>
              <a:spcAft>
                <a:spcPts val="0"/>
              </a:spcAft>
              <a:buClr>
                <a:srgbClr val="1A0D00"/>
              </a:buClr>
              <a:buSzPts val="2400"/>
              <a:buChar char="•"/>
            </a:pPr>
            <a:r>
              <a:rPr lang="en-US" dirty="0" smtClean="0">
                <a:solidFill>
                  <a:schemeClr val="tx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I.C.7,8,10</a:t>
            </a:r>
            <a:r>
              <a:rPr lang="en-US" dirty="0" smtClean="0">
                <a:solidFill>
                  <a:srgbClr val="FF0000"/>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dirty="0" smtClean="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Policies on academic integrity and academic freedom, codes of conduct </a:t>
            </a:r>
          </a:p>
          <a:p>
            <a:pPr marL="685800" lvl="1" indent="-228600" algn="l" rtl="0">
              <a:lnSpc>
                <a:spcPct val="80000"/>
              </a:lnSpc>
              <a:spcBef>
                <a:spcPts val="500"/>
              </a:spcBef>
              <a:spcAft>
                <a:spcPts val="0"/>
              </a:spcAft>
              <a:buClr>
                <a:srgbClr val="1A0D00"/>
              </a:buClr>
              <a:buSzPts val="2400"/>
              <a:buChar char="•"/>
            </a:pPr>
            <a:r>
              <a:rPr lang="en-US" dirty="0" smtClean="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II.C.6 Policies on </a:t>
            </a:r>
            <a:r>
              <a:rPr lang="en-US" dirty="0" smtClean="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admissions and student records </a:t>
            </a:r>
          </a:p>
          <a:p>
            <a:pPr marL="685800" lvl="1" indent="-228600" algn="l" rtl="0">
              <a:lnSpc>
                <a:spcPct val="80000"/>
              </a:lnSpc>
              <a:spcBef>
                <a:spcPts val="500"/>
              </a:spcBef>
              <a:spcAft>
                <a:spcPts val="0"/>
              </a:spcAft>
              <a:buClr>
                <a:srgbClr val="1A0D00"/>
              </a:buClr>
              <a:buSzPts val="2400"/>
              <a:buChar char="•"/>
            </a:pPr>
            <a:r>
              <a:rPr lang="en-US" dirty="0" smtClean="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II.A.1,7 Policies on </a:t>
            </a:r>
            <a:r>
              <a:rPr lang="en-US" dirty="0" smtClean="0">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technology in the classroom </a:t>
            </a:r>
            <a:endPar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685800" lvl="1" indent="-228600" algn="l" rtl="0">
              <a:lnSpc>
                <a:spcPct val="80000"/>
              </a:lnSpc>
              <a:spcBef>
                <a:spcPts val="500"/>
              </a:spcBef>
              <a:spcAft>
                <a:spcPts val="0"/>
              </a:spcAft>
              <a:buClr>
                <a:srgbClr val="1A0D00"/>
              </a:buClr>
              <a:buSzPts val="2400"/>
              <a:buChar char="•"/>
            </a:pPr>
            <a:r>
              <a:rPr lang="en-US" dirty="0" smtClean="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III.A.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2"/>
                  </a:ext>
                </a:extLst>
              </a:rPr>
              <a:t>H</a:t>
            </a:r>
            <a:r>
              <a:rPr lang="en-US"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2"/>
                  </a:ext>
                </a:extLst>
              </a:rPr>
              <a:t>iring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2"/>
                  </a:ext>
                </a:extLst>
              </a:rPr>
              <a:t>and evaluations </a:t>
            </a:r>
          </a:p>
          <a:p>
            <a:pPr marL="685800" lvl="1" indent="-76200" algn="l" rtl="0">
              <a:lnSpc>
                <a:spcPct val="80000"/>
              </a:lnSpc>
              <a:spcBef>
                <a:spcPts val="500"/>
              </a:spcBef>
              <a:spcAft>
                <a:spcPts val="0"/>
              </a:spcAft>
              <a:buClr>
                <a:srgbClr val="1A0D00"/>
              </a:buClr>
              <a:buSzPts val="2400"/>
              <a:buNone/>
            </a:pPr>
            <a:endParaRPr dirty="0" smtClean="0"/>
          </a:p>
          <a:p>
            <a:pPr marL="685800" lvl="1" indent="-76200" algn="l" rtl="0">
              <a:lnSpc>
                <a:spcPct val="80000"/>
              </a:lnSpc>
              <a:spcBef>
                <a:spcPts val="500"/>
              </a:spcBef>
              <a:spcAft>
                <a:spcPts val="0"/>
              </a:spcAft>
              <a:buClr>
                <a:srgbClr val="1A0D00"/>
              </a:buClr>
              <a:buSzPts val="2400"/>
              <a:buNone/>
            </a:pPr>
            <a:endParaRPr dirty="0"/>
          </a:p>
        </p:txBody>
      </p:sp>
      <p:sp>
        <p:nvSpPr>
          <p:cNvPr id="3" name="Text Placeholder 2"/>
          <p:cNvSpPr>
            <a:spLocks noGrp="1"/>
          </p:cNvSpPr>
          <p:nvPr>
            <p:ph type="body" idx="2"/>
          </p:nvPr>
        </p:nvSpPr>
        <p:spPr/>
        <p:txBody>
          <a:bodyPr/>
          <a:lstStyle/>
          <a:p>
            <a:endParaRPr lang="en-US"/>
          </a:p>
        </p:txBody>
      </p:sp>
      <p:pic>
        <p:nvPicPr>
          <p:cNvPr id="2" name="Picture 1"/>
          <p:cNvPicPr>
            <a:picLocks noChangeAspect="1"/>
          </p:cNvPicPr>
          <p:nvPr/>
        </p:nvPicPr>
        <p:blipFill>
          <a:blip r:embed="rId3"/>
          <a:stretch>
            <a:fillRect/>
          </a:stretch>
        </p:blipFill>
        <p:spPr>
          <a:xfrm>
            <a:off x="6642299" y="134471"/>
            <a:ext cx="5203088" cy="64545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body" idx="1"/>
          </p:nvPr>
        </p:nvSpPr>
        <p:spPr>
          <a:xfrm>
            <a:off x="1005728" y="601942"/>
            <a:ext cx="10515600" cy="435133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1A0D00"/>
              </a:buClr>
              <a:buSzPts val="2400"/>
              <a:buFont typeface="Georgia"/>
              <a:buNone/>
            </a:pPr>
            <a:endParaRPr dirty="0"/>
          </a:p>
          <a:p>
            <a:pPr marL="0" lvl="0" indent="0" algn="ctr" rtl="0">
              <a:lnSpc>
                <a:spcPct val="90000"/>
              </a:lnSpc>
              <a:spcBef>
                <a:spcPts val="0"/>
              </a:spcBef>
              <a:spcAft>
                <a:spcPts val="0"/>
              </a:spcAft>
              <a:buClr>
                <a:srgbClr val="1A0D00"/>
              </a:buClr>
              <a:buSzPts val="5400"/>
              <a:buNone/>
            </a:pPr>
            <a:r>
              <a:rPr lang="en-US" sz="5400" b="1" dirty="0">
                <a:latin typeface="Calibri"/>
                <a:ea typeface="Calibri"/>
                <a:cs typeface="Calibri"/>
                <a:sym typeface="Calibri"/>
              </a:rPr>
              <a:t>Effective Senate </a:t>
            </a:r>
            <a:r>
              <a:rPr lang="en-US" sz="5400" b="1" dirty="0" smtClean="0">
                <a:latin typeface="Calibri"/>
                <a:ea typeface="Calibri"/>
                <a:cs typeface="Calibri"/>
                <a:sym typeface="Calibri"/>
              </a:rPr>
              <a:t>Operations</a:t>
            </a:r>
          </a:p>
          <a:p>
            <a:pPr marL="0" lvl="0" indent="0" algn="ctr" rtl="0">
              <a:lnSpc>
                <a:spcPct val="90000"/>
              </a:lnSpc>
              <a:spcBef>
                <a:spcPts val="0"/>
              </a:spcBef>
              <a:spcAft>
                <a:spcPts val="0"/>
              </a:spcAft>
              <a:buClr>
                <a:srgbClr val="1A0D00"/>
              </a:buClr>
              <a:buSzPts val="5400"/>
              <a:buNone/>
            </a:pPr>
            <a:endParaRPr dirty="0"/>
          </a:p>
          <a:p>
            <a:pPr marL="0" marR="0" lvl="0" indent="0" algn="ctr" rtl="0">
              <a:lnSpc>
                <a:spcPct val="100000"/>
              </a:lnSpc>
              <a:spcBef>
                <a:spcPts val="0"/>
              </a:spcBef>
              <a:spcAft>
                <a:spcPts val="0"/>
              </a:spcAft>
              <a:buClr>
                <a:srgbClr val="1A0D00"/>
              </a:buClr>
              <a:buSzPts val="2400"/>
              <a:buFont typeface="Georgia"/>
              <a:buNone/>
            </a:pPr>
            <a:endParaRPr dirty="0"/>
          </a:p>
        </p:txBody>
      </p:sp>
      <p:pic>
        <p:nvPicPr>
          <p:cNvPr id="2050" name="Picture 2" descr="https://www.acps.k12.va.us/cms/lib/VA01918616/Centricity/shared/images/Effective_Efficient_Operations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859" y="1869141"/>
            <a:ext cx="4324350" cy="432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2665</TotalTime>
  <Words>1013</Words>
  <Application>Microsoft Macintosh PowerPoint</Application>
  <PresentationFormat>Widescreen</PresentationFormat>
  <Paragraphs>130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Georgia</vt:lpstr>
      <vt:lpstr>Noto Sans Symbols</vt:lpstr>
      <vt:lpstr>Arial</vt:lpstr>
      <vt:lpstr>Office Theme</vt:lpstr>
      <vt:lpstr>    Developing and Evaluating Processes  and Practices</vt:lpstr>
      <vt:lpstr>What Brings You Here?</vt:lpstr>
      <vt:lpstr>Why Processes and Procedures?</vt:lpstr>
      <vt:lpstr>Importance of Well-Documented Processes and Procedures</vt:lpstr>
      <vt:lpstr>Local Processes and Procedures - In Particular...</vt:lpstr>
      <vt:lpstr>          </vt:lpstr>
      <vt:lpstr>Legally Mandated vs. Recommended or Advised</vt:lpstr>
      <vt:lpstr>Accreditation Expectations </vt:lpstr>
      <vt:lpstr>PowerPoint Presentation</vt:lpstr>
      <vt:lpstr>Questions for Effective Procedure and Processes Management</vt:lpstr>
      <vt:lpstr>Processes or Procedures for...</vt:lpstr>
      <vt:lpstr>Other Local Processes and Procedures?</vt:lpstr>
      <vt:lpstr>PowerPoint Presentation</vt:lpstr>
      <vt:lpstr>For more information contact:</vt:lpstr>
      <vt:lpstr>Resources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Developing and Evaluating Processes  and Practices</dc:title>
  <dc:creator>Grant</dc:creator>
  <cp:lastModifiedBy>Mayra Cruz</cp:lastModifiedBy>
  <cp:revision>9</cp:revision>
  <dcterms:created xsi:type="dcterms:W3CDTF">2015-05-02T02:46:00Z</dcterms:created>
  <dcterms:modified xsi:type="dcterms:W3CDTF">2019-06-10T15:40:34Z</dcterms:modified>
</cp:coreProperties>
</file>