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7" r:id="rId2"/>
    <p:sldId id="258" r:id="rId3"/>
    <p:sldId id="259" r:id="rId4"/>
    <p:sldId id="260" r:id="rId5"/>
    <p:sldId id="264"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5" r:id="rId19"/>
    <p:sldId id="274" r:id="rId20"/>
    <p:sldId id="276"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5"/>
    <p:restoredTop sz="96076" autoAdjust="0"/>
  </p:normalViewPr>
  <p:slideViewPr>
    <p:cSldViewPr snapToGrid="0" snapToObjects="1">
      <p:cViewPr varScale="1">
        <p:scale>
          <a:sx n="73" d="100"/>
          <a:sy n="73" d="100"/>
        </p:scale>
        <p:origin x="648"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2109DD-9E8A-6D41-9997-C4B2B3766B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39904CB6-144A-074B-8566-C2DEE0FFFA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E7CEE63-850C-E444-A0A7-C17845F615A1}" type="datetimeFigureOut">
              <a:rPr lang="en-US"/>
              <a:pPr>
                <a:defRPr/>
              </a:pPr>
              <a:t>4/30/2021</a:t>
            </a:fld>
            <a:endParaRPr lang="en-US" dirty="0"/>
          </a:p>
        </p:txBody>
      </p:sp>
      <p:sp>
        <p:nvSpPr>
          <p:cNvPr id="4" name="Footer Placeholder 3">
            <a:extLst>
              <a:ext uri="{FF2B5EF4-FFF2-40B4-BE49-F238E27FC236}">
                <a16:creationId xmlns:a16="http://schemas.microsoft.com/office/drawing/2014/main" id="{05E27F1A-A056-8147-9F68-3572CF39BE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5" name="Slide Number Placeholder 4">
            <a:extLst>
              <a:ext uri="{FF2B5EF4-FFF2-40B4-BE49-F238E27FC236}">
                <a16:creationId xmlns:a16="http://schemas.microsoft.com/office/drawing/2014/main" id="{3FCFCE4A-7812-F44C-972A-70E3CB12C10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FA3919E-1ABB-BD4E-BB62-263ECFAEEDD0}" type="slidenum">
              <a:rPr lang="en-US" altLang="en-US"/>
              <a:pPr>
                <a:defRPr/>
              </a:pPr>
              <a:t>‹#›</a:t>
            </a:fld>
            <a:endParaRPr lang="en-US" altLang="en-US" dirty="0"/>
          </a:p>
        </p:txBody>
      </p:sp>
    </p:spTree>
    <p:extLst>
      <p:ext uri="{BB962C8B-B14F-4D97-AF65-F5344CB8AC3E}">
        <p14:creationId xmlns:p14="http://schemas.microsoft.com/office/powerpoint/2010/main" val="29466422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B8BCE-C4F3-454E-91A8-EFBC73247F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9AB710B7-AD69-F54A-B1BE-B7B085C1B1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21F6222-2147-EA44-871A-196B611BC397}" type="datetimeFigureOut">
              <a:rPr lang="en-US"/>
              <a:pPr>
                <a:defRPr/>
              </a:pPr>
              <a:t>4/30/2021</a:t>
            </a:fld>
            <a:endParaRPr lang="en-US" dirty="0"/>
          </a:p>
        </p:txBody>
      </p:sp>
      <p:sp>
        <p:nvSpPr>
          <p:cNvPr id="4" name="Slide Image Placeholder 3">
            <a:extLst>
              <a:ext uri="{FF2B5EF4-FFF2-40B4-BE49-F238E27FC236}">
                <a16:creationId xmlns:a16="http://schemas.microsoft.com/office/drawing/2014/main" id="{70E1704C-EB1B-FF45-907F-8CF752CD412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B4050EE-B4BC-4F41-B6BA-A99F3931AE7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1403F38-30A0-0048-8857-EA84D2906B4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7" name="Slide Number Placeholder 6">
            <a:extLst>
              <a:ext uri="{FF2B5EF4-FFF2-40B4-BE49-F238E27FC236}">
                <a16:creationId xmlns:a16="http://schemas.microsoft.com/office/drawing/2014/main" id="{CD349757-401E-8F47-9C4E-351C316CF53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C5B8A88-4E18-064B-AF7C-0F7C6F20BBAE}" type="slidenum">
              <a:rPr lang="en-US" altLang="en-US"/>
              <a:pPr>
                <a:defRPr/>
              </a:pPr>
              <a:t>‹#›</a:t>
            </a:fld>
            <a:endParaRPr lang="en-US" altLang="en-US" dirty="0"/>
          </a:p>
        </p:txBody>
      </p:sp>
    </p:spTree>
    <p:extLst>
      <p:ext uri="{BB962C8B-B14F-4D97-AF65-F5344CB8AC3E}">
        <p14:creationId xmlns:p14="http://schemas.microsoft.com/office/powerpoint/2010/main" val="155900365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ASCCC Academic Academy 2020</a:t>
            </a:r>
          </a:p>
        </p:txBody>
      </p:sp>
      <p:sp>
        <p:nvSpPr>
          <p:cNvPr id="5" name="Slide Number Placeholder 4"/>
          <p:cNvSpPr>
            <a:spLocks noGrp="1"/>
          </p:cNvSpPr>
          <p:nvPr>
            <p:ph type="sldNum" sz="quarter" idx="11"/>
          </p:nvPr>
        </p:nvSpPr>
        <p:spPr/>
        <p:txBody>
          <a:bodyPr/>
          <a:lstStyle/>
          <a:p>
            <a:pPr>
              <a:defRPr/>
            </a:pPr>
            <a:fld id="{3C5B8A88-4E18-064B-AF7C-0F7C6F20BBAE}" type="slidenum">
              <a:rPr lang="en-US" altLang="en-US" smtClean="0"/>
              <a:pPr>
                <a:defRPr/>
              </a:pPr>
              <a:t>20</a:t>
            </a:fld>
            <a:endParaRPr lang="en-US" altLang="en-US" dirty="0"/>
          </a:p>
        </p:txBody>
      </p:sp>
    </p:spTree>
    <p:extLst>
      <p:ext uri="{BB962C8B-B14F-4D97-AF65-F5344CB8AC3E}">
        <p14:creationId xmlns:p14="http://schemas.microsoft.com/office/powerpoint/2010/main" val="42350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49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FD9576-494F-3E43-A7FE-BC377E42484D}"/>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B4B7144E-B0EE-C54F-BC15-15EC7E2CB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845EA61-1AC0-4A40-834E-2228433D37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0D4DE4C4-F5D1-C846-A9A3-60A4ACB9A660}"/>
              </a:ext>
            </a:extLst>
          </p:cNvPr>
          <p:cNvSpPr>
            <a:spLocks noGrp="1"/>
          </p:cNvSpPr>
          <p:nvPr>
            <p:ph type="sldNum" sz="quarter" idx="10"/>
          </p:nvPr>
        </p:nvSpPr>
        <p:spPr/>
        <p:txBody>
          <a:bodyPr/>
          <a:lstStyle>
            <a:lvl1pPr>
              <a:defRPr/>
            </a:lvl1pPr>
          </a:lstStyle>
          <a:p>
            <a:pPr>
              <a:defRPr/>
            </a:pPr>
            <a:fld id="{8E7112F3-EDBC-C34C-9442-87893BAF7381}" type="slidenum">
              <a:rPr lang="en-US"/>
              <a:pPr>
                <a:defRPr/>
              </a:pPr>
              <a:t>‹#›</a:t>
            </a:fld>
            <a:endParaRPr lang="en-US" dirty="0"/>
          </a:p>
        </p:txBody>
      </p:sp>
    </p:spTree>
    <p:extLst>
      <p:ext uri="{BB962C8B-B14F-4D97-AF65-F5344CB8AC3E}">
        <p14:creationId xmlns:p14="http://schemas.microsoft.com/office/powerpoint/2010/main" val="410329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0A4E45-3A6F-814E-A529-716706C9B978}"/>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DDB0319F-754A-0F4B-963D-38A2D83E4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8AE61B8-B791-2144-976A-6C7E7E37F085}"/>
              </a:ext>
            </a:extLst>
          </p:cNvPr>
          <p:cNvSpPr>
            <a:spLocks noGrp="1"/>
          </p:cNvSpPr>
          <p:nvPr>
            <p:ph type="sldNum" sz="quarter" idx="10"/>
          </p:nvPr>
        </p:nvSpPr>
        <p:spPr/>
        <p:txBody>
          <a:bodyPr/>
          <a:lstStyle>
            <a:lvl1pPr>
              <a:defRPr/>
            </a:lvl1pPr>
          </a:lstStyle>
          <a:p>
            <a:pPr>
              <a:defRPr/>
            </a:pPr>
            <a:fld id="{01C90F58-CCC4-014C-9F0D-4A5D97A4EAD3}" type="slidenum">
              <a:rPr lang="en-US" altLang="en-US"/>
              <a:pPr>
                <a:defRPr/>
              </a:pPr>
              <a:t>‹#›</a:t>
            </a:fld>
            <a:endParaRPr lang="en-US" altLang="en-US" dirty="0"/>
          </a:p>
        </p:txBody>
      </p:sp>
    </p:spTree>
    <p:extLst>
      <p:ext uri="{BB962C8B-B14F-4D97-AF65-F5344CB8AC3E}">
        <p14:creationId xmlns:p14="http://schemas.microsoft.com/office/powerpoint/2010/main" val="184348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A97B4A-1F40-AA40-B3D9-C2966CBAF176}"/>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B9F3A0B4-649E-144D-8F89-408C4A96B6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0C956679-10ED-8146-9ED9-A764A4A836AB}"/>
              </a:ext>
            </a:extLst>
          </p:cNvPr>
          <p:cNvSpPr>
            <a:spLocks noGrp="1"/>
          </p:cNvSpPr>
          <p:nvPr>
            <p:ph type="sldNum" sz="quarter" idx="10"/>
          </p:nvPr>
        </p:nvSpPr>
        <p:spPr/>
        <p:txBody>
          <a:bodyPr/>
          <a:lstStyle>
            <a:lvl1pPr>
              <a:defRPr/>
            </a:lvl1pPr>
          </a:lstStyle>
          <a:p>
            <a:pPr>
              <a:defRPr/>
            </a:pPr>
            <a:fld id="{8C8D422D-E18D-E443-AEEE-968511DE0B5D}" type="slidenum">
              <a:rPr lang="en-US" altLang="en-US"/>
              <a:pPr>
                <a:defRPr/>
              </a:pPr>
              <a:t>‹#›</a:t>
            </a:fld>
            <a:endParaRPr lang="en-US" altLang="en-US" dirty="0"/>
          </a:p>
        </p:txBody>
      </p:sp>
    </p:spTree>
    <p:extLst>
      <p:ext uri="{BB962C8B-B14F-4D97-AF65-F5344CB8AC3E}">
        <p14:creationId xmlns:p14="http://schemas.microsoft.com/office/powerpoint/2010/main" val="79418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CAA70CF7-A8F4-FA4A-927A-4B987349E7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520CECDD-2CCE-9941-A0AC-50B7C9BF552E}"/>
              </a:ext>
            </a:extLst>
          </p:cNvPr>
          <p:cNvSpPr>
            <a:spLocks noGrp="1"/>
          </p:cNvSpPr>
          <p:nvPr>
            <p:ph type="sldNum" sz="quarter" idx="10"/>
          </p:nvPr>
        </p:nvSpPr>
        <p:spPr>
          <a:xfrm>
            <a:off x="10298113" y="6356350"/>
            <a:ext cx="1055687" cy="365125"/>
          </a:xfrm>
        </p:spPr>
        <p:txBody>
          <a:bodyPr/>
          <a:lstStyle>
            <a:lvl1pPr>
              <a:defRPr/>
            </a:lvl1pPr>
          </a:lstStyle>
          <a:p>
            <a:pPr>
              <a:defRPr/>
            </a:pPr>
            <a:fld id="{DA4ED187-291C-B44F-B782-25BD5EF05F47}" type="slidenum">
              <a:rPr lang="en-US" altLang="en-US"/>
              <a:pPr>
                <a:defRPr/>
              </a:pPr>
              <a:t>‹#›</a:t>
            </a:fld>
            <a:endParaRPr lang="en-US" altLang="en-US" dirty="0"/>
          </a:p>
        </p:txBody>
      </p:sp>
    </p:spTree>
    <p:extLst>
      <p:ext uri="{BB962C8B-B14F-4D97-AF65-F5344CB8AC3E}">
        <p14:creationId xmlns:p14="http://schemas.microsoft.com/office/powerpoint/2010/main" val="1682216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2FEEA16-74B3-2C48-821C-3F71678B88B7}"/>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47AA34-7E86-D543-AAC1-B98F41267D85}"/>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B9146C79-A3BA-2544-81BB-A2E94AD41872}"/>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804AFE9-9FEA-284F-8400-7935F8FB317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cconlineed.instructure.com/courses/3487/pages/what-is-the-online-student-support-hub-guid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ccc.org/content/credit-prior-learning-equity-lever" TargetMode="External"/><Relationship Id="rId2" Type="http://schemas.openxmlformats.org/officeDocument/2006/relationships/hyperlink" Target="https://www.asccc.org/resolutions/online-cte-programs-and-competency-based-instruction" TargetMode="External"/><Relationship Id="rId1" Type="http://schemas.openxmlformats.org/officeDocument/2006/relationships/slideLayout" Target="../slideLayouts/slideLayout3.xml"/><Relationship Id="rId6" Type="http://schemas.openxmlformats.org/officeDocument/2006/relationships/hyperlink" Target="https://www.asccc.org/content/competency-based-education-follow-and-facilitated-dialogue" TargetMode="External"/><Relationship Id="rId5" Type="http://schemas.openxmlformats.org/officeDocument/2006/relationships/hyperlink" Target="https://www.asccc.org/content/competency-based-education-what-it-and-how-it-different-what-we-already-do" TargetMode="External"/><Relationship Id="rId4" Type="http://schemas.openxmlformats.org/officeDocument/2006/relationships/hyperlink" Target="https://www2.palomar.edu/pages/cp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crc.tc.columbia.edu/blog/how-guided-pathways-can-reform-career-technical-education.html" TargetMode="External"/><Relationship Id="rId2" Type="http://schemas.openxmlformats.org/officeDocument/2006/relationships/hyperlink" Target="https://cvc.edu/keepteaching/" TargetMode="External"/><Relationship Id="rId1" Type="http://schemas.openxmlformats.org/officeDocument/2006/relationships/slideLayout" Target="../slideLayouts/slideLayout2.xml"/><Relationship Id="rId6" Type="http://schemas.openxmlformats.org/officeDocument/2006/relationships/hyperlink" Target="https://cvc.edu/pathwaysgrant/" TargetMode="External"/><Relationship Id="rId5" Type="http://schemas.openxmlformats.org/officeDocument/2006/relationships/hyperlink" Target="https://www.careerladdersproject.org/guidedpathways/" TargetMode="External"/><Relationship Id="rId4" Type="http://schemas.openxmlformats.org/officeDocument/2006/relationships/hyperlink" Target="http://blog.careertech.org/?tag=guided-pathway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ccc.org/events/2021-01-07-233000-2021-01-08-010000/webinar-strategies-and-effective-practices-conduct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bnash@cv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cvc.edu/pathwaysgrant/"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64F1144E-417C-8446-B766-622F00F66778}"/>
              </a:ext>
            </a:extLst>
          </p:cNvPr>
          <p:cNvSpPr>
            <a:spLocks noGrp="1" noChangeArrowheads="1"/>
          </p:cNvSpPr>
          <p:nvPr>
            <p:ph type="title"/>
          </p:nvPr>
        </p:nvSpPr>
        <p:spPr>
          <a:xfrm>
            <a:off x="1063353" y="4397048"/>
            <a:ext cx="10433050" cy="1736725"/>
          </a:xfrm>
        </p:spPr>
        <p:txBody>
          <a:bodyPr>
            <a:noAutofit/>
          </a:bodyPr>
          <a:lstStyle/>
          <a:p>
            <a:r>
              <a:rPr lang="en-US" sz="5400" b="1" dirty="0"/>
              <a:t>Developing Fully Online Career Programs: </a:t>
            </a:r>
            <a:br>
              <a:rPr lang="en-US" sz="5400" b="1" dirty="0"/>
            </a:br>
            <a:r>
              <a:rPr lang="en-US" sz="5400" b="1" dirty="0"/>
              <a:t>A Guided Pathways Perspective</a:t>
            </a:r>
            <a:endParaRPr lang="en-US" altLang="en-US"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Pillar #1: Clarify the Path</a:t>
            </a:r>
          </a:p>
        </p:txBody>
      </p:sp>
      <p:sp>
        <p:nvSpPr>
          <p:cNvPr id="3" name="Content Placeholder 2"/>
          <p:cNvSpPr>
            <a:spLocks noGrp="1"/>
          </p:cNvSpPr>
          <p:nvPr>
            <p:ph idx="1"/>
          </p:nvPr>
        </p:nvSpPr>
        <p:spPr/>
        <p:txBody>
          <a:bodyPr/>
          <a:lstStyle/>
          <a:p>
            <a:pPr>
              <a:spcAft>
                <a:spcPts val="600"/>
              </a:spcAft>
            </a:pPr>
            <a:r>
              <a:rPr lang="en-US" b="1" dirty="0"/>
              <a:t>Create clear curricular pathways to employment and further.</a:t>
            </a:r>
          </a:p>
          <a:p>
            <a:pPr marL="342900" indent="-342900">
              <a:spcAft>
                <a:spcPts val="600"/>
              </a:spcAft>
              <a:buFont typeface="Arial" panose="020B0604020202020204" pitchFamily="34" charset="0"/>
              <a:buChar char="•"/>
            </a:pPr>
            <a:r>
              <a:rPr lang="en-US" dirty="0"/>
              <a:t>Simplify students’ choices with default program maps developed by faculty and advisors that show students a clear pathway to completion, further education, and employment in fields of importance to the region.</a:t>
            </a:r>
          </a:p>
          <a:p>
            <a:pPr marL="342900" indent="-342900">
              <a:spcAft>
                <a:spcPts val="600"/>
              </a:spcAft>
              <a:buFont typeface="Arial" panose="020B0604020202020204" pitchFamily="34" charset="0"/>
              <a:buChar char="•"/>
            </a:pPr>
            <a:r>
              <a:rPr lang="en-US" dirty="0"/>
              <a:t>Establish transfer pathways through alignment of pathway courses and expected learning outcomes with transfer institutions, to optimize applicability of community college credits to university majors.</a:t>
            </a:r>
          </a:p>
          <a:p>
            <a:endParaRPr lang="en-US" dirty="0"/>
          </a:p>
        </p:txBody>
      </p:sp>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10</a:t>
            </a:fld>
            <a:endParaRPr lang="en-US" dirty="0"/>
          </a:p>
        </p:txBody>
      </p:sp>
    </p:spTree>
    <p:extLst>
      <p:ext uri="{BB962C8B-B14F-4D97-AF65-F5344CB8AC3E}">
        <p14:creationId xmlns:p14="http://schemas.microsoft.com/office/powerpoint/2010/main" val="28090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77650" y="768096"/>
            <a:ext cx="5205446" cy="969263"/>
          </a:xfrm>
        </p:spPr>
        <p:txBody>
          <a:bodyPr>
            <a:noAutofit/>
          </a:bodyPr>
          <a:lstStyle/>
          <a:p>
            <a:r>
              <a:rPr lang="en-US" b="1" dirty="0">
                <a:solidFill>
                  <a:srgbClr val="000000"/>
                </a:solidFill>
              </a:rPr>
              <a:t>Pillar #1 for Online CTE Students</a:t>
            </a:r>
          </a:p>
        </p:txBody>
      </p:sp>
      <p:sp>
        <p:nvSpPr>
          <p:cNvPr id="3" name="Content Placeholder 2"/>
          <p:cNvSpPr>
            <a:spLocks noGrp="1"/>
          </p:cNvSpPr>
          <p:nvPr>
            <p:ph sz="half" idx="2"/>
          </p:nvPr>
        </p:nvSpPr>
        <p:spPr>
          <a:xfrm>
            <a:off x="1277650" y="2139695"/>
            <a:ext cx="4922537" cy="1170433"/>
          </a:xfrm>
        </p:spPr>
        <p:txBody>
          <a:bodyPr/>
          <a:lstStyle/>
          <a:p>
            <a:r>
              <a:rPr lang="en-US" dirty="0"/>
              <a:t>Create clear curricular pathways to employment and further.</a:t>
            </a:r>
          </a:p>
          <a:p>
            <a:endParaRPr lang="en-US" dirty="0"/>
          </a:p>
        </p:txBody>
      </p:sp>
      <p:sp>
        <p:nvSpPr>
          <p:cNvPr id="4" name="Content Placeholder 3"/>
          <p:cNvSpPr>
            <a:spLocks noGrp="1"/>
          </p:cNvSpPr>
          <p:nvPr>
            <p:ph sz="quarter" idx="4"/>
          </p:nvPr>
        </p:nvSpPr>
        <p:spPr>
          <a:xfrm>
            <a:off x="6483096" y="658368"/>
            <a:ext cx="4948881" cy="5531295"/>
          </a:xfrm>
        </p:spPr>
        <p:txBody>
          <a:bodyPr/>
          <a:lstStyle/>
          <a:p>
            <a:endParaRPr lang="en-US" dirty="0"/>
          </a:p>
          <a:p>
            <a:r>
              <a:rPr lang="en-US" dirty="0"/>
              <a:t>Create fully online programs that are pathways to jobs and/or 4-year college career programs</a:t>
            </a:r>
          </a:p>
          <a:p>
            <a:r>
              <a:rPr lang="en-US" dirty="0"/>
              <a:t>Consider statewide and regional labor market data</a:t>
            </a:r>
          </a:p>
          <a:p>
            <a:r>
              <a:rPr lang="en-US" dirty="0"/>
              <a:t>Articulate CTE pathways with 4-year colleges statewide</a:t>
            </a:r>
          </a:p>
          <a:p>
            <a:r>
              <a:rPr lang="en-US" dirty="0"/>
              <a:t>Transferability of CTE courses</a:t>
            </a:r>
          </a:p>
          <a:p>
            <a:r>
              <a:rPr lang="en-US" dirty="0"/>
              <a:t>Prepare to create relationships with employers statewide and in your region</a:t>
            </a:r>
          </a:p>
          <a:p>
            <a:endParaRPr lang="en-US" dirty="0"/>
          </a:p>
        </p:txBody>
      </p:sp>
      <p:sp>
        <p:nvSpPr>
          <p:cNvPr id="5" name="Slide Number Placeholder 4"/>
          <p:cNvSpPr>
            <a:spLocks noGrp="1"/>
          </p:cNvSpPr>
          <p:nvPr>
            <p:ph type="sldNum" sz="quarter" idx="10"/>
          </p:nvPr>
        </p:nvSpPr>
        <p:spPr/>
        <p:txBody>
          <a:bodyPr/>
          <a:lstStyle/>
          <a:p>
            <a:fld id="{01C90F58-CCC4-014C-9F0D-4A5D97A4EAD3}" type="slidenum">
              <a:rPr lang="en-US" altLang="en-US" smtClean="0"/>
              <a:pPr/>
              <a:t>11</a:t>
            </a:fld>
            <a:endParaRPr lang="en-US" altLang="en-US" dirty="0"/>
          </a:p>
        </p:txBody>
      </p:sp>
    </p:spTree>
    <p:extLst>
      <p:ext uri="{BB962C8B-B14F-4D97-AF65-F5344CB8AC3E}">
        <p14:creationId xmlns:p14="http://schemas.microsoft.com/office/powerpoint/2010/main" val="1765739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Pillar #2: Enter the Path</a:t>
            </a:r>
          </a:p>
        </p:txBody>
      </p:sp>
      <p:sp>
        <p:nvSpPr>
          <p:cNvPr id="3" name="Content Placeholder 2"/>
          <p:cNvSpPr>
            <a:spLocks noGrp="1"/>
          </p:cNvSpPr>
          <p:nvPr>
            <p:ph idx="1"/>
          </p:nvPr>
        </p:nvSpPr>
        <p:spPr>
          <a:xfrm>
            <a:off x="566928" y="2671712"/>
            <a:ext cx="11338560" cy="3569419"/>
          </a:xfrm>
        </p:spPr>
        <p:txBody>
          <a:bodyPr/>
          <a:lstStyle/>
          <a:p>
            <a:pPr>
              <a:spcAft>
                <a:spcPts val="600"/>
              </a:spcAft>
            </a:pPr>
            <a:r>
              <a:rPr lang="en-US" b="1" dirty="0">
                <a:latin typeface="+mn-lt"/>
              </a:rPr>
              <a:t>Help students choose and enter their pathway.</a:t>
            </a:r>
          </a:p>
          <a:p>
            <a:pPr marL="342900" lvl="0" indent="-342900">
              <a:buFont typeface="Arial" panose="020B0604020202020204" pitchFamily="34" charset="0"/>
              <a:buChar char="•"/>
            </a:pPr>
            <a:r>
              <a:rPr lang="en-US" dirty="0">
                <a:latin typeface="+mn-lt"/>
              </a:rPr>
              <a:t>Bridge K12 to higher ed with early remediation in the final year of high school through application of courseware, technology &amp; K12/higher ed partnerships.</a:t>
            </a:r>
          </a:p>
          <a:p>
            <a:pPr marL="342900" lvl="0" indent="-342900">
              <a:buFont typeface="Arial" panose="020B0604020202020204" pitchFamily="34" charset="0"/>
              <a:buChar char="•"/>
            </a:pPr>
            <a:r>
              <a:rPr lang="en-US" dirty="0">
                <a:latin typeface="+mn-lt"/>
              </a:rPr>
              <a:t>Redesign traditional remediation as an “on-ramp” to program of study; help students explore academic/career options from the start; align math and other foundation skills with a student’s program of study; integrate and contextualize instruction to build academic &amp; nonacademic skills throughout the college-level curriculum, particularly in “gateway” courses.</a:t>
            </a:r>
          </a:p>
          <a:p>
            <a:pPr marL="342900" indent="-342900">
              <a:buFont typeface="Arial" panose="020B0604020202020204" pitchFamily="34" charset="0"/>
              <a:buChar char="•"/>
            </a:pPr>
            <a:r>
              <a:rPr lang="en-US" dirty="0">
                <a:latin typeface="+mn-lt"/>
              </a:rPr>
              <a:t>Provide accelerated remediation to help poorly prepared students succeed.</a:t>
            </a:r>
          </a:p>
          <a:p>
            <a:endParaRPr lang="en-US" dirty="0"/>
          </a:p>
        </p:txBody>
      </p:sp>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12</a:t>
            </a:fld>
            <a:endParaRPr lang="en-US" dirty="0"/>
          </a:p>
        </p:txBody>
      </p:sp>
    </p:spTree>
    <p:extLst>
      <p:ext uri="{BB962C8B-B14F-4D97-AF65-F5344CB8AC3E}">
        <p14:creationId xmlns:p14="http://schemas.microsoft.com/office/powerpoint/2010/main" val="250931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5908" y="594358"/>
            <a:ext cx="5424347" cy="576071"/>
          </a:xfrm>
        </p:spPr>
        <p:txBody>
          <a:bodyPr>
            <a:noAutofit/>
          </a:bodyPr>
          <a:lstStyle/>
          <a:p>
            <a:r>
              <a:rPr lang="en-US" b="1" dirty="0">
                <a:solidFill>
                  <a:srgbClr val="000000"/>
                </a:solidFill>
              </a:rPr>
              <a:t>Pillar #2 for Online CTE Students</a:t>
            </a:r>
          </a:p>
        </p:txBody>
      </p:sp>
      <p:sp>
        <p:nvSpPr>
          <p:cNvPr id="3" name="Content Placeholder 2"/>
          <p:cNvSpPr>
            <a:spLocks noGrp="1"/>
          </p:cNvSpPr>
          <p:nvPr>
            <p:ph sz="half" idx="2"/>
          </p:nvPr>
        </p:nvSpPr>
        <p:spPr>
          <a:xfrm>
            <a:off x="1277650" y="1481329"/>
            <a:ext cx="4922537" cy="1078992"/>
          </a:xfrm>
        </p:spPr>
        <p:txBody>
          <a:bodyPr/>
          <a:lstStyle/>
          <a:p>
            <a:r>
              <a:rPr lang="en-US" dirty="0"/>
              <a:t>Help students choose and enter their pathway.</a:t>
            </a:r>
          </a:p>
          <a:p>
            <a:endParaRPr lang="en-US" dirty="0"/>
          </a:p>
        </p:txBody>
      </p:sp>
      <p:sp>
        <p:nvSpPr>
          <p:cNvPr id="4" name="Content Placeholder 3"/>
          <p:cNvSpPr>
            <a:spLocks noGrp="1"/>
          </p:cNvSpPr>
          <p:nvPr>
            <p:ph sz="quarter" idx="4"/>
          </p:nvPr>
        </p:nvSpPr>
        <p:spPr>
          <a:xfrm>
            <a:off x="6388259" y="429768"/>
            <a:ext cx="5444077" cy="5759895"/>
          </a:xfrm>
        </p:spPr>
        <p:txBody>
          <a:bodyPr/>
          <a:lstStyle/>
          <a:p>
            <a:r>
              <a:rPr lang="en-US" dirty="0"/>
              <a:t>Develop program maps and self-help tools that allow students to explore on their own (without travelling to your campus)</a:t>
            </a:r>
          </a:p>
          <a:p>
            <a:r>
              <a:rPr lang="en-US" dirty="0"/>
              <a:t>Deliver initial academic counseling and career guidance online (for remote students)</a:t>
            </a:r>
          </a:p>
          <a:p>
            <a:r>
              <a:rPr lang="en-US" dirty="0"/>
              <a:t>Provide guidance to younger high school and other students who may prefer to interact with you online</a:t>
            </a:r>
          </a:p>
          <a:p>
            <a:r>
              <a:rPr lang="en-US" dirty="0"/>
              <a:t>Deliver remediation embedded online for students who don’t have all entry level skills</a:t>
            </a:r>
          </a:p>
          <a:p>
            <a:r>
              <a:rPr lang="en-US" dirty="0"/>
              <a:t>Provide students with the technology they need to pursue online education (e.g., devices, broadband internet access, applications)</a:t>
            </a:r>
          </a:p>
        </p:txBody>
      </p:sp>
      <p:sp>
        <p:nvSpPr>
          <p:cNvPr id="5" name="Slide Number Placeholder 4"/>
          <p:cNvSpPr>
            <a:spLocks noGrp="1"/>
          </p:cNvSpPr>
          <p:nvPr>
            <p:ph type="sldNum" sz="quarter" idx="10"/>
          </p:nvPr>
        </p:nvSpPr>
        <p:spPr/>
        <p:txBody>
          <a:bodyPr/>
          <a:lstStyle/>
          <a:p>
            <a:fld id="{01C90F58-CCC4-014C-9F0D-4A5D97A4EAD3}" type="slidenum">
              <a:rPr lang="en-US" altLang="en-US" smtClean="0"/>
              <a:pPr/>
              <a:t>13</a:t>
            </a:fld>
            <a:endParaRPr lang="en-US" altLang="en-US" dirty="0"/>
          </a:p>
        </p:txBody>
      </p:sp>
    </p:spTree>
    <p:extLst>
      <p:ext uri="{BB962C8B-B14F-4D97-AF65-F5344CB8AC3E}">
        <p14:creationId xmlns:p14="http://schemas.microsoft.com/office/powerpoint/2010/main" val="141550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Pillar #3: Stay on the Path</a:t>
            </a:r>
          </a:p>
        </p:txBody>
      </p:sp>
      <p:sp>
        <p:nvSpPr>
          <p:cNvPr id="3" name="Content Placeholder 2"/>
          <p:cNvSpPr>
            <a:spLocks noGrp="1"/>
          </p:cNvSpPr>
          <p:nvPr>
            <p:ph idx="1"/>
          </p:nvPr>
        </p:nvSpPr>
        <p:spPr>
          <a:xfrm>
            <a:off x="829994" y="2662568"/>
            <a:ext cx="10846894" cy="3569419"/>
          </a:xfrm>
        </p:spPr>
        <p:txBody>
          <a:bodyPr/>
          <a:lstStyle/>
          <a:p>
            <a:r>
              <a:rPr lang="en-US" b="1" dirty="0">
                <a:latin typeface="+mn-lt"/>
              </a:rPr>
              <a:t>Help students stay on their path.</a:t>
            </a:r>
          </a:p>
          <a:p>
            <a:pPr marL="342900" lvl="0" indent="-342900">
              <a:buFont typeface="Arial" panose="020B0604020202020204" pitchFamily="34" charset="0"/>
              <a:buChar char="•"/>
            </a:pPr>
            <a:r>
              <a:rPr lang="en-US" dirty="0">
                <a:latin typeface="+mn-lt"/>
              </a:rPr>
              <a:t>Support students through a strong advising process, embedded and ongoing in the pathway experience and supported by appropriate technology, to help students make informed choices, strengthen clarity about transfer and career opportunities at the end of their chosen college path, ensure they develop an academic plan with predictable schedules, monitor their progress, and intervene when they go off track.</a:t>
            </a:r>
          </a:p>
          <a:p>
            <a:pPr marL="342900" lvl="0" indent="-342900">
              <a:buFont typeface="Arial" panose="020B0604020202020204" pitchFamily="34" charset="0"/>
              <a:buChar char="•"/>
            </a:pPr>
            <a:r>
              <a:rPr lang="en-US" dirty="0">
                <a:latin typeface="+mn-lt"/>
              </a:rPr>
              <a:t>Embed academic and non-academic supports throughout students’ programs to promote student learning and persistence.</a:t>
            </a:r>
          </a:p>
          <a:p>
            <a:endParaRPr lang="en-US" dirty="0"/>
          </a:p>
        </p:txBody>
      </p:sp>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14</a:t>
            </a:fld>
            <a:endParaRPr lang="en-US" dirty="0"/>
          </a:p>
        </p:txBody>
      </p:sp>
    </p:spTree>
    <p:extLst>
      <p:ext uri="{BB962C8B-B14F-4D97-AF65-F5344CB8AC3E}">
        <p14:creationId xmlns:p14="http://schemas.microsoft.com/office/powerpoint/2010/main" val="86465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77650" y="320041"/>
            <a:ext cx="5110609" cy="612648"/>
          </a:xfrm>
        </p:spPr>
        <p:txBody>
          <a:bodyPr>
            <a:normAutofit fontScale="90000"/>
          </a:bodyPr>
          <a:lstStyle/>
          <a:p>
            <a:r>
              <a:rPr lang="en-US" b="1" dirty="0">
                <a:solidFill>
                  <a:srgbClr val="000000"/>
                </a:solidFill>
              </a:rPr>
              <a:t>Pillar #3 for Online CTE Students</a:t>
            </a:r>
          </a:p>
        </p:txBody>
      </p:sp>
      <p:sp>
        <p:nvSpPr>
          <p:cNvPr id="3" name="Content Placeholder 2"/>
          <p:cNvSpPr>
            <a:spLocks noGrp="1"/>
          </p:cNvSpPr>
          <p:nvPr>
            <p:ph sz="half" idx="2"/>
          </p:nvPr>
        </p:nvSpPr>
        <p:spPr>
          <a:xfrm>
            <a:off x="1359946" y="950978"/>
            <a:ext cx="4922537" cy="3044952"/>
          </a:xfrm>
        </p:spPr>
        <p:txBody>
          <a:bodyPr/>
          <a:lstStyle/>
          <a:p>
            <a:endParaRPr lang="en-US" dirty="0"/>
          </a:p>
          <a:p>
            <a:r>
              <a:rPr lang="en-US" dirty="0"/>
              <a:t>Help students stay on their path.</a:t>
            </a:r>
          </a:p>
          <a:p>
            <a:pPr marL="0" indent="0">
              <a:buNone/>
            </a:pPr>
            <a:endParaRPr lang="en-US" dirty="0"/>
          </a:p>
          <a:p>
            <a:r>
              <a:rPr lang="en-US" dirty="0"/>
              <a:t>IDEA: </a:t>
            </a:r>
            <a:r>
              <a:rPr lang="en-US" dirty="0">
                <a:hlinkClick r:id="rId2"/>
              </a:rPr>
              <a:t>How to build an online student support hub</a:t>
            </a:r>
            <a:endParaRPr lang="en-US" dirty="0"/>
          </a:p>
        </p:txBody>
      </p:sp>
      <p:sp>
        <p:nvSpPr>
          <p:cNvPr id="4" name="Content Placeholder 3"/>
          <p:cNvSpPr>
            <a:spLocks noGrp="1"/>
          </p:cNvSpPr>
          <p:nvPr>
            <p:ph sz="quarter" idx="4"/>
          </p:nvPr>
        </p:nvSpPr>
        <p:spPr>
          <a:xfrm>
            <a:off x="6388259" y="320040"/>
            <a:ext cx="5517229" cy="5869623"/>
          </a:xfrm>
        </p:spPr>
        <p:txBody>
          <a:bodyPr/>
          <a:lstStyle/>
          <a:p>
            <a:r>
              <a:rPr lang="en-US" dirty="0"/>
              <a:t>Provide easy online access to support services, as needed, throughout the program</a:t>
            </a:r>
          </a:p>
          <a:p>
            <a:r>
              <a:rPr lang="en-US" dirty="0"/>
              <a:t>Help address student financial &amp; basic needs at a distance (e.g., financial aid, OER, meals, health and wellness)</a:t>
            </a:r>
          </a:p>
          <a:p>
            <a:r>
              <a:rPr lang="en-US" dirty="0"/>
              <a:t>Provide non-academic support services and co-curricular activities online (e.g., intercultural training, resume writing workshops, virtual career days) </a:t>
            </a:r>
          </a:p>
          <a:p>
            <a:r>
              <a:rPr lang="en-US" dirty="0"/>
              <a:t>Provide professional development opportunities to help your faculty and staff provide rich, equity-minded support services to your onsite and online students</a:t>
            </a:r>
          </a:p>
          <a:p>
            <a:endParaRPr lang="en-US" dirty="0"/>
          </a:p>
        </p:txBody>
      </p:sp>
      <p:sp>
        <p:nvSpPr>
          <p:cNvPr id="5" name="Slide Number Placeholder 4"/>
          <p:cNvSpPr>
            <a:spLocks noGrp="1"/>
          </p:cNvSpPr>
          <p:nvPr>
            <p:ph type="sldNum" sz="quarter" idx="10"/>
          </p:nvPr>
        </p:nvSpPr>
        <p:spPr/>
        <p:txBody>
          <a:bodyPr/>
          <a:lstStyle/>
          <a:p>
            <a:fld id="{01C90F58-CCC4-014C-9F0D-4A5D97A4EAD3}" type="slidenum">
              <a:rPr lang="en-US" altLang="en-US" smtClean="0"/>
              <a:pPr/>
              <a:t>15</a:t>
            </a:fld>
            <a:endParaRPr lang="en-US" altLang="en-US" dirty="0"/>
          </a:p>
        </p:txBody>
      </p:sp>
    </p:spTree>
    <p:extLst>
      <p:ext uri="{BB962C8B-B14F-4D97-AF65-F5344CB8AC3E}">
        <p14:creationId xmlns:p14="http://schemas.microsoft.com/office/powerpoint/2010/main" val="259639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Pillar #4: Ensure Learning</a:t>
            </a:r>
          </a:p>
        </p:txBody>
      </p:sp>
      <p:sp>
        <p:nvSpPr>
          <p:cNvPr id="3" name="Content Placeholder 2"/>
          <p:cNvSpPr>
            <a:spLocks noGrp="1"/>
          </p:cNvSpPr>
          <p:nvPr>
            <p:ph idx="1"/>
          </p:nvPr>
        </p:nvSpPr>
        <p:spPr>
          <a:xfrm>
            <a:off x="829994" y="2662568"/>
            <a:ext cx="11011486" cy="3569419"/>
          </a:xfrm>
        </p:spPr>
        <p:txBody>
          <a:bodyPr/>
          <a:lstStyle/>
          <a:p>
            <a:pPr lvl="0"/>
            <a:r>
              <a:rPr lang="en-US" b="1" dirty="0">
                <a:latin typeface="+mn-lt"/>
              </a:rPr>
              <a:t>Ensure that learning is happening with intentional outcomes.</a:t>
            </a:r>
          </a:p>
          <a:p>
            <a:pPr marL="342900" lvl="0" indent="-342900">
              <a:buFont typeface="Arial" panose="020B0604020202020204" pitchFamily="34" charset="0"/>
              <a:buChar char="•"/>
            </a:pPr>
            <a:r>
              <a:rPr lang="en-US" dirty="0">
                <a:latin typeface="+mn-lt"/>
              </a:rPr>
              <a:t>Establish program-level learning outcomes aligned with the requirements for success in employment and further education in a given field, and apply the results of learning outcomes assessment to improve the effectiveness of instruction across programs.</a:t>
            </a:r>
          </a:p>
          <a:p>
            <a:pPr marL="342900" lvl="0" indent="-342900">
              <a:buFont typeface="Arial" panose="020B0604020202020204" pitchFamily="34" charset="0"/>
              <a:buChar char="•"/>
            </a:pPr>
            <a:r>
              <a:rPr lang="en-US" dirty="0">
                <a:latin typeface="+mn-lt"/>
              </a:rPr>
              <a:t>Integrate group projects, internships, and other applied learning experiences to enhance instruction and student success in courses across programs of study.</a:t>
            </a:r>
          </a:p>
          <a:p>
            <a:pPr marL="342900" indent="-342900">
              <a:buFont typeface="Arial" panose="020B0604020202020204" pitchFamily="34" charset="0"/>
              <a:buChar char="•"/>
            </a:pPr>
            <a:r>
              <a:rPr lang="en-US" dirty="0">
                <a:latin typeface="+mn-lt"/>
              </a:rPr>
              <a:t>Ensure incorporation of effective teaching practice throughout the pathways.</a:t>
            </a:r>
          </a:p>
        </p:txBody>
      </p:sp>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16</a:t>
            </a:fld>
            <a:endParaRPr lang="en-US" dirty="0"/>
          </a:p>
        </p:txBody>
      </p:sp>
    </p:spTree>
    <p:extLst>
      <p:ext uri="{BB962C8B-B14F-4D97-AF65-F5344CB8AC3E}">
        <p14:creationId xmlns:p14="http://schemas.microsoft.com/office/powerpoint/2010/main" val="422930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95354" y="448057"/>
            <a:ext cx="5110609" cy="640080"/>
          </a:xfrm>
        </p:spPr>
        <p:txBody>
          <a:bodyPr>
            <a:normAutofit fontScale="90000"/>
          </a:bodyPr>
          <a:lstStyle/>
          <a:p>
            <a:r>
              <a:rPr lang="en-US" b="1" dirty="0">
                <a:solidFill>
                  <a:srgbClr val="000000"/>
                </a:solidFill>
              </a:rPr>
              <a:t>Pillar #4 for Online CTE Students</a:t>
            </a:r>
          </a:p>
        </p:txBody>
      </p:sp>
      <p:sp>
        <p:nvSpPr>
          <p:cNvPr id="3" name="Content Placeholder 2"/>
          <p:cNvSpPr>
            <a:spLocks noGrp="1"/>
          </p:cNvSpPr>
          <p:nvPr>
            <p:ph sz="half" idx="2"/>
          </p:nvPr>
        </p:nvSpPr>
        <p:spPr>
          <a:xfrm>
            <a:off x="1277650" y="1216153"/>
            <a:ext cx="4922537" cy="1892808"/>
          </a:xfrm>
        </p:spPr>
        <p:txBody>
          <a:bodyPr/>
          <a:lstStyle/>
          <a:p>
            <a:endParaRPr lang="en-US" dirty="0"/>
          </a:p>
          <a:p>
            <a:pPr lvl="0"/>
            <a:r>
              <a:rPr lang="en-US" dirty="0"/>
              <a:t>Ensure that learning is happening with intentional outcomes.</a:t>
            </a:r>
          </a:p>
          <a:p>
            <a:endParaRPr lang="en-US" dirty="0"/>
          </a:p>
        </p:txBody>
      </p:sp>
      <p:sp>
        <p:nvSpPr>
          <p:cNvPr id="4" name="Content Placeholder 3"/>
          <p:cNvSpPr>
            <a:spLocks noGrp="1"/>
          </p:cNvSpPr>
          <p:nvPr>
            <p:ph sz="quarter" idx="4"/>
          </p:nvPr>
        </p:nvSpPr>
        <p:spPr>
          <a:xfrm>
            <a:off x="6404919" y="559879"/>
            <a:ext cx="4948881" cy="5796471"/>
          </a:xfrm>
        </p:spPr>
        <p:txBody>
          <a:bodyPr/>
          <a:lstStyle/>
          <a:p>
            <a:r>
              <a:rPr lang="en-US" dirty="0"/>
              <a:t>Build collaborative group work into online courses/programs</a:t>
            </a:r>
          </a:p>
          <a:p>
            <a:r>
              <a:rPr lang="en-US" dirty="0"/>
              <a:t>Facilitate internships, work-based learning, lab work, and fieldwork at a distance (either online or onsite experiences in remote student’s region)</a:t>
            </a:r>
          </a:p>
          <a:p>
            <a:r>
              <a:rPr lang="en-US" dirty="0"/>
              <a:t>Measure post-program outcomes of your students who live inside and outside your region</a:t>
            </a:r>
          </a:p>
          <a:p>
            <a:r>
              <a:rPr lang="en-US" dirty="0"/>
              <a:t>Provide faculty training and development to help instructors ensure success for all students online as well as onsite</a:t>
            </a:r>
          </a:p>
          <a:p>
            <a:endParaRPr lang="en-US" dirty="0"/>
          </a:p>
        </p:txBody>
      </p:sp>
      <p:sp>
        <p:nvSpPr>
          <p:cNvPr id="5" name="Slide Number Placeholder 4"/>
          <p:cNvSpPr>
            <a:spLocks noGrp="1"/>
          </p:cNvSpPr>
          <p:nvPr>
            <p:ph type="sldNum" sz="quarter" idx="10"/>
          </p:nvPr>
        </p:nvSpPr>
        <p:spPr/>
        <p:txBody>
          <a:bodyPr/>
          <a:lstStyle/>
          <a:p>
            <a:fld id="{01C90F58-CCC4-014C-9F0D-4A5D97A4EAD3}" type="slidenum">
              <a:rPr lang="en-US" altLang="en-US" smtClean="0"/>
              <a:pPr/>
              <a:t>17</a:t>
            </a:fld>
            <a:endParaRPr lang="en-US" altLang="en-US" dirty="0"/>
          </a:p>
        </p:txBody>
      </p:sp>
    </p:spTree>
    <p:extLst>
      <p:ext uri="{BB962C8B-B14F-4D97-AF65-F5344CB8AC3E}">
        <p14:creationId xmlns:p14="http://schemas.microsoft.com/office/powerpoint/2010/main" val="28608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Looking Ahead: Emerging Factors</a:t>
            </a:r>
          </a:p>
        </p:txBody>
      </p:sp>
      <p:sp>
        <p:nvSpPr>
          <p:cNvPr id="3" name="Content Placeholder 2"/>
          <p:cNvSpPr>
            <a:spLocks noGrp="1"/>
          </p:cNvSpPr>
          <p:nvPr>
            <p:ph sz="half" idx="2"/>
          </p:nvPr>
        </p:nvSpPr>
        <p:spPr>
          <a:xfrm>
            <a:off x="1158778" y="1798320"/>
            <a:ext cx="5461478" cy="4391343"/>
          </a:xfrm>
        </p:spPr>
        <p:txBody>
          <a:bodyPr/>
          <a:lstStyle/>
          <a:p>
            <a:pPr marL="0" indent="0">
              <a:spcAft>
                <a:spcPts val="600"/>
              </a:spcAft>
              <a:buNone/>
            </a:pPr>
            <a:r>
              <a:rPr lang="en-US" sz="2800" b="1" dirty="0">
                <a:latin typeface="+mn-lt"/>
              </a:rPr>
              <a:t>Credit for Prior Learning (CPL)</a:t>
            </a:r>
          </a:p>
          <a:p>
            <a:pPr>
              <a:spcAft>
                <a:spcPts val="600"/>
              </a:spcAft>
            </a:pPr>
            <a:r>
              <a:rPr lang="en-US" dirty="0">
                <a:latin typeface="+mn-lt"/>
              </a:rPr>
              <a:t>ASCCC Resolution: </a:t>
            </a:r>
            <a:r>
              <a:rPr lang="en-US" dirty="0">
                <a:latin typeface="+mn-lt"/>
                <a:hlinkClick r:id="rId2"/>
              </a:rPr>
              <a:t>Online CTE Programs and Competency-Based Instruction</a:t>
            </a:r>
            <a:endParaRPr lang="en-US" dirty="0">
              <a:latin typeface="+mn-lt"/>
            </a:endParaRPr>
          </a:p>
          <a:p>
            <a:pPr>
              <a:spcAft>
                <a:spcPts val="600"/>
              </a:spcAft>
            </a:pPr>
            <a:r>
              <a:rPr lang="en-US" dirty="0">
                <a:latin typeface="+mn-lt"/>
              </a:rPr>
              <a:t>ASCCC Publication: </a:t>
            </a:r>
            <a:r>
              <a:rPr lang="en-US" dirty="0">
                <a:latin typeface="+mn-lt"/>
                <a:hlinkClick r:id="rId3"/>
              </a:rPr>
              <a:t>Credit for Prior Learning as an Equity Lever</a:t>
            </a:r>
            <a:endParaRPr lang="en-US" dirty="0">
              <a:latin typeface="+mn-lt"/>
            </a:endParaRPr>
          </a:p>
          <a:p>
            <a:pPr>
              <a:spcAft>
                <a:spcPts val="600"/>
              </a:spcAft>
            </a:pPr>
            <a:r>
              <a:rPr lang="en-US" dirty="0">
                <a:latin typeface="+mn-lt"/>
                <a:hlinkClick r:id="rId4"/>
              </a:rPr>
              <a:t>Credit for Prior Learning at Palomar College</a:t>
            </a:r>
            <a:endParaRPr lang="en-US" dirty="0">
              <a:latin typeface="+mn-lt"/>
            </a:endParaRPr>
          </a:p>
          <a:p>
            <a:pPr marL="0" indent="0">
              <a:buNone/>
            </a:pPr>
            <a:endParaRPr lang="en-US" sz="2800" dirty="0">
              <a:latin typeface="+mn-lt"/>
            </a:endParaRPr>
          </a:p>
        </p:txBody>
      </p:sp>
      <p:sp>
        <p:nvSpPr>
          <p:cNvPr id="4" name="Content Placeholder 3"/>
          <p:cNvSpPr>
            <a:spLocks noGrp="1"/>
          </p:cNvSpPr>
          <p:nvPr>
            <p:ph sz="quarter" idx="4"/>
          </p:nvPr>
        </p:nvSpPr>
        <p:spPr>
          <a:xfrm>
            <a:off x="6684264" y="1798320"/>
            <a:ext cx="5413247" cy="4391343"/>
          </a:xfrm>
        </p:spPr>
        <p:txBody>
          <a:bodyPr/>
          <a:lstStyle/>
          <a:p>
            <a:pPr marL="0" indent="0">
              <a:spcAft>
                <a:spcPts val="600"/>
              </a:spcAft>
              <a:buNone/>
            </a:pPr>
            <a:r>
              <a:rPr lang="en-US" sz="2800" b="1" dirty="0">
                <a:latin typeface="+mn-lt"/>
              </a:rPr>
              <a:t>Competency Based Education (CBE)</a:t>
            </a:r>
          </a:p>
          <a:p>
            <a:pPr marL="0" indent="0">
              <a:spcAft>
                <a:spcPts val="600"/>
              </a:spcAft>
              <a:buNone/>
            </a:pPr>
            <a:r>
              <a:rPr lang="en-US" sz="2800" dirty="0">
                <a:latin typeface="+mn-lt"/>
              </a:rPr>
              <a:t>ASCCC Conf. Sessions: </a:t>
            </a:r>
          </a:p>
          <a:p>
            <a:pPr>
              <a:spcAft>
                <a:spcPts val="600"/>
              </a:spcAft>
            </a:pPr>
            <a:r>
              <a:rPr lang="en-US" dirty="0">
                <a:latin typeface="+mn-lt"/>
                <a:hlinkClick r:id="rId5"/>
              </a:rPr>
              <a:t>Competency Based Education: What Is It and How Is It Different Than What We Already Do?</a:t>
            </a:r>
            <a:endParaRPr lang="en-US" dirty="0">
              <a:latin typeface="+mn-lt"/>
            </a:endParaRPr>
          </a:p>
          <a:p>
            <a:pPr>
              <a:spcAft>
                <a:spcPts val="600"/>
              </a:spcAft>
            </a:pPr>
            <a:r>
              <a:rPr lang="en-US" dirty="0">
                <a:latin typeface="+mn-lt"/>
                <a:hlinkClick r:id="rId6"/>
              </a:rPr>
              <a:t>Competency Based Education: Follow-up and Facilitated Dialogue</a:t>
            </a:r>
            <a:endParaRPr lang="en-US" dirty="0">
              <a:latin typeface="+mn-lt"/>
            </a:endParaRPr>
          </a:p>
        </p:txBody>
      </p:sp>
      <p:sp>
        <p:nvSpPr>
          <p:cNvPr id="5" name="Slide Number Placeholder 4"/>
          <p:cNvSpPr>
            <a:spLocks noGrp="1"/>
          </p:cNvSpPr>
          <p:nvPr>
            <p:ph type="sldNum" sz="quarter" idx="10"/>
          </p:nvPr>
        </p:nvSpPr>
        <p:spPr/>
        <p:txBody>
          <a:bodyPr/>
          <a:lstStyle/>
          <a:p>
            <a:pPr>
              <a:defRPr/>
            </a:pPr>
            <a:fld id="{01C90F58-CCC4-014C-9F0D-4A5D97A4EAD3}" type="slidenum">
              <a:rPr lang="en-US" altLang="en-US" smtClean="0"/>
              <a:pPr>
                <a:defRPr/>
              </a:pPr>
              <a:t>18</a:t>
            </a:fld>
            <a:endParaRPr lang="en-US" altLang="en-US" dirty="0"/>
          </a:p>
        </p:txBody>
      </p:sp>
    </p:spTree>
    <p:extLst>
      <p:ext uri="{BB962C8B-B14F-4D97-AF65-F5344CB8AC3E}">
        <p14:creationId xmlns:p14="http://schemas.microsoft.com/office/powerpoint/2010/main" val="396492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
        <p:nvSpPr>
          <p:cNvPr id="3" name="Content Placeholder 2"/>
          <p:cNvSpPr>
            <a:spLocks noGrp="1"/>
          </p:cNvSpPr>
          <p:nvPr>
            <p:ph idx="1"/>
          </p:nvPr>
        </p:nvSpPr>
        <p:spPr/>
        <p:txBody>
          <a:bodyPr/>
          <a:lstStyle/>
          <a:p>
            <a:pPr marL="342900" indent="-342900" fontAlgn="base">
              <a:buFont typeface="Arial" panose="020B0604020202020204" pitchFamily="34" charset="0"/>
              <a:buChar char="•"/>
            </a:pPr>
            <a:r>
              <a:rPr lang="en-US" dirty="0">
                <a:latin typeface="+mn-lt"/>
              </a:rPr>
              <a:t>CVC-OEI </a:t>
            </a:r>
            <a:r>
              <a:rPr lang="en-US" dirty="0">
                <a:latin typeface="+mn-lt"/>
                <a:hlinkClick r:id="rId2"/>
              </a:rPr>
              <a:t>Faculty: Keep Teaching</a:t>
            </a:r>
            <a:r>
              <a:rPr lang="en-US" dirty="0">
                <a:latin typeface="+mn-lt"/>
              </a:rPr>
              <a:t> page (Scroll down to “Address Discipline-Specific Challenges” and “Career &amp; Technical Education”)</a:t>
            </a:r>
            <a:endParaRPr lang="en-US" dirty="0">
              <a:latin typeface="+mn-lt"/>
              <a:hlinkClick r:id="rId3"/>
            </a:endParaRPr>
          </a:p>
          <a:p>
            <a:pPr marL="342900" indent="-342900" fontAlgn="base">
              <a:buFont typeface="Arial" panose="020B0604020202020204" pitchFamily="34" charset="0"/>
              <a:buChar char="•"/>
            </a:pPr>
            <a:r>
              <a:rPr lang="en-US" dirty="0">
                <a:latin typeface="+mn-lt"/>
                <a:hlinkClick r:id="rId3"/>
              </a:rPr>
              <a:t>How Guided Pathways Can Reform Career and Technical Education</a:t>
            </a:r>
            <a:r>
              <a:rPr lang="en-US" dirty="0">
                <a:latin typeface="+mn-lt"/>
              </a:rPr>
              <a:t> (2018, Mixed Methods Blog, Community College Research Center)</a:t>
            </a:r>
          </a:p>
          <a:p>
            <a:pPr marL="342900" indent="-342900" fontAlgn="base">
              <a:buFont typeface="Arial" panose="020B0604020202020204" pitchFamily="34" charset="0"/>
              <a:buChar char="•"/>
            </a:pPr>
            <a:r>
              <a:rPr lang="en-US" dirty="0">
                <a:latin typeface="+mn-lt"/>
                <a:hlinkClick r:id="rId4"/>
              </a:rPr>
              <a:t>New Fact Sheet Encourages Integration between CTE and Postsecondary Student Success Efforts</a:t>
            </a:r>
            <a:r>
              <a:rPr lang="en-US" dirty="0">
                <a:latin typeface="+mn-lt"/>
              </a:rPr>
              <a:t> (2018, CareerTech.org)</a:t>
            </a:r>
          </a:p>
          <a:p>
            <a:pPr marL="342900" indent="-342900">
              <a:buFont typeface="Arial" panose="020B0604020202020204" pitchFamily="34" charset="0"/>
              <a:buChar char="•"/>
            </a:pPr>
            <a:r>
              <a:rPr lang="en-US" dirty="0">
                <a:latin typeface="+mn-lt"/>
                <a:hlinkClick r:id="rId5"/>
              </a:rPr>
              <a:t>Career Ladders Project: Guided Pathways redesign</a:t>
            </a:r>
            <a:endParaRPr lang="en-US" dirty="0">
              <a:latin typeface="+mn-lt"/>
            </a:endParaRPr>
          </a:p>
          <a:p>
            <a:pPr marL="342900" indent="-342900">
              <a:buFont typeface="Arial" panose="020B0604020202020204" pitchFamily="34" charset="0"/>
              <a:buChar char="•"/>
            </a:pPr>
            <a:r>
              <a:rPr lang="en-US" dirty="0">
                <a:latin typeface="+mn-lt"/>
                <a:hlinkClick r:id="rId6"/>
              </a:rPr>
              <a:t>CVC Improving Online CTE Pathways Grant Project</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19</a:t>
            </a:fld>
            <a:endParaRPr lang="en-US" dirty="0"/>
          </a:p>
        </p:txBody>
      </p:sp>
    </p:spTree>
    <p:extLst>
      <p:ext uri="{BB962C8B-B14F-4D97-AF65-F5344CB8AC3E}">
        <p14:creationId xmlns:p14="http://schemas.microsoft.com/office/powerpoint/2010/main" val="256107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Today’s Presenters</a:t>
            </a:r>
          </a:p>
        </p:txBody>
      </p:sp>
      <p:sp>
        <p:nvSpPr>
          <p:cNvPr id="3" name="Content Placeholder 2"/>
          <p:cNvSpPr>
            <a:spLocks noGrp="1"/>
          </p:cNvSpPr>
          <p:nvPr>
            <p:ph idx="1"/>
          </p:nvPr>
        </p:nvSpPr>
        <p:spPr/>
        <p:txBody>
          <a:bodyPr/>
          <a:lstStyle/>
          <a:p>
            <a:r>
              <a:rPr lang="en-US" sz="2600" dirty="0">
                <a:latin typeface="+mn-lt"/>
              </a:rPr>
              <a:t>Moderator:</a:t>
            </a:r>
          </a:p>
          <a:p>
            <a:pPr marL="342900" indent="-342900">
              <a:buFont typeface="Arial" panose="020B0604020202020204" pitchFamily="34" charset="0"/>
              <a:buChar char="•"/>
            </a:pPr>
            <a:r>
              <a:rPr lang="en-US" sz="2600" dirty="0">
                <a:latin typeface="+mn-lt"/>
              </a:rPr>
              <a:t>Bob Nash, Dean of Academic Affairs, CVC-OEI</a:t>
            </a:r>
          </a:p>
          <a:p>
            <a:r>
              <a:rPr lang="en-US" sz="2600" dirty="0">
                <a:latin typeface="+mn-lt"/>
              </a:rPr>
              <a:t>Panelists:</a:t>
            </a:r>
          </a:p>
          <a:p>
            <a:pPr marL="342900" indent="-342900">
              <a:buFont typeface="Arial" panose="020B0604020202020204" pitchFamily="34" charset="0"/>
              <a:buChar char="•"/>
            </a:pPr>
            <a:r>
              <a:rPr lang="en-US" sz="2600" b="1" dirty="0">
                <a:latin typeface="+mn-lt"/>
              </a:rPr>
              <a:t>Melissa McElvane</a:t>
            </a:r>
            <a:r>
              <a:rPr lang="en-US" sz="2600" dirty="0">
                <a:latin typeface="+mn-lt"/>
              </a:rPr>
              <a:t>, Co-Chair, Construction Management, Laney College</a:t>
            </a:r>
          </a:p>
          <a:p>
            <a:pPr marL="342900" indent="-342900">
              <a:buFont typeface="Arial" panose="020B0604020202020204" pitchFamily="34" charset="0"/>
              <a:buChar char="•"/>
            </a:pPr>
            <a:r>
              <a:rPr lang="en-US" sz="2600" b="1" dirty="0">
                <a:latin typeface="+mn-lt"/>
              </a:rPr>
              <a:t>Rachna Nagi-Condos</a:t>
            </a:r>
            <a:r>
              <a:rPr lang="en-US" sz="2600" dirty="0">
                <a:latin typeface="+mn-lt"/>
              </a:rPr>
              <a:t>, Chair, Business, Marketing, Management, Real Estate, American River College</a:t>
            </a:r>
          </a:p>
          <a:p>
            <a:pPr marL="342900" indent="-342900">
              <a:buFont typeface="Arial" panose="020B0604020202020204" pitchFamily="34" charset="0"/>
              <a:buChar char="•"/>
            </a:pPr>
            <a:r>
              <a:rPr lang="en-US" sz="2600" b="1" dirty="0">
                <a:latin typeface="+mn-lt"/>
              </a:rPr>
              <a:t>Rick Manzano</a:t>
            </a:r>
            <a:r>
              <a:rPr lang="en-US" sz="2600" dirty="0">
                <a:latin typeface="+mn-lt"/>
              </a:rPr>
              <a:t>, Chair, Legal Studies, Santa Ana College</a:t>
            </a:r>
          </a:p>
          <a:p>
            <a:endParaRPr lang="en-US" dirty="0"/>
          </a:p>
        </p:txBody>
      </p:sp>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2</a:t>
            </a:fld>
            <a:endParaRPr lang="en-US" dirty="0"/>
          </a:p>
        </p:txBody>
      </p:sp>
    </p:spTree>
    <p:extLst>
      <p:ext uri="{BB962C8B-B14F-4D97-AF65-F5344CB8AC3E}">
        <p14:creationId xmlns:p14="http://schemas.microsoft.com/office/powerpoint/2010/main" val="129734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 (continued)</a:t>
            </a:r>
            <a:endParaRPr lang="en-US" sz="54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ASCCC Webinar: </a:t>
            </a:r>
            <a:r>
              <a:rPr lang="en-US" dirty="0">
                <a:hlinkClick r:id="rId3"/>
              </a:rPr>
              <a:t>Strategies and Effective Practices for Conducting Labs and Activities Online</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more information, contact:</a:t>
            </a:r>
          </a:p>
          <a:p>
            <a:pPr marL="1028700" lvl="1" indent="-342900"/>
            <a:r>
              <a:rPr lang="en-US" dirty="0"/>
              <a:t>Bob Nash, Dean of Academic Affairs and Professional Development, </a:t>
            </a:r>
            <a:r>
              <a:rPr lang="en-US" dirty="0">
                <a:hlinkClick r:id="rId4"/>
              </a:rPr>
              <a:t>bnash@cvc.edu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20</a:t>
            </a:fld>
            <a:endParaRPr lang="en-US" dirty="0"/>
          </a:p>
        </p:txBody>
      </p:sp>
    </p:spTree>
    <p:extLst>
      <p:ext uri="{BB962C8B-B14F-4D97-AF65-F5344CB8AC3E}">
        <p14:creationId xmlns:p14="http://schemas.microsoft.com/office/powerpoint/2010/main" val="356975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03412"/>
            <a:ext cx="9134857" cy="1685768"/>
          </a:xfrm>
        </p:spPr>
        <p:txBody>
          <a:bodyPr>
            <a:normAutofit/>
          </a:bodyPr>
          <a:lstStyle/>
          <a:p>
            <a:r>
              <a:rPr lang="en-US" sz="5400" b="1" dirty="0"/>
              <a:t>Why Offer CTE Programs Fully Online?</a:t>
            </a:r>
          </a:p>
        </p:txBody>
      </p:sp>
      <p:sp>
        <p:nvSpPr>
          <p:cNvPr id="3" name="Content Placeholder 2"/>
          <p:cNvSpPr>
            <a:spLocks noGrp="1"/>
          </p:cNvSpPr>
          <p:nvPr>
            <p:ph idx="1"/>
          </p:nvPr>
        </p:nvSpPr>
        <p:spPr/>
        <p:txBody>
          <a:bodyPr/>
          <a:lstStyle/>
          <a:p>
            <a:pPr>
              <a:spcAft>
                <a:spcPts val="600"/>
              </a:spcAft>
            </a:pPr>
            <a:r>
              <a:rPr lang="en-US" sz="2600" dirty="0">
                <a:latin typeface="+mn-lt"/>
              </a:rPr>
              <a:t>Increase access</a:t>
            </a:r>
          </a:p>
          <a:p>
            <a:pPr lvl="1">
              <a:spcAft>
                <a:spcPts val="600"/>
              </a:spcAft>
            </a:pPr>
            <a:r>
              <a:rPr lang="en-US" sz="2600" dirty="0">
                <a:latin typeface="+mn-lt"/>
              </a:rPr>
              <a:t>Some students cannot attend in person</a:t>
            </a:r>
          </a:p>
          <a:p>
            <a:pPr>
              <a:spcAft>
                <a:spcPts val="600"/>
              </a:spcAft>
            </a:pPr>
            <a:r>
              <a:rPr lang="en-US" sz="2600" dirty="0">
                <a:latin typeface="+mn-lt"/>
              </a:rPr>
              <a:t>Increase and expedite program completion</a:t>
            </a:r>
          </a:p>
          <a:p>
            <a:pPr lvl="1">
              <a:spcAft>
                <a:spcPts val="600"/>
              </a:spcAft>
            </a:pPr>
            <a:r>
              <a:rPr lang="en-US" sz="2600" dirty="0">
                <a:latin typeface="+mn-lt"/>
              </a:rPr>
              <a:t>Some onsite students benefit from taking 1 or 2 online courses and having access to online support services</a:t>
            </a:r>
          </a:p>
          <a:p>
            <a:pPr>
              <a:spcAft>
                <a:spcPts val="600"/>
              </a:spcAft>
            </a:pPr>
            <a:r>
              <a:rPr lang="en-US" sz="2600" dirty="0">
                <a:latin typeface="+mn-lt"/>
              </a:rPr>
              <a:t>Expand California’s skilled workforce</a:t>
            </a:r>
          </a:p>
          <a:p>
            <a:pPr lvl="1">
              <a:spcAft>
                <a:spcPts val="600"/>
              </a:spcAft>
            </a:pPr>
            <a:r>
              <a:rPr lang="en-US" sz="2600" dirty="0">
                <a:latin typeface="+mn-lt"/>
              </a:rPr>
              <a:t>Prepare for the rest of 21</a:t>
            </a:r>
            <a:r>
              <a:rPr lang="en-US" sz="2600" baseline="30000" dirty="0">
                <a:latin typeface="+mn-lt"/>
              </a:rPr>
              <a:t>st</a:t>
            </a:r>
            <a:r>
              <a:rPr lang="en-US" sz="2600" dirty="0">
                <a:latin typeface="+mn-lt"/>
              </a:rPr>
              <a:t> Century</a:t>
            </a:r>
          </a:p>
          <a:p>
            <a:endParaRPr lang="en-US" dirty="0"/>
          </a:p>
        </p:txBody>
      </p:sp>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3</a:t>
            </a:fld>
            <a:endParaRPr lang="en-US" dirty="0"/>
          </a:p>
        </p:txBody>
      </p:sp>
    </p:spTree>
    <p:extLst>
      <p:ext uri="{BB962C8B-B14F-4D97-AF65-F5344CB8AC3E}">
        <p14:creationId xmlns:p14="http://schemas.microsoft.com/office/powerpoint/2010/main" val="203500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624476"/>
            <a:ext cx="9208009" cy="1685768"/>
          </a:xfrm>
        </p:spPr>
        <p:txBody>
          <a:bodyPr>
            <a:normAutofit fontScale="90000"/>
          </a:bodyPr>
          <a:lstStyle/>
          <a:p>
            <a:r>
              <a:rPr lang="en-US" sz="5400" b="1" dirty="0"/>
              <a:t>Improving Online CTE Pathways (IOP) Grant:  July 2019 – Dec 2020</a:t>
            </a:r>
          </a:p>
        </p:txBody>
      </p:sp>
      <p:sp>
        <p:nvSpPr>
          <p:cNvPr id="3" name="Content Placeholder 2"/>
          <p:cNvSpPr>
            <a:spLocks noGrp="1"/>
          </p:cNvSpPr>
          <p:nvPr>
            <p:ph idx="1"/>
          </p:nvPr>
        </p:nvSpPr>
        <p:spPr>
          <a:xfrm>
            <a:off x="829994" y="2662568"/>
            <a:ext cx="10691446" cy="3569419"/>
          </a:xfrm>
        </p:spPr>
        <p:txBody>
          <a:bodyPr/>
          <a:lstStyle/>
          <a:p>
            <a:pPr lvl="0">
              <a:lnSpc>
                <a:spcPct val="100000"/>
              </a:lnSpc>
              <a:spcBef>
                <a:spcPts val="0"/>
              </a:spcBef>
              <a:buClr>
                <a:srgbClr val="3F3F3F"/>
              </a:buClr>
              <a:buSzPts val="2200"/>
            </a:pPr>
            <a:r>
              <a:rPr lang="en-US" dirty="0">
                <a:solidFill>
                  <a:srgbClr val="3F3F3F"/>
                </a:solidFill>
                <a:latin typeface="+mn-lt"/>
                <a:ea typeface="Roboto"/>
                <a:cs typeface="Roboto"/>
                <a:sym typeface="Roboto"/>
              </a:rPr>
              <a:t>Budget Act of 2018 (SB 840) and the trailer bill (SB 843); support CCCs in </a:t>
            </a:r>
            <a:r>
              <a:rPr lang="en-US" b="1" dirty="0">
                <a:solidFill>
                  <a:srgbClr val="3F3F3F"/>
                </a:solidFill>
                <a:latin typeface="+mn-lt"/>
                <a:ea typeface="Roboto"/>
                <a:cs typeface="Roboto"/>
                <a:sym typeface="Roboto"/>
              </a:rPr>
              <a:t>accelerating innovative online learning opportunities leading to increased employability and upward mobility for working Californians.</a:t>
            </a:r>
          </a:p>
          <a:p>
            <a:pPr marL="342900" lvl="0" indent="-342900">
              <a:buClr>
                <a:srgbClr val="3F3F3F"/>
              </a:buClr>
              <a:buSzPts val="2200"/>
              <a:buFont typeface="Arial" panose="020B0604020202020204" pitchFamily="34" charset="0"/>
              <a:buChar char="•"/>
            </a:pPr>
            <a:r>
              <a:rPr lang="en-US" dirty="0">
                <a:solidFill>
                  <a:schemeClr val="tx1">
                    <a:lumMod val="75000"/>
                    <a:lumOff val="25000"/>
                  </a:schemeClr>
                </a:solidFill>
                <a:latin typeface="+mn-lt"/>
              </a:rPr>
              <a:t>TRACK 1: Improve access to and quality of existing online programs</a:t>
            </a:r>
          </a:p>
          <a:p>
            <a:pPr marL="342900" lvl="0" indent="-342900">
              <a:buClr>
                <a:srgbClr val="3F3F3F"/>
              </a:buClr>
              <a:buSzPts val="2200"/>
              <a:buFont typeface="Arial" panose="020B0604020202020204" pitchFamily="34" charset="0"/>
              <a:buChar char="•"/>
            </a:pPr>
            <a:r>
              <a:rPr lang="en-US" dirty="0">
                <a:solidFill>
                  <a:schemeClr val="tx1">
                    <a:lumMod val="75000"/>
                    <a:lumOff val="25000"/>
                  </a:schemeClr>
                </a:solidFill>
                <a:latin typeface="+mn-lt"/>
              </a:rPr>
              <a:t>TRACK 2: Increase the number of online programs that meet workforce needs by filling in gaps within programs</a:t>
            </a:r>
          </a:p>
          <a:p>
            <a:pPr marL="342900" lvl="0" indent="-342900">
              <a:buClr>
                <a:srgbClr val="3F3F3F"/>
              </a:buClr>
              <a:buSzPts val="2200"/>
              <a:buFont typeface="Arial" panose="020B0604020202020204" pitchFamily="34" charset="0"/>
              <a:buChar char="•"/>
            </a:pPr>
            <a:r>
              <a:rPr lang="en-US" dirty="0">
                <a:solidFill>
                  <a:schemeClr val="tx1">
                    <a:lumMod val="75000"/>
                    <a:lumOff val="25000"/>
                  </a:schemeClr>
                </a:solidFill>
                <a:latin typeface="+mn-lt"/>
              </a:rPr>
              <a:t>TRACK 3: Support students, faculty, staff and campus leaders by supporting the student groups that could most benefit from expansion of online</a:t>
            </a:r>
          </a:p>
          <a:p>
            <a:endParaRPr lang="en-US" dirty="0"/>
          </a:p>
        </p:txBody>
      </p:sp>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4</a:t>
            </a:fld>
            <a:endParaRPr lang="en-US" dirty="0"/>
          </a:p>
        </p:txBody>
      </p:sp>
    </p:spTree>
    <p:extLst>
      <p:ext uri="{BB962C8B-B14F-4D97-AF65-F5344CB8AC3E}">
        <p14:creationId xmlns:p14="http://schemas.microsoft.com/office/powerpoint/2010/main" val="393437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77650" y="1779084"/>
            <a:ext cx="5324318" cy="1347849"/>
          </a:xfrm>
        </p:spPr>
        <p:txBody>
          <a:bodyPr>
            <a:normAutofit fontScale="90000"/>
          </a:bodyPr>
          <a:lstStyle/>
          <a:p>
            <a:r>
              <a:rPr lang="en-US" b="1" dirty="0">
                <a:solidFill>
                  <a:srgbClr val="000000"/>
                </a:solidFill>
              </a:rPr>
              <a:t>Improving Online CTE Pathways (IOP) Grantees by SWP Region</a:t>
            </a:r>
            <a:endParaRPr lang="en-US" b="1" dirty="0"/>
          </a:p>
        </p:txBody>
      </p:sp>
      <p:sp>
        <p:nvSpPr>
          <p:cNvPr id="3" name="Content Placeholder 2"/>
          <p:cNvSpPr>
            <a:spLocks noGrp="1"/>
          </p:cNvSpPr>
          <p:nvPr>
            <p:ph sz="half" idx="2"/>
          </p:nvPr>
        </p:nvSpPr>
        <p:spPr>
          <a:xfrm>
            <a:off x="1277650" y="3474214"/>
            <a:ext cx="4922537" cy="2910840"/>
          </a:xfrm>
        </p:spPr>
        <p:txBody>
          <a:bodyPr/>
          <a:lstStyle/>
          <a:p>
            <a:pPr lvl="0"/>
            <a:r>
              <a:rPr lang="en-US" dirty="0"/>
              <a:t>70 Grant Projects</a:t>
            </a:r>
          </a:p>
          <a:p>
            <a:pPr lvl="0"/>
            <a:r>
              <a:rPr lang="en-US" dirty="0"/>
              <a:t>68 Colleges/Districts</a:t>
            </a:r>
          </a:p>
          <a:p>
            <a:endParaRPr lang="en-US" dirty="0"/>
          </a:p>
          <a:p>
            <a:r>
              <a:rPr lang="en-US" dirty="0"/>
              <a:t>For a list of grantees and a summary of their projects, go to our </a:t>
            </a:r>
            <a:r>
              <a:rPr lang="en-US" dirty="0">
                <a:hlinkClick r:id="rId2"/>
              </a:rPr>
              <a:t>IOP Grant Web Page</a:t>
            </a:r>
            <a:r>
              <a:rPr lang="en-US" dirty="0"/>
              <a:t>.</a:t>
            </a:r>
          </a:p>
        </p:txBody>
      </p:sp>
      <p:pic>
        <p:nvPicPr>
          <p:cNvPr id="6" name="Google Shape;484;p73" descr="Map of California with locations of all 68 colleges participating in our IOP grant program"/>
          <p:cNvPicPr preferRelativeResize="0">
            <a:picLocks noGrp="1"/>
          </p:cNvPicPr>
          <p:nvPr>
            <p:ph sz="quarter" idx="4"/>
          </p:nvPr>
        </p:nvPicPr>
        <p:blipFill rotWithShape="1">
          <a:blip r:embed="rId3">
            <a:alphaModFix/>
          </a:blip>
          <a:srcRect/>
          <a:stretch/>
        </p:blipFill>
        <p:spPr>
          <a:xfrm>
            <a:off x="7064690" y="804672"/>
            <a:ext cx="4740214" cy="5384991"/>
          </a:xfrm>
        </p:spPr>
      </p:pic>
      <p:pic>
        <p:nvPicPr>
          <p:cNvPr id="7" name="Picture 6" descr="Logo of the California Virtual Campus-Online Education Initiative or CVC-OE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636" y="370714"/>
            <a:ext cx="5616924" cy="1036970"/>
          </a:xfrm>
          <a:prstGeom prst="rect">
            <a:avLst/>
          </a:prstGeom>
        </p:spPr>
      </p:pic>
      <p:sp>
        <p:nvSpPr>
          <p:cNvPr id="5" name="Slide Number Placeholder 4"/>
          <p:cNvSpPr>
            <a:spLocks noGrp="1"/>
          </p:cNvSpPr>
          <p:nvPr>
            <p:ph type="sldNum" sz="quarter" idx="10"/>
          </p:nvPr>
        </p:nvSpPr>
        <p:spPr/>
        <p:txBody>
          <a:bodyPr/>
          <a:lstStyle/>
          <a:p>
            <a:fld id="{01C90F58-CCC4-014C-9F0D-4A5D97A4EAD3}" type="slidenum">
              <a:rPr lang="en-US" altLang="en-US" smtClean="0"/>
              <a:pPr/>
              <a:t>5</a:t>
            </a:fld>
            <a:endParaRPr lang="en-US" altLang="en-US" dirty="0"/>
          </a:p>
        </p:txBody>
      </p:sp>
    </p:spTree>
    <p:extLst>
      <p:ext uri="{BB962C8B-B14F-4D97-AF65-F5344CB8AC3E}">
        <p14:creationId xmlns:p14="http://schemas.microsoft.com/office/powerpoint/2010/main" val="81393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03412"/>
            <a:ext cx="9034273" cy="1685768"/>
          </a:xfrm>
        </p:spPr>
        <p:txBody>
          <a:bodyPr>
            <a:normAutofit/>
          </a:bodyPr>
          <a:lstStyle/>
          <a:p>
            <a:r>
              <a:rPr lang="en-US" sz="5400" b="1" dirty="0"/>
              <a:t>Improving Online CTE Pathways Grant: Outcomes</a:t>
            </a:r>
          </a:p>
        </p:txBody>
      </p:sp>
      <p:pic>
        <p:nvPicPr>
          <p:cNvPr id="5" name="Content Placeholder 4" descr="Graphic showing that IOP grant produced 421 fully online pathways and 228 hybrid/remote program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585" y="2601849"/>
            <a:ext cx="10413007" cy="3853815"/>
          </a:xfrm>
        </p:spPr>
      </p:pic>
      <p:sp>
        <p:nvSpPr>
          <p:cNvPr id="4" name="Slide Number Placeholder 3"/>
          <p:cNvSpPr>
            <a:spLocks noGrp="1"/>
          </p:cNvSpPr>
          <p:nvPr>
            <p:ph type="sldNum" sz="quarter" idx="10"/>
          </p:nvPr>
        </p:nvSpPr>
        <p:spPr/>
        <p:txBody>
          <a:bodyPr/>
          <a:lstStyle/>
          <a:p>
            <a:pPr>
              <a:defRPr/>
            </a:pPr>
            <a:fld id="{8E7112F3-EDBC-C34C-9442-87893BAF7381}" type="slidenum">
              <a:rPr lang="en-US" smtClean="0"/>
              <a:pPr>
                <a:defRPr/>
              </a:pPr>
              <a:t>6</a:t>
            </a:fld>
            <a:endParaRPr lang="en-US" dirty="0"/>
          </a:p>
        </p:txBody>
      </p:sp>
    </p:spTree>
    <p:extLst>
      <p:ext uri="{BB962C8B-B14F-4D97-AF65-F5344CB8AC3E}">
        <p14:creationId xmlns:p14="http://schemas.microsoft.com/office/powerpoint/2010/main" val="26123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a:xfrm>
            <a:off x="1277650" y="122491"/>
            <a:ext cx="10046043" cy="485267"/>
          </a:xfrm>
        </p:spPr>
        <p:txBody>
          <a:bodyPr>
            <a:normAutofit fontScale="90000"/>
          </a:bodyPr>
          <a:lstStyle/>
          <a:p>
            <a:r>
              <a:rPr lang="en-US" dirty="0"/>
              <a:t>Career Technical Education (CTE) Pathways by Discipline</a:t>
            </a:r>
          </a:p>
        </p:txBody>
      </p:sp>
      <p:pic>
        <p:nvPicPr>
          <p:cNvPr id="5" name="Content Placeholder 4" descr="Graphic showing that the IOP Grant created new online and hybrid pathways in 12 different discipline group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96895" y="199841"/>
            <a:ext cx="8011966" cy="6338119"/>
          </a:xfrm>
        </p:spPr>
      </p:pic>
      <p:sp>
        <p:nvSpPr>
          <p:cNvPr id="4" name="Slide Number Placeholder 3"/>
          <p:cNvSpPr>
            <a:spLocks noGrp="1"/>
          </p:cNvSpPr>
          <p:nvPr>
            <p:ph type="sldNum" sz="quarter" idx="10"/>
          </p:nvPr>
        </p:nvSpPr>
        <p:spPr/>
        <p:txBody>
          <a:bodyPr/>
          <a:lstStyle/>
          <a:p>
            <a:fld id="{8C8D422D-E18D-E443-AEEE-968511DE0B5D}" type="slidenum">
              <a:rPr lang="en-US" altLang="en-US" smtClean="0"/>
              <a:pPr/>
              <a:t>7</a:t>
            </a:fld>
            <a:endParaRPr lang="en-US" altLang="en-US" dirty="0"/>
          </a:p>
        </p:txBody>
      </p:sp>
    </p:spTree>
    <p:extLst>
      <p:ext uri="{BB962C8B-B14F-4D97-AF65-F5344CB8AC3E}">
        <p14:creationId xmlns:p14="http://schemas.microsoft.com/office/powerpoint/2010/main" val="120121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a:xfrm>
            <a:off x="1277650" y="118873"/>
            <a:ext cx="10046043" cy="585216"/>
          </a:xfrm>
        </p:spPr>
        <p:txBody>
          <a:bodyPr>
            <a:normAutofit/>
          </a:bodyPr>
          <a:lstStyle/>
          <a:p>
            <a:r>
              <a:rPr lang="en-US" dirty="0"/>
              <a:t>Course and Student Impact Data</a:t>
            </a:r>
          </a:p>
        </p:txBody>
      </p:sp>
      <p:pic>
        <p:nvPicPr>
          <p:cNvPr id="5" name="Content Placeholder 4" descr="Graphic showing that the IOP Grant produced 921 new courses, 1,275 iimproved online courses, 126 new noncredit courses, and 27 new noncredit pathways. All these new and improved courses and programs will impact 174,216 students during the 20-21 academic year, and new online student services created via the grant will serve 112, 728 students in the same yea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7900" y="347472"/>
            <a:ext cx="10591179" cy="5870766"/>
          </a:xfrm>
        </p:spPr>
      </p:pic>
      <p:sp>
        <p:nvSpPr>
          <p:cNvPr id="4" name="Slide Number Placeholder 3"/>
          <p:cNvSpPr>
            <a:spLocks noGrp="1"/>
          </p:cNvSpPr>
          <p:nvPr>
            <p:ph type="sldNum" sz="quarter" idx="10"/>
          </p:nvPr>
        </p:nvSpPr>
        <p:spPr/>
        <p:txBody>
          <a:bodyPr/>
          <a:lstStyle/>
          <a:p>
            <a:fld id="{8C8D422D-E18D-E443-AEEE-968511DE0B5D}" type="slidenum">
              <a:rPr lang="en-US" altLang="en-US" smtClean="0"/>
              <a:pPr/>
              <a:t>8</a:t>
            </a:fld>
            <a:endParaRPr lang="en-US" altLang="en-US" dirty="0"/>
          </a:p>
        </p:txBody>
      </p:sp>
    </p:spTree>
    <p:extLst>
      <p:ext uri="{BB962C8B-B14F-4D97-AF65-F5344CB8AC3E}">
        <p14:creationId xmlns:p14="http://schemas.microsoft.com/office/powerpoint/2010/main" val="52468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1277650" y="192025"/>
            <a:ext cx="10046043" cy="512063"/>
          </a:xfrm>
        </p:spPr>
        <p:txBody>
          <a:bodyPr>
            <a:normAutofit fontScale="90000"/>
          </a:bodyPr>
          <a:lstStyle/>
          <a:p>
            <a:r>
              <a:rPr lang="en-US" dirty="0"/>
              <a:t>Four Pillars of Guided Pathways</a:t>
            </a:r>
          </a:p>
        </p:txBody>
      </p:sp>
      <p:pic>
        <p:nvPicPr>
          <p:cNvPr id="6" name="Picture 5" descr="Four Pillars of Guided Pathway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664" y="446858"/>
            <a:ext cx="7251878" cy="6145966"/>
          </a:xfrm>
          <a:prstGeom prst="rect">
            <a:avLst/>
          </a:prstGeom>
          <a:ln w="889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0"/>
          </p:nvPr>
        </p:nvSpPr>
        <p:spPr/>
        <p:txBody>
          <a:bodyPr/>
          <a:lstStyle/>
          <a:p>
            <a:fld id="{8C8D422D-E18D-E443-AEEE-968511DE0B5D}" type="slidenum">
              <a:rPr lang="en-US" altLang="en-US" smtClean="0"/>
              <a:pPr/>
              <a:t>9</a:t>
            </a:fld>
            <a:endParaRPr lang="en-US" altLang="en-US" dirty="0"/>
          </a:p>
        </p:txBody>
      </p:sp>
    </p:spTree>
    <p:extLst>
      <p:ext uri="{BB962C8B-B14F-4D97-AF65-F5344CB8AC3E}">
        <p14:creationId xmlns:p14="http://schemas.microsoft.com/office/powerpoint/2010/main" val="3738688279"/>
      </p:ext>
    </p:extLst>
  </p:cSld>
  <p:clrMapOvr>
    <a:masterClrMapping/>
  </p:clrMapOvr>
</p:sld>
</file>

<file path=ppt/theme/theme1.xml><?xml version="1.0" encoding="utf-8"?>
<a:theme xmlns:a="http://schemas.openxmlformats.org/drawingml/2006/main" name="ASCCC CNEI 2021 ppt template 1">
  <a:themeElements>
    <a:clrScheme name="ASCCC CNEI 2">
      <a:dk1>
        <a:srgbClr val="0A3D57"/>
      </a:dk1>
      <a:lt1>
        <a:srgbClr val="FFFFFF"/>
      </a:lt1>
      <a:dk2>
        <a:srgbClr val="1B83A7"/>
      </a:dk2>
      <a:lt2>
        <a:srgbClr val="EFC38F"/>
      </a:lt2>
      <a:accent1>
        <a:srgbClr val="409C94"/>
      </a:accent1>
      <a:accent2>
        <a:srgbClr val="DB5F75"/>
      </a:accent2>
      <a:accent3>
        <a:srgbClr val="B196DA"/>
      </a:accent3>
      <a:accent4>
        <a:srgbClr val="EFC38E"/>
      </a:accent4>
      <a:accent5>
        <a:srgbClr val="8AC1D3"/>
      </a:accent5>
      <a:accent6>
        <a:srgbClr val="1A83A7"/>
      </a:accent6>
      <a:hlink>
        <a:srgbClr val="1A83A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NEI 2021 ppt template 1" id="{23FD4F49-2270-E041-90C6-18077ED08005}" vid="{0A7E5379-BF9C-734D-A19C-3B16815BCB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CNEI 2021 ppt template 1</Template>
  <TotalTime>1090</TotalTime>
  <Words>1226</Words>
  <Application>Microsoft Office PowerPoint</Application>
  <PresentationFormat>Widescreen</PresentationFormat>
  <Paragraphs>119</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Palatino</vt:lpstr>
      <vt:lpstr>Arial</vt:lpstr>
      <vt:lpstr>Calibri</vt:lpstr>
      <vt:lpstr>ASCCC CNEI 2021 ppt template 1</vt:lpstr>
      <vt:lpstr>Developing Fully Online Career Programs:  A Guided Pathways Perspective</vt:lpstr>
      <vt:lpstr>Today’s Presenters</vt:lpstr>
      <vt:lpstr>Why Offer CTE Programs Fully Online?</vt:lpstr>
      <vt:lpstr>Improving Online CTE Pathways (IOP) Grant:  July 2019 – Dec 2020</vt:lpstr>
      <vt:lpstr>Improving Online CTE Pathways (IOP) Grantees by SWP Region</vt:lpstr>
      <vt:lpstr>Improving Online CTE Pathways Grant: Outcomes</vt:lpstr>
      <vt:lpstr>Career Technical Education (CTE) Pathways by Discipline</vt:lpstr>
      <vt:lpstr>Course and Student Impact Data</vt:lpstr>
      <vt:lpstr>Four Pillars of Guided Pathways</vt:lpstr>
      <vt:lpstr>Pillar #1: Clarify the Path</vt:lpstr>
      <vt:lpstr>Pillar #1 for Online CTE Students</vt:lpstr>
      <vt:lpstr>Pillar #2: Enter the Path</vt:lpstr>
      <vt:lpstr>Pillar #2 for Online CTE Students</vt:lpstr>
      <vt:lpstr>Pillar #3: Stay on the Path</vt:lpstr>
      <vt:lpstr>Pillar #3 for Online CTE Students</vt:lpstr>
      <vt:lpstr>Pillar #4: Ensure Learning</vt:lpstr>
      <vt:lpstr>Pillar #4 for Online CTE Students</vt:lpstr>
      <vt:lpstr>Looking Ahead: Emerging Factors</vt:lpstr>
      <vt:lpstr>Resources</vt:lpstr>
      <vt:lpstr>Resources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Kyoko Hatano</cp:lastModifiedBy>
  <cp:revision>51</cp:revision>
  <cp:lastPrinted>2020-11-24T19:39:26Z</cp:lastPrinted>
  <dcterms:created xsi:type="dcterms:W3CDTF">2021-03-29T22:43:16Z</dcterms:created>
  <dcterms:modified xsi:type="dcterms:W3CDTF">2021-04-30T21:24:44Z</dcterms:modified>
</cp:coreProperties>
</file>