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Proxima Nova"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A09885-3AE6-4FA1-AA95-9619FB87DE75}">
  <a:tblStyle styleId="{17A09885-3AE6-4FA1-AA95-9619FB87DE75}"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E4923729-146C-46AE-9403-924FFBFBBC42}"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599964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google.com/presentation/d/18R6gDv95WtqO3GH77P0AXbu0iz0GJh89XQGGsbgRQuw/edit?usp=shar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6751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6779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4987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196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2448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4913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Mapping made easier and cleaner by CurricUNET.  This step has also taught many faculty about gen education alignment and systems.  GELO mapping integrated into Curr Comm processes.  Seen by tech reviewer, Articulation Officer, and SLO Coordinator.  Integrity of mapping is crucial: impacts gen ed assessment; understanding of graduation and transfer skills.  One of the beauties of gelo assessment is workgroup review of mapping, which also enables and recontextualizes ongoing critique of course outcomes for focus, wording, measurability, and purpose.  Ensuring valid data produced by mapping.  GELO mapping report shows all course outcomes mapping up to GELOs.</a:t>
            </a:r>
          </a:p>
        </p:txBody>
      </p:sp>
    </p:spTree>
    <p:extLst>
      <p:ext uri="{BB962C8B-B14F-4D97-AF65-F5344CB8AC3E}">
        <p14:creationId xmlns:p14="http://schemas.microsoft.com/office/powerpoint/2010/main" val="3650997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Start first with the actual outcome reports</a:t>
            </a:r>
          </a:p>
        </p:txBody>
      </p:sp>
    </p:spTree>
    <p:extLst>
      <p:ext uri="{BB962C8B-B14F-4D97-AF65-F5344CB8AC3E}">
        <p14:creationId xmlns:p14="http://schemas.microsoft.com/office/powerpoint/2010/main" val="423169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Pulling together many assessments to reinforce the programmatic and institutional contexts in which we operate.  Fosters sometimes challenging conversations and analysis, especially in a vast, busy institution.  Puts us in position to think more across subjects and to reflect more on where we’ve been and where we’re going, as well as the position we’re in which we are putting transferring students.  How is the methodology working?  Any patterns among the courses?  Any needs, such as funding, advisories, professional development, facilities, scheduling?  </a:t>
            </a:r>
          </a:p>
        </p:txBody>
      </p:sp>
    </p:spTree>
    <p:extLst>
      <p:ext uri="{BB962C8B-B14F-4D97-AF65-F5344CB8AC3E}">
        <p14:creationId xmlns:p14="http://schemas.microsoft.com/office/powerpoint/2010/main" val="3095284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Pulling together many assessments to reinforce the programmatic and institutional contexts in which we operate.  Fosters sometimes challenging conversations and analysis, especially in a vast, busy institution.  Puts us in position to think more across subjects and to reflect more on where we’ve been and where we’re going, as well as the position we’re in which we are putting transferring students.  How is the methodology working?  Any patterns among the courses?  Any needs, such as funding, advisories, professional development, facilities, scheduling?  </a:t>
            </a:r>
          </a:p>
        </p:txBody>
      </p:sp>
    </p:spTree>
    <p:extLst>
      <p:ext uri="{BB962C8B-B14F-4D97-AF65-F5344CB8AC3E}">
        <p14:creationId xmlns:p14="http://schemas.microsoft.com/office/powerpoint/2010/main" val="1085033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US" sz="1800" b="0" i="0" u="none" strike="noStrike" cap="none">
                <a:solidFill>
                  <a:schemeClr val="accent3"/>
                </a:solidFill>
                <a:latin typeface="Proxima Nova"/>
                <a:ea typeface="Proxima Nova"/>
                <a:cs typeface="Proxima Nova"/>
                <a:sym typeface="Proxima Nova"/>
              </a:rPr>
              <a:t>Equity Funding </a:t>
            </a:r>
            <a:br>
              <a:rPr lang="en-US" sz="1800" b="0" i="0" u="none" strike="noStrike" cap="none">
                <a:solidFill>
                  <a:schemeClr val="accent3"/>
                </a:solidFill>
                <a:latin typeface="Proxima Nova"/>
                <a:ea typeface="Proxima Nova"/>
                <a:cs typeface="Proxima Nova"/>
                <a:sym typeface="Proxima Nova"/>
              </a:rPr>
            </a:br>
            <a:r>
              <a:rPr lang="en-US" sz="1800" b="0" i="0" u="none" strike="noStrike" cap="none">
                <a:solidFill>
                  <a:schemeClr val="accent3"/>
                </a:solidFill>
                <a:latin typeface="Proxima Nova"/>
                <a:ea typeface="Proxima Nova"/>
                <a:cs typeface="Proxima Nova"/>
                <a:sym typeface="Proxima Nova"/>
              </a:rPr>
              <a:t>College-wide Trends </a:t>
            </a:r>
            <a:br>
              <a:rPr lang="en-US" sz="1800" b="0" i="0" u="none" strike="noStrike" cap="none">
                <a:solidFill>
                  <a:schemeClr val="accent3"/>
                </a:solidFill>
                <a:latin typeface="Proxima Nova"/>
                <a:ea typeface="Proxima Nova"/>
                <a:cs typeface="Proxima Nova"/>
                <a:sym typeface="Proxima Nova"/>
              </a:rPr>
            </a:br>
            <a:r>
              <a:rPr lang="en-US" sz="1800" b="0" i="0" u="none" strike="noStrike" cap="none">
                <a:solidFill>
                  <a:schemeClr val="accent3"/>
                </a:solidFill>
                <a:latin typeface="Proxima Nova"/>
                <a:ea typeface="Proxima Nova"/>
                <a:cs typeface="Proxima Nova"/>
                <a:sym typeface="Proxima Nova"/>
              </a:rPr>
              <a:t>FLEX and other PD </a:t>
            </a:r>
          </a:p>
        </p:txBody>
      </p:sp>
    </p:spTree>
    <p:extLst>
      <p:ext uri="{BB962C8B-B14F-4D97-AF65-F5344CB8AC3E}">
        <p14:creationId xmlns:p14="http://schemas.microsoft.com/office/powerpoint/2010/main" val="78952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17014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US" sz="1800" b="0" i="0" u="none" strike="noStrike" cap="none">
                <a:solidFill>
                  <a:schemeClr val="accent3"/>
                </a:solidFill>
                <a:latin typeface="Proxima Nova"/>
                <a:ea typeface="Proxima Nova"/>
                <a:cs typeface="Proxima Nova"/>
                <a:sym typeface="Proxima Nova"/>
              </a:rPr>
              <a:t>Equity Funding </a:t>
            </a:r>
            <a:br>
              <a:rPr lang="en-US" sz="1800" b="0" i="0" u="none" strike="noStrike" cap="none">
                <a:solidFill>
                  <a:schemeClr val="accent3"/>
                </a:solidFill>
                <a:latin typeface="Proxima Nova"/>
                <a:ea typeface="Proxima Nova"/>
                <a:cs typeface="Proxima Nova"/>
                <a:sym typeface="Proxima Nova"/>
              </a:rPr>
            </a:br>
            <a:r>
              <a:rPr lang="en-US" sz="1800" b="0" i="0" u="none" strike="noStrike" cap="none">
                <a:solidFill>
                  <a:schemeClr val="accent3"/>
                </a:solidFill>
                <a:latin typeface="Proxima Nova"/>
                <a:ea typeface="Proxima Nova"/>
                <a:cs typeface="Proxima Nova"/>
                <a:sym typeface="Proxima Nova"/>
              </a:rPr>
              <a:t>College-wide Trends </a:t>
            </a:r>
            <a:br>
              <a:rPr lang="en-US" sz="1800" b="0" i="0" u="none" strike="noStrike" cap="none">
                <a:solidFill>
                  <a:schemeClr val="accent3"/>
                </a:solidFill>
                <a:latin typeface="Proxima Nova"/>
                <a:ea typeface="Proxima Nova"/>
                <a:cs typeface="Proxima Nova"/>
                <a:sym typeface="Proxima Nova"/>
              </a:rPr>
            </a:br>
            <a:r>
              <a:rPr lang="en-US" sz="1800" b="0" i="0" u="none" strike="noStrike" cap="none">
                <a:solidFill>
                  <a:schemeClr val="accent3"/>
                </a:solidFill>
                <a:latin typeface="Proxima Nova"/>
                <a:ea typeface="Proxima Nova"/>
                <a:cs typeface="Proxima Nova"/>
                <a:sym typeface="Proxima Nova"/>
              </a:rPr>
              <a:t>FLEX and other PD </a:t>
            </a:r>
          </a:p>
        </p:txBody>
      </p:sp>
    </p:spTree>
    <p:extLst>
      <p:ext uri="{BB962C8B-B14F-4D97-AF65-F5344CB8AC3E}">
        <p14:creationId xmlns:p14="http://schemas.microsoft.com/office/powerpoint/2010/main" val="57334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Pulling together many assessments to reinforce the programmatic and institutional contexts in which we operate.  Fosters sometimes challenging conversations and analysis, especially in a vast, busy institution.  Puts us in position to think more across subjects and to reflect more on where we’ve been and where we’re going, as well as the position we’re in which we are putting transferring students.  How is the methodology working?  Any patterns among the courses?  Any needs, such as funding, advisories, professional development, facilities, scheduling?  </a:t>
            </a:r>
          </a:p>
        </p:txBody>
      </p:sp>
    </p:spTree>
    <p:extLst>
      <p:ext uri="{BB962C8B-B14F-4D97-AF65-F5344CB8AC3E}">
        <p14:creationId xmlns:p14="http://schemas.microsoft.com/office/powerpoint/2010/main" val="1420860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Only one course. Analysis of spring '15 ENGL 1A outcomes assessment data and course completion success ratios for Area B GELO brought together brewing composition sequence and achievement/equity gap issues: convergence and change...</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--raised important questions and pushed conversations about the meaning of 1A, which in turn raised questions (clarify questions/issues) about the backward-designed course sequence from basic skills to transfer level</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--1A as a GE course, not just an English course --the analysis overlapped with growth of parallel accelerated pathway composition sequence --GELO assessment triggered flex meetings and a long series of "What is 1A?" meetings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--contextualized learning, reading issues, library and learning support relations --Results: revision of 1A from a 3-unit to a 4-unit class, plus the replacement of what had once been four (not counting L) 3-unit classes with two 6-unit courses, providing more intensity and contact with fewer exit points and less time  </a:t>
            </a:r>
            <a:r>
              <a:rPr lang="en-US" sz="900" b="0" i="0" u="sng" strike="noStrike" cap="none">
                <a:solidFill>
                  <a:schemeClr val="hlink"/>
                </a:solidFill>
                <a:latin typeface="Proxima Nova"/>
                <a:ea typeface="Proxima Nova"/>
                <a:cs typeface="Proxima Nova"/>
                <a:sym typeface="Proxima Nova"/>
                <a:hlinkClick r:id="rId3"/>
              </a:rPr>
              <a:t>Slide brainstorming</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64493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40151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3" name="Shape 3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26599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8798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3705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9956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Start first with the actual outcome reports</a:t>
            </a:r>
          </a:p>
        </p:txBody>
      </p:sp>
    </p:spTree>
    <p:extLst>
      <p:ext uri="{BB962C8B-B14F-4D97-AF65-F5344CB8AC3E}">
        <p14:creationId xmlns:p14="http://schemas.microsoft.com/office/powerpoint/2010/main" val="754243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Start first with the actual outcome reports</a:t>
            </a:r>
          </a:p>
        </p:txBody>
      </p:sp>
    </p:spTree>
    <p:extLst>
      <p:ext uri="{BB962C8B-B14F-4D97-AF65-F5344CB8AC3E}">
        <p14:creationId xmlns:p14="http://schemas.microsoft.com/office/powerpoint/2010/main" val="397517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Start first with the actual outcome reports</a:t>
            </a:r>
          </a:p>
        </p:txBody>
      </p:sp>
    </p:spTree>
    <p:extLst>
      <p:ext uri="{BB962C8B-B14F-4D97-AF65-F5344CB8AC3E}">
        <p14:creationId xmlns:p14="http://schemas.microsoft.com/office/powerpoint/2010/main" val="239295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Start first with the actual outcome reports</a:t>
            </a:r>
          </a:p>
        </p:txBody>
      </p:sp>
    </p:spTree>
    <p:extLst>
      <p:ext uri="{BB962C8B-B14F-4D97-AF65-F5344CB8AC3E}">
        <p14:creationId xmlns:p14="http://schemas.microsoft.com/office/powerpoint/2010/main" val="111451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5130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
        <p:cNvGrpSpPr/>
        <p:nvPr/>
      </p:nvGrpSpPr>
      <p:grpSpPr>
        <a:xfrm>
          <a:off x="0" y="0"/>
          <a:ext cx="0" cy="0"/>
          <a:chOff x="0" y="0"/>
          <a:chExt cx="0" cy="0"/>
        </a:xfrm>
      </p:grpSpPr>
      <p:sp>
        <p:nvSpPr>
          <p:cNvPr id="10" name="Shape 10"/>
          <p:cNvSpPr/>
          <p:nvPr/>
        </p:nvSpPr>
        <p:spPr>
          <a:xfrm>
            <a:off x="4572000" y="100"/>
            <a:ext cx="4572000" cy="6858000"/>
          </a:xfrm>
          <a:prstGeom prst="rect">
            <a:avLst/>
          </a:prstGeom>
          <a:solidFill>
            <a:schemeClr val="dk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1" name="Shape 11"/>
          <p:cNvCxnSpPr/>
          <p:nvPr/>
        </p:nvCxnSpPr>
        <p:spPr>
          <a:xfrm>
            <a:off x="5029675" y="5994000"/>
            <a:ext cx="468300" cy="0"/>
          </a:xfrm>
          <a:prstGeom prst="straightConnector1">
            <a:avLst/>
          </a:prstGeom>
          <a:noFill/>
          <a:ln w="19050" cap="flat" cmpd="sng">
            <a:solidFill>
              <a:schemeClr val="lt2"/>
            </a:solidFill>
            <a:prstDash val="solid"/>
            <a:round/>
            <a:headEnd type="none" w="med" len="med"/>
            <a:tailEnd type="none" w="med" len="med"/>
          </a:ln>
        </p:spPr>
      </p:cxnSp>
      <p:sp>
        <p:nvSpPr>
          <p:cNvPr id="12" name="Shape 12"/>
          <p:cNvSpPr txBox="1">
            <a:spLocks noGrp="1"/>
          </p:cNvSpPr>
          <p:nvPr>
            <p:ph type="title"/>
          </p:nvPr>
        </p:nvSpPr>
        <p:spPr>
          <a:xfrm>
            <a:off x="265500" y="1607766"/>
            <a:ext cx="4045199" cy="20126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Proxima Nova"/>
              <a:buNone/>
              <a:defRPr sz="4200" b="0" i="0" u="none" strike="noStrike" cap="none">
                <a:solidFill>
                  <a:schemeClr val="dk1"/>
                </a:solidFill>
                <a:latin typeface="Proxima Nova"/>
                <a:ea typeface="Proxima Nova"/>
                <a:cs typeface="Proxima Nova"/>
                <a:sym typeface="Proxima Nova"/>
              </a:defRPr>
            </a:lvl1pPr>
            <a:lvl2pPr lvl="1"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2pPr>
            <a:lvl3pPr lvl="2"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3pPr>
            <a:lvl4pPr lvl="3"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4pPr>
            <a:lvl5pPr lvl="4"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5pPr>
            <a:lvl6pPr lvl="5"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6pPr>
            <a:lvl7pPr lvl="6"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7pPr>
            <a:lvl8pPr lvl="7"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8pPr>
            <a:lvl9pPr lvl="8"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9pPr>
          </a:lstStyle>
          <a:p>
            <a:endParaRPr/>
          </a:p>
        </p:txBody>
      </p:sp>
      <p:sp>
        <p:nvSpPr>
          <p:cNvPr id="13" name="Shape 13"/>
          <p:cNvSpPr txBox="1">
            <a:spLocks noGrp="1"/>
          </p:cNvSpPr>
          <p:nvPr>
            <p:ph type="subTitle" idx="1"/>
          </p:nvPr>
        </p:nvSpPr>
        <p:spPr>
          <a:xfrm>
            <a:off x="265500" y="3692001"/>
            <a:ext cx="4045199" cy="17939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1pPr>
            <a:lvl2pPr marL="457200" marR="0" lvl="1"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2pPr>
            <a:lvl3pPr marL="914400" marR="0" lvl="2"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3pPr>
            <a:lvl4pPr marL="1371600" marR="0" lvl="3"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4pPr>
            <a:lvl5pPr marL="1828800" marR="0" lvl="4"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5pPr>
            <a:lvl6pPr marL="2286000" marR="0" lvl="5"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6pPr>
            <a:lvl7pPr marL="2743200" marR="0" lvl="6"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7pPr>
            <a:lvl8pPr marL="3200400" marR="0" lvl="7"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8pPr>
            <a:lvl9pPr marL="3657600" marR="0" lvl="8"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9pPr>
          </a:lstStyle>
          <a:p>
            <a:endParaRPr/>
          </a:p>
        </p:txBody>
      </p:sp>
      <p:sp>
        <p:nvSpPr>
          <p:cNvPr id="14" name="Shape 14"/>
          <p:cNvSpPr txBox="1">
            <a:spLocks noGrp="1"/>
          </p:cNvSpPr>
          <p:nvPr>
            <p:ph type="body" idx="2"/>
          </p:nvPr>
        </p:nvSpPr>
        <p:spPr>
          <a:xfrm>
            <a:off x="4939500" y="965600"/>
            <a:ext cx="3837000" cy="49269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lt1"/>
              </a:buClr>
              <a:buFont typeface="Proxima Nova"/>
              <a:buNone/>
              <a:defRPr sz="1800" b="0" i="0" u="none" strike="noStrike" cap="none">
                <a:solidFill>
                  <a:schemeClr val="lt1"/>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9pPr>
          </a:lstStyle>
          <a:p>
            <a:endParaRPr/>
          </a:p>
        </p:txBody>
      </p:sp>
      <p:sp>
        <p:nvSpPr>
          <p:cNvPr id="15" name="Shape 15"/>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1700" y="5649100"/>
            <a:ext cx="5998800" cy="798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9pPr>
          </a:lstStyle>
          <a:p>
            <a:endParaRPr/>
          </a:p>
        </p:txBody>
      </p:sp>
      <p:sp>
        <p:nvSpPr>
          <p:cNvPr id="51" name="Shape 5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0" y="6727600"/>
            <a:ext cx="9144000" cy="130499"/>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4" name="Shape 54"/>
          <p:cNvSpPr txBox="1">
            <a:spLocks noGrp="1"/>
          </p:cNvSpPr>
          <p:nvPr>
            <p:ph type="title"/>
          </p:nvPr>
        </p:nvSpPr>
        <p:spPr>
          <a:xfrm>
            <a:off x="311700" y="1321966"/>
            <a:ext cx="8520599" cy="25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Proxima Nova"/>
              <a:buNone/>
              <a:defRPr sz="14000" b="1" i="0" u="none" strike="noStrike" cap="none">
                <a:solidFill>
                  <a:schemeClr val="dk1"/>
                </a:solidFill>
                <a:latin typeface="Proxima Nova"/>
                <a:ea typeface="Proxima Nova"/>
                <a:cs typeface="Proxima Nova"/>
                <a:sym typeface="Proxima Nova"/>
              </a:defRPr>
            </a:lvl1pPr>
            <a:lvl2pPr lvl="1"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2pPr>
            <a:lvl3pPr lvl="2"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3pPr>
            <a:lvl4pPr lvl="3"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4pPr>
            <a:lvl5pPr lvl="4"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5pPr>
            <a:lvl6pPr lvl="5"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6pPr>
            <a:lvl7pPr lvl="6"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7pPr>
            <a:lvl8pPr lvl="7"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8pPr>
            <a:lvl9pPr lvl="8"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9pPr>
          </a:lstStyle>
          <a:p>
            <a:endParaRPr/>
          </a:p>
        </p:txBody>
      </p:sp>
      <p:sp>
        <p:nvSpPr>
          <p:cNvPr id="55" name="Shape 55"/>
          <p:cNvSpPr txBox="1">
            <a:spLocks noGrp="1"/>
          </p:cNvSpPr>
          <p:nvPr>
            <p:ph type="body" idx="1"/>
          </p:nvPr>
        </p:nvSpPr>
        <p:spPr>
          <a:xfrm>
            <a:off x="311700" y="4095066"/>
            <a:ext cx="8520599" cy="12023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accent3"/>
              </a:buClr>
              <a:buFont typeface="Proxima Nova"/>
              <a:buNone/>
              <a:defRPr sz="1800" b="0" i="0" u="none" strike="noStrike" cap="none">
                <a:solidFill>
                  <a:schemeClr val="accent3"/>
                </a:solidFill>
                <a:latin typeface="Proxima Nova"/>
                <a:ea typeface="Proxima Nova"/>
                <a:cs typeface="Proxima Nova"/>
                <a:sym typeface="Proxima Nova"/>
              </a:defRPr>
            </a:lvl1pPr>
            <a:lvl2pPr marL="457200" marR="0" lvl="1"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2pPr>
            <a:lvl3pPr marL="914400" marR="0" lvl="2"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3pPr>
            <a:lvl4pPr marL="1371600" marR="0" lvl="3"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4pPr>
            <a:lvl5pPr marL="1828800" marR="0" lvl="4"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5pPr>
            <a:lvl6pPr marL="2286000" marR="0" lvl="5"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6pPr>
            <a:lvl7pPr marL="2743200" marR="0" lvl="6"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7pPr>
            <a:lvl8pPr marL="3200400" marR="0" lvl="7"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8pPr>
            <a:lvl9pPr marL="3657600" marR="0" lvl="8"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9pPr>
          </a:lstStyle>
          <a:p>
            <a:endParaRPr/>
          </a:p>
        </p:txBody>
      </p:sp>
      <p:sp>
        <p:nvSpPr>
          <p:cNvPr id="56" name="Shape 5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p:nvPr/>
        </p:nvSpPr>
        <p:spPr>
          <a:xfrm>
            <a:off x="0" y="6727600"/>
            <a:ext cx="9144000" cy="130499"/>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 name="Shape 18"/>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1pPr>
            <a:lvl2pPr lvl="1" indent="0">
              <a:spcBef>
                <a:spcPts val="0"/>
              </a:spcBef>
              <a:buClr>
                <a:schemeClr val="dk1"/>
              </a:buClr>
              <a:buFont typeface="Proxima Nova"/>
              <a:buNone/>
              <a:defRPr sz="2800">
                <a:solidFill>
                  <a:schemeClr val="dk1"/>
                </a:solidFill>
                <a:latin typeface="Proxima Nova"/>
                <a:ea typeface="Proxima Nova"/>
                <a:cs typeface="Proxima Nova"/>
                <a:sym typeface="Proxima Nova"/>
              </a:defRPr>
            </a:lvl2pPr>
            <a:lvl3pPr lvl="2" indent="0">
              <a:spcBef>
                <a:spcPts val="0"/>
              </a:spcBef>
              <a:buClr>
                <a:schemeClr val="dk1"/>
              </a:buClr>
              <a:buFont typeface="Proxima Nova"/>
              <a:buNone/>
              <a:defRPr sz="2800">
                <a:solidFill>
                  <a:schemeClr val="dk1"/>
                </a:solidFill>
                <a:latin typeface="Proxima Nova"/>
                <a:ea typeface="Proxima Nova"/>
                <a:cs typeface="Proxima Nova"/>
                <a:sym typeface="Proxima Nova"/>
              </a:defRPr>
            </a:lvl3pPr>
            <a:lvl4pPr lvl="3" indent="0">
              <a:spcBef>
                <a:spcPts val="0"/>
              </a:spcBef>
              <a:buClr>
                <a:schemeClr val="dk1"/>
              </a:buClr>
              <a:buFont typeface="Proxima Nova"/>
              <a:buNone/>
              <a:defRPr sz="2800">
                <a:solidFill>
                  <a:schemeClr val="dk1"/>
                </a:solidFill>
                <a:latin typeface="Proxima Nova"/>
                <a:ea typeface="Proxima Nova"/>
                <a:cs typeface="Proxima Nova"/>
                <a:sym typeface="Proxima Nova"/>
              </a:defRPr>
            </a:lvl4pPr>
            <a:lvl5pPr lvl="4" indent="0">
              <a:spcBef>
                <a:spcPts val="0"/>
              </a:spcBef>
              <a:buClr>
                <a:schemeClr val="dk1"/>
              </a:buClr>
              <a:buFont typeface="Proxima Nova"/>
              <a:buNone/>
              <a:defRPr sz="2800">
                <a:solidFill>
                  <a:schemeClr val="dk1"/>
                </a:solidFill>
                <a:latin typeface="Proxima Nova"/>
                <a:ea typeface="Proxima Nova"/>
                <a:cs typeface="Proxima Nova"/>
                <a:sym typeface="Proxima Nova"/>
              </a:defRPr>
            </a:lvl5pPr>
            <a:lvl6pPr lvl="5" indent="0">
              <a:spcBef>
                <a:spcPts val="0"/>
              </a:spcBef>
              <a:buClr>
                <a:schemeClr val="dk1"/>
              </a:buClr>
              <a:buFont typeface="Proxima Nova"/>
              <a:buNone/>
              <a:defRPr sz="2800">
                <a:solidFill>
                  <a:schemeClr val="dk1"/>
                </a:solidFill>
                <a:latin typeface="Proxima Nova"/>
                <a:ea typeface="Proxima Nova"/>
                <a:cs typeface="Proxima Nova"/>
                <a:sym typeface="Proxima Nova"/>
              </a:defRPr>
            </a:lvl6pPr>
            <a:lvl7pPr lvl="6" indent="0">
              <a:spcBef>
                <a:spcPts val="0"/>
              </a:spcBef>
              <a:buClr>
                <a:schemeClr val="dk1"/>
              </a:buClr>
              <a:buFont typeface="Proxima Nova"/>
              <a:buNone/>
              <a:defRPr sz="2800">
                <a:solidFill>
                  <a:schemeClr val="dk1"/>
                </a:solidFill>
                <a:latin typeface="Proxima Nova"/>
                <a:ea typeface="Proxima Nova"/>
                <a:cs typeface="Proxima Nova"/>
                <a:sym typeface="Proxima Nova"/>
              </a:defRPr>
            </a:lvl7pPr>
            <a:lvl8pPr lvl="7" indent="0">
              <a:spcBef>
                <a:spcPts val="0"/>
              </a:spcBef>
              <a:buClr>
                <a:schemeClr val="dk1"/>
              </a:buClr>
              <a:buFont typeface="Proxima Nova"/>
              <a:buNone/>
              <a:defRPr sz="2800">
                <a:solidFill>
                  <a:schemeClr val="dk1"/>
                </a:solidFill>
                <a:latin typeface="Proxima Nova"/>
                <a:ea typeface="Proxima Nova"/>
                <a:cs typeface="Proxima Nova"/>
                <a:sym typeface="Proxima Nova"/>
              </a:defRPr>
            </a:lvl8pPr>
            <a:lvl9pPr lvl="8" indent="0">
              <a:spcBef>
                <a:spcPts val="0"/>
              </a:spcBef>
              <a:buClr>
                <a:schemeClr val="dk1"/>
              </a:buClr>
              <a:buFont typeface="Proxima Nova"/>
              <a:buNone/>
              <a:defRPr sz="2800">
                <a:solidFill>
                  <a:schemeClr val="dk1"/>
                </a:solidFill>
                <a:latin typeface="Proxima Nova"/>
                <a:ea typeface="Proxima Nova"/>
                <a:cs typeface="Proxima Nova"/>
                <a:sym typeface="Proxima Nova"/>
              </a:defRPr>
            </a:lvl9pPr>
          </a:lstStyle>
          <a:p>
            <a:endParaRPr/>
          </a:p>
        </p:txBody>
      </p:sp>
      <p:sp>
        <p:nvSpPr>
          <p:cNvPr id="19" name="Shape 19"/>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accent3"/>
              </a:buClr>
              <a:buFont typeface="Proxima Nova"/>
              <a:buNone/>
              <a:defRPr sz="1800" b="0" i="0" u="none" strike="noStrike" cap="none">
                <a:solidFill>
                  <a:schemeClr val="accent3"/>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9pPr>
          </a:lstStyle>
          <a:p>
            <a:endParaRPr/>
          </a:p>
        </p:txBody>
      </p:sp>
      <p:sp>
        <p:nvSpPr>
          <p:cNvPr id="20" name="Shape 20"/>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25"/>
        <p:cNvGrpSpPr/>
        <p:nvPr/>
      </p:nvGrpSpPr>
      <p:grpSpPr>
        <a:xfrm>
          <a:off x="0" y="0"/>
          <a:ext cx="0" cy="0"/>
          <a:chOff x="0" y="0"/>
          <a:chExt cx="0" cy="0"/>
        </a:xfrm>
      </p:grpSpPr>
      <p:cxnSp>
        <p:nvCxnSpPr>
          <p:cNvPr id="26" name="Shape 26"/>
          <p:cNvCxnSpPr/>
          <p:nvPr/>
        </p:nvCxnSpPr>
        <p:spPr>
          <a:xfrm>
            <a:off x="0" y="3997532"/>
            <a:ext cx="9144000" cy="0"/>
          </a:xfrm>
          <a:prstGeom prst="straightConnector1">
            <a:avLst/>
          </a:prstGeom>
          <a:noFill/>
          <a:ln w="19050" cap="flat" cmpd="sng">
            <a:solidFill>
              <a:schemeClr val="lt2"/>
            </a:solidFill>
            <a:prstDash val="solid"/>
            <a:round/>
            <a:headEnd type="none" w="med" len="med"/>
            <a:tailEnd type="none" w="med" len="med"/>
          </a:ln>
        </p:spPr>
      </p:cxnSp>
      <p:sp>
        <p:nvSpPr>
          <p:cNvPr id="27" name="Shape 27"/>
          <p:cNvSpPr txBox="1">
            <a:spLocks noGrp="1"/>
          </p:cNvSpPr>
          <p:nvPr>
            <p:ph type="ctrTitle"/>
          </p:nvPr>
        </p:nvSpPr>
        <p:spPr>
          <a:xfrm>
            <a:off x="510450" y="1676400"/>
            <a:ext cx="8123100" cy="21179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Proxima Nova"/>
              <a:buNone/>
              <a:defRPr sz="4800" b="0" i="0" u="none" strike="noStrike" cap="none">
                <a:solidFill>
                  <a:schemeClr val="lt1"/>
                </a:solidFill>
                <a:latin typeface="Proxima Nova"/>
                <a:ea typeface="Proxima Nova"/>
                <a:cs typeface="Proxima Nova"/>
                <a:sym typeface="Proxima Nova"/>
              </a:defRPr>
            </a:lvl1pPr>
            <a:lvl2pPr lvl="1" indent="0">
              <a:spcBef>
                <a:spcPts val="0"/>
              </a:spcBef>
              <a:buClr>
                <a:schemeClr val="lt1"/>
              </a:buClr>
              <a:buFont typeface="Proxima Nova"/>
              <a:buNone/>
              <a:defRPr sz="4800">
                <a:solidFill>
                  <a:schemeClr val="lt1"/>
                </a:solidFill>
                <a:latin typeface="Proxima Nova"/>
                <a:ea typeface="Proxima Nova"/>
                <a:cs typeface="Proxima Nova"/>
                <a:sym typeface="Proxima Nova"/>
              </a:defRPr>
            </a:lvl2pPr>
            <a:lvl3pPr lvl="2" indent="0">
              <a:spcBef>
                <a:spcPts val="0"/>
              </a:spcBef>
              <a:buClr>
                <a:schemeClr val="lt1"/>
              </a:buClr>
              <a:buFont typeface="Proxima Nova"/>
              <a:buNone/>
              <a:defRPr sz="4800">
                <a:solidFill>
                  <a:schemeClr val="lt1"/>
                </a:solidFill>
                <a:latin typeface="Proxima Nova"/>
                <a:ea typeface="Proxima Nova"/>
                <a:cs typeface="Proxima Nova"/>
                <a:sym typeface="Proxima Nova"/>
              </a:defRPr>
            </a:lvl3pPr>
            <a:lvl4pPr lvl="3" indent="0">
              <a:spcBef>
                <a:spcPts val="0"/>
              </a:spcBef>
              <a:buClr>
                <a:schemeClr val="lt1"/>
              </a:buClr>
              <a:buFont typeface="Proxima Nova"/>
              <a:buNone/>
              <a:defRPr sz="4800">
                <a:solidFill>
                  <a:schemeClr val="lt1"/>
                </a:solidFill>
                <a:latin typeface="Proxima Nova"/>
                <a:ea typeface="Proxima Nova"/>
                <a:cs typeface="Proxima Nova"/>
                <a:sym typeface="Proxima Nova"/>
              </a:defRPr>
            </a:lvl4pPr>
            <a:lvl5pPr lvl="4" indent="0">
              <a:spcBef>
                <a:spcPts val="0"/>
              </a:spcBef>
              <a:buClr>
                <a:schemeClr val="lt1"/>
              </a:buClr>
              <a:buFont typeface="Proxima Nova"/>
              <a:buNone/>
              <a:defRPr sz="4800">
                <a:solidFill>
                  <a:schemeClr val="lt1"/>
                </a:solidFill>
                <a:latin typeface="Proxima Nova"/>
                <a:ea typeface="Proxima Nova"/>
                <a:cs typeface="Proxima Nova"/>
                <a:sym typeface="Proxima Nova"/>
              </a:defRPr>
            </a:lvl5pPr>
            <a:lvl6pPr lvl="5" indent="0">
              <a:spcBef>
                <a:spcPts val="0"/>
              </a:spcBef>
              <a:buClr>
                <a:schemeClr val="lt1"/>
              </a:buClr>
              <a:buFont typeface="Proxima Nova"/>
              <a:buNone/>
              <a:defRPr sz="4800">
                <a:solidFill>
                  <a:schemeClr val="lt1"/>
                </a:solidFill>
                <a:latin typeface="Proxima Nova"/>
                <a:ea typeface="Proxima Nova"/>
                <a:cs typeface="Proxima Nova"/>
                <a:sym typeface="Proxima Nova"/>
              </a:defRPr>
            </a:lvl6pPr>
            <a:lvl7pPr lvl="6" indent="0">
              <a:spcBef>
                <a:spcPts val="0"/>
              </a:spcBef>
              <a:buClr>
                <a:schemeClr val="lt1"/>
              </a:buClr>
              <a:buFont typeface="Proxima Nova"/>
              <a:buNone/>
              <a:defRPr sz="4800">
                <a:solidFill>
                  <a:schemeClr val="lt1"/>
                </a:solidFill>
                <a:latin typeface="Proxima Nova"/>
                <a:ea typeface="Proxima Nova"/>
                <a:cs typeface="Proxima Nova"/>
                <a:sym typeface="Proxima Nova"/>
              </a:defRPr>
            </a:lvl7pPr>
            <a:lvl8pPr lvl="7" indent="0">
              <a:spcBef>
                <a:spcPts val="0"/>
              </a:spcBef>
              <a:buClr>
                <a:schemeClr val="lt1"/>
              </a:buClr>
              <a:buFont typeface="Proxima Nova"/>
              <a:buNone/>
              <a:defRPr sz="4800">
                <a:solidFill>
                  <a:schemeClr val="lt1"/>
                </a:solidFill>
                <a:latin typeface="Proxima Nova"/>
                <a:ea typeface="Proxima Nova"/>
                <a:cs typeface="Proxima Nova"/>
                <a:sym typeface="Proxima Nova"/>
              </a:defRPr>
            </a:lvl8pPr>
            <a:lvl9pPr lvl="8" indent="0">
              <a:spcBef>
                <a:spcPts val="0"/>
              </a:spcBef>
              <a:buClr>
                <a:schemeClr val="lt1"/>
              </a:buClr>
              <a:buFont typeface="Proxima Nova"/>
              <a:buNone/>
              <a:defRPr sz="4800">
                <a:solidFill>
                  <a:schemeClr val="lt1"/>
                </a:solidFill>
                <a:latin typeface="Proxima Nova"/>
                <a:ea typeface="Proxima Nova"/>
                <a:cs typeface="Proxima Nova"/>
                <a:sym typeface="Proxima Nova"/>
              </a:defRPr>
            </a:lvl9pPr>
          </a:lstStyle>
          <a:p>
            <a:endParaRPr/>
          </a:p>
        </p:txBody>
      </p:sp>
      <p:sp>
        <p:nvSpPr>
          <p:cNvPr id="28" name="Shape 28"/>
          <p:cNvSpPr txBox="1">
            <a:spLocks noGrp="1"/>
          </p:cNvSpPr>
          <p:nvPr>
            <p:ph type="subTitle" idx="1"/>
          </p:nvPr>
        </p:nvSpPr>
        <p:spPr>
          <a:xfrm>
            <a:off x="510450" y="4243082"/>
            <a:ext cx="8123100" cy="840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9pPr>
          </a:lstStyle>
          <a:p>
            <a:endParaRPr/>
          </a:p>
        </p:txBody>
      </p:sp>
      <p:sp>
        <p:nvSpPr>
          <p:cNvPr id="29" name="Shape 29"/>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30"/>
        <p:cNvGrpSpPr/>
        <p:nvPr/>
      </p:nvGrpSpPr>
      <p:grpSpPr>
        <a:xfrm>
          <a:off x="0" y="0"/>
          <a:ext cx="0" cy="0"/>
          <a:chOff x="0" y="0"/>
          <a:chExt cx="0" cy="0"/>
        </a:xfrm>
      </p:grpSpPr>
      <p:cxnSp>
        <p:nvCxnSpPr>
          <p:cNvPr id="31" name="Shape 31"/>
          <p:cNvCxnSpPr/>
          <p:nvPr/>
        </p:nvCxnSpPr>
        <p:spPr>
          <a:xfrm>
            <a:off x="0" y="3997532"/>
            <a:ext cx="9144000" cy="0"/>
          </a:xfrm>
          <a:prstGeom prst="straightConnector1">
            <a:avLst/>
          </a:prstGeom>
          <a:noFill/>
          <a:ln w="19050" cap="flat" cmpd="sng">
            <a:solidFill>
              <a:schemeClr val="lt2"/>
            </a:solidFill>
            <a:prstDash val="solid"/>
            <a:round/>
            <a:headEnd type="none" w="med" len="med"/>
            <a:tailEnd type="none" w="med" len="med"/>
          </a:ln>
        </p:spPr>
      </p:cxnSp>
      <p:sp>
        <p:nvSpPr>
          <p:cNvPr id="32" name="Shape 32"/>
          <p:cNvSpPr txBox="1">
            <a:spLocks noGrp="1"/>
          </p:cNvSpPr>
          <p:nvPr>
            <p:ph type="title"/>
          </p:nvPr>
        </p:nvSpPr>
        <p:spPr>
          <a:xfrm>
            <a:off x="510450" y="2743200"/>
            <a:ext cx="8123100" cy="1038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Proxima Nova"/>
              <a:buNone/>
              <a:defRPr sz="3600" b="0" i="0" u="none" strike="noStrike" cap="none">
                <a:solidFill>
                  <a:schemeClr val="lt1"/>
                </a:solidFill>
                <a:latin typeface="Proxima Nova"/>
                <a:ea typeface="Proxima Nova"/>
                <a:cs typeface="Proxima Nova"/>
                <a:sym typeface="Proxima Nova"/>
              </a:defRPr>
            </a:lvl1pPr>
            <a:lvl2pPr lvl="1" indent="0">
              <a:spcBef>
                <a:spcPts val="0"/>
              </a:spcBef>
              <a:buClr>
                <a:schemeClr val="lt1"/>
              </a:buClr>
              <a:buFont typeface="Proxima Nova"/>
              <a:buNone/>
              <a:defRPr sz="3600">
                <a:solidFill>
                  <a:schemeClr val="lt1"/>
                </a:solidFill>
                <a:latin typeface="Proxima Nova"/>
                <a:ea typeface="Proxima Nova"/>
                <a:cs typeface="Proxima Nova"/>
                <a:sym typeface="Proxima Nova"/>
              </a:defRPr>
            </a:lvl2pPr>
            <a:lvl3pPr lvl="2" indent="0">
              <a:spcBef>
                <a:spcPts val="0"/>
              </a:spcBef>
              <a:buClr>
                <a:schemeClr val="lt1"/>
              </a:buClr>
              <a:buFont typeface="Proxima Nova"/>
              <a:buNone/>
              <a:defRPr sz="3600">
                <a:solidFill>
                  <a:schemeClr val="lt1"/>
                </a:solidFill>
                <a:latin typeface="Proxima Nova"/>
                <a:ea typeface="Proxima Nova"/>
                <a:cs typeface="Proxima Nova"/>
                <a:sym typeface="Proxima Nova"/>
              </a:defRPr>
            </a:lvl3pPr>
            <a:lvl4pPr lvl="3" indent="0">
              <a:spcBef>
                <a:spcPts val="0"/>
              </a:spcBef>
              <a:buClr>
                <a:schemeClr val="lt1"/>
              </a:buClr>
              <a:buFont typeface="Proxima Nova"/>
              <a:buNone/>
              <a:defRPr sz="3600">
                <a:solidFill>
                  <a:schemeClr val="lt1"/>
                </a:solidFill>
                <a:latin typeface="Proxima Nova"/>
                <a:ea typeface="Proxima Nova"/>
                <a:cs typeface="Proxima Nova"/>
                <a:sym typeface="Proxima Nova"/>
              </a:defRPr>
            </a:lvl4pPr>
            <a:lvl5pPr lvl="4" indent="0">
              <a:spcBef>
                <a:spcPts val="0"/>
              </a:spcBef>
              <a:buClr>
                <a:schemeClr val="lt1"/>
              </a:buClr>
              <a:buFont typeface="Proxima Nova"/>
              <a:buNone/>
              <a:defRPr sz="3600">
                <a:solidFill>
                  <a:schemeClr val="lt1"/>
                </a:solidFill>
                <a:latin typeface="Proxima Nova"/>
                <a:ea typeface="Proxima Nova"/>
                <a:cs typeface="Proxima Nova"/>
                <a:sym typeface="Proxima Nova"/>
              </a:defRPr>
            </a:lvl5pPr>
            <a:lvl6pPr lvl="5" indent="0">
              <a:spcBef>
                <a:spcPts val="0"/>
              </a:spcBef>
              <a:buClr>
                <a:schemeClr val="lt1"/>
              </a:buClr>
              <a:buFont typeface="Proxima Nova"/>
              <a:buNone/>
              <a:defRPr sz="3600">
                <a:solidFill>
                  <a:schemeClr val="lt1"/>
                </a:solidFill>
                <a:latin typeface="Proxima Nova"/>
                <a:ea typeface="Proxima Nova"/>
                <a:cs typeface="Proxima Nova"/>
                <a:sym typeface="Proxima Nova"/>
              </a:defRPr>
            </a:lvl6pPr>
            <a:lvl7pPr lvl="6" indent="0">
              <a:spcBef>
                <a:spcPts val="0"/>
              </a:spcBef>
              <a:buClr>
                <a:schemeClr val="lt1"/>
              </a:buClr>
              <a:buFont typeface="Proxima Nova"/>
              <a:buNone/>
              <a:defRPr sz="3600">
                <a:solidFill>
                  <a:schemeClr val="lt1"/>
                </a:solidFill>
                <a:latin typeface="Proxima Nova"/>
                <a:ea typeface="Proxima Nova"/>
                <a:cs typeface="Proxima Nova"/>
                <a:sym typeface="Proxima Nova"/>
              </a:defRPr>
            </a:lvl7pPr>
            <a:lvl8pPr lvl="7" indent="0">
              <a:spcBef>
                <a:spcPts val="0"/>
              </a:spcBef>
              <a:buClr>
                <a:schemeClr val="lt1"/>
              </a:buClr>
              <a:buFont typeface="Proxima Nova"/>
              <a:buNone/>
              <a:defRPr sz="3600">
                <a:solidFill>
                  <a:schemeClr val="lt1"/>
                </a:solidFill>
                <a:latin typeface="Proxima Nova"/>
                <a:ea typeface="Proxima Nova"/>
                <a:cs typeface="Proxima Nova"/>
                <a:sym typeface="Proxima Nova"/>
              </a:defRPr>
            </a:lvl8pPr>
            <a:lvl9pPr lvl="8" indent="0">
              <a:spcBef>
                <a:spcPts val="0"/>
              </a:spcBef>
              <a:buClr>
                <a:schemeClr val="lt1"/>
              </a:buClr>
              <a:buFont typeface="Proxima Nova"/>
              <a:buNone/>
              <a:defRPr sz="3600">
                <a:solidFill>
                  <a:schemeClr val="lt1"/>
                </a:solidFill>
                <a:latin typeface="Proxima Nova"/>
                <a:ea typeface="Proxima Nova"/>
                <a:cs typeface="Proxima Nova"/>
                <a:sym typeface="Proxima Nova"/>
              </a:defRPr>
            </a:lvl9pPr>
          </a:lstStyle>
          <a:p>
            <a:endParaRPr/>
          </a:p>
        </p:txBody>
      </p:sp>
      <p:sp>
        <p:nvSpPr>
          <p:cNvPr id="33" name="Shape 33"/>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1pPr>
            <a:lvl2pPr lvl="1" indent="0">
              <a:spcBef>
                <a:spcPts val="0"/>
              </a:spcBef>
              <a:buClr>
                <a:schemeClr val="dk1"/>
              </a:buClr>
              <a:buFont typeface="Proxima Nova"/>
              <a:buNone/>
              <a:defRPr sz="2800">
                <a:solidFill>
                  <a:schemeClr val="dk1"/>
                </a:solidFill>
                <a:latin typeface="Proxima Nova"/>
                <a:ea typeface="Proxima Nova"/>
                <a:cs typeface="Proxima Nova"/>
                <a:sym typeface="Proxima Nova"/>
              </a:defRPr>
            </a:lvl2pPr>
            <a:lvl3pPr lvl="2" indent="0">
              <a:spcBef>
                <a:spcPts val="0"/>
              </a:spcBef>
              <a:buClr>
                <a:schemeClr val="dk1"/>
              </a:buClr>
              <a:buFont typeface="Proxima Nova"/>
              <a:buNone/>
              <a:defRPr sz="2800">
                <a:solidFill>
                  <a:schemeClr val="dk1"/>
                </a:solidFill>
                <a:latin typeface="Proxima Nova"/>
                <a:ea typeface="Proxima Nova"/>
                <a:cs typeface="Proxima Nova"/>
                <a:sym typeface="Proxima Nova"/>
              </a:defRPr>
            </a:lvl3pPr>
            <a:lvl4pPr lvl="3" indent="0">
              <a:spcBef>
                <a:spcPts val="0"/>
              </a:spcBef>
              <a:buClr>
                <a:schemeClr val="dk1"/>
              </a:buClr>
              <a:buFont typeface="Proxima Nova"/>
              <a:buNone/>
              <a:defRPr sz="2800">
                <a:solidFill>
                  <a:schemeClr val="dk1"/>
                </a:solidFill>
                <a:latin typeface="Proxima Nova"/>
                <a:ea typeface="Proxima Nova"/>
                <a:cs typeface="Proxima Nova"/>
                <a:sym typeface="Proxima Nova"/>
              </a:defRPr>
            </a:lvl4pPr>
            <a:lvl5pPr lvl="4" indent="0">
              <a:spcBef>
                <a:spcPts val="0"/>
              </a:spcBef>
              <a:buClr>
                <a:schemeClr val="dk1"/>
              </a:buClr>
              <a:buFont typeface="Proxima Nova"/>
              <a:buNone/>
              <a:defRPr sz="2800">
                <a:solidFill>
                  <a:schemeClr val="dk1"/>
                </a:solidFill>
                <a:latin typeface="Proxima Nova"/>
                <a:ea typeface="Proxima Nova"/>
                <a:cs typeface="Proxima Nova"/>
                <a:sym typeface="Proxima Nova"/>
              </a:defRPr>
            </a:lvl5pPr>
            <a:lvl6pPr lvl="5" indent="0">
              <a:spcBef>
                <a:spcPts val="0"/>
              </a:spcBef>
              <a:buClr>
                <a:schemeClr val="dk1"/>
              </a:buClr>
              <a:buFont typeface="Proxima Nova"/>
              <a:buNone/>
              <a:defRPr sz="2800">
                <a:solidFill>
                  <a:schemeClr val="dk1"/>
                </a:solidFill>
                <a:latin typeface="Proxima Nova"/>
                <a:ea typeface="Proxima Nova"/>
                <a:cs typeface="Proxima Nova"/>
                <a:sym typeface="Proxima Nova"/>
              </a:defRPr>
            </a:lvl6pPr>
            <a:lvl7pPr lvl="6" indent="0">
              <a:spcBef>
                <a:spcPts val="0"/>
              </a:spcBef>
              <a:buClr>
                <a:schemeClr val="dk1"/>
              </a:buClr>
              <a:buFont typeface="Proxima Nova"/>
              <a:buNone/>
              <a:defRPr sz="2800">
                <a:solidFill>
                  <a:schemeClr val="dk1"/>
                </a:solidFill>
                <a:latin typeface="Proxima Nova"/>
                <a:ea typeface="Proxima Nova"/>
                <a:cs typeface="Proxima Nova"/>
                <a:sym typeface="Proxima Nova"/>
              </a:defRPr>
            </a:lvl7pPr>
            <a:lvl8pPr lvl="7" indent="0">
              <a:spcBef>
                <a:spcPts val="0"/>
              </a:spcBef>
              <a:buClr>
                <a:schemeClr val="dk1"/>
              </a:buClr>
              <a:buFont typeface="Proxima Nova"/>
              <a:buNone/>
              <a:defRPr sz="2800">
                <a:solidFill>
                  <a:schemeClr val="dk1"/>
                </a:solidFill>
                <a:latin typeface="Proxima Nova"/>
                <a:ea typeface="Proxima Nova"/>
                <a:cs typeface="Proxima Nova"/>
                <a:sym typeface="Proxima Nova"/>
              </a:defRPr>
            </a:lvl8pPr>
            <a:lvl9pPr lvl="8" indent="0">
              <a:spcBef>
                <a:spcPts val="0"/>
              </a:spcBef>
              <a:buClr>
                <a:schemeClr val="dk1"/>
              </a:buClr>
              <a:buFont typeface="Proxima Nova"/>
              <a:buNone/>
              <a:defRPr sz="2800">
                <a:solidFill>
                  <a:schemeClr val="dk1"/>
                </a:solidFill>
                <a:latin typeface="Proxima Nova"/>
                <a:ea typeface="Proxima Nova"/>
                <a:cs typeface="Proxima Nova"/>
                <a:sym typeface="Proxima Nova"/>
              </a:defRPr>
            </a:lvl9pPr>
          </a:lstStyle>
          <a:p>
            <a:endParaRPr/>
          </a:p>
        </p:txBody>
      </p:sp>
      <p:sp>
        <p:nvSpPr>
          <p:cNvPr id="36" name="Shape 36"/>
          <p:cNvSpPr txBox="1">
            <a:spLocks noGrp="1"/>
          </p:cNvSpPr>
          <p:nvPr>
            <p:ph type="body" idx="1"/>
          </p:nvPr>
        </p:nvSpPr>
        <p:spPr>
          <a:xfrm>
            <a:off x="311700" y="1536633"/>
            <a:ext cx="39998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9pPr>
          </a:lstStyle>
          <a:p>
            <a:endParaRPr/>
          </a:p>
        </p:txBody>
      </p:sp>
      <p:sp>
        <p:nvSpPr>
          <p:cNvPr id="37" name="Shape 37"/>
          <p:cNvSpPr txBox="1">
            <a:spLocks noGrp="1"/>
          </p:cNvSpPr>
          <p:nvPr>
            <p:ph type="body" idx="2"/>
          </p:nvPr>
        </p:nvSpPr>
        <p:spPr>
          <a:xfrm>
            <a:off x="4832400" y="1536633"/>
            <a:ext cx="39998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9pPr>
          </a:lstStyle>
          <a:p>
            <a:endParaRPr/>
          </a:p>
        </p:txBody>
      </p:sp>
      <p:sp>
        <p:nvSpPr>
          <p:cNvPr id="38" name="Shape 38"/>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1pPr>
            <a:lvl2pPr lvl="1" indent="0">
              <a:spcBef>
                <a:spcPts val="0"/>
              </a:spcBef>
              <a:buClr>
                <a:schemeClr val="dk1"/>
              </a:buClr>
              <a:buFont typeface="Proxima Nova"/>
              <a:buNone/>
              <a:defRPr sz="2800">
                <a:solidFill>
                  <a:schemeClr val="dk1"/>
                </a:solidFill>
                <a:latin typeface="Proxima Nova"/>
                <a:ea typeface="Proxima Nova"/>
                <a:cs typeface="Proxima Nova"/>
                <a:sym typeface="Proxima Nova"/>
              </a:defRPr>
            </a:lvl2pPr>
            <a:lvl3pPr lvl="2" indent="0">
              <a:spcBef>
                <a:spcPts val="0"/>
              </a:spcBef>
              <a:buClr>
                <a:schemeClr val="dk1"/>
              </a:buClr>
              <a:buFont typeface="Proxima Nova"/>
              <a:buNone/>
              <a:defRPr sz="2800">
                <a:solidFill>
                  <a:schemeClr val="dk1"/>
                </a:solidFill>
                <a:latin typeface="Proxima Nova"/>
                <a:ea typeface="Proxima Nova"/>
                <a:cs typeface="Proxima Nova"/>
                <a:sym typeface="Proxima Nova"/>
              </a:defRPr>
            </a:lvl3pPr>
            <a:lvl4pPr lvl="3" indent="0">
              <a:spcBef>
                <a:spcPts val="0"/>
              </a:spcBef>
              <a:buClr>
                <a:schemeClr val="dk1"/>
              </a:buClr>
              <a:buFont typeface="Proxima Nova"/>
              <a:buNone/>
              <a:defRPr sz="2800">
                <a:solidFill>
                  <a:schemeClr val="dk1"/>
                </a:solidFill>
                <a:latin typeface="Proxima Nova"/>
                <a:ea typeface="Proxima Nova"/>
                <a:cs typeface="Proxima Nova"/>
                <a:sym typeface="Proxima Nova"/>
              </a:defRPr>
            </a:lvl4pPr>
            <a:lvl5pPr lvl="4" indent="0">
              <a:spcBef>
                <a:spcPts val="0"/>
              </a:spcBef>
              <a:buClr>
                <a:schemeClr val="dk1"/>
              </a:buClr>
              <a:buFont typeface="Proxima Nova"/>
              <a:buNone/>
              <a:defRPr sz="2800">
                <a:solidFill>
                  <a:schemeClr val="dk1"/>
                </a:solidFill>
                <a:latin typeface="Proxima Nova"/>
                <a:ea typeface="Proxima Nova"/>
                <a:cs typeface="Proxima Nova"/>
                <a:sym typeface="Proxima Nova"/>
              </a:defRPr>
            </a:lvl5pPr>
            <a:lvl6pPr lvl="5" indent="0">
              <a:spcBef>
                <a:spcPts val="0"/>
              </a:spcBef>
              <a:buClr>
                <a:schemeClr val="dk1"/>
              </a:buClr>
              <a:buFont typeface="Proxima Nova"/>
              <a:buNone/>
              <a:defRPr sz="2800">
                <a:solidFill>
                  <a:schemeClr val="dk1"/>
                </a:solidFill>
                <a:latin typeface="Proxima Nova"/>
                <a:ea typeface="Proxima Nova"/>
                <a:cs typeface="Proxima Nova"/>
                <a:sym typeface="Proxima Nova"/>
              </a:defRPr>
            </a:lvl6pPr>
            <a:lvl7pPr lvl="6" indent="0">
              <a:spcBef>
                <a:spcPts val="0"/>
              </a:spcBef>
              <a:buClr>
                <a:schemeClr val="dk1"/>
              </a:buClr>
              <a:buFont typeface="Proxima Nova"/>
              <a:buNone/>
              <a:defRPr sz="2800">
                <a:solidFill>
                  <a:schemeClr val="dk1"/>
                </a:solidFill>
                <a:latin typeface="Proxima Nova"/>
                <a:ea typeface="Proxima Nova"/>
                <a:cs typeface="Proxima Nova"/>
                <a:sym typeface="Proxima Nova"/>
              </a:defRPr>
            </a:lvl7pPr>
            <a:lvl8pPr lvl="7" indent="0">
              <a:spcBef>
                <a:spcPts val="0"/>
              </a:spcBef>
              <a:buClr>
                <a:schemeClr val="dk1"/>
              </a:buClr>
              <a:buFont typeface="Proxima Nova"/>
              <a:buNone/>
              <a:defRPr sz="2800">
                <a:solidFill>
                  <a:schemeClr val="dk1"/>
                </a:solidFill>
                <a:latin typeface="Proxima Nova"/>
                <a:ea typeface="Proxima Nova"/>
                <a:cs typeface="Proxima Nova"/>
                <a:sym typeface="Proxima Nova"/>
              </a:defRPr>
            </a:lvl8pPr>
            <a:lvl9pPr lvl="8" indent="0">
              <a:spcBef>
                <a:spcPts val="0"/>
              </a:spcBef>
              <a:buClr>
                <a:schemeClr val="dk1"/>
              </a:buClr>
              <a:buFont typeface="Proxima Nova"/>
              <a:buNone/>
              <a:defRPr sz="2800">
                <a:solidFill>
                  <a:schemeClr val="dk1"/>
                </a:solidFill>
                <a:latin typeface="Proxima Nova"/>
                <a:ea typeface="Proxima Nova"/>
                <a:cs typeface="Proxima Nova"/>
                <a:sym typeface="Proxima Nova"/>
              </a:defRPr>
            </a:lvl9pPr>
          </a:lstStyle>
          <a:p>
            <a:endParaRPr/>
          </a:p>
        </p:txBody>
      </p:sp>
      <p:sp>
        <p:nvSpPr>
          <p:cNvPr id="41" name="Shape 4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11700" y="740800"/>
            <a:ext cx="2807999" cy="1007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Proxima Nova"/>
              <a:buNone/>
              <a:defRPr sz="2400" b="0" i="0" u="none" strike="noStrike" cap="none">
                <a:solidFill>
                  <a:schemeClr val="dk1"/>
                </a:solidFill>
                <a:latin typeface="Proxima Nova"/>
                <a:ea typeface="Proxima Nova"/>
                <a:cs typeface="Proxima Nova"/>
                <a:sym typeface="Proxima Nova"/>
              </a:defRPr>
            </a:lvl1pPr>
            <a:lvl2pPr lvl="1" indent="0">
              <a:spcBef>
                <a:spcPts val="0"/>
              </a:spcBef>
              <a:buClr>
                <a:schemeClr val="dk1"/>
              </a:buClr>
              <a:buFont typeface="Proxima Nova"/>
              <a:buNone/>
              <a:defRPr sz="2400">
                <a:solidFill>
                  <a:schemeClr val="dk1"/>
                </a:solidFill>
                <a:latin typeface="Proxima Nova"/>
                <a:ea typeface="Proxima Nova"/>
                <a:cs typeface="Proxima Nova"/>
                <a:sym typeface="Proxima Nova"/>
              </a:defRPr>
            </a:lvl2pPr>
            <a:lvl3pPr lvl="2" indent="0">
              <a:spcBef>
                <a:spcPts val="0"/>
              </a:spcBef>
              <a:buClr>
                <a:schemeClr val="dk1"/>
              </a:buClr>
              <a:buFont typeface="Proxima Nova"/>
              <a:buNone/>
              <a:defRPr sz="2400">
                <a:solidFill>
                  <a:schemeClr val="dk1"/>
                </a:solidFill>
                <a:latin typeface="Proxima Nova"/>
                <a:ea typeface="Proxima Nova"/>
                <a:cs typeface="Proxima Nova"/>
                <a:sym typeface="Proxima Nova"/>
              </a:defRPr>
            </a:lvl3pPr>
            <a:lvl4pPr lvl="3" indent="0">
              <a:spcBef>
                <a:spcPts val="0"/>
              </a:spcBef>
              <a:buClr>
                <a:schemeClr val="dk1"/>
              </a:buClr>
              <a:buFont typeface="Proxima Nova"/>
              <a:buNone/>
              <a:defRPr sz="2400">
                <a:solidFill>
                  <a:schemeClr val="dk1"/>
                </a:solidFill>
                <a:latin typeface="Proxima Nova"/>
                <a:ea typeface="Proxima Nova"/>
                <a:cs typeface="Proxima Nova"/>
                <a:sym typeface="Proxima Nova"/>
              </a:defRPr>
            </a:lvl4pPr>
            <a:lvl5pPr lvl="4" indent="0">
              <a:spcBef>
                <a:spcPts val="0"/>
              </a:spcBef>
              <a:buClr>
                <a:schemeClr val="dk1"/>
              </a:buClr>
              <a:buFont typeface="Proxima Nova"/>
              <a:buNone/>
              <a:defRPr sz="2400">
                <a:solidFill>
                  <a:schemeClr val="dk1"/>
                </a:solidFill>
                <a:latin typeface="Proxima Nova"/>
                <a:ea typeface="Proxima Nova"/>
                <a:cs typeface="Proxima Nova"/>
                <a:sym typeface="Proxima Nova"/>
              </a:defRPr>
            </a:lvl5pPr>
            <a:lvl6pPr lvl="5" indent="0">
              <a:spcBef>
                <a:spcPts val="0"/>
              </a:spcBef>
              <a:buClr>
                <a:schemeClr val="dk1"/>
              </a:buClr>
              <a:buFont typeface="Proxima Nova"/>
              <a:buNone/>
              <a:defRPr sz="2400">
                <a:solidFill>
                  <a:schemeClr val="dk1"/>
                </a:solidFill>
                <a:latin typeface="Proxima Nova"/>
                <a:ea typeface="Proxima Nova"/>
                <a:cs typeface="Proxima Nova"/>
                <a:sym typeface="Proxima Nova"/>
              </a:defRPr>
            </a:lvl6pPr>
            <a:lvl7pPr lvl="6" indent="0">
              <a:spcBef>
                <a:spcPts val="0"/>
              </a:spcBef>
              <a:buClr>
                <a:schemeClr val="dk1"/>
              </a:buClr>
              <a:buFont typeface="Proxima Nova"/>
              <a:buNone/>
              <a:defRPr sz="2400">
                <a:solidFill>
                  <a:schemeClr val="dk1"/>
                </a:solidFill>
                <a:latin typeface="Proxima Nova"/>
                <a:ea typeface="Proxima Nova"/>
                <a:cs typeface="Proxima Nova"/>
                <a:sym typeface="Proxima Nova"/>
              </a:defRPr>
            </a:lvl7pPr>
            <a:lvl8pPr lvl="7" indent="0">
              <a:spcBef>
                <a:spcPts val="0"/>
              </a:spcBef>
              <a:buClr>
                <a:schemeClr val="dk1"/>
              </a:buClr>
              <a:buFont typeface="Proxima Nova"/>
              <a:buNone/>
              <a:defRPr sz="2400">
                <a:solidFill>
                  <a:schemeClr val="dk1"/>
                </a:solidFill>
                <a:latin typeface="Proxima Nova"/>
                <a:ea typeface="Proxima Nova"/>
                <a:cs typeface="Proxima Nova"/>
                <a:sym typeface="Proxima Nova"/>
              </a:defRPr>
            </a:lvl8pPr>
            <a:lvl9pPr lvl="8" indent="0">
              <a:spcBef>
                <a:spcPts val="0"/>
              </a:spcBef>
              <a:buClr>
                <a:schemeClr val="dk1"/>
              </a:buClr>
              <a:buFont typeface="Proxima Nova"/>
              <a:buNone/>
              <a:defRPr sz="2400">
                <a:solidFill>
                  <a:schemeClr val="dk1"/>
                </a:solidFill>
                <a:latin typeface="Proxima Nova"/>
                <a:ea typeface="Proxima Nova"/>
                <a:cs typeface="Proxima Nova"/>
                <a:sym typeface="Proxima Nova"/>
              </a:defRPr>
            </a:lvl9pPr>
          </a:lstStyle>
          <a:p>
            <a:endParaRPr/>
          </a:p>
        </p:txBody>
      </p:sp>
      <p:sp>
        <p:nvSpPr>
          <p:cNvPr id="44" name="Shape 44"/>
          <p:cNvSpPr txBox="1">
            <a:spLocks noGrp="1"/>
          </p:cNvSpPr>
          <p:nvPr>
            <p:ph type="body" idx="1"/>
          </p:nvPr>
        </p:nvSpPr>
        <p:spPr>
          <a:xfrm>
            <a:off x="311700" y="1852800"/>
            <a:ext cx="2807999" cy="42393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9pPr>
          </a:lstStyle>
          <a:p>
            <a:endParaRPr/>
          </a:p>
        </p:txBody>
      </p:sp>
      <p:sp>
        <p:nvSpPr>
          <p:cNvPr id="45" name="Shape 45"/>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90250" y="701800"/>
            <a:ext cx="5797500" cy="5454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Proxima Nova"/>
              <a:buNone/>
              <a:defRPr sz="4800" b="0" i="0" u="none" strike="noStrike" cap="none">
                <a:solidFill>
                  <a:schemeClr val="dk1"/>
                </a:solidFill>
                <a:latin typeface="Proxima Nova"/>
                <a:ea typeface="Proxima Nova"/>
                <a:cs typeface="Proxima Nova"/>
                <a:sym typeface="Proxima Nova"/>
              </a:defRPr>
            </a:lvl1pPr>
            <a:lvl2pPr lvl="1" indent="0">
              <a:spcBef>
                <a:spcPts val="0"/>
              </a:spcBef>
              <a:buClr>
                <a:schemeClr val="dk1"/>
              </a:buClr>
              <a:buFont typeface="Proxima Nova"/>
              <a:buNone/>
              <a:defRPr sz="4800">
                <a:solidFill>
                  <a:schemeClr val="dk1"/>
                </a:solidFill>
                <a:latin typeface="Proxima Nova"/>
                <a:ea typeface="Proxima Nova"/>
                <a:cs typeface="Proxima Nova"/>
                <a:sym typeface="Proxima Nova"/>
              </a:defRPr>
            </a:lvl2pPr>
            <a:lvl3pPr lvl="2" indent="0">
              <a:spcBef>
                <a:spcPts val="0"/>
              </a:spcBef>
              <a:buClr>
                <a:schemeClr val="dk1"/>
              </a:buClr>
              <a:buFont typeface="Proxima Nova"/>
              <a:buNone/>
              <a:defRPr sz="4800">
                <a:solidFill>
                  <a:schemeClr val="dk1"/>
                </a:solidFill>
                <a:latin typeface="Proxima Nova"/>
                <a:ea typeface="Proxima Nova"/>
                <a:cs typeface="Proxima Nova"/>
                <a:sym typeface="Proxima Nova"/>
              </a:defRPr>
            </a:lvl3pPr>
            <a:lvl4pPr lvl="3" indent="0">
              <a:spcBef>
                <a:spcPts val="0"/>
              </a:spcBef>
              <a:buClr>
                <a:schemeClr val="dk1"/>
              </a:buClr>
              <a:buFont typeface="Proxima Nova"/>
              <a:buNone/>
              <a:defRPr sz="4800">
                <a:solidFill>
                  <a:schemeClr val="dk1"/>
                </a:solidFill>
                <a:latin typeface="Proxima Nova"/>
                <a:ea typeface="Proxima Nova"/>
                <a:cs typeface="Proxima Nova"/>
                <a:sym typeface="Proxima Nova"/>
              </a:defRPr>
            </a:lvl4pPr>
            <a:lvl5pPr lvl="4" indent="0">
              <a:spcBef>
                <a:spcPts val="0"/>
              </a:spcBef>
              <a:buClr>
                <a:schemeClr val="dk1"/>
              </a:buClr>
              <a:buFont typeface="Proxima Nova"/>
              <a:buNone/>
              <a:defRPr sz="4800">
                <a:solidFill>
                  <a:schemeClr val="dk1"/>
                </a:solidFill>
                <a:latin typeface="Proxima Nova"/>
                <a:ea typeface="Proxima Nova"/>
                <a:cs typeface="Proxima Nova"/>
                <a:sym typeface="Proxima Nova"/>
              </a:defRPr>
            </a:lvl5pPr>
            <a:lvl6pPr lvl="5" indent="0">
              <a:spcBef>
                <a:spcPts val="0"/>
              </a:spcBef>
              <a:buClr>
                <a:schemeClr val="dk1"/>
              </a:buClr>
              <a:buFont typeface="Proxima Nova"/>
              <a:buNone/>
              <a:defRPr sz="4800">
                <a:solidFill>
                  <a:schemeClr val="dk1"/>
                </a:solidFill>
                <a:latin typeface="Proxima Nova"/>
                <a:ea typeface="Proxima Nova"/>
                <a:cs typeface="Proxima Nova"/>
                <a:sym typeface="Proxima Nova"/>
              </a:defRPr>
            </a:lvl6pPr>
            <a:lvl7pPr lvl="6" indent="0">
              <a:spcBef>
                <a:spcPts val="0"/>
              </a:spcBef>
              <a:buClr>
                <a:schemeClr val="dk1"/>
              </a:buClr>
              <a:buFont typeface="Proxima Nova"/>
              <a:buNone/>
              <a:defRPr sz="4800">
                <a:solidFill>
                  <a:schemeClr val="dk1"/>
                </a:solidFill>
                <a:latin typeface="Proxima Nova"/>
                <a:ea typeface="Proxima Nova"/>
                <a:cs typeface="Proxima Nova"/>
                <a:sym typeface="Proxima Nova"/>
              </a:defRPr>
            </a:lvl7pPr>
            <a:lvl8pPr lvl="7" indent="0">
              <a:spcBef>
                <a:spcPts val="0"/>
              </a:spcBef>
              <a:buClr>
                <a:schemeClr val="dk1"/>
              </a:buClr>
              <a:buFont typeface="Proxima Nova"/>
              <a:buNone/>
              <a:defRPr sz="4800">
                <a:solidFill>
                  <a:schemeClr val="dk1"/>
                </a:solidFill>
                <a:latin typeface="Proxima Nova"/>
                <a:ea typeface="Proxima Nova"/>
                <a:cs typeface="Proxima Nova"/>
                <a:sym typeface="Proxima Nova"/>
              </a:defRPr>
            </a:lvl8pPr>
            <a:lvl9pPr lvl="8" indent="0">
              <a:spcBef>
                <a:spcPts val="0"/>
              </a:spcBef>
              <a:buClr>
                <a:schemeClr val="dk1"/>
              </a:buClr>
              <a:buFont typeface="Proxima Nova"/>
              <a:buNone/>
              <a:defRPr sz="4800">
                <a:solidFill>
                  <a:schemeClr val="dk1"/>
                </a:solidFill>
                <a:latin typeface="Proxima Nova"/>
                <a:ea typeface="Proxima Nova"/>
                <a:cs typeface="Proxima Nova"/>
                <a:sym typeface="Proxima Nova"/>
              </a:defRPr>
            </a:lvl9pPr>
          </a:lstStyle>
          <a:p>
            <a:endParaRPr/>
          </a:p>
        </p:txBody>
      </p:sp>
      <p:sp>
        <p:nvSpPr>
          <p:cNvPr id="48" name="Shape 48"/>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1pPr>
            <a:lvl2pPr lvl="1" indent="0">
              <a:spcBef>
                <a:spcPts val="0"/>
              </a:spcBef>
              <a:buClr>
                <a:schemeClr val="dk1"/>
              </a:buClr>
              <a:buFont typeface="Proxima Nova"/>
              <a:buNone/>
              <a:defRPr sz="2800">
                <a:solidFill>
                  <a:schemeClr val="dk1"/>
                </a:solidFill>
                <a:latin typeface="Proxima Nova"/>
                <a:ea typeface="Proxima Nova"/>
                <a:cs typeface="Proxima Nova"/>
                <a:sym typeface="Proxima Nova"/>
              </a:defRPr>
            </a:lvl2pPr>
            <a:lvl3pPr lvl="2" indent="0">
              <a:spcBef>
                <a:spcPts val="0"/>
              </a:spcBef>
              <a:buClr>
                <a:schemeClr val="dk1"/>
              </a:buClr>
              <a:buFont typeface="Proxima Nova"/>
              <a:buNone/>
              <a:defRPr sz="2800">
                <a:solidFill>
                  <a:schemeClr val="dk1"/>
                </a:solidFill>
                <a:latin typeface="Proxima Nova"/>
                <a:ea typeface="Proxima Nova"/>
                <a:cs typeface="Proxima Nova"/>
                <a:sym typeface="Proxima Nova"/>
              </a:defRPr>
            </a:lvl3pPr>
            <a:lvl4pPr lvl="3" indent="0">
              <a:spcBef>
                <a:spcPts val="0"/>
              </a:spcBef>
              <a:buClr>
                <a:schemeClr val="dk1"/>
              </a:buClr>
              <a:buFont typeface="Proxima Nova"/>
              <a:buNone/>
              <a:defRPr sz="2800">
                <a:solidFill>
                  <a:schemeClr val="dk1"/>
                </a:solidFill>
                <a:latin typeface="Proxima Nova"/>
                <a:ea typeface="Proxima Nova"/>
                <a:cs typeface="Proxima Nova"/>
                <a:sym typeface="Proxima Nova"/>
              </a:defRPr>
            </a:lvl4pPr>
            <a:lvl5pPr lvl="4" indent="0">
              <a:spcBef>
                <a:spcPts val="0"/>
              </a:spcBef>
              <a:buClr>
                <a:schemeClr val="dk1"/>
              </a:buClr>
              <a:buFont typeface="Proxima Nova"/>
              <a:buNone/>
              <a:defRPr sz="2800">
                <a:solidFill>
                  <a:schemeClr val="dk1"/>
                </a:solidFill>
                <a:latin typeface="Proxima Nova"/>
                <a:ea typeface="Proxima Nova"/>
                <a:cs typeface="Proxima Nova"/>
                <a:sym typeface="Proxima Nova"/>
              </a:defRPr>
            </a:lvl5pPr>
            <a:lvl6pPr lvl="5" indent="0">
              <a:spcBef>
                <a:spcPts val="0"/>
              </a:spcBef>
              <a:buClr>
                <a:schemeClr val="dk1"/>
              </a:buClr>
              <a:buFont typeface="Proxima Nova"/>
              <a:buNone/>
              <a:defRPr sz="2800">
                <a:solidFill>
                  <a:schemeClr val="dk1"/>
                </a:solidFill>
                <a:latin typeface="Proxima Nova"/>
                <a:ea typeface="Proxima Nova"/>
                <a:cs typeface="Proxima Nova"/>
                <a:sym typeface="Proxima Nova"/>
              </a:defRPr>
            </a:lvl6pPr>
            <a:lvl7pPr lvl="6" indent="0">
              <a:spcBef>
                <a:spcPts val="0"/>
              </a:spcBef>
              <a:buClr>
                <a:schemeClr val="dk1"/>
              </a:buClr>
              <a:buFont typeface="Proxima Nova"/>
              <a:buNone/>
              <a:defRPr sz="2800">
                <a:solidFill>
                  <a:schemeClr val="dk1"/>
                </a:solidFill>
                <a:latin typeface="Proxima Nova"/>
                <a:ea typeface="Proxima Nova"/>
                <a:cs typeface="Proxima Nova"/>
                <a:sym typeface="Proxima Nova"/>
              </a:defRPr>
            </a:lvl7pPr>
            <a:lvl8pPr lvl="7" indent="0">
              <a:spcBef>
                <a:spcPts val="0"/>
              </a:spcBef>
              <a:buClr>
                <a:schemeClr val="dk1"/>
              </a:buClr>
              <a:buFont typeface="Proxima Nova"/>
              <a:buNone/>
              <a:defRPr sz="2800">
                <a:solidFill>
                  <a:schemeClr val="dk1"/>
                </a:solidFill>
                <a:latin typeface="Proxima Nova"/>
                <a:ea typeface="Proxima Nova"/>
                <a:cs typeface="Proxima Nova"/>
                <a:sym typeface="Proxima Nova"/>
              </a:defRPr>
            </a:lvl8pPr>
            <a:lvl9pPr lvl="8" indent="0">
              <a:spcBef>
                <a:spcPts val="0"/>
              </a:spcBef>
              <a:buClr>
                <a:schemeClr val="dk1"/>
              </a:buClr>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accent3"/>
              </a:buClr>
              <a:buFont typeface="Proxima Nova"/>
              <a:buNone/>
              <a:defRPr sz="1800" b="0" i="0" u="none" strike="noStrike" cap="none">
                <a:solidFill>
                  <a:schemeClr val="accent3"/>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US" sz="1000" b="0" i="0" u="none" strike="noStrike" cap="none">
                <a:solidFill>
                  <a:schemeClr val="dk1"/>
                </a:solidFill>
                <a:latin typeface="Proxima Nova"/>
                <a:ea typeface="Proxima Nova"/>
                <a:cs typeface="Proxima Nova"/>
                <a:sym typeface="Proxima Nova"/>
              </a:rPr>
              <a:t>‹#›</a:t>
            </a:fld>
            <a:endParaRPr lang="en-US" sz="1000" b="0" i="0" u="none" strike="noStrike" cap="none">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research@ccsf.edu" TargetMode="External"/><Relationship Id="rId3" Type="http://schemas.openxmlformats.org/officeDocument/2006/relationships/image" Target="../media/image29.jpg"/><Relationship Id="rId7" Type="http://schemas.openxmlformats.org/officeDocument/2006/relationships/hyperlink" Target="mailto:slocoordinator@ccsf.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www.ccsf.edu/CurricUNET" TargetMode="External"/><Relationship Id="rId5" Type="http://schemas.openxmlformats.org/officeDocument/2006/relationships/hyperlink" Target="http://www.ccsf.edu/ProgramReview" TargetMode="External"/><Relationship Id="rId4" Type="http://schemas.openxmlformats.org/officeDocument/2006/relationships/hyperlink" Target="www.ccsf.edu/SLO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p:nvPr/>
        </p:nvSpPr>
        <p:spPr>
          <a:xfrm>
            <a:off x="147635" y="4684816"/>
            <a:ext cx="4195763" cy="120032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Proxima Nova"/>
              <a:buNone/>
            </a:pPr>
            <a:r>
              <a:rPr lang="en-US" sz="2400" b="0" i="0" u="none" strike="noStrike" cap="none">
                <a:solidFill>
                  <a:srgbClr val="000000"/>
                </a:solidFill>
                <a:latin typeface="Proxima Nova"/>
                <a:ea typeface="Proxima Nova"/>
                <a:cs typeface="Proxima Nova"/>
                <a:sym typeface="Proxima Nova"/>
              </a:rPr>
              <a:t>Katryn Wiese</a:t>
            </a:r>
            <a:br>
              <a:rPr lang="en-US" sz="2400" b="0" i="0" u="none" strike="noStrike" cap="none">
                <a:solidFill>
                  <a:srgbClr val="000000"/>
                </a:solidFill>
                <a:latin typeface="Proxima Nova"/>
                <a:ea typeface="Proxima Nova"/>
                <a:cs typeface="Proxima Nova"/>
                <a:sym typeface="Proxima Nova"/>
              </a:rPr>
            </a:br>
            <a:r>
              <a:rPr lang="en-US" sz="2400" b="0" i="0" u="none" strike="noStrike" cap="none">
                <a:solidFill>
                  <a:srgbClr val="000000"/>
                </a:solidFill>
                <a:latin typeface="Proxima Nova"/>
                <a:ea typeface="Proxima Nova"/>
                <a:cs typeface="Proxima Nova"/>
                <a:sym typeface="Proxima Nova"/>
              </a:rPr>
              <a:t>City College of San Francisco</a:t>
            </a:r>
          </a:p>
          <a:p>
            <a:pPr marL="0" marR="0" lvl="0" indent="0" algn="ctr" rtl="0">
              <a:lnSpc>
                <a:spcPct val="100000"/>
              </a:lnSpc>
              <a:spcBef>
                <a:spcPts val="0"/>
              </a:spcBef>
              <a:spcAft>
                <a:spcPts val="0"/>
              </a:spcAft>
              <a:buClr>
                <a:srgbClr val="000000"/>
              </a:buClr>
              <a:buSzPct val="25000"/>
              <a:buFont typeface="Proxima Nova"/>
              <a:buNone/>
            </a:pPr>
            <a:r>
              <a:rPr lang="en-US" sz="2400" b="0" i="0" u="none" strike="noStrike" cap="none">
                <a:solidFill>
                  <a:srgbClr val="000000"/>
                </a:solidFill>
                <a:latin typeface="Proxima Nova"/>
                <a:ea typeface="Proxima Nova"/>
                <a:cs typeface="Proxima Nova"/>
                <a:sym typeface="Proxima Nova"/>
              </a:rPr>
              <a:t>www.ccsf.edu/slo</a:t>
            </a:r>
          </a:p>
        </p:txBody>
      </p:sp>
      <p:sp>
        <p:nvSpPr>
          <p:cNvPr id="62" name="Shape 62"/>
          <p:cNvSpPr txBox="1">
            <a:spLocks noGrp="1"/>
          </p:cNvSpPr>
          <p:nvPr>
            <p:ph type="title"/>
          </p:nvPr>
        </p:nvSpPr>
        <p:spPr>
          <a:xfrm>
            <a:off x="222917" y="1905000"/>
            <a:ext cx="4045199" cy="27893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Proxima Nova"/>
              <a:buNone/>
            </a:pPr>
            <a:r>
              <a:rPr lang="en-US" sz="4200" b="0" i="0" u="none" strike="noStrike" cap="none">
                <a:solidFill>
                  <a:schemeClr val="dk1"/>
                </a:solidFill>
                <a:latin typeface="Proxima Nova"/>
                <a:ea typeface="Proxima Nova"/>
                <a:cs typeface="Proxima Nova"/>
                <a:sym typeface="Proxima Nova"/>
              </a:rPr>
              <a:t>Gathering and Using Disaggregated SLO Data</a:t>
            </a:r>
          </a:p>
        </p:txBody>
      </p:sp>
      <p:sp>
        <p:nvSpPr>
          <p:cNvPr id="63" name="Shape 63"/>
          <p:cNvSpPr txBox="1">
            <a:spLocks noGrp="1"/>
          </p:cNvSpPr>
          <p:nvPr>
            <p:ph type="body" idx="2"/>
          </p:nvPr>
        </p:nvSpPr>
        <p:spPr>
          <a:xfrm>
            <a:off x="4939500" y="533400"/>
            <a:ext cx="3837000" cy="5359100"/>
          </a:xfrm>
          <a:prstGeom prst="rect">
            <a:avLst/>
          </a:prstGeom>
          <a:noFill/>
          <a:ln>
            <a:noFill/>
          </a:ln>
        </p:spPr>
        <p:txBody>
          <a:bodyPr lIns="91425" tIns="91425" rIns="91425" bIns="91425" anchor="b" anchorCtr="0">
            <a:noAutofit/>
          </a:bodyPr>
          <a:lstStyle/>
          <a:p>
            <a:pPr marL="0" marR="0" lvl="0" indent="0" algn="r" rtl="0">
              <a:lnSpc>
                <a:spcPct val="115000"/>
              </a:lnSpc>
              <a:spcBef>
                <a:spcPts val="0"/>
              </a:spcBef>
              <a:spcAft>
                <a:spcPts val="0"/>
              </a:spcAft>
              <a:buClr>
                <a:srgbClr val="000000"/>
              </a:buClr>
              <a:buSzPct val="25000"/>
              <a:buFont typeface="Proxima Nova"/>
              <a:buNone/>
            </a:pPr>
            <a:r>
              <a:rPr lang="en-US" sz="2000" b="0" i="0" u="none" strike="noStrike" cap="none">
                <a:solidFill>
                  <a:schemeClr val="lt1"/>
                </a:solidFill>
                <a:latin typeface="Proxima Nova"/>
                <a:ea typeface="Proxima Nova"/>
                <a:cs typeface="Proxima Nova"/>
                <a:sym typeface="Proxima Nova"/>
              </a:rPr>
              <a:t>ASCCC 4th SLO Symposium</a:t>
            </a:r>
          </a:p>
          <a:p>
            <a:pPr marL="0" marR="0" lvl="0" indent="0" algn="r" rtl="0">
              <a:lnSpc>
                <a:spcPct val="115000"/>
              </a:lnSpc>
              <a:spcBef>
                <a:spcPts val="1600"/>
              </a:spcBef>
              <a:spcAft>
                <a:spcPts val="0"/>
              </a:spcAft>
              <a:buClr>
                <a:srgbClr val="000000"/>
              </a:buClr>
              <a:buSzPct val="25000"/>
              <a:buFont typeface="Proxima Nova"/>
              <a:buNone/>
            </a:pPr>
            <a:r>
              <a:rPr lang="en-US" sz="2000" b="0" i="0" u="none" strike="noStrike" cap="none">
                <a:solidFill>
                  <a:schemeClr val="lt1"/>
                </a:solidFill>
                <a:latin typeface="Proxima Nova"/>
                <a:ea typeface="Proxima Nova"/>
                <a:cs typeface="Proxima Nova"/>
                <a:sym typeface="Proxima Nova"/>
              </a:rPr>
              <a:t>North Orange County Community College District</a:t>
            </a:r>
          </a:p>
          <a:p>
            <a:pPr marL="0" marR="0" lvl="0" indent="0" algn="r" rtl="0">
              <a:lnSpc>
                <a:spcPct val="115000"/>
              </a:lnSpc>
              <a:spcBef>
                <a:spcPts val="1600"/>
              </a:spcBef>
              <a:spcAft>
                <a:spcPts val="0"/>
              </a:spcAft>
              <a:buClr>
                <a:srgbClr val="000000"/>
              </a:buClr>
              <a:buSzPct val="25000"/>
              <a:buFont typeface="Proxima Nova"/>
              <a:buNone/>
            </a:pPr>
            <a:r>
              <a:rPr lang="en-US" sz="2000" b="0" i="0" u="none" strike="noStrike" cap="none">
                <a:solidFill>
                  <a:schemeClr val="lt1"/>
                </a:solidFill>
                <a:latin typeface="Proxima Nova"/>
                <a:ea typeface="Proxima Nova"/>
                <a:cs typeface="Proxima Nova"/>
                <a:sym typeface="Proxima Nova"/>
              </a:rPr>
              <a:t>February 3, 2017</a:t>
            </a:r>
          </a:p>
        </p:txBody>
      </p:sp>
      <p:pic>
        <p:nvPicPr>
          <p:cNvPr id="64" name="Shape 64"/>
          <p:cNvPicPr preferRelativeResize="0"/>
          <p:nvPr/>
        </p:nvPicPr>
        <p:blipFill rotWithShape="1">
          <a:blip r:embed="rId3">
            <a:alphaModFix/>
          </a:blip>
          <a:srcRect/>
          <a:stretch/>
        </p:blipFill>
        <p:spPr>
          <a:xfrm>
            <a:off x="147636" y="152400"/>
            <a:ext cx="4195763" cy="1600199"/>
          </a:xfrm>
          <a:prstGeom prst="rect">
            <a:avLst/>
          </a:prstGeom>
          <a:noFill/>
          <a:ln>
            <a:noFill/>
          </a:ln>
        </p:spPr>
      </p:pic>
      <p:grpSp>
        <p:nvGrpSpPr>
          <p:cNvPr id="65" name="Shape 65"/>
          <p:cNvGrpSpPr/>
          <p:nvPr/>
        </p:nvGrpSpPr>
        <p:grpSpPr>
          <a:xfrm>
            <a:off x="5015947" y="5867400"/>
            <a:ext cx="3809999" cy="762000"/>
            <a:chOff x="5029200" y="2057400"/>
            <a:chExt cx="3809999" cy="762000"/>
          </a:xfrm>
        </p:grpSpPr>
        <p:sp>
          <p:nvSpPr>
            <p:cNvPr id="66" name="Shape 66"/>
            <p:cNvSpPr/>
            <p:nvPr/>
          </p:nvSpPr>
          <p:spPr>
            <a:xfrm>
              <a:off x="5029200" y="2057400"/>
              <a:ext cx="3809999" cy="762000"/>
            </a:xfrm>
            <a:prstGeom prst="rect">
              <a:avLst/>
            </a:prstGeom>
            <a:solidFill>
              <a:schemeClr val="lt1"/>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67" name="Shape 67"/>
            <p:cNvPicPr preferRelativeResize="0"/>
            <p:nvPr/>
          </p:nvPicPr>
          <p:blipFill rotWithShape="1">
            <a:blip r:embed="rId4">
              <a:alphaModFix/>
            </a:blip>
            <a:srcRect/>
            <a:stretch/>
          </p:blipFill>
          <p:spPr>
            <a:xfrm>
              <a:off x="5221357" y="2209800"/>
              <a:ext cx="3419474" cy="409575"/>
            </a:xfrm>
            <a:prstGeom prst="rect">
              <a:avLst/>
            </a:prstGeom>
            <a:noFill/>
            <a:ln>
              <a:noFill/>
            </a:ln>
          </p:spPr>
        </p:pic>
      </p:grpSp>
      <p:sp>
        <p:nvSpPr>
          <p:cNvPr id="68" name="Shape 68"/>
          <p:cNvSpPr/>
          <p:nvPr/>
        </p:nvSpPr>
        <p:spPr>
          <a:xfrm>
            <a:off x="4688525" y="389522"/>
            <a:ext cx="4303075" cy="31544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69" name="Shape 69" descr="1475763311694.gif"/>
          <p:cNvPicPr preferRelativeResize="0"/>
          <p:nvPr/>
        </p:nvPicPr>
        <p:blipFill rotWithShape="1">
          <a:blip r:embed="rId5">
            <a:alphaModFix/>
          </a:blip>
          <a:srcRect t="35751" r="24004" b="43324"/>
          <a:stretch/>
        </p:blipFill>
        <p:spPr>
          <a:xfrm>
            <a:off x="4800600" y="533400"/>
            <a:ext cx="4025348" cy="2911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spcBef>
                <a:spcPts val="0"/>
              </a:spcBef>
              <a:buNone/>
            </a:pPr>
            <a:r>
              <a:rPr lang="en-US"/>
              <a:t>95% participation rates resulted from:</a:t>
            </a:r>
          </a:p>
        </p:txBody>
      </p:sp>
      <p:sp>
        <p:nvSpPr>
          <p:cNvPr id="171" name="Shape 171"/>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marL="457200" lvl="0" indent="-381000" rtl="0">
              <a:lnSpc>
                <a:spcPct val="115000"/>
              </a:lnSpc>
              <a:spcBef>
                <a:spcPts val="0"/>
              </a:spcBef>
              <a:spcAft>
                <a:spcPts val="0"/>
              </a:spcAft>
              <a:buClr>
                <a:srgbClr val="222222"/>
              </a:buClr>
              <a:buSzPct val="100000"/>
              <a:buChar char="●"/>
            </a:pPr>
            <a:r>
              <a:rPr lang="en-US" sz="2400" b="1">
                <a:solidFill>
                  <a:srgbClr val="222222"/>
                </a:solidFill>
                <a:highlight>
                  <a:srgbClr val="FFFFFF"/>
                </a:highlight>
              </a:rPr>
              <a:t>Publicize missing CRN-level reports </a:t>
            </a:r>
            <a:r>
              <a:rPr lang="en-US" sz="2400">
                <a:solidFill>
                  <a:srgbClr val="222222"/>
                </a:solidFill>
                <a:highlight>
                  <a:srgbClr val="FFFFFF"/>
                </a:highlight>
              </a:rPr>
              <a:t>before and after deadline online (instructor + CRN) and through email to faculty, chairs, and deans (who follow up one on one)</a:t>
            </a:r>
          </a:p>
          <a:p>
            <a:pPr marL="457200" lvl="0" indent="-381000" rtl="0">
              <a:lnSpc>
                <a:spcPct val="115000"/>
              </a:lnSpc>
              <a:spcBef>
                <a:spcPts val="0"/>
              </a:spcBef>
              <a:spcAft>
                <a:spcPts val="0"/>
              </a:spcAft>
              <a:buClr>
                <a:srgbClr val="222222"/>
              </a:buClr>
              <a:buSzPct val="100000"/>
              <a:buChar char="●"/>
            </a:pPr>
            <a:r>
              <a:rPr lang="en-US" sz="2400" b="1">
                <a:solidFill>
                  <a:srgbClr val="222222"/>
                </a:solidFill>
                <a:highlight>
                  <a:srgbClr val="FFFFFF"/>
                </a:highlight>
              </a:rPr>
              <a:t>Integrated with program review</a:t>
            </a:r>
          </a:p>
          <a:p>
            <a:pPr marL="914400" lvl="1" indent="-355600" rtl="0">
              <a:lnSpc>
                <a:spcPct val="115000"/>
              </a:lnSpc>
              <a:spcBef>
                <a:spcPts val="0"/>
              </a:spcBef>
              <a:spcAft>
                <a:spcPts val="0"/>
              </a:spcAft>
              <a:buClr>
                <a:srgbClr val="222222"/>
              </a:buClr>
              <a:buSzPct val="100000"/>
              <a:buChar char="○"/>
            </a:pPr>
            <a:r>
              <a:rPr lang="en-US" sz="2000" b="1">
                <a:solidFill>
                  <a:srgbClr val="222222"/>
                </a:solidFill>
                <a:highlight>
                  <a:srgbClr val="FFFFFF"/>
                </a:highlight>
              </a:rPr>
              <a:t>Reports annually publicized and addressed </a:t>
            </a:r>
            <a:r>
              <a:rPr lang="en-US" sz="2000">
                <a:solidFill>
                  <a:srgbClr val="222222"/>
                </a:solidFill>
                <a:highlight>
                  <a:srgbClr val="FFFFFF"/>
                </a:highlight>
              </a:rPr>
              <a:t>(narrative explanation of missing reports) through public </a:t>
            </a:r>
            <a:r>
              <a:rPr lang="en-US" sz="2000" b="1">
                <a:solidFill>
                  <a:srgbClr val="222222"/>
                </a:solidFill>
                <a:highlight>
                  <a:srgbClr val="FFFFFF"/>
                </a:highlight>
              </a:rPr>
              <a:t>program review</a:t>
            </a:r>
          </a:p>
          <a:p>
            <a:pPr marL="914400" lvl="1" indent="-355600" rtl="0">
              <a:lnSpc>
                <a:spcPct val="115000"/>
              </a:lnSpc>
              <a:spcBef>
                <a:spcPts val="0"/>
              </a:spcBef>
              <a:spcAft>
                <a:spcPts val="0"/>
              </a:spcAft>
              <a:buClr>
                <a:srgbClr val="222222"/>
              </a:buClr>
              <a:buSzPct val="100000"/>
              <a:buChar char="○"/>
            </a:pPr>
            <a:r>
              <a:rPr lang="en-US" sz="2000">
                <a:solidFill>
                  <a:srgbClr val="222222"/>
                </a:solidFill>
                <a:highlight>
                  <a:srgbClr val="FFFFFF"/>
                </a:highlight>
              </a:rPr>
              <a:t>Departments addressing demographic trends from both completion data AND SLO data for a particular course/program.</a:t>
            </a:r>
          </a:p>
          <a:p>
            <a:pPr marL="457200" lvl="0" indent="-381000" rtl="0">
              <a:lnSpc>
                <a:spcPct val="115000"/>
              </a:lnSpc>
              <a:spcBef>
                <a:spcPts val="0"/>
              </a:spcBef>
              <a:spcAft>
                <a:spcPts val="0"/>
              </a:spcAft>
              <a:buClr>
                <a:srgbClr val="222222"/>
              </a:buClr>
              <a:buSzPct val="100000"/>
              <a:buChar char="●"/>
            </a:pPr>
            <a:r>
              <a:rPr lang="en-US" sz="2400" b="1">
                <a:solidFill>
                  <a:srgbClr val="222222"/>
                </a:solidFill>
                <a:highlight>
                  <a:srgbClr val="FFFFFF"/>
                </a:highlight>
              </a:rPr>
              <a:t>Pulled into college-wide Degree, Certificate, and General Education/Institutional assessments.</a:t>
            </a:r>
          </a:p>
          <a:p>
            <a:pPr marL="457200" lvl="0" indent="-381000" rtl="0">
              <a:lnSpc>
                <a:spcPct val="115000"/>
              </a:lnSpc>
              <a:spcBef>
                <a:spcPts val="0"/>
              </a:spcBef>
              <a:spcAft>
                <a:spcPts val="0"/>
              </a:spcAft>
              <a:buClr>
                <a:srgbClr val="222222"/>
              </a:buClr>
              <a:buSzPct val="100000"/>
              <a:buChar char="●"/>
            </a:pPr>
            <a:r>
              <a:rPr lang="en-US" sz="2400" b="1">
                <a:solidFill>
                  <a:srgbClr val="222222"/>
                </a:solidFill>
                <a:highlight>
                  <a:srgbClr val="FFFFFF"/>
                </a:highlight>
              </a:rPr>
              <a:t>Show Cause + Restoration!</a:t>
            </a:r>
          </a:p>
          <a:p>
            <a:pPr lvl="0">
              <a:spcBef>
                <a:spcPts val="0"/>
              </a:spcBef>
              <a:buNone/>
            </a:pPr>
            <a:endParaRPr>
              <a:solidFill>
                <a:srgbClr val="222222"/>
              </a:solidFill>
              <a:highlight>
                <a:srgbClr val="FFFFFF"/>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p:nvPr/>
        </p:nvSpPr>
        <p:spPr>
          <a:xfrm>
            <a:off x="2209800" y="1371600"/>
            <a:ext cx="6934199" cy="54863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7" name="Shape 177"/>
          <p:cNvSpPr txBox="1">
            <a:spLocks noGrp="1"/>
          </p:cNvSpPr>
          <p:nvPr>
            <p:ph type="title"/>
          </p:nvPr>
        </p:nvSpPr>
        <p:spPr>
          <a:xfrm>
            <a:off x="304800" y="381000"/>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DATA publicly viewable immediately in CurricUNET</a:t>
            </a:r>
          </a:p>
        </p:txBody>
      </p:sp>
      <p:pic>
        <p:nvPicPr>
          <p:cNvPr id="178" name="Shape 178"/>
          <p:cNvPicPr preferRelativeResize="0"/>
          <p:nvPr/>
        </p:nvPicPr>
        <p:blipFill rotWithShape="1">
          <a:blip r:embed="rId3">
            <a:alphaModFix/>
          </a:blip>
          <a:srcRect/>
          <a:stretch/>
        </p:blipFill>
        <p:spPr>
          <a:xfrm>
            <a:off x="2438400" y="1524000"/>
            <a:ext cx="6562725" cy="52101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p:nvPr/>
        </p:nvSpPr>
        <p:spPr>
          <a:xfrm>
            <a:off x="3429000" y="0"/>
            <a:ext cx="5714999" cy="6858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4" name="Shape 184"/>
          <p:cNvSpPr txBox="1">
            <a:spLocks noGrp="1"/>
          </p:cNvSpPr>
          <p:nvPr>
            <p:ph type="title"/>
          </p:nvPr>
        </p:nvSpPr>
        <p:spPr>
          <a:xfrm>
            <a:off x="304800" y="228600"/>
            <a:ext cx="2812500" cy="7635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Student names are removed</a:t>
            </a:r>
            <a:br>
              <a:rPr lang="en-US" sz="2800" b="0" i="0" u="none" strike="noStrike" cap="none">
                <a:solidFill>
                  <a:schemeClr val="dk1"/>
                </a:solidFill>
                <a:latin typeface="Proxima Nova"/>
                <a:ea typeface="Proxima Nova"/>
                <a:cs typeface="Proxima Nova"/>
                <a:sym typeface="Proxima Nova"/>
              </a:rPr>
            </a:br>
            <a:r>
              <a:rPr lang="en-US" sz="2800" b="0" i="0" u="none" strike="noStrike" cap="none">
                <a:solidFill>
                  <a:schemeClr val="dk1"/>
                </a:solidFill>
                <a:latin typeface="Proxima Nova"/>
                <a:ea typeface="Proxima Nova"/>
                <a:cs typeface="Proxima Nova"/>
                <a:sym typeface="Proxima Nova"/>
              </a:rPr>
              <a:t/>
            </a:r>
            <a:br>
              <a:rPr lang="en-US" sz="2800" b="0" i="0" u="none" strike="noStrike" cap="none">
                <a:solidFill>
                  <a:schemeClr val="dk1"/>
                </a:solidFill>
                <a:latin typeface="Proxima Nova"/>
                <a:ea typeface="Proxima Nova"/>
                <a:cs typeface="Proxima Nova"/>
                <a:sym typeface="Proxima Nova"/>
              </a:rPr>
            </a:br>
            <a:r>
              <a:rPr lang="en-US" sz="2800" b="0" i="0" u="none" strike="noStrike" cap="none">
                <a:solidFill>
                  <a:schemeClr val="dk1"/>
                </a:solidFill>
                <a:latin typeface="Proxima Nova"/>
                <a:ea typeface="Proxima Nova"/>
                <a:cs typeface="Proxima Nova"/>
                <a:sym typeface="Proxima Nova"/>
              </a:rPr>
              <a:t>Totals are produced</a:t>
            </a:r>
          </a:p>
        </p:txBody>
      </p:sp>
      <p:pic>
        <p:nvPicPr>
          <p:cNvPr id="185" name="Shape 185"/>
          <p:cNvPicPr preferRelativeResize="0"/>
          <p:nvPr/>
        </p:nvPicPr>
        <p:blipFill rotWithShape="1">
          <a:blip r:embed="rId3">
            <a:alphaModFix/>
          </a:blip>
          <a:srcRect t="8197" b="85116"/>
          <a:stretch/>
        </p:blipFill>
        <p:spPr>
          <a:xfrm>
            <a:off x="3568132" y="76201"/>
            <a:ext cx="5469802" cy="458636"/>
          </a:xfrm>
          <a:prstGeom prst="rect">
            <a:avLst/>
          </a:prstGeom>
          <a:noFill/>
          <a:ln>
            <a:noFill/>
          </a:ln>
        </p:spPr>
      </p:pic>
      <p:pic>
        <p:nvPicPr>
          <p:cNvPr id="186" name="Shape 186"/>
          <p:cNvPicPr preferRelativeResize="0"/>
          <p:nvPr/>
        </p:nvPicPr>
        <p:blipFill rotWithShape="1">
          <a:blip r:embed="rId3">
            <a:alphaModFix/>
          </a:blip>
          <a:srcRect t="57945"/>
          <a:stretch/>
        </p:blipFill>
        <p:spPr>
          <a:xfrm>
            <a:off x="3551598" y="1986950"/>
            <a:ext cx="5469802" cy="2884099"/>
          </a:xfrm>
          <a:prstGeom prst="rect">
            <a:avLst/>
          </a:prstGeom>
          <a:noFill/>
          <a:ln>
            <a:noFill/>
          </a:ln>
        </p:spPr>
      </p:pic>
      <p:pic>
        <p:nvPicPr>
          <p:cNvPr id="187" name="Shape 187"/>
          <p:cNvPicPr preferRelativeResize="0"/>
          <p:nvPr/>
        </p:nvPicPr>
        <p:blipFill rotWithShape="1">
          <a:blip r:embed="rId4">
            <a:alphaModFix/>
          </a:blip>
          <a:srcRect/>
          <a:stretch/>
        </p:blipFill>
        <p:spPr>
          <a:xfrm>
            <a:off x="3555192" y="4858830"/>
            <a:ext cx="5469802" cy="1906834"/>
          </a:xfrm>
          <a:prstGeom prst="rect">
            <a:avLst/>
          </a:prstGeom>
          <a:noFill/>
          <a:ln>
            <a:noFill/>
          </a:ln>
        </p:spPr>
      </p:pic>
      <p:pic>
        <p:nvPicPr>
          <p:cNvPr id="188" name="Shape 188"/>
          <p:cNvPicPr preferRelativeResize="0"/>
          <p:nvPr/>
        </p:nvPicPr>
        <p:blipFill rotWithShape="1">
          <a:blip r:embed="rId3">
            <a:alphaModFix/>
          </a:blip>
          <a:srcRect t="33333" b="55933"/>
          <a:stretch/>
        </p:blipFill>
        <p:spPr>
          <a:xfrm>
            <a:off x="3568132" y="1242923"/>
            <a:ext cx="5469802" cy="736120"/>
          </a:xfrm>
          <a:prstGeom prst="rect">
            <a:avLst/>
          </a:prstGeom>
          <a:noFill/>
          <a:ln>
            <a:noFill/>
          </a:ln>
        </p:spPr>
      </p:pic>
      <p:pic>
        <p:nvPicPr>
          <p:cNvPr id="189" name="Shape 189"/>
          <p:cNvPicPr preferRelativeResize="0"/>
          <p:nvPr/>
        </p:nvPicPr>
        <p:blipFill rotWithShape="1">
          <a:blip r:embed="rId3">
            <a:alphaModFix/>
          </a:blip>
          <a:srcRect t="18522" b="71153"/>
          <a:stretch/>
        </p:blipFill>
        <p:spPr>
          <a:xfrm>
            <a:off x="3568132" y="534837"/>
            <a:ext cx="5469802" cy="708084"/>
          </a:xfrm>
          <a:prstGeom prst="rect">
            <a:avLst/>
          </a:prstGeom>
          <a:noFill/>
          <a:ln>
            <a:noFill/>
          </a:ln>
        </p:spPr>
      </p:pic>
      <p:grpSp>
        <p:nvGrpSpPr>
          <p:cNvPr id="190" name="Shape 190"/>
          <p:cNvGrpSpPr/>
          <p:nvPr/>
        </p:nvGrpSpPr>
        <p:grpSpPr>
          <a:xfrm>
            <a:off x="174857" y="3428998"/>
            <a:ext cx="5410199" cy="3124200"/>
            <a:chOff x="152400" y="2895600"/>
            <a:chExt cx="3809999" cy="2285999"/>
          </a:xfrm>
        </p:grpSpPr>
        <p:sp>
          <p:nvSpPr>
            <p:cNvPr id="191" name="Shape 191"/>
            <p:cNvSpPr/>
            <p:nvPr/>
          </p:nvSpPr>
          <p:spPr>
            <a:xfrm>
              <a:off x="152400" y="2895600"/>
              <a:ext cx="3809999" cy="22859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192" name="Shape 192"/>
            <p:cNvGrpSpPr/>
            <p:nvPr/>
          </p:nvGrpSpPr>
          <p:grpSpPr>
            <a:xfrm>
              <a:off x="291141" y="3048000"/>
              <a:ext cx="3564146" cy="2049103"/>
              <a:chOff x="2514599" y="2895600"/>
              <a:chExt cx="3564146" cy="2049103"/>
            </a:xfrm>
          </p:grpSpPr>
          <p:pic>
            <p:nvPicPr>
              <p:cNvPr id="193" name="Shape 193"/>
              <p:cNvPicPr preferRelativeResize="0"/>
              <p:nvPr/>
            </p:nvPicPr>
            <p:blipFill rotWithShape="1">
              <a:blip r:embed="rId3">
                <a:alphaModFix/>
              </a:blip>
              <a:srcRect l="27450" t="78973" r="26694"/>
              <a:stretch/>
            </p:blipFill>
            <p:spPr>
              <a:xfrm>
                <a:off x="2514599" y="2895600"/>
                <a:ext cx="3564146" cy="2049103"/>
              </a:xfrm>
              <a:prstGeom prst="rect">
                <a:avLst/>
              </a:prstGeom>
              <a:noFill/>
              <a:ln>
                <a:noFill/>
              </a:ln>
            </p:spPr>
          </p:pic>
          <p:pic>
            <p:nvPicPr>
              <p:cNvPr id="194" name="Shape 194"/>
              <p:cNvPicPr preferRelativeResize="0"/>
              <p:nvPr/>
            </p:nvPicPr>
            <p:blipFill rotWithShape="1">
              <a:blip r:embed="rId3">
                <a:alphaModFix/>
              </a:blip>
              <a:srcRect t="81938" r="78228"/>
              <a:stretch/>
            </p:blipFill>
            <p:spPr>
              <a:xfrm>
                <a:off x="2514600" y="3184584"/>
                <a:ext cx="1692214" cy="1760117"/>
              </a:xfrm>
              <a:prstGeom prst="rect">
                <a:avLst/>
              </a:prstGeom>
              <a:noFill/>
              <a:ln>
                <a:noFill/>
              </a:ln>
            </p:spPr>
          </p:pic>
        </p:grpSp>
      </p:grpSp>
      <p:cxnSp>
        <p:nvCxnSpPr>
          <p:cNvPr id="195" name="Shape 195"/>
          <p:cNvCxnSpPr/>
          <p:nvPr/>
        </p:nvCxnSpPr>
        <p:spPr>
          <a:xfrm rot="10800000" flipH="1">
            <a:off x="4648200" y="3637279"/>
            <a:ext cx="1169499" cy="394945"/>
          </a:xfrm>
          <a:prstGeom prst="straightConnector1">
            <a:avLst/>
          </a:prstGeom>
          <a:noFill/>
          <a:ln w="9525" cap="flat" cmpd="sng">
            <a:solidFill>
              <a:schemeClr val="dk1"/>
            </a:solidFill>
            <a:prstDash val="solid"/>
            <a:round/>
            <a:headEnd type="none" w="med" len="med"/>
            <a:tailEnd type="none" w="med" len="med"/>
          </a:ln>
        </p:spPr>
      </p:cxnSp>
      <p:cxnSp>
        <p:nvCxnSpPr>
          <p:cNvPr id="196" name="Shape 196"/>
          <p:cNvCxnSpPr/>
          <p:nvPr/>
        </p:nvCxnSpPr>
        <p:spPr>
          <a:xfrm rot="10800000" flipH="1">
            <a:off x="5432960" y="3664596"/>
            <a:ext cx="2399313" cy="2773124"/>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593366"/>
            <a:ext cx="8603699" cy="778234"/>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ARGOS Data Viewer</a:t>
            </a:r>
          </a:p>
        </p:txBody>
      </p:sp>
      <p:sp>
        <p:nvSpPr>
          <p:cNvPr id="202" name="Shape 202"/>
          <p:cNvSpPr txBox="1">
            <a:spLocks noGrp="1"/>
          </p:cNvSpPr>
          <p:nvPr>
            <p:ph type="body" idx="1"/>
          </p:nvPr>
        </p:nvSpPr>
        <p:spPr>
          <a:xfrm>
            <a:off x="381000" y="1219200"/>
            <a:ext cx="8229600" cy="828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US" sz="1800" b="1" i="0" u="none" strike="noStrike" cap="none">
                <a:solidFill>
                  <a:schemeClr val="accent3"/>
                </a:solidFill>
                <a:latin typeface="Proxima Nova"/>
                <a:ea typeface="Proxima Nova"/>
                <a:cs typeface="Proxima Nova"/>
                <a:sym typeface="Proxima Nova"/>
              </a:rPr>
              <a:t>What? </a:t>
            </a:r>
            <a:br>
              <a:rPr lang="en-US" sz="1800" b="1" i="0" u="none" strike="noStrike" cap="none">
                <a:solidFill>
                  <a:schemeClr val="accent3"/>
                </a:solidFill>
                <a:latin typeface="Proxima Nova"/>
                <a:ea typeface="Proxima Nova"/>
                <a:cs typeface="Proxima Nova"/>
                <a:sym typeface="Proxima Nova"/>
              </a:rPr>
            </a:br>
            <a:r>
              <a:rPr lang="en-US" sz="1800" b="0" i="0" u="none" strike="noStrike" cap="none">
                <a:solidFill>
                  <a:schemeClr val="accent3"/>
                </a:solidFill>
                <a:latin typeface="Proxima Nova"/>
                <a:ea typeface="Proxima Nova"/>
                <a:cs typeface="Proxima Nova"/>
                <a:sym typeface="Proxima Nova"/>
              </a:rPr>
              <a:t>CurricUNET SLO data + BANNER student completion and demographic data</a:t>
            </a:r>
          </a:p>
        </p:txBody>
      </p:sp>
      <p:sp>
        <p:nvSpPr>
          <p:cNvPr id="203" name="Shape 203"/>
          <p:cNvSpPr/>
          <p:nvPr/>
        </p:nvSpPr>
        <p:spPr>
          <a:xfrm>
            <a:off x="3505200" y="2362200"/>
            <a:ext cx="5394385" cy="37433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aphicFrame>
        <p:nvGraphicFramePr>
          <p:cNvPr id="204" name="Shape 204"/>
          <p:cNvGraphicFramePr/>
          <p:nvPr/>
        </p:nvGraphicFramePr>
        <p:xfrm>
          <a:off x="3660475" y="2515056"/>
          <a:ext cx="3000000" cy="3000000"/>
        </p:xfrm>
        <a:graphic>
          <a:graphicData uri="http://schemas.openxmlformats.org/drawingml/2006/table">
            <a:tbl>
              <a:tblPr>
                <a:noFill/>
                <a:tableStyleId>{17A09885-3AE6-4FA1-AA95-9619FB87DE75}</a:tableStyleId>
              </a:tblPr>
              <a:tblGrid>
                <a:gridCol w="600000">
                  <a:extLst>
                    <a:ext uri="{9D8B030D-6E8A-4147-A177-3AD203B41FA5}">
                      <a16:colId xmlns:a16="http://schemas.microsoft.com/office/drawing/2014/main" xmlns="" val="20000"/>
                    </a:ext>
                  </a:extLst>
                </a:gridCol>
                <a:gridCol w="552825">
                  <a:extLst>
                    <a:ext uri="{9D8B030D-6E8A-4147-A177-3AD203B41FA5}">
                      <a16:colId xmlns:a16="http://schemas.microsoft.com/office/drawing/2014/main" xmlns="" val="20001"/>
                    </a:ext>
                  </a:extLst>
                </a:gridCol>
                <a:gridCol w="904575">
                  <a:extLst>
                    <a:ext uri="{9D8B030D-6E8A-4147-A177-3AD203B41FA5}">
                      <a16:colId xmlns:a16="http://schemas.microsoft.com/office/drawing/2014/main" xmlns="" val="20002"/>
                    </a:ext>
                  </a:extLst>
                </a:gridCol>
                <a:gridCol w="533400">
                  <a:extLst>
                    <a:ext uri="{9D8B030D-6E8A-4147-A177-3AD203B41FA5}">
                      <a16:colId xmlns:a16="http://schemas.microsoft.com/office/drawing/2014/main" xmlns="" val="20003"/>
                    </a:ext>
                  </a:extLst>
                </a:gridCol>
                <a:gridCol w="457200">
                  <a:extLst>
                    <a:ext uri="{9D8B030D-6E8A-4147-A177-3AD203B41FA5}">
                      <a16:colId xmlns:a16="http://schemas.microsoft.com/office/drawing/2014/main" xmlns="" val="20004"/>
                    </a:ext>
                  </a:extLst>
                </a:gridCol>
                <a:gridCol w="152400">
                  <a:extLst>
                    <a:ext uri="{9D8B030D-6E8A-4147-A177-3AD203B41FA5}">
                      <a16:colId xmlns:a16="http://schemas.microsoft.com/office/drawing/2014/main" xmlns="" val="20005"/>
                    </a:ext>
                  </a:extLst>
                </a:gridCol>
                <a:gridCol w="838200">
                  <a:extLst>
                    <a:ext uri="{9D8B030D-6E8A-4147-A177-3AD203B41FA5}">
                      <a16:colId xmlns:a16="http://schemas.microsoft.com/office/drawing/2014/main" xmlns="" val="20006"/>
                    </a:ext>
                  </a:extLst>
                </a:gridCol>
                <a:gridCol w="609600">
                  <a:extLst>
                    <a:ext uri="{9D8B030D-6E8A-4147-A177-3AD203B41FA5}">
                      <a16:colId xmlns:a16="http://schemas.microsoft.com/office/drawing/2014/main" xmlns="" val="20007"/>
                    </a:ext>
                  </a:extLst>
                </a:gridCol>
                <a:gridCol w="457200">
                  <a:extLst>
                    <a:ext uri="{9D8B030D-6E8A-4147-A177-3AD203B41FA5}">
                      <a16:colId xmlns:a16="http://schemas.microsoft.com/office/drawing/2014/main" xmlns="" val="20008"/>
                    </a:ext>
                  </a:extLst>
                </a:gridCol>
              </a:tblGrid>
              <a:tr h="254000">
                <a:tc rowSpan="2" gridSpan="2">
                  <a:txBody>
                    <a:bodyPr/>
                    <a:lstStyle/>
                    <a:p>
                      <a:pPr marL="0" marR="0" lvl="0" indent="0" algn="l" rtl="0">
                        <a:lnSpc>
                          <a:spcPct val="100000"/>
                        </a:lnSpc>
                        <a:spcBef>
                          <a:spcPts val="0"/>
                        </a:spcBef>
                        <a:spcAft>
                          <a:spcPts val="0"/>
                        </a:spcAft>
                        <a:buClr>
                          <a:srgbClr val="212121"/>
                        </a:buClr>
                        <a:buSzPct val="25000"/>
                        <a:buFont typeface="Arial"/>
                        <a:buNone/>
                      </a:pPr>
                      <a:r>
                        <a:rPr lang="en-US" sz="1600" b="1" u="none" strike="noStrike" cap="none">
                          <a:solidFill>
                            <a:srgbClr val="212121"/>
                          </a:solidFill>
                        </a:rPr>
                        <a:t>LATINO STUDENTS</a:t>
                      </a:r>
                    </a:p>
                  </a:txBody>
                  <a:tcPr marL="25400" marR="25400" marT="25400" marB="254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CDCF5"/>
                    </a:solidFill>
                  </a:tcPr>
                </a:tc>
                <a:tc rowSpan="2" hMerge="1">
                  <a:txBody>
                    <a:bodyPr/>
                    <a:lstStyle/>
                    <a:p>
                      <a:endParaRPr lang="en-US"/>
                    </a:p>
                  </a:txBody>
                  <a:tcPr/>
                </a:tc>
                <a:tc gridSpan="3">
                  <a:txBody>
                    <a:bodyPr/>
                    <a:lstStyle/>
                    <a:p>
                      <a:pPr marL="0" marR="0" lvl="0" indent="0" algn="l" rtl="0">
                        <a:lnSpc>
                          <a:spcPct val="100000"/>
                        </a:lnSpc>
                        <a:spcBef>
                          <a:spcPts val="0"/>
                        </a:spcBef>
                        <a:spcAft>
                          <a:spcPts val="0"/>
                        </a:spcAft>
                        <a:buClr>
                          <a:srgbClr val="212121"/>
                        </a:buClr>
                        <a:buSzPct val="25000"/>
                        <a:buFont typeface="Arial"/>
                        <a:buNone/>
                      </a:pPr>
                      <a:r>
                        <a:rPr lang="en-US" sz="1600" b="1" u="none" strike="noStrike" cap="none">
                          <a:solidFill>
                            <a:srgbClr val="212121"/>
                          </a:solidFill>
                        </a:rPr>
                        <a:t>SLO DATA</a:t>
                      </a:r>
                    </a:p>
                  </a:txBody>
                  <a:tcPr marL="25400" marR="25400" marT="25400" marB="254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ct val="25000"/>
                        <a:buFont typeface="Arial"/>
                        <a:buNone/>
                      </a:pPr>
                      <a:endParaRPr sz="1600" b="1" u="none" strike="noStrike" cap="none">
                        <a:solidFill>
                          <a:srgbClr val="212121"/>
                        </a:solidFill>
                        <a:highlight>
                          <a:srgbClr val="FFFFFF"/>
                        </a:highlight>
                      </a:endParaRPr>
                    </a:p>
                  </a:txBody>
                  <a:tcPr marL="63500" marR="63500" marT="63500" marB="635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B w="9525" cap="flat" cmpd="sng">
                      <a:solidFill>
                        <a:srgbClr val="000000"/>
                      </a:solidFill>
                      <a:prstDash val="solid"/>
                      <a:round/>
                      <a:headEnd type="none" w="med" len="med"/>
                      <a:tailEnd type="none" w="med" len="med"/>
                    </a:lnB>
                  </a:tcPr>
                </a:tc>
                <a:tc gridSpan="3">
                  <a:txBody>
                    <a:bodyPr/>
                    <a:lstStyle/>
                    <a:p>
                      <a:pPr marL="0" marR="0" lvl="0" indent="0" algn="l" rtl="0">
                        <a:lnSpc>
                          <a:spcPct val="115000"/>
                        </a:lnSpc>
                        <a:spcBef>
                          <a:spcPts val="0"/>
                        </a:spcBef>
                        <a:spcAft>
                          <a:spcPts val="0"/>
                        </a:spcAft>
                        <a:buClr>
                          <a:srgbClr val="212121"/>
                        </a:buClr>
                        <a:buSzPct val="25000"/>
                        <a:buFont typeface="Arial"/>
                        <a:buNone/>
                      </a:pPr>
                      <a:r>
                        <a:rPr lang="en-US" sz="1600" b="1" u="none" strike="noStrike" cap="none">
                          <a:solidFill>
                            <a:srgbClr val="212121"/>
                          </a:solidFill>
                        </a:rPr>
                        <a:t>COMPLETION DATA</a:t>
                      </a:r>
                    </a:p>
                  </a:txBody>
                  <a:tcPr marL="63500" marR="63500" marT="63500" marB="635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B w="9525" cap="flat" cmpd="sng">
                      <a:solidFill>
                        <a:srgbClr val="000000"/>
                      </a:solidFill>
                      <a:prstDash val="solid"/>
                      <a:round/>
                      <a:headEnd type="none" w="med" len="med"/>
                      <a:tailEnd type="none" w="med" len="med"/>
                    </a:lnB>
                    <a:solidFill>
                      <a:srgbClr val="EAD1D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31800">
                <a:tc gridSpan="2" vMerge="1">
                  <a:txBody>
                    <a:bodyPr/>
                    <a:lstStyle/>
                    <a:p>
                      <a:endParaRPr lang="en-US"/>
                    </a:p>
                  </a:txBody>
                  <a:tcPr/>
                </a:tc>
                <a:tc hMerge="1" vMerge="1">
                  <a:txBody>
                    <a:bodyPr/>
                    <a:lstStyle/>
                    <a:p>
                      <a:endParaRPr lang="en-US"/>
                    </a:p>
                  </a:txBody>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D8CA9E"/>
                          </a:highlight>
                          <a:latin typeface="Calibri"/>
                          <a:ea typeface="Calibri"/>
                          <a:cs typeface="Calibri"/>
                          <a:sym typeface="Calibri"/>
                        </a:rPr>
                        <a:t>Total Assessed</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gridSpan="2">
                  <a:txBody>
                    <a:bodyPr/>
                    <a:lstStyle/>
                    <a:p>
                      <a:pPr marL="0" marR="0" lvl="0" indent="0" algn="l"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D8CA9E"/>
                          </a:highlight>
                          <a:latin typeface="Calibri"/>
                          <a:ea typeface="Calibri"/>
                          <a:cs typeface="Calibri"/>
                          <a:sym typeface="Calibri"/>
                        </a:rPr>
                        <a:t>Meets SLO</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ct val="25000"/>
                        <a:buFont typeface="Arial"/>
                        <a:buNone/>
                      </a:pPr>
                      <a:endParaRPr sz="1600" b="1" u="none" strike="noStrike" cap="none">
                        <a:solidFill>
                          <a:srgbClr val="212121"/>
                        </a:solidFill>
                        <a:highlight>
                          <a:srgbClr val="FFFFFF"/>
                        </a:highlight>
                      </a:endParaRPr>
                    </a:p>
                  </a:txBody>
                  <a:tcPr marL="63500" marR="63500" marT="63500" marB="635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212121"/>
                        </a:buClr>
                        <a:buSzPct val="25000"/>
                        <a:buFont typeface="Calibri"/>
                        <a:buNone/>
                      </a:pPr>
                      <a:r>
                        <a:rPr lang="en-US" sz="1600" b="1" u="none" strike="noStrike" cap="none">
                          <a:solidFill>
                            <a:srgbClr val="212121"/>
                          </a:solidFill>
                          <a:latin typeface="Calibri"/>
                          <a:ea typeface="Calibri"/>
                          <a:cs typeface="Calibri"/>
                          <a:sym typeface="Calibri"/>
                        </a:rPr>
                        <a:t>Total Enrolled</a:t>
                      </a:r>
                    </a:p>
                  </a:txBody>
                  <a:tcPr marL="63500" marR="63500" marT="63500" marB="635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AD1DC"/>
                    </a:solidFill>
                  </a:tcPr>
                </a:tc>
                <a:tc gridSpan="2">
                  <a:txBody>
                    <a:bodyPr/>
                    <a:lstStyle/>
                    <a:p>
                      <a:pPr marL="0" marR="0" lvl="0" indent="0" algn="l" rtl="0">
                        <a:lnSpc>
                          <a:spcPct val="115000"/>
                        </a:lnSpc>
                        <a:spcBef>
                          <a:spcPts val="0"/>
                        </a:spcBef>
                        <a:spcAft>
                          <a:spcPts val="0"/>
                        </a:spcAft>
                        <a:buClr>
                          <a:srgbClr val="212121"/>
                        </a:buClr>
                        <a:buSzPct val="25000"/>
                        <a:buFont typeface="Calibri"/>
                        <a:buNone/>
                      </a:pPr>
                      <a:r>
                        <a:rPr lang="en-US" sz="1600" b="1" u="none" strike="noStrike" cap="none">
                          <a:solidFill>
                            <a:srgbClr val="212121"/>
                          </a:solidFill>
                          <a:latin typeface="Calibri"/>
                          <a:ea typeface="Calibri"/>
                          <a:cs typeface="Calibri"/>
                          <a:sym typeface="Calibri"/>
                        </a:rPr>
                        <a:t>Course Success*</a:t>
                      </a:r>
                    </a:p>
                  </a:txBody>
                  <a:tcPr marL="63500" marR="63500" marT="63500" marB="63500">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AD1DC"/>
                    </a:solidFill>
                  </a:tcPr>
                </a:tc>
                <a:tc hMerge="1">
                  <a:txBody>
                    <a:bodyPr/>
                    <a:lstStyle/>
                    <a:p>
                      <a:endParaRPr lang="en-US"/>
                    </a:p>
                  </a:txBody>
                  <a:tcPr/>
                </a:tc>
                <a:extLst>
                  <a:ext uri="{0D108BD9-81ED-4DB2-BD59-A6C34878D82A}">
                    <a16:rowId xmlns:a16="http://schemas.microsoft.com/office/drawing/2014/main" xmlns="" val="10001"/>
                  </a:ext>
                </a:extLst>
              </a:tr>
              <a:tr h="203200">
                <a:tc gridSpan="2">
                  <a:txBody>
                    <a:bodyPr/>
                    <a:lstStyle/>
                    <a:p>
                      <a:pPr marL="0" marR="0" lvl="0" indent="0" algn="ctr"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BCDCF5"/>
                          </a:highlight>
                          <a:latin typeface="Calibri"/>
                          <a:ea typeface="Calibri"/>
                          <a:cs typeface="Calibri"/>
                          <a:sym typeface="Calibri"/>
                        </a:rPr>
                        <a:t>COURSE</a:t>
                      </a:r>
                    </a:p>
                  </a:txBody>
                  <a:tcPr marL="25400" marR="25400" marT="25400" marB="25400">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CDCF5"/>
                    </a:solidFill>
                  </a:tcPr>
                </a:tc>
                <a:tc hMerge="1">
                  <a:txBody>
                    <a:bodyPr/>
                    <a:lstStyle/>
                    <a:p>
                      <a:endParaRPr lang="en-US"/>
                    </a:p>
                  </a:txBody>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D8CA9E"/>
                          </a:highlight>
                          <a:latin typeface="Calibri"/>
                          <a:ea typeface="Calibri"/>
                          <a:cs typeface="Calibri"/>
                          <a:sym typeface="Calibri"/>
                        </a:rPr>
                        <a:t>#</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D8CA9E"/>
                          </a:highlight>
                          <a:latin typeface="Calibri"/>
                          <a:ea typeface="Calibri"/>
                          <a:cs typeface="Calibri"/>
                          <a:sym typeface="Calibri"/>
                        </a:rPr>
                        <a:t>#</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D8CA9E"/>
                          </a:highlight>
                          <a:latin typeface="Calibri"/>
                          <a:ea typeface="Calibri"/>
                          <a:cs typeface="Calibri"/>
                          <a:sym typeface="Calibri"/>
                        </a:rPr>
                        <a:t>%</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600" b="1" u="none" strike="noStrike" cap="none">
                        <a:solidFill>
                          <a:srgbClr val="212121"/>
                        </a:solidFill>
                        <a:highlight>
                          <a:srgbClr val="D8CA9E"/>
                        </a:highlight>
                        <a:latin typeface="Calibri"/>
                        <a:ea typeface="Calibri"/>
                        <a:cs typeface="Calibri"/>
                        <a:sym typeface="Calibri"/>
                      </a:endParaRP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D8CA9E"/>
                          </a:highlight>
                          <a:latin typeface="Calibri"/>
                          <a:ea typeface="Calibri"/>
                          <a:cs typeface="Calibri"/>
                          <a:sym typeface="Calibri"/>
                        </a:rPr>
                        <a:t>#</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D8CA9E"/>
                          </a:highlight>
                          <a:latin typeface="Calibri"/>
                          <a:ea typeface="Calibri"/>
                          <a:cs typeface="Calibri"/>
                          <a:sym typeface="Calibri"/>
                        </a:rPr>
                        <a:t>#</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D8CA9E"/>
                          </a:highlight>
                          <a:latin typeface="Calibri"/>
                          <a:ea typeface="Calibri"/>
                          <a:cs typeface="Calibri"/>
                          <a:sym typeface="Calibri"/>
                        </a:rPr>
                        <a:t>%</a:t>
                      </a:r>
                    </a:p>
                  </a:txBody>
                  <a:tcPr marL="25400" marR="25400" marT="25400" marB="25400">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extLst>
                  <a:ext uri="{0D108BD9-81ED-4DB2-BD59-A6C34878D82A}">
                    <a16:rowId xmlns:a16="http://schemas.microsoft.com/office/drawing/2014/main" xmlns="" val="10002"/>
                  </a:ext>
                </a:extLst>
              </a:tr>
              <a:tr h="203200">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D8CA9E"/>
                          </a:highlight>
                          <a:latin typeface="Calibri"/>
                          <a:ea typeface="Calibri"/>
                          <a:cs typeface="Calibri"/>
                          <a:sym typeface="Calibri"/>
                        </a:rPr>
                        <a:t>HIST</a:t>
                      </a:r>
                    </a:p>
                  </a:txBody>
                  <a:tcPr marL="25400" marR="25400" marT="25400" marB="25400">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D8CA9E"/>
                          </a:highlight>
                          <a:latin typeface="Calibri"/>
                          <a:ea typeface="Calibri"/>
                          <a:cs typeface="Calibri"/>
                          <a:sym typeface="Calibri"/>
                        </a:rPr>
                        <a:t>1</a:t>
                      </a:r>
                    </a:p>
                  </a:txBody>
                  <a:tcPr marL="25400" marR="25400" marT="25400" marB="25400">
                    <a:solidFill>
                      <a:srgbClr val="D8CA9E"/>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294</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209</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71%</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000000"/>
                        </a:buClr>
                        <a:buSzPct val="25000"/>
                        <a:buFont typeface="Arial"/>
                        <a:buNone/>
                      </a:pPr>
                      <a:endParaRPr sz="1600" u="none" strike="noStrike" cap="none">
                        <a:solidFill>
                          <a:srgbClr val="212121"/>
                        </a:solidFill>
                        <a:highlight>
                          <a:srgbClr val="FFFFFF"/>
                        </a:highlight>
                        <a:latin typeface="Calibri"/>
                        <a:ea typeface="Calibri"/>
                        <a:cs typeface="Calibri"/>
                        <a:sym typeface="Calibri"/>
                      </a:endParaRP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1,204</a:t>
                      </a:r>
                    </a:p>
                  </a:txBody>
                  <a:tcPr marL="25400" marR="25400" marT="25400" marB="25400">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latin typeface="Calibri"/>
                          <a:ea typeface="Calibri"/>
                          <a:cs typeface="Calibri"/>
                          <a:sym typeface="Calibri"/>
                        </a:rPr>
                        <a:t>585</a:t>
                      </a:r>
                    </a:p>
                  </a:txBody>
                  <a:tcPr marL="25400" marR="25400" marT="25400" marB="25400">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49%</a:t>
                      </a:r>
                    </a:p>
                  </a:txBody>
                  <a:tcPr marL="25400" marR="25400" marT="25400" marB="25400">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03200">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D8CA9E"/>
                          </a:highlight>
                          <a:latin typeface="Calibri"/>
                          <a:ea typeface="Calibri"/>
                          <a:cs typeface="Calibri"/>
                          <a:sym typeface="Calibri"/>
                        </a:rPr>
                        <a:t>HIST</a:t>
                      </a:r>
                    </a:p>
                  </a:txBody>
                  <a:tcPr marL="25400" marR="25400" marT="25400" marB="25400">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D8CA9E"/>
                          </a:highlight>
                          <a:latin typeface="Calibri"/>
                          <a:ea typeface="Calibri"/>
                          <a:cs typeface="Calibri"/>
                          <a:sym typeface="Calibri"/>
                        </a:rPr>
                        <a:t>17A</a:t>
                      </a:r>
                    </a:p>
                  </a:txBody>
                  <a:tcPr marL="25400" marR="25400" marT="25400" marB="25400">
                    <a:solidFill>
                      <a:srgbClr val="D8CA9E"/>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146</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115</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79%</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000000"/>
                        </a:buClr>
                        <a:buSzPct val="25000"/>
                        <a:buFont typeface="Arial"/>
                        <a:buNone/>
                      </a:pPr>
                      <a:endParaRPr sz="1600" u="none" strike="noStrike" cap="none">
                        <a:solidFill>
                          <a:srgbClr val="212121"/>
                        </a:solidFill>
                        <a:highlight>
                          <a:srgbClr val="FFFFFF"/>
                        </a:highlight>
                        <a:latin typeface="Calibri"/>
                        <a:ea typeface="Calibri"/>
                        <a:cs typeface="Calibri"/>
                        <a:sym typeface="Calibri"/>
                      </a:endParaRP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130</a:t>
                      </a:r>
                    </a:p>
                  </a:txBody>
                  <a:tcPr marL="25400" marR="25400" marT="25400" marB="25400">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latin typeface="Calibri"/>
                          <a:ea typeface="Calibri"/>
                          <a:cs typeface="Calibri"/>
                          <a:sym typeface="Calibri"/>
                        </a:rPr>
                        <a:t>61</a:t>
                      </a:r>
                    </a:p>
                  </a:txBody>
                  <a:tcPr marL="25400" marR="25400" marT="25400" marB="25400">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47%</a:t>
                      </a:r>
                    </a:p>
                  </a:txBody>
                  <a:tcPr marL="25400" marR="25400" marT="25400" marB="25400">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03200">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D8CA9E"/>
                          </a:highlight>
                          <a:latin typeface="Calibri"/>
                          <a:ea typeface="Calibri"/>
                          <a:cs typeface="Calibri"/>
                          <a:sym typeface="Calibri"/>
                        </a:rPr>
                        <a:t>HIST</a:t>
                      </a:r>
                    </a:p>
                  </a:txBody>
                  <a:tcPr marL="25400" marR="25400" marT="25400" marB="25400">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D8CA9E"/>
                          </a:highlight>
                          <a:latin typeface="Calibri"/>
                          <a:ea typeface="Calibri"/>
                          <a:cs typeface="Calibri"/>
                          <a:sym typeface="Calibri"/>
                        </a:rPr>
                        <a:t>17B</a:t>
                      </a:r>
                    </a:p>
                  </a:txBody>
                  <a:tcPr marL="25400" marR="25400" marT="25400" marB="25400">
                    <a:solidFill>
                      <a:srgbClr val="D8CA9E"/>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47</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45</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96%</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000000"/>
                        </a:buClr>
                        <a:buSzPct val="25000"/>
                        <a:buFont typeface="Arial"/>
                        <a:buNone/>
                      </a:pPr>
                      <a:endParaRPr sz="1600" u="none" strike="noStrike" cap="none">
                        <a:solidFill>
                          <a:srgbClr val="212121"/>
                        </a:solidFill>
                        <a:highlight>
                          <a:srgbClr val="FFFFFF"/>
                        </a:highlight>
                        <a:latin typeface="Calibri"/>
                        <a:ea typeface="Calibri"/>
                        <a:cs typeface="Calibri"/>
                        <a:sym typeface="Calibri"/>
                      </a:endParaRP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1,041</a:t>
                      </a:r>
                    </a:p>
                  </a:txBody>
                  <a:tcPr marL="25400" marR="25400" marT="25400" marB="25400">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latin typeface="Calibri"/>
                          <a:ea typeface="Calibri"/>
                          <a:cs typeface="Calibri"/>
                          <a:sym typeface="Calibri"/>
                        </a:rPr>
                        <a:t>535</a:t>
                      </a:r>
                    </a:p>
                  </a:txBody>
                  <a:tcPr marL="25400" marR="25400" marT="25400" marB="25400">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51%</a:t>
                      </a:r>
                    </a:p>
                  </a:txBody>
                  <a:tcPr marL="25400" marR="25400" marT="25400" marB="25400">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03200">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D8CA9E"/>
                          </a:highlight>
                          <a:latin typeface="Calibri"/>
                          <a:ea typeface="Calibri"/>
                          <a:cs typeface="Calibri"/>
                          <a:sym typeface="Calibri"/>
                        </a:rPr>
                        <a:t>LALS</a:t>
                      </a:r>
                    </a:p>
                  </a:txBody>
                  <a:tcPr marL="25400" marR="25400" marT="25400" marB="25400">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D8CA9E"/>
                          </a:highlight>
                          <a:latin typeface="Calibri"/>
                          <a:ea typeface="Calibri"/>
                          <a:cs typeface="Calibri"/>
                          <a:sym typeface="Calibri"/>
                        </a:rPr>
                        <a:t>1</a:t>
                      </a:r>
                    </a:p>
                  </a:txBody>
                  <a:tcPr marL="25400" marR="25400" marT="25400" marB="25400">
                    <a:solidFill>
                      <a:srgbClr val="D8CA9E"/>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326</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196</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60%</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000000"/>
                        </a:buClr>
                        <a:buSzPct val="25000"/>
                        <a:buFont typeface="Arial"/>
                        <a:buNone/>
                      </a:pPr>
                      <a:endParaRPr sz="1600" u="none" strike="noStrike" cap="none">
                        <a:solidFill>
                          <a:srgbClr val="212121"/>
                        </a:solidFill>
                        <a:highlight>
                          <a:srgbClr val="FFFFFF"/>
                        </a:highlight>
                        <a:latin typeface="Calibri"/>
                        <a:ea typeface="Calibri"/>
                        <a:cs typeface="Calibri"/>
                        <a:sym typeface="Calibri"/>
                      </a:endParaRP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2,143</a:t>
                      </a:r>
                    </a:p>
                  </a:txBody>
                  <a:tcPr marL="25400" marR="25400" marT="25400" marB="25400">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latin typeface="Calibri"/>
                          <a:ea typeface="Calibri"/>
                          <a:cs typeface="Calibri"/>
                          <a:sym typeface="Calibri"/>
                        </a:rPr>
                        <a:t>1,577</a:t>
                      </a:r>
                    </a:p>
                  </a:txBody>
                  <a:tcPr marL="25400" marR="25400" marT="25400" marB="25400">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74%</a:t>
                      </a:r>
                    </a:p>
                  </a:txBody>
                  <a:tcPr marL="25400" marR="25400" marT="25400" marB="25400">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03200">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D8CA9E"/>
                          </a:highlight>
                          <a:latin typeface="Calibri"/>
                          <a:ea typeface="Calibri"/>
                          <a:cs typeface="Calibri"/>
                          <a:sym typeface="Calibri"/>
                        </a:rPr>
                        <a:t>POLS</a:t>
                      </a:r>
                    </a:p>
                  </a:txBody>
                  <a:tcPr marL="25400" marR="25400" marT="25400" marB="25400">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D8CA9E"/>
                          </a:highlight>
                          <a:latin typeface="Calibri"/>
                          <a:ea typeface="Calibri"/>
                          <a:cs typeface="Calibri"/>
                          <a:sym typeface="Calibri"/>
                        </a:rPr>
                        <a:t>1</a:t>
                      </a:r>
                    </a:p>
                  </a:txBody>
                  <a:tcPr marL="25400" marR="25400" marT="25400" marB="25400">
                    <a:lnB w="9525" cap="flat" cmpd="sng">
                      <a:solidFill>
                        <a:srgbClr val="000000"/>
                      </a:solidFill>
                      <a:prstDash val="solid"/>
                      <a:round/>
                      <a:headEnd type="none" w="med" len="med"/>
                      <a:tailEnd type="none" w="med" len="med"/>
                    </a:lnB>
                    <a:solidFill>
                      <a:srgbClr val="D8CA9E"/>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927</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691</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75%</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000000"/>
                        </a:buClr>
                        <a:buSzPct val="25000"/>
                        <a:buFont typeface="Arial"/>
                        <a:buNone/>
                      </a:pPr>
                      <a:endParaRPr sz="1600" u="none" strike="noStrike" cap="none">
                        <a:solidFill>
                          <a:srgbClr val="212121"/>
                        </a:solidFill>
                        <a:highlight>
                          <a:srgbClr val="FFFFFF"/>
                        </a:highlight>
                        <a:latin typeface="Calibri"/>
                        <a:ea typeface="Calibri"/>
                        <a:cs typeface="Calibri"/>
                        <a:sym typeface="Calibri"/>
                      </a:endParaRP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3,132</a:t>
                      </a:r>
                    </a:p>
                  </a:txBody>
                  <a:tcPr marL="25400" marR="25400" marT="25400" marB="25400">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u="none" strike="noStrike" cap="none">
                          <a:solidFill>
                            <a:srgbClr val="212121"/>
                          </a:solidFill>
                          <a:latin typeface="Calibri"/>
                          <a:ea typeface="Calibri"/>
                          <a:cs typeface="Calibri"/>
                          <a:sym typeface="Calibri"/>
                        </a:rPr>
                        <a:t>39</a:t>
                      </a:r>
                    </a:p>
                  </a:txBody>
                  <a:tcPr marL="25400" marR="25400" marT="25400" marB="25400">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u="none" strike="noStrike" cap="none">
                          <a:solidFill>
                            <a:srgbClr val="212121"/>
                          </a:solidFill>
                          <a:highlight>
                            <a:srgbClr val="FFFFFF"/>
                          </a:highlight>
                          <a:latin typeface="Calibri"/>
                          <a:ea typeface="Calibri"/>
                          <a:cs typeface="Calibri"/>
                          <a:sym typeface="Calibri"/>
                        </a:rPr>
                        <a:t>65%</a:t>
                      </a:r>
                    </a:p>
                  </a:txBody>
                  <a:tcPr marL="25400" marR="25400" marT="25400" marB="25400">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203200">
                <a:tc gridSpan="2">
                  <a:txBody>
                    <a:bodyPr/>
                    <a:lstStyle/>
                    <a:p>
                      <a:pPr marL="0" marR="0" lvl="0" indent="0" algn="r"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FFD296"/>
                          </a:highlight>
                          <a:latin typeface="Calibri"/>
                          <a:ea typeface="Calibri"/>
                          <a:cs typeface="Calibri"/>
                          <a:sym typeface="Calibri"/>
                        </a:rPr>
                        <a:t>Total</a:t>
                      </a:r>
                    </a:p>
                  </a:txBody>
                  <a:tcPr marL="25400" marR="25400" marT="25400" marB="25400">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296"/>
                    </a:solidFill>
                  </a:tcPr>
                </a:tc>
                <a:tc hMerge="1">
                  <a:txBody>
                    <a:bodyPr/>
                    <a:lstStyle/>
                    <a:p>
                      <a:endParaRPr lang="en-US"/>
                    </a:p>
                  </a:txBody>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FFD296"/>
                          </a:highlight>
                          <a:latin typeface="Calibri"/>
                          <a:ea typeface="Calibri"/>
                          <a:cs typeface="Calibri"/>
                          <a:sym typeface="Calibri"/>
                        </a:rPr>
                        <a:t>1,860</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296"/>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FFD296"/>
                          </a:highlight>
                          <a:latin typeface="Calibri"/>
                          <a:ea typeface="Calibri"/>
                          <a:cs typeface="Calibri"/>
                          <a:sym typeface="Calibri"/>
                        </a:rPr>
                        <a:t>1,339</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296"/>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FFD296"/>
                          </a:highlight>
                          <a:latin typeface="Calibri"/>
                          <a:ea typeface="Calibri"/>
                          <a:cs typeface="Calibri"/>
                          <a:sym typeface="Calibri"/>
                        </a:rPr>
                        <a:t>72%</a:t>
                      </a: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296"/>
                    </a:solidFill>
                  </a:tcPr>
                </a:tc>
                <a:tc>
                  <a:txBody>
                    <a:bodyPr/>
                    <a:lstStyle/>
                    <a:p>
                      <a:pPr marL="0" marR="0" lvl="0" indent="0" algn="r" rtl="0">
                        <a:lnSpc>
                          <a:spcPct val="100000"/>
                        </a:lnSpc>
                        <a:spcBef>
                          <a:spcPts val="0"/>
                        </a:spcBef>
                        <a:spcAft>
                          <a:spcPts val="0"/>
                        </a:spcAft>
                        <a:buClr>
                          <a:srgbClr val="000000"/>
                        </a:buClr>
                        <a:buSzPct val="25000"/>
                        <a:buFont typeface="Arial"/>
                        <a:buNone/>
                      </a:pPr>
                      <a:endParaRPr sz="1600" b="1" u="none" strike="noStrike" cap="none">
                        <a:solidFill>
                          <a:srgbClr val="212121"/>
                        </a:solidFill>
                        <a:highlight>
                          <a:srgbClr val="FFD296"/>
                        </a:highlight>
                        <a:latin typeface="Calibri"/>
                        <a:ea typeface="Calibri"/>
                        <a:cs typeface="Calibri"/>
                        <a:sym typeface="Calibri"/>
                      </a:endParaRPr>
                    </a:p>
                  </a:txBody>
                  <a:tcPr marL="25400" marR="25400" marT="25400" marB="25400">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FFD296"/>
                          </a:highlight>
                          <a:latin typeface="Calibri"/>
                          <a:ea typeface="Calibri"/>
                          <a:cs typeface="Calibri"/>
                          <a:sym typeface="Calibri"/>
                        </a:rPr>
                        <a:t>9,047</a:t>
                      </a:r>
                    </a:p>
                  </a:txBody>
                  <a:tcPr marL="25400" marR="25400" marT="25400" marB="25400">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296"/>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latin typeface="Calibri"/>
                          <a:ea typeface="Calibri"/>
                          <a:cs typeface="Calibri"/>
                          <a:sym typeface="Calibri"/>
                        </a:rPr>
                        <a:t>2,026</a:t>
                      </a:r>
                    </a:p>
                  </a:txBody>
                  <a:tcPr marL="25400" marR="25400" marT="25400" marB="25400">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296"/>
                    </a:solidFill>
                  </a:tcPr>
                </a:tc>
                <a:tc>
                  <a:txBody>
                    <a:bodyPr/>
                    <a:lstStyle/>
                    <a:p>
                      <a:pPr marL="0" marR="0" lvl="0" indent="0" algn="l" rtl="0">
                        <a:lnSpc>
                          <a:spcPct val="100000"/>
                        </a:lnSpc>
                        <a:spcBef>
                          <a:spcPts val="0"/>
                        </a:spcBef>
                        <a:spcAft>
                          <a:spcPts val="0"/>
                        </a:spcAft>
                        <a:buClr>
                          <a:srgbClr val="212121"/>
                        </a:buClr>
                        <a:buSzPct val="25000"/>
                        <a:buFont typeface="Calibri"/>
                        <a:buNone/>
                      </a:pPr>
                      <a:r>
                        <a:rPr lang="en-US" sz="1600" b="1" u="none" strike="noStrike" cap="none">
                          <a:solidFill>
                            <a:srgbClr val="212121"/>
                          </a:solidFill>
                          <a:highlight>
                            <a:srgbClr val="FFD296"/>
                          </a:highlight>
                          <a:latin typeface="Calibri"/>
                          <a:ea typeface="Calibri"/>
                          <a:cs typeface="Calibri"/>
                          <a:sym typeface="Calibri"/>
                        </a:rPr>
                        <a:t>61%</a:t>
                      </a:r>
                    </a:p>
                  </a:txBody>
                  <a:tcPr marL="25400" marR="25400" marT="25400" marB="25400">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296"/>
                    </a:solidFill>
                  </a:tcPr>
                </a:tc>
                <a:extLst>
                  <a:ext uri="{0D108BD9-81ED-4DB2-BD59-A6C34878D82A}">
                    <a16:rowId xmlns:a16="http://schemas.microsoft.com/office/drawing/2014/main" xmlns="" val="10008"/>
                  </a:ext>
                </a:extLst>
              </a:tr>
            </a:tbl>
          </a:graphicData>
        </a:graphic>
      </p:graphicFrame>
      <p:sp>
        <p:nvSpPr>
          <p:cNvPr id="205" name="Shape 205"/>
          <p:cNvSpPr txBox="1"/>
          <p:nvPr/>
        </p:nvSpPr>
        <p:spPr>
          <a:xfrm>
            <a:off x="381000" y="2133600"/>
            <a:ext cx="3041100" cy="828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US" sz="1800" b="1" i="0" u="none" strike="noStrike" cap="none">
                <a:solidFill>
                  <a:schemeClr val="accent3"/>
                </a:solidFill>
                <a:latin typeface="Proxima Nova"/>
                <a:ea typeface="Proxima Nova"/>
                <a:cs typeface="Proxima Nova"/>
                <a:sym typeface="Proxima Nova"/>
              </a:rPr>
              <a:t>What for? </a:t>
            </a:r>
            <a:r>
              <a:rPr lang="en-US" sz="1800" b="0" i="0" u="none" strike="noStrike" cap="none">
                <a:solidFill>
                  <a:schemeClr val="accent3"/>
                </a:solidFill>
                <a:latin typeface="Proxima Nova"/>
                <a:ea typeface="Proxima Nova"/>
                <a:cs typeface="Proxima Nova"/>
                <a:sym typeface="Proxima Nova"/>
              </a:rPr>
              <a:t>View and filter data by term, GE Areas, Age, Gender, Ethnicity and more…</a:t>
            </a:r>
          </a:p>
          <a:p>
            <a:pPr marL="0" marR="0" lvl="0" indent="0" algn="l" rtl="0">
              <a:lnSpc>
                <a:spcPct val="115000"/>
              </a:lnSpc>
              <a:spcBef>
                <a:spcPts val="1600"/>
              </a:spcBef>
              <a:spcAft>
                <a:spcPts val="0"/>
              </a:spcAft>
              <a:buClr>
                <a:schemeClr val="accent3"/>
              </a:buClr>
              <a:buSzPct val="25000"/>
              <a:buFont typeface="Proxima Nova"/>
              <a:buNone/>
            </a:pPr>
            <a:r>
              <a:rPr lang="en-US" sz="1800" b="1" i="0" u="none" strike="noStrike" cap="none">
                <a:solidFill>
                  <a:schemeClr val="accent3"/>
                </a:solidFill>
                <a:latin typeface="Proxima Nova"/>
                <a:ea typeface="Proxima Nova"/>
                <a:cs typeface="Proxima Nova"/>
                <a:sym typeface="Proxima Nova"/>
              </a:rPr>
              <a:t>Who uses it? </a:t>
            </a:r>
            <a:r>
              <a:rPr lang="en-US" sz="1800" b="0" i="0" u="none" strike="noStrike" cap="none">
                <a:solidFill>
                  <a:schemeClr val="accent3"/>
                </a:solidFill>
                <a:latin typeface="Proxima Nova"/>
                <a:ea typeface="Proxima Nova"/>
                <a:cs typeface="Proxima Nova"/>
                <a:sym typeface="Proxima Nova"/>
              </a:rPr>
              <a:t>Anyone can! (Deans, Chairs, Course Coordinators, Teaching Faculty)</a:t>
            </a:r>
          </a:p>
          <a:p>
            <a:pPr marL="0" marR="0" lvl="0" indent="0" algn="l" rtl="0">
              <a:lnSpc>
                <a:spcPct val="115000"/>
              </a:lnSpc>
              <a:spcBef>
                <a:spcPts val="1600"/>
              </a:spcBef>
              <a:spcAft>
                <a:spcPts val="0"/>
              </a:spcAft>
              <a:buClr>
                <a:schemeClr val="accent3"/>
              </a:buClr>
              <a:buFont typeface="Proxima Nova"/>
              <a:buNone/>
            </a:pPr>
            <a:endParaRPr sz="1800" b="0" i="0" u="none" strike="noStrike" cap="none">
              <a:solidFill>
                <a:schemeClr val="accent3"/>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cxnSp>
        <p:nvCxnSpPr>
          <p:cNvPr id="210" name="Shape 210"/>
          <p:cNvCxnSpPr/>
          <p:nvPr/>
        </p:nvCxnSpPr>
        <p:spPr>
          <a:xfrm flipH="1">
            <a:off x="4305299" y="977900"/>
            <a:ext cx="3953933" cy="1646767"/>
          </a:xfrm>
          <a:prstGeom prst="straightConnector1">
            <a:avLst/>
          </a:prstGeom>
          <a:noFill/>
          <a:ln w="9525" cap="flat" cmpd="sng">
            <a:solidFill>
              <a:schemeClr val="dk1"/>
            </a:solidFill>
            <a:prstDash val="solid"/>
            <a:round/>
            <a:headEnd type="none" w="med" len="med"/>
            <a:tailEnd type="none" w="med" len="med"/>
          </a:ln>
        </p:spPr>
      </p:cxnSp>
      <p:sp>
        <p:nvSpPr>
          <p:cNvPr id="211" name="Shape 211"/>
          <p:cNvSpPr/>
          <p:nvPr/>
        </p:nvSpPr>
        <p:spPr>
          <a:xfrm>
            <a:off x="3903135" y="4409017"/>
            <a:ext cx="990599"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Spring 2017</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Online</a:t>
            </a:r>
          </a:p>
        </p:txBody>
      </p:sp>
      <p:sp>
        <p:nvSpPr>
          <p:cNvPr id="212" name="Shape 212"/>
          <p:cNvSpPr/>
          <p:nvPr/>
        </p:nvSpPr>
        <p:spPr>
          <a:xfrm>
            <a:off x="4953000" y="4409017"/>
            <a:ext cx="990599"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Spring 2017</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 6-9 pm</a:t>
            </a:r>
          </a:p>
        </p:txBody>
      </p:sp>
      <p:sp>
        <p:nvSpPr>
          <p:cNvPr id="213" name="Shape 213"/>
          <p:cNvSpPr/>
          <p:nvPr/>
        </p:nvSpPr>
        <p:spPr>
          <a:xfrm>
            <a:off x="1236132" y="6248400"/>
            <a:ext cx="1532467"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Summer 2015 </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MTWTh 12-2:30 pm</a:t>
            </a:r>
          </a:p>
        </p:txBody>
      </p:sp>
      <p:sp>
        <p:nvSpPr>
          <p:cNvPr id="214" name="Shape 214"/>
          <p:cNvSpPr/>
          <p:nvPr/>
        </p:nvSpPr>
        <p:spPr>
          <a:xfrm>
            <a:off x="2717800" y="4409017"/>
            <a:ext cx="1143000"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Spring 2017 Online</a:t>
            </a:r>
          </a:p>
        </p:txBody>
      </p:sp>
      <p:sp>
        <p:nvSpPr>
          <p:cNvPr id="215" name="Shape 215"/>
          <p:cNvSpPr/>
          <p:nvPr/>
        </p:nvSpPr>
        <p:spPr>
          <a:xfrm>
            <a:off x="6167966" y="3500967"/>
            <a:ext cx="1143000" cy="381000"/>
          </a:xfrm>
          <a:prstGeom prst="rect">
            <a:avLst/>
          </a:prstGeom>
          <a:solidFill>
            <a:srgbClr val="EAEAEA"/>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2015 T/Th 9:30-11 am</a:t>
            </a:r>
          </a:p>
        </p:txBody>
      </p:sp>
      <p:sp>
        <p:nvSpPr>
          <p:cNvPr id="216" name="Shape 216"/>
          <p:cNvSpPr/>
          <p:nvPr/>
        </p:nvSpPr>
        <p:spPr>
          <a:xfrm>
            <a:off x="7696200" y="3958167"/>
            <a:ext cx="1143000" cy="381000"/>
          </a:xfrm>
          <a:prstGeom prst="rect">
            <a:avLst/>
          </a:prstGeom>
          <a:solidFill>
            <a:srgbClr val="FFFBE3"/>
          </a:solidFill>
          <a:ln w="25400" cap="flat" cmpd="sng">
            <a:solidFill>
              <a:srgbClr val="BAA7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2015 </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 2-5 pm</a:t>
            </a:r>
          </a:p>
        </p:txBody>
      </p:sp>
      <p:sp>
        <p:nvSpPr>
          <p:cNvPr id="217" name="Shape 217"/>
          <p:cNvSpPr/>
          <p:nvPr/>
        </p:nvSpPr>
        <p:spPr>
          <a:xfrm>
            <a:off x="3810000" y="2624666"/>
            <a:ext cx="990599"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GEOG 1</a:t>
            </a:r>
          </a:p>
        </p:txBody>
      </p:sp>
      <p:sp>
        <p:nvSpPr>
          <p:cNvPr id="218" name="Shape 218"/>
          <p:cNvSpPr/>
          <p:nvPr/>
        </p:nvSpPr>
        <p:spPr>
          <a:xfrm>
            <a:off x="6167966" y="2624666"/>
            <a:ext cx="1143000" cy="381000"/>
          </a:xfrm>
          <a:prstGeom prst="rect">
            <a:avLst/>
          </a:prstGeom>
          <a:solidFill>
            <a:srgbClr val="EAEAEA"/>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GEOG 7</a:t>
            </a:r>
          </a:p>
        </p:txBody>
      </p:sp>
      <p:sp>
        <p:nvSpPr>
          <p:cNvPr id="219" name="Shape 219"/>
          <p:cNvSpPr/>
          <p:nvPr/>
        </p:nvSpPr>
        <p:spPr>
          <a:xfrm>
            <a:off x="7696200" y="2624666"/>
            <a:ext cx="1143000" cy="381000"/>
          </a:xfrm>
          <a:prstGeom prst="rect">
            <a:avLst/>
          </a:prstGeom>
          <a:solidFill>
            <a:srgbClr val="FFFBE3"/>
          </a:solidFill>
          <a:ln w="25400" cap="flat" cmpd="sng">
            <a:solidFill>
              <a:srgbClr val="BAA7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GIS 111</a:t>
            </a:r>
          </a:p>
        </p:txBody>
      </p:sp>
      <p:sp>
        <p:nvSpPr>
          <p:cNvPr id="220" name="Shape 220"/>
          <p:cNvSpPr/>
          <p:nvPr/>
        </p:nvSpPr>
        <p:spPr>
          <a:xfrm>
            <a:off x="347132" y="2357966"/>
            <a:ext cx="2548466"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sng" strike="noStrike" cap="none">
                <a:solidFill>
                  <a:schemeClr val="dk1"/>
                </a:solidFill>
                <a:latin typeface="Calibri"/>
                <a:ea typeface="Calibri"/>
                <a:cs typeface="Calibri"/>
                <a:sym typeface="Calibri"/>
              </a:rPr>
              <a:t>COURSE AGGREGATE</a:t>
            </a:r>
          </a:p>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a:solidFill>
                  <a:schemeClr val="dk1"/>
                </a:solidFill>
                <a:latin typeface="Calibri"/>
                <a:ea typeface="Calibri"/>
                <a:cs typeface="Calibri"/>
                <a:sym typeface="Calibri"/>
              </a:rPr>
              <a:t>Due:</a:t>
            </a:r>
            <a:r>
              <a:rPr lang="en-US" sz="1200" b="0" i="0" u="none" strike="noStrike" cap="none">
                <a:solidFill>
                  <a:schemeClr val="dk1"/>
                </a:solidFill>
                <a:latin typeface="Calibri"/>
                <a:ea typeface="Calibri"/>
                <a:cs typeface="Calibri"/>
                <a:sym typeface="Calibri"/>
              </a:rPr>
              <a:t> EVERY 3 YEARS</a:t>
            </a:r>
          </a:p>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a:solidFill>
                  <a:schemeClr val="dk1"/>
                </a:solidFill>
                <a:latin typeface="Calibri"/>
                <a:ea typeface="Calibri"/>
                <a:cs typeface="Calibri"/>
                <a:sym typeface="Calibri"/>
              </a:rPr>
              <a:t>Reviews:</a:t>
            </a:r>
            <a:r>
              <a:rPr lang="en-US" sz="1200" b="0" i="0" u="none" strike="noStrike" cap="none">
                <a:solidFill>
                  <a:schemeClr val="dk1"/>
                </a:solidFill>
                <a:latin typeface="Calibri"/>
                <a:ea typeface="Calibri"/>
                <a:cs typeface="Calibri"/>
                <a:sym typeface="Calibri"/>
              </a:rPr>
              <a:t> up to 3 years of CRN data </a:t>
            </a:r>
          </a:p>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a:solidFill>
                  <a:schemeClr val="dk1"/>
                </a:solidFill>
                <a:latin typeface="Calibri"/>
                <a:ea typeface="Calibri"/>
                <a:cs typeface="Calibri"/>
                <a:sym typeface="Calibri"/>
              </a:rPr>
              <a:t>Submitted by:</a:t>
            </a:r>
            <a:r>
              <a:rPr lang="en-US" sz="1200" b="0" i="0" u="none" strike="noStrike" cap="none">
                <a:solidFill>
                  <a:schemeClr val="dk1"/>
                </a:solidFill>
                <a:latin typeface="Calibri"/>
                <a:ea typeface="Calibri"/>
                <a:cs typeface="Calibri"/>
                <a:sym typeface="Calibri"/>
              </a:rPr>
              <a:t> course coordinator</a:t>
            </a:r>
          </a:p>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Calibri"/>
              <a:ea typeface="Calibri"/>
              <a:cs typeface="Calibri"/>
              <a:sym typeface="Calibri"/>
            </a:endParaRPr>
          </a:p>
        </p:txBody>
      </p:sp>
      <p:cxnSp>
        <p:nvCxnSpPr>
          <p:cNvPr id="221" name="Shape 221"/>
          <p:cNvCxnSpPr/>
          <p:nvPr/>
        </p:nvCxnSpPr>
        <p:spPr>
          <a:xfrm rot="10800000">
            <a:off x="152399" y="3272366"/>
            <a:ext cx="8915400" cy="0"/>
          </a:xfrm>
          <a:prstGeom prst="straightConnector1">
            <a:avLst/>
          </a:prstGeom>
          <a:noFill/>
          <a:ln w="9525" cap="flat" cmpd="sng">
            <a:solidFill>
              <a:srgbClr val="323442"/>
            </a:solidFill>
            <a:prstDash val="dash"/>
            <a:round/>
            <a:headEnd type="none" w="med" len="med"/>
            <a:tailEnd type="none" w="med" len="med"/>
          </a:ln>
        </p:spPr>
      </p:cxnSp>
      <p:sp>
        <p:nvSpPr>
          <p:cNvPr id="222" name="Shape 222"/>
          <p:cNvSpPr/>
          <p:nvPr/>
        </p:nvSpPr>
        <p:spPr>
          <a:xfrm>
            <a:off x="347132" y="1214966"/>
            <a:ext cx="2595034"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sng" strike="noStrike" cap="none">
                <a:solidFill>
                  <a:schemeClr val="dk1"/>
                </a:solidFill>
                <a:latin typeface="Calibri"/>
                <a:ea typeface="Calibri"/>
                <a:cs typeface="Calibri"/>
                <a:sym typeface="Calibri"/>
              </a:rPr>
              <a:t>PROGRAM</a:t>
            </a:r>
          </a:p>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a:solidFill>
                  <a:schemeClr val="dk1"/>
                </a:solidFill>
                <a:latin typeface="Calibri"/>
                <a:ea typeface="Calibri"/>
                <a:cs typeface="Calibri"/>
                <a:sym typeface="Calibri"/>
              </a:rPr>
              <a:t>Due:</a:t>
            </a:r>
            <a:r>
              <a:rPr lang="en-US" sz="1200" b="0" i="0" u="none" strike="noStrike" cap="none">
                <a:solidFill>
                  <a:schemeClr val="dk1"/>
                </a:solidFill>
                <a:latin typeface="Calibri"/>
                <a:ea typeface="Calibri"/>
                <a:cs typeface="Calibri"/>
                <a:sym typeface="Calibri"/>
              </a:rPr>
              <a:t> EVERY 3 YEARS</a:t>
            </a:r>
          </a:p>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a:solidFill>
                  <a:schemeClr val="dk1"/>
                </a:solidFill>
                <a:latin typeface="Calibri"/>
                <a:ea typeface="Calibri"/>
                <a:cs typeface="Calibri"/>
                <a:sym typeface="Calibri"/>
              </a:rPr>
              <a:t>Reviews:</a:t>
            </a:r>
            <a:r>
              <a:rPr lang="en-US" sz="1200" b="0" i="0" u="none" strike="noStrike" cap="none">
                <a:solidFill>
                  <a:schemeClr val="dk1"/>
                </a:solidFill>
                <a:latin typeface="Calibri"/>
                <a:ea typeface="Calibri"/>
                <a:cs typeface="Calibri"/>
                <a:sym typeface="Calibri"/>
              </a:rPr>
              <a:t> up to 3 years of CRN data through mapped courses</a:t>
            </a:r>
          </a:p>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a:solidFill>
                  <a:schemeClr val="dk1"/>
                </a:solidFill>
                <a:latin typeface="Calibri"/>
                <a:ea typeface="Calibri"/>
                <a:cs typeface="Calibri"/>
                <a:sym typeface="Calibri"/>
              </a:rPr>
              <a:t>Submitted by:</a:t>
            </a:r>
            <a:r>
              <a:rPr lang="en-US" sz="1200" b="0" i="0" u="none" strike="noStrike" cap="none">
                <a:solidFill>
                  <a:schemeClr val="dk1"/>
                </a:solidFill>
                <a:latin typeface="Calibri"/>
                <a:ea typeface="Calibri"/>
                <a:cs typeface="Calibri"/>
                <a:sym typeface="Calibri"/>
              </a:rPr>
              <a:t> program coordinator</a:t>
            </a:r>
          </a:p>
        </p:txBody>
      </p:sp>
      <p:cxnSp>
        <p:nvCxnSpPr>
          <p:cNvPr id="223" name="Shape 223"/>
          <p:cNvCxnSpPr/>
          <p:nvPr/>
        </p:nvCxnSpPr>
        <p:spPr>
          <a:xfrm rot="10800000">
            <a:off x="152399" y="2281766"/>
            <a:ext cx="8915400" cy="0"/>
          </a:xfrm>
          <a:prstGeom prst="straightConnector1">
            <a:avLst/>
          </a:prstGeom>
          <a:noFill/>
          <a:ln w="9525" cap="flat" cmpd="sng">
            <a:solidFill>
              <a:srgbClr val="323442"/>
            </a:solidFill>
            <a:prstDash val="dash"/>
            <a:round/>
            <a:headEnd type="none" w="med" len="med"/>
            <a:tailEnd type="none" w="med" len="med"/>
          </a:ln>
        </p:spPr>
      </p:cxnSp>
      <p:sp>
        <p:nvSpPr>
          <p:cNvPr id="224" name="Shape 224"/>
          <p:cNvSpPr/>
          <p:nvPr/>
        </p:nvSpPr>
        <p:spPr>
          <a:xfrm>
            <a:off x="347132" y="3348567"/>
            <a:ext cx="2165348" cy="194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sng" strike="noStrike" cap="none">
                <a:solidFill>
                  <a:schemeClr val="dk1"/>
                </a:solidFill>
                <a:latin typeface="Calibri"/>
                <a:ea typeface="Calibri"/>
                <a:cs typeface="Calibri"/>
                <a:sym typeface="Calibri"/>
              </a:rPr>
              <a:t>CRN</a:t>
            </a:r>
          </a:p>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a:solidFill>
                  <a:schemeClr val="dk1"/>
                </a:solidFill>
                <a:latin typeface="Calibri"/>
                <a:ea typeface="Calibri"/>
                <a:cs typeface="Calibri"/>
                <a:sym typeface="Calibri"/>
              </a:rPr>
              <a:t>Due:</a:t>
            </a:r>
            <a:r>
              <a:rPr lang="en-US" sz="1200" b="0" i="0" u="none" strike="noStrike" cap="none">
                <a:solidFill>
                  <a:schemeClr val="dk1"/>
                </a:solidFill>
                <a:latin typeface="Calibri"/>
                <a:ea typeface="Calibri"/>
                <a:cs typeface="Calibri"/>
                <a:sym typeface="Calibri"/>
              </a:rPr>
              <a:t> EVERY SEMESTER</a:t>
            </a:r>
          </a:p>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a:solidFill>
                  <a:schemeClr val="dk1"/>
                </a:solidFill>
                <a:latin typeface="Calibri"/>
                <a:ea typeface="Calibri"/>
                <a:cs typeface="Calibri"/>
                <a:sym typeface="Calibri"/>
              </a:rPr>
              <a:t>Reviews:</a:t>
            </a:r>
            <a:r>
              <a:rPr lang="en-US" sz="1200" b="0" i="0" u="none" strike="noStrike" cap="none">
                <a:solidFill>
                  <a:schemeClr val="dk1"/>
                </a:solidFill>
                <a:latin typeface="Calibri"/>
                <a:ea typeface="Calibri"/>
                <a:cs typeface="Calibri"/>
                <a:sym typeface="Calibri"/>
              </a:rPr>
              <a:t> one semester’s worth of data for an individual course section</a:t>
            </a:r>
          </a:p>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a:solidFill>
                  <a:schemeClr val="dk1"/>
                </a:solidFill>
                <a:latin typeface="Calibri"/>
                <a:ea typeface="Calibri"/>
                <a:cs typeface="Calibri"/>
                <a:sym typeface="Calibri"/>
              </a:rPr>
              <a:t>Submitted by:</a:t>
            </a:r>
            <a:r>
              <a:rPr lang="en-US" sz="1200" b="0" i="0" u="none" strike="noStrike" cap="none">
                <a:solidFill>
                  <a:schemeClr val="dk1"/>
                </a:solidFill>
                <a:latin typeface="Calibri"/>
                <a:ea typeface="Calibri"/>
                <a:cs typeface="Calibri"/>
                <a:sym typeface="Calibri"/>
              </a:rPr>
              <a:t> primary instructor of section</a:t>
            </a:r>
          </a:p>
        </p:txBody>
      </p:sp>
      <p:sp>
        <p:nvSpPr>
          <p:cNvPr id="225" name="Shape 225"/>
          <p:cNvSpPr/>
          <p:nvPr/>
        </p:nvSpPr>
        <p:spPr>
          <a:xfrm>
            <a:off x="4838700" y="1519766"/>
            <a:ext cx="1752600" cy="381000"/>
          </a:xfrm>
          <a:prstGeom prst="rect">
            <a:avLst/>
          </a:prstGeom>
          <a:solidFill>
            <a:srgbClr val="FFFF00"/>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Geography AA-T (Major)</a:t>
            </a:r>
          </a:p>
        </p:txBody>
      </p:sp>
      <p:cxnSp>
        <p:nvCxnSpPr>
          <p:cNvPr id="226" name="Shape 226"/>
          <p:cNvCxnSpPr>
            <a:stCxn id="225" idx="2"/>
            <a:endCxn id="219" idx="0"/>
          </p:cNvCxnSpPr>
          <p:nvPr/>
        </p:nvCxnSpPr>
        <p:spPr>
          <a:xfrm>
            <a:off x="5715000" y="1900767"/>
            <a:ext cx="2552700" cy="723900"/>
          </a:xfrm>
          <a:prstGeom prst="straightConnector1">
            <a:avLst/>
          </a:prstGeom>
          <a:noFill/>
          <a:ln w="9525" cap="flat" cmpd="sng">
            <a:solidFill>
              <a:schemeClr val="dk1"/>
            </a:solidFill>
            <a:prstDash val="solid"/>
            <a:round/>
            <a:headEnd type="none" w="med" len="med"/>
            <a:tailEnd type="none" w="med" len="med"/>
          </a:ln>
        </p:spPr>
      </p:cxnSp>
      <p:cxnSp>
        <p:nvCxnSpPr>
          <p:cNvPr id="227" name="Shape 227"/>
          <p:cNvCxnSpPr>
            <a:stCxn id="225" idx="2"/>
            <a:endCxn id="217" idx="0"/>
          </p:cNvCxnSpPr>
          <p:nvPr/>
        </p:nvCxnSpPr>
        <p:spPr>
          <a:xfrm flipH="1">
            <a:off x="4305300" y="1900767"/>
            <a:ext cx="1409700" cy="723900"/>
          </a:xfrm>
          <a:prstGeom prst="straightConnector1">
            <a:avLst/>
          </a:prstGeom>
          <a:noFill/>
          <a:ln w="9525" cap="flat" cmpd="sng">
            <a:solidFill>
              <a:schemeClr val="dk1"/>
            </a:solidFill>
            <a:prstDash val="solid"/>
            <a:round/>
            <a:headEnd type="none" w="med" len="med"/>
            <a:tailEnd type="none" w="med" len="med"/>
          </a:ln>
        </p:spPr>
      </p:cxnSp>
      <p:cxnSp>
        <p:nvCxnSpPr>
          <p:cNvPr id="228" name="Shape 228"/>
          <p:cNvCxnSpPr>
            <a:stCxn id="225" idx="2"/>
            <a:endCxn id="218" idx="0"/>
          </p:cNvCxnSpPr>
          <p:nvPr/>
        </p:nvCxnSpPr>
        <p:spPr>
          <a:xfrm>
            <a:off x="5715000" y="1900767"/>
            <a:ext cx="1024500" cy="723900"/>
          </a:xfrm>
          <a:prstGeom prst="straightConnector1">
            <a:avLst/>
          </a:prstGeom>
          <a:noFill/>
          <a:ln w="9525" cap="flat" cmpd="sng">
            <a:solidFill>
              <a:schemeClr val="dk1"/>
            </a:solidFill>
            <a:prstDash val="solid"/>
            <a:round/>
            <a:headEnd type="none" w="med" len="med"/>
            <a:tailEnd type="none" w="med" len="med"/>
          </a:ln>
        </p:spPr>
      </p:cxnSp>
      <p:cxnSp>
        <p:nvCxnSpPr>
          <p:cNvPr id="229" name="Shape 229"/>
          <p:cNvCxnSpPr>
            <a:stCxn id="218" idx="2"/>
          </p:cNvCxnSpPr>
          <p:nvPr/>
        </p:nvCxnSpPr>
        <p:spPr>
          <a:xfrm>
            <a:off x="6739466" y="3005667"/>
            <a:ext cx="0" cy="232800"/>
          </a:xfrm>
          <a:prstGeom prst="straightConnector1">
            <a:avLst/>
          </a:prstGeom>
          <a:noFill/>
          <a:ln w="9525" cap="flat" cmpd="sng">
            <a:solidFill>
              <a:schemeClr val="dk1"/>
            </a:solidFill>
            <a:prstDash val="solid"/>
            <a:round/>
            <a:headEnd type="none" w="med" len="med"/>
            <a:tailEnd type="none" w="med" len="med"/>
          </a:ln>
        </p:spPr>
      </p:cxnSp>
      <p:cxnSp>
        <p:nvCxnSpPr>
          <p:cNvPr id="230" name="Shape 230"/>
          <p:cNvCxnSpPr>
            <a:stCxn id="219" idx="2"/>
          </p:cNvCxnSpPr>
          <p:nvPr/>
        </p:nvCxnSpPr>
        <p:spPr>
          <a:xfrm>
            <a:off x="8267700" y="3005667"/>
            <a:ext cx="0" cy="256200"/>
          </a:xfrm>
          <a:prstGeom prst="straightConnector1">
            <a:avLst/>
          </a:prstGeom>
          <a:noFill/>
          <a:ln w="9525" cap="flat" cmpd="sng">
            <a:solidFill>
              <a:schemeClr val="dk1"/>
            </a:solidFill>
            <a:prstDash val="solid"/>
            <a:round/>
            <a:headEnd type="none" w="med" len="med"/>
            <a:tailEnd type="none" w="med" len="med"/>
          </a:ln>
        </p:spPr>
      </p:cxnSp>
      <p:sp>
        <p:nvSpPr>
          <p:cNvPr id="231" name="Shape 231"/>
          <p:cNvSpPr/>
          <p:nvPr/>
        </p:nvSpPr>
        <p:spPr>
          <a:xfrm>
            <a:off x="7696200" y="4415367"/>
            <a:ext cx="1143000" cy="381000"/>
          </a:xfrm>
          <a:prstGeom prst="rect">
            <a:avLst/>
          </a:prstGeom>
          <a:solidFill>
            <a:srgbClr val="FFFBE3"/>
          </a:solidFill>
          <a:ln w="25400" cap="flat" cmpd="sng">
            <a:solidFill>
              <a:srgbClr val="BAA7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Spring 2016 </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 2-5 pm</a:t>
            </a:r>
          </a:p>
        </p:txBody>
      </p:sp>
      <p:sp>
        <p:nvSpPr>
          <p:cNvPr id="232" name="Shape 232"/>
          <p:cNvSpPr/>
          <p:nvPr/>
        </p:nvSpPr>
        <p:spPr>
          <a:xfrm>
            <a:off x="7696200" y="4872567"/>
            <a:ext cx="1143000" cy="381000"/>
          </a:xfrm>
          <a:prstGeom prst="rect">
            <a:avLst/>
          </a:prstGeom>
          <a:solidFill>
            <a:srgbClr val="FFFBE3"/>
          </a:solidFill>
          <a:ln w="25400" cap="flat" cmpd="sng">
            <a:solidFill>
              <a:srgbClr val="BAA7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2016 </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 2-5 pm</a:t>
            </a:r>
          </a:p>
        </p:txBody>
      </p:sp>
      <p:sp>
        <p:nvSpPr>
          <p:cNvPr id="233" name="Shape 233"/>
          <p:cNvSpPr/>
          <p:nvPr/>
        </p:nvSpPr>
        <p:spPr>
          <a:xfrm>
            <a:off x="6167966" y="3958167"/>
            <a:ext cx="1143000" cy="381000"/>
          </a:xfrm>
          <a:prstGeom prst="rect">
            <a:avLst/>
          </a:prstGeom>
          <a:solidFill>
            <a:srgbClr val="EAEAEA"/>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2016 T/Th 9:30-11 am</a:t>
            </a:r>
          </a:p>
        </p:txBody>
      </p:sp>
      <p:sp>
        <p:nvSpPr>
          <p:cNvPr id="234" name="Shape 234"/>
          <p:cNvSpPr/>
          <p:nvPr/>
        </p:nvSpPr>
        <p:spPr>
          <a:xfrm>
            <a:off x="6167966" y="4415367"/>
            <a:ext cx="1143000" cy="381000"/>
          </a:xfrm>
          <a:prstGeom prst="rect">
            <a:avLst/>
          </a:prstGeom>
          <a:solidFill>
            <a:srgbClr val="EAEAEA"/>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2017 T/Th 9:30-11 am</a:t>
            </a:r>
          </a:p>
        </p:txBody>
      </p:sp>
      <p:sp>
        <p:nvSpPr>
          <p:cNvPr id="235" name="Shape 235"/>
          <p:cNvSpPr/>
          <p:nvPr/>
        </p:nvSpPr>
        <p:spPr>
          <a:xfrm>
            <a:off x="7696200" y="5329767"/>
            <a:ext cx="1143000" cy="381000"/>
          </a:xfrm>
          <a:prstGeom prst="rect">
            <a:avLst/>
          </a:prstGeom>
          <a:solidFill>
            <a:srgbClr val="FFFBE3"/>
          </a:solidFill>
          <a:ln w="25400" cap="flat" cmpd="sng">
            <a:solidFill>
              <a:srgbClr val="BAA7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Spring 2017 </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 2-5 pm</a:t>
            </a:r>
          </a:p>
        </p:txBody>
      </p:sp>
      <p:sp>
        <p:nvSpPr>
          <p:cNvPr id="236" name="Shape 236"/>
          <p:cNvSpPr/>
          <p:nvPr/>
        </p:nvSpPr>
        <p:spPr>
          <a:xfrm>
            <a:off x="7696200" y="5786967"/>
            <a:ext cx="1143000" cy="381000"/>
          </a:xfrm>
          <a:prstGeom prst="rect">
            <a:avLst/>
          </a:prstGeom>
          <a:solidFill>
            <a:srgbClr val="FFFBE3"/>
          </a:solidFill>
          <a:ln w="25400" cap="flat" cmpd="sng">
            <a:solidFill>
              <a:srgbClr val="BAA7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2017 </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 2-5 pm</a:t>
            </a:r>
          </a:p>
        </p:txBody>
      </p:sp>
      <p:sp>
        <p:nvSpPr>
          <p:cNvPr id="237" name="Shape 237"/>
          <p:cNvSpPr/>
          <p:nvPr/>
        </p:nvSpPr>
        <p:spPr>
          <a:xfrm>
            <a:off x="7696200" y="3500967"/>
            <a:ext cx="1143000" cy="381000"/>
          </a:xfrm>
          <a:prstGeom prst="rect">
            <a:avLst/>
          </a:prstGeom>
          <a:solidFill>
            <a:srgbClr val="FFFBE3"/>
          </a:solidFill>
          <a:ln w="25400" cap="flat" cmpd="sng">
            <a:solidFill>
              <a:srgbClr val="BAA7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Spring 2015 </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 2-5 pm</a:t>
            </a:r>
          </a:p>
        </p:txBody>
      </p:sp>
      <p:sp>
        <p:nvSpPr>
          <p:cNvPr id="238" name="Shape 238"/>
          <p:cNvSpPr/>
          <p:nvPr/>
        </p:nvSpPr>
        <p:spPr>
          <a:xfrm>
            <a:off x="2819400" y="6244167"/>
            <a:ext cx="1532467"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Summer 2016</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MTWTh 12-2:30 pm</a:t>
            </a:r>
          </a:p>
        </p:txBody>
      </p:sp>
      <p:sp>
        <p:nvSpPr>
          <p:cNvPr id="239" name="Shape 239"/>
          <p:cNvSpPr/>
          <p:nvPr/>
        </p:nvSpPr>
        <p:spPr>
          <a:xfrm>
            <a:off x="4411132" y="6248400"/>
            <a:ext cx="1532467"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Summer 2017 </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MTWTh 12-2:30 pm</a:t>
            </a:r>
          </a:p>
        </p:txBody>
      </p:sp>
      <p:cxnSp>
        <p:nvCxnSpPr>
          <p:cNvPr id="240" name="Shape 240"/>
          <p:cNvCxnSpPr/>
          <p:nvPr/>
        </p:nvCxnSpPr>
        <p:spPr>
          <a:xfrm>
            <a:off x="4330698" y="3002492"/>
            <a:ext cx="0" cy="304799"/>
          </a:xfrm>
          <a:prstGeom prst="straightConnector1">
            <a:avLst/>
          </a:prstGeom>
          <a:noFill/>
          <a:ln w="9525" cap="flat" cmpd="sng">
            <a:solidFill>
              <a:schemeClr val="dk1"/>
            </a:solidFill>
            <a:prstDash val="solid"/>
            <a:round/>
            <a:headEnd type="none" w="med" len="med"/>
            <a:tailEnd type="none" w="med" len="med"/>
          </a:ln>
        </p:spPr>
      </p:cxnSp>
      <p:sp>
        <p:nvSpPr>
          <p:cNvPr id="241" name="Shape 241"/>
          <p:cNvSpPr/>
          <p:nvPr/>
        </p:nvSpPr>
        <p:spPr>
          <a:xfrm rot="-5400000">
            <a:off x="4216399" y="1773766"/>
            <a:ext cx="228598" cy="3225800"/>
          </a:xfrm>
          <a:prstGeom prst="rightBrace">
            <a:avLst>
              <a:gd name="adj1" fmla="val 8333"/>
              <a:gd name="adj2" fmla="val 50000"/>
            </a:avLst>
          </a:prstGeom>
          <a:noFill/>
          <a:ln w="9525" cap="flat" cmpd="sng">
            <a:solidFill>
              <a:srgbClr val="32344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Calibri"/>
              <a:ea typeface="Calibri"/>
              <a:cs typeface="Calibri"/>
              <a:sym typeface="Calibri"/>
            </a:endParaRPr>
          </a:p>
        </p:txBody>
      </p:sp>
      <p:sp>
        <p:nvSpPr>
          <p:cNvPr id="242" name="Shape 242"/>
          <p:cNvSpPr/>
          <p:nvPr/>
        </p:nvSpPr>
        <p:spPr>
          <a:xfrm rot="-5400000">
            <a:off x="6629400" y="2738966"/>
            <a:ext cx="220132" cy="1219199"/>
          </a:xfrm>
          <a:prstGeom prst="rightBrace">
            <a:avLst>
              <a:gd name="adj1" fmla="val 8333"/>
              <a:gd name="adj2" fmla="val 50000"/>
            </a:avLst>
          </a:prstGeom>
          <a:noFill/>
          <a:ln w="9525" cap="flat" cmpd="sng">
            <a:solidFill>
              <a:srgbClr val="32344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Calibri"/>
              <a:ea typeface="Calibri"/>
              <a:cs typeface="Calibri"/>
              <a:sym typeface="Calibri"/>
            </a:endParaRPr>
          </a:p>
        </p:txBody>
      </p:sp>
      <p:sp>
        <p:nvSpPr>
          <p:cNvPr id="243" name="Shape 243"/>
          <p:cNvSpPr/>
          <p:nvPr/>
        </p:nvSpPr>
        <p:spPr>
          <a:xfrm rot="-5400000">
            <a:off x="8157633" y="2762251"/>
            <a:ext cx="220132" cy="1219199"/>
          </a:xfrm>
          <a:prstGeom prst="rightBrace">
            <a:avLst>
              <a:gd name="adj1" fmla="val 8333"/>
              <a:gd name="adj2" fmla="val 50000"/>
            </a:avLst>
          </a:prstGeom>
          <a:noFill/>
          <a:ln w="9525" cap="flat" cmpd="sng">
            <a:solidFill>
              <a:srgbClr val="32344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Calibri"/>
              <a:ea typeface="Calibri"/>
              <a:cs typeface="Calibri"/>
              <a:sym typeface="Calibri"/>
            </a:endParaRPr>
          </a:p>
        </p:txBody>
      </p:sp>
      <p:sp>
        <p:nvSpPr>
          <p:cNvPr id="244" name="Shape 244"/>
          <p:cNvSpPr/>
          <p:nvPr/>
        </p:nvSpPr>
        <p:spPr>
          <a:xfrm>
            <a:off x="2512481" y="5329767"/>
            <a:ext cx="914400"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2016</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 6-9 pm</a:t>
            </a:r>
          </a:p>
        </p:txBody>
      </p:sp>
      <p:sp>
        <p:nvSpPr>
          <p:cNvPr id="245" name="Shape 245"/>
          <p:cNvSpPr/>
          <p:nvPr/>
        </p:nvSpPr>
        <p:spPr>
          <a:xfrm>
            <a:off x="1240365" y="5329767"/>
            <a:ext cx="1219199"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2016 </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T/Th 1-2:30 pm</a:t>
            </a:r>
          </a:p>
        </p:txBody>
      </p:sp>
      <p:sp>
        <p:nvSpPr>
          <p:cNvPr id="246" name="Shape 246"/>
          <p:cNvSpPr/>
          <p:nvPr/>
        </p:nvSpPr>
        <p:spPr>
          <a:xfrm>
            <a:off x="3484032" y="5329767"/>
            <a:ext cx="1219199"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2016 M/W/F 9-10 am</a:t>
            </a:r>
          </a:p>
        </p:txBody>
      </p:sp>
      <p:sp>
        <p:nvSpPr>
          <p:cNvPr id="247" name="Shape 247"/>
          <p:cNvSpPr/>
          <p:nvPr/>
        </p:nvSpPr>
        <p:spPr>
          <a:xfrm>
            <a:off x="4800600" y="5329767"/>
            <a:ext cx="1143000"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2016 Online</a:t>
            </a:r>
          </a:p>
        </p:txBody>
      </p:sp>
      <p:sp>
        <p:nvSpPr>
          <p:cNvPr id="248" name="Shape 248"/>
          <p:cNvSpPr/>
          <p:nvPr/>
        </p:nvSpPr>
        <p:spPr>
          <a:xfrm>
            <a:off x="2512481" y="5786967"/>
            <a:ext cx="914400"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2017</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 6-9 pm</a:t>
            </a:r>
          </a:p>
        </p:txBody>
      </p:sp>
      <p:sp>
        <p:nvSpPr>
          <p:cNvPr id="249" name="Shape 249"/>
          <p:cNvSpPr/>
          <p:nvPr/>
        </p:nvSpPr>
        <p:spPr>
          <a:xfrm>
            <a:off x="1240365" y="5786967"/>
            <a:ext cx="1219199"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2017 </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T/Th 1-2:30 pm</a:t>
            </a:r>
          </a:p>
        </p:txBody>
      </p:sp>
      <p:sp>
        <p:nvSpPr>
          <p:cNvPr id="250" name="Shape 250"/>
          <p:cNvSpPr/>
          <p:nvPr/>
        </p:nvSpPr>
        <p:spPr>
          <a:xfrm>
            <a:off x="3484032" y="5786967"/>
            <a:ext cx="1219199"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2017 M/W/F 9-10 am</a:t>
            </a:r>
          </a:p>
        </p:txBody>
      </p:sp>
      <p:sp>
        <p:nvSpPr>
          <p:cNvPr id="251" name="Shape 251"/>
          <p:cNvSpPr/>
          <p:nvPr/>
        </p:nvSpPr>
        <p:spPr>
          <a:xfrm>
            <a:off x="4800600" y="5786967"/>
            <a:ext cx="1143000"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2017 Online</a:t>
            </a:r>
          </a:p>
        </p:txBody>
      </p:sp>
      <p:sp>
        <p:nvSpPr>
          <p:cNvPr id="252" name="Shape 252"/>
          <p:cNvSpPr/>
          <p:nvPr/>
        </p:nvSpPr>
        <p:spPr>
          <a:xfrm>
            <a:off x="2512481" y="4872567"/>
            <a:ext cx="914400"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2015</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 6-9 pm</a:t>
            </a:r>
          </a:p>
        </p:txBody>
      </p:sp>
      <p:sp>
        <p:nvSpPr>
          <p:cNvPr id="253" name="Shape 253"/>
          <p:cNvSpPr/>
          <p:nvPr/>
        </p:nvSpPr>
        <p:spPr>
          <a:xfrm>
            <a:off x="1240365" y="4872567"/>
            <a:ext cx="1219199"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2015 </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T/Th 1-2:30 pm</a:t>
            </a:r>
          </a:p>
        </p:txBody>
      </p:sp>
      <p:sp>
        <p:nvSpPr>
          <p:cNvPr id="254" name="Shape 254"/>
          <p:cNvSpPr/>
          <p:nvPr/>
        </p:nvSpPr>
        <p:spPr>
          <a:xfrm>
            <a:off x="3484032" y="4872567"/>
            <a:ext cx="1219199"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2015 M/W/F 9-10 am</a:t>
            </a:r>
          </a:p>
        </p:txBody>
      </p:sp>
      <p:sp>
        <p:nvSpPr>
          <p:cNvPr id="255" name="Shape 255"/>
          <p:cNvSpPr/>
          <p:nvPr/>
        </p:nvSpPr>
        <p:spPr>
          <a:xfrm>
            <a:off x="4800600" y="4872567"/>
            <a:ext cx="1143000"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Fall 2015 Online</a:t>
            </a:r>
          </a:p>
        </p:txBody>
      </p:sp>
      <p:sp>
        <p:nvSpPr>
          <p:cNvPr id="256" name="Shape 256"/>
          <p:cNvSpPr/>
          <p:nvPr/>
        </p:nvSpPr>
        <p:spPr>
          <a:xfrm>
            <a:off x="3903135" y="3958167"/>
            <a:ext cx="990599"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Spring 2016</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Online</a:t>
            </a:r>
          </a:p>
        </p:txBody>
      </p:sp>
      <p:sp>
        <p:nvSpPr>
          <p:cNvPr id="257" name="Shape 257"/>
          <p:cNvSpPr/>
          <p:nvPr/>
        </p:nvSpPr>
        <p:spPr>
          <a:xfrm>
            <a:off x="4953000" y="3958167"/>
            <a:ext cx="990599"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Spring 2016</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 6-9 pm</a:t>
            </a:r>
          </a:p>
        </p:txBody>
      </p:sp>
      <p:sp>
        <p:nvSpPr>
          <p:cNvPr id="258" name="Shape 258"/>
          <p:cNvSpPr/>
          <p:nvPr/>
        </p:nvSpPr>
        <p:spPr>
          <a:xfrm>
            <a:off x="2717800" y="3958167"/>
            <a:ext cx="1143000"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Spring 2016 Online</a:t>
            </a:r>
          </a:p>
        </p:txBody>
      </p:sp>
      <p:sp>
        <p:nvSpPr>
          <p:cNvPr id="259" name="Shape 259"/>
          <p:cNvSpPr/>
          <p:nvPr/>
        </p:nvSpPr>
        <p:spPr>
          <a:xfrm>
            <a:off x="3903135" y="3500967"/>
            <a:ext cx="990599"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Spring 2015</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Online</a:t>
            </a:r>
          </a:p>
        </p:txBody>
      </p:sp>
      <p:sp>
        <p:nvSpPr>
          <p:cNvPr id="260" name="Shape 260"/>
          <p:cNvSpPr/>
          <p:nvPr/>
        </p:nvSpPr>
        <p:spPr>
          <a:xfrm>
            <a:off x="4953000" y="3500967"/>
            <a:ext cx="990599"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Spring 2015</a:t>
            </a:r>
          </a:p>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 6-9 pm</a:t>
            </a:r>
          </a:p>
        </p:txBody>
      </p:sp>
      <p:sp>
        <p:nvSpPr>
          <p:cNvPr id="261" name="Shape 261"/>
          <p:cNvSpPr/>
          <p:nvPr/>
        </p:nvSpPr>
        <p:spPr>
          <a:xfrm>
            <a:off x="2717800" y="3500967"/>
            <a:ext cx="1143000" cy="381000"/>
          </a:xfrm>
          <a:prstGeom prst="rect">
            <a:avLst/>
          </a:prstGeom>
          <a:solidFill>
            <a:srgbClr val="D2D5DC"/>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Spring 2015 Online</a:t>
            </a:r>
          </a:p>
        </p:txBody>
      </p:sp>
      <p:cxnSp>
        <p:nvCxnSpPr>
          <p:cNvPr id="262" name="Shape 262"/>
          <p:cNvCxnSpPr/>
          <p:nvPr/>
        </p:nvCxnSpPr>
        <p:spPr>
          <a:xfrm rot="10800000">
            <a:off x="169332" y="1138766"/>
            <a:ext cx="8915400" cy="0"/>
          </a:xfrm>
          <a:prstGeom prst="straightConnector1">
            <a:avLst/>
          </a:prstGeom>
          <a:noFill/>
          <a:ln w="9525" cap="flat" cmpd="sng">
            <a:solidFill>
              <a:srgbClr val="323442"/>
            </a:solidFill>
            <a:prstDash val="dash"/>
            <a:round/>
            <a:headEnd type="none" w="med" len="med"/>
            <a:tailEnd type="none" w="med" len="med"/>
          </a:ln>
        </p:spPr>
      </p:cxnSp>
      <p:sp>
        <p:nvSpPr>
          <p:cNvPr id="263" name="Shape 263"/>
          <p:cNvSpPr/>
          <p:nvPr/>
        </p:nvSpPr>
        <p:spPr>
          <a:xfrm>
            <a:off x="5342466" y="596900"/>
            <a:ext cx="745067" cy="381000"/>
          </a:xfrm>
          <a:prstGeom prst="rect">
            <a:avLst/>
          </a:prstGeom>
          <a:solidFill>
            <a:srgbClr val="D9D9D9"/>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ILOs</a:t>
            </a:r>
          </a:p>
        </p:txBody>
      </p:sp>
      <p:cxnSp>
        <p:nvCxnSpPr>
          <p:cNvPr id="264" name="Shape 264"/>
          <p:cNvCxnSpPr>
            <a:endCxn id="225" idx="0"/>
          </p:cNvCxnSpPr>
          <p:nvPr/>
        </p:nvCxnSpPr>
        <p:spPr>
          <a:xfrm>
            <a:off x="5715000" y="977966"/>
            <a:ext cx="0" cy="541800"/>
          </a:xfrm>
          <a:prstGeom prst="straightConnector1">
            <a:avLst/>
          </a:prstGeom>
          <a:noFill/>
          <a:ln w="9525" cap="flat" cmpd="sng">
            <a:solidFill>
              <a:schemeClr val="dk1"/>
            </a:solidFill>
            <a:prstDash val="solid"/>
            <a:round/>
            <a:headEnd type="none" w="med" len="med"/>
            <a:tailEnd type="none" w="med" len="med"/>
          </a:ln>
        </p:spPr>
      </p:cxnSp>
      <p:sp>
        <p:nvSpPr>
          <p:cNvPr id="265" name="Shape 265"/>
          <p:cNvSpPr/>
          <p:nvPr/>
        </p:nvSpPr>
        <p:spPr>
          <a:xfrm>
            <a:off x="7886699" y="596900"/>
            <a:ext cx="745067" cy="381000"/>
          </a:xfrm>
          <a:prstGeom prst="rect">
            <a:avLst/>
          </a:prstGeom>
          <a:solidFill>
            <a:srgbClr val="DFDFDF"/>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GELOs</a:t>
            </a:r>
          </a:p>
        </p:txBody>
      </p:sp>
      <p:cxnSp>
        <p:nvCxnSpPr>
          <p:cNvPr id="266" name="Shape 266"/>
          <p:cNvCxnSpPr>
            <a:stCxn id="265" idx="2"/>
            <a:endCxn id="219" idx="0"/>
          </p:cNvCxnSpPr>
          <p:nvPr/>
        </p:nvCxnSpPr>
        <p:spPr>
          <a:xfrm>
            <a:off x="8259232" y="977900"/>
            <a:ext cx="8400" cy="1646700"/>
          </a:xfrm>
          <a:prstGeom prst="straightConnector1">
            <a:avLst/>
          </a:prstGeom>
          <a:noFill/>
          <a:ln w="9525" cap="flat" cmpd="sng">
            <a:solidFill>
              <a:schemeClr val="dk1"/>
            </a:solidFill>
            <a:prstDash val="solid"/>
            <a:round/>
            <a:headEnd type="none" w="med" len="med"/>
            <a:tailEnd type="none" w="med" len="med"/>
          </a:ln>
        </p:spPr>
      </p:cxnSp>
      <p:cxnSp>
        <p:nvCxnSpPr>
          <p:cNvPr id="267" name="Shape 267"/>
          <p:cNvCxnSpPr>
            <a:endCxn id="218" idx="0"/>
          </p:cNvCxnSpPr>
          <p:nvPr/>
        </p:nvCxnSpPr>
        <p:spPr>
          <a:xfrm flipH="1">
            <a:off x="6739466" y="977966"/>
            <a:ext cx="1519800" cy="1646700"/>
          </a:xfrm>
          <a:prstGeom prst="straightConnector1">
            <a:avLst/>
          </a:prstGeom>
          <a:noFill/>
          <a:ln w="9525" cap="flat" cmpd="sng">
            <a:solidFill>
              <a:schemeClr val="dk1"/>
            </a:solidFill>
            <a:prstDash val="solid"/>
            <a:round/>
            <a:headEnd type="none" w="med" len="med"/>
            <a:tailEnd type="none" w="med" len="med"/>
          </a:ln>
        </p:spPr>
      </p:cxnSp>
      <p:sp>
        <p:nvSpPr>
          <p:cNvPr id="268" name="Shape 268"/>
          <p:cNvSpPr/>
          <p:nvPr/>
        </p:nvSpPr>
        <p:spPr>
          <a:xfrm>
            <a:off x="376765" y="76200"/>
            <a:ext cx="4633384"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sng" strike="noStrike" cap="none">
                <a:solidFill>
                  <a:schemeClr val="dk1"/>
                </a:solidFill>
                <a:latin typeface="Calibri"/>
                <a:ea typeface="Calibri"/>
                <a:cs typeface="Calibri"/>
                <a:sym typeface="Calibri"/>
              </a:rPr>
              <a:t>ILOs and GELOs</a:t>
            </a:r>
          </a:p>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a:solidFill>
                  <a:schemeClr val="dk1"/>
                </a:solidFill>
                <a:latin typeface="Calibri"/>
                <a:ea typeface="Calibri"/>
                <a:cs typeface="Calibri"/>
                <a:sym typeface="Calibri"/>
              </a:rPr>
              <a:t>Due:</a:t>
            </a:r>
            <a:r>
              <a:rPr lang="en-US" sz="1200" b="0" i="0" u="none" strike="noStrike" cap="none">
                <a:solidFill>
                  <a:schemeClr val="dk1"/>
                </a:solidFill>
                <a:latin typeface="Calibri"/>
                <a:ea typeface="Calibri"/>
                <a:cs typeface="Calibri"/>
                <a:sym typeface="Calibri"/>
              </a:rPr>
              <a:t> EVERY 4 YEARS</a:t>
            </a:r>
          </a:p>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a:solidFill>
                  <a:schemeClr val="dk1"/>
                </a:solidFill>
                <a:latin typeface="Calibri"/>
                <a:ea typeface="Calibri"/>
                <a:cs typeface="Calibri"/>
                <a:sym typeface="Calibri"/>
              </a:rPr>
              <a:t>Reviews:</a:t>
            </a:r>
            <a:r>
              <a:rPr lang="en-US" sz="1200" b="0" i="0" u="none" strike="noStrike" cap="none">
                <a:solidFill>
                  <a:schemeClr val="dk1"/>
                </a:solidFill>
                <a:latin typeface="Calibri"/>
                <a:ea typeface="Calibri"/>
                <a:cs typeface="Calibri"/>
                <a:sym typeface="Calibri"/>
              </a:rPr>
              <a:t> up to 4 years of CRN data through mapped courses (GELOs) and programs (ILOs)</a:t>
            </a:r>
          </a:p>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a:solidFill>
                  <a:schemeClr val="dk1"/>
                </a:solidFill>
                <a:latin typeface="Calibri"/>
                <a:ea typeface="Calibri"/>
                <a:cs typeface="Calibri"/>
                <a:sym typeface="Calibri"/>
              </a:rPr>
              <a:t>Submitted by:</a:t>
            </a:r>
            <a:r>
              <a:rPr lang="en-US" sz="1200" b="0" i="0" u="none" strike="noStrike" cap="none">
                <a:solidFill>
                  <a:schemeClr val="dk1"/>
                </a:solidFill>
                <a:latin typeface="Calibri"/>
                <a:ea typeface="Calibri"/>
                <a:cs typeface="Calibri"/>
                <a:sym typeface="Calibri"/>
              </a:rPr>
              <a:t> SLO Coordinator and corresponding workgroups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p:nvPr/>
        </p:nvSpPr>
        <p:spPr>
          <a:xfrm>
            <a:off x="304800" y="2743200"/>
            <a:ext cx="8614675" cy="375055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4" name="Shape 274"/>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CurricUNET: Mapping Course SLO to GELO</a:t>
            </a:r>
          </a:p>
        </p:txBody>
      </p:sp>
      <p:pic>
        <p:nvPicPr>
          <p:cNvPr id="275" name="Shape 275"/>
          <p:cNvPicPr preferRelativeResize="0"/>
          <p:nvPr/>
        </p:nvPicPr>
        <p:blipFill rotWithShape="1">
          <a:blip r:embed="rId3">
            <a:alphaModFix/>
          </a:blip>
          <a:srcRect t="18133" r="1476"/>
          <a:stretch/>
        </p:blipFill>
        <p:spPr>
          <a:xfrm>
            <a:off x="381001" y="2819400"/>
            <a:ext cx="8451300" cy="2015675"/>
          </a:xfrm>
          <a:prstGeom prst="rect">
            <a:avLst/>
          </a:prstGeom>
          <a:noFill/>
          <a:ln>
            <a:noFill/>
          </a:ln>
        </p:spPr>
      </p:pic>
      <p:pic>
        <p:nvPicPr>
          <p:cNvPr id="276" name="Shape 276"/>
          <p:cNvPicPr preferRelativeResize="0"/>
          <p:nvPr/>
        </p:nvPicPr>
        <p:blipFill rotWithShape="1">
          <a:blip r:embed="rId4">
            <a:alphaModFix/>
          </a:blip>
          <a:srcRect l="617" r="1342"/>
          <a:stretch/>
        </p:blipFill>
        <p:spPr>
          <a:xfrm>
            <a:off x="381001" y="4835075"/>
            <a:ext cx="8451297" cy="1549174"/>
          </a:xfrm>
          <a:prstGeom prst="rect">
            <a:avLst/>
          </a:prstGeom>
          <a:noFill/>
          <a:ln>
            <a:noFill/>
          </a:ln>
        </p:spPr>
      </p:pic>
      <p:sp>
        <p:nvSpPr>
          <p:cNvPr id="277" name="Shape 277"/>
          <p:cNvSpPr txBox="1">
            <a:spLocks noGrp="1"/>
          </p:cNvSpPr>
          <p:nvPr>
            <p:ph type="body" idx="1"/>
          </p:nvPr>
        </p:nvSpPr>
        <p:spPr>
          <a:xfrm>
            <a:off x="420925" y="1313950"/>
            <a:ext cx="8520599" cy="1805100"/>
          </a:xfrm>
          <a:prstGeom prst="rect">
            <a:avLst/>
          </a:prstGeom>
          <a:noFill/>
          <a:ln>
            <a:noFill/>
          </a:ln>
        </p:spPr>
        <p:txBody>
          <a:bodyPr lIns="91425" tIns="91425" rIns="91425" bIns="91425" anchor="t" anchorCtr="0">
            <a:noAutofit/>
          </a:bodyPr>
          <a:lstStyle/>
          <a:p>
            <a:pPr marL="285750" marR="0" lvl="0" indent="-285750" algn="l" rtl="0">
              <a:lnSpc>
                <a:spcPct val="115000"/>
              </a:lnSpc>
              <a:spcBef>
                <a:spcPts val="0"/>
              </a:spcBef>
              <a:spcAft>
                <a:spcPts val="0"/>
              </a:spcAft>
              <a:buClr>
                <a:schemeClr val="accent3"/>
              </a:buClr>
              <a:buSzPct val="100000"/>
              <a:buFont typeface="Arial"/>
              <a:buChar char="•"/>
            </a:pPr>
            <a:r>
              <a:rPr lang="en-US" sz="1800" b="0" i="0" u="none" strike="noStrike" cap="none">
                <a:solidFill>
                  <a:schemeClr val="accent3"/>
                </a:solidFill>
                <a:latin typeface="Proxima Nova"/>
                <a:ea typeface="Proxima Nova"/>
                <a:cs typeface="Proxima Nova"/>
                <a:sym typeface="Proxima Nova"/>
              </a:rPr>
              <a:t>Checkboxes during Course-level updates.</a:t>
            </a:r>
          </a:p>
          <a:p>
            <a:pPr marL="285750" marR="0" lvl="0" indent="-285750" algn="l" rtl="0">
              <a:lnSpc>
                <a:spcPct val="115000"/>
              </a:lnSpc>
              <a:spcBef>
                <a:spcPts val="0"/>
              </a:spcBef>
              <a:spcAft>
                <a:spcPts val="0"/>
              </a:spcAft>
              <a:buClr>
                <a:schemeClr val="accent3"/>
              </a:buClr>
              <a:buSzPct val="100000"/>
              <a:buFont typeface="Arial"/>
              <a:buChar char="•"/>
            </a:pPr>
            <a:r>
              <a:rPr lang="en-US" sz="1800" b="0" i="0" u="none" strike="noStrike" cap="none">
                <a:solidFill>
                  <a:schemeClr val="accent3"/>
                </a:solidFill>
                <a:latin typeface="Proxima Nova"/>
                <a:ea typeface="Proxima Nova"/>
                <a:cs typeface="Proxima Nova"/>
                <a:sym typeface="Proxima Nova"/>
              </a:rPr>
              <a:t>Courses updated at least once every 6 years.</a:t>
            </a:r>
          </a:p>
          <a:p>
            <a:pPr marL="285750" marR="0" lvl="0" indent="-285750" algn="l" rtl="0">
              <a:lnSpc>
                <a:spcPct val="115000"/>
              </a:lnSpc>
              <a:spcBef>
                <a:spcPts val="0"/>
              </a:spcBef>
              <a:spcAft>
                <a:spcPts val="0"/>
              </a:spcAft>
              <a:buClr>
                <a:schemeClr val="accent3"/>
              </a:buClr>
              <a:buSzPct val="100000"/>
              <a:buFont typeface="Arial"/>
              <a:buChar char="•"/>
            </a:pPr>
            <a:r>
              <a:rPr lang="en-US" sz="1800" b="0" i="0" u="none" strike="noStrike" cap="none">
                <a:solidFill>
                  <a:schemeClr val="accent3"/>
                </a:solidFill>
                <a:latin typeface="Proxima Nova"/>
                <a:ea typeface="Proxima Nova"/>
                <a:cs typeface="Proxima Nova"/>
                <a:sym typeface="Proxima Nova"/>
              </a:rPr>
              <a:t>Mappings reviewed and approved by Curriculum Committee.</a:t>
            </a:r>
          </a:p>
          <a:p>
            <a:pPr marL="285750" marR="0" lvl="0" indent="-285750" algn="l" rtl="0">
              <a:lnSpc>
                <a:spcPct val="115000"/>
              </a:lnSpc>
              <a:spcBef>
                <a:spcPts val="0"/>
              </a:spcBef>
              <a:spcAft>
                <a:spcPts val="0"/>
              </a:spcAft>
              <a:buClr>
                <a:schemeClr val="accent3"/>
              </a:buClr>
              <a:buSzPct val="100000"/>
              <a:buFont typeface="Arial"/>
              <a:buChar char="•"/>
            </a:pPr>
            <a:r>
              <a:rPr lang="en-US" sz="1800" b="0" i="0" u="none" strike="noStrike" cap="none">
                <a:solidFill>
                  <a:schemeClr val="accent3"/>
                </a:solidFill>
                <a:latin typeface="Proxima Nova"/>
                <a:ea typeface="Proxima Nova"/>
                <a:cs typeface="Proxima Nova"/>
                <a:sym typeface="Proxima Nova"/>
              </a:rPr>
              <a:t>Mappings to GELOs validated by GELO Assessment Workgroups.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p:nvPr/>
        </p:nvSpPr>
        <p:spPr>
          <a:xfrm>
            <a:off x="3427800" y="152400"/>
            <a:ext cx="5716200" cy="6516974"/>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3" name="Shape 283"/>
          <p:cNvSpPr txBox="1">
            <a:spLocks noGrp="1"/>
          </p:cNvSpPr>
          <p:nvPr>
            <p:ph type="title"/>
          </p:nvPr>
        </p:nvSpPr>
        <p:spPr>
          <a:xfrm>
            <a:off x="311700" y="593366"/>
            <a:ext cx="31160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CurricUNET: Major/Certificate to Course &amp; ILO</a:t>
            </a:r>
          </a:p>
        </p:txBody>
      </p:sp>
      <p:sp>
        <p:nvSpPr>
          <p:cNvPr id="284" name="Shape 284"/>
          <p:cNvSpPr txBox="1">
            <a:spLocks noGrp="1"/>
          </p:cNvSpPr>
          <p:nvPr>
            <p:ph type="body" idx="1"/>
          </p:nvPr>
        </p:nvSpPr>
        <p:spPr>
          <a:xfrm>
            <a:off x="381000" y="2008938"/>
            <a:ext cx="2678100" cy="4555199"/>
          </a:xfrm>
          <a:prstGeom prst="rect">
            <a:avLst/>
          </a:prstGeom>
          <a:noFill/>
          <a:ln>
            <a:noFill/>
          </a:ln>
        </p:spPr>
        <p:txBody>
          <a:bodyPr lIns="91425" tIns="91425" rIns="91425" bIns="91425" anchor="t" anchorCtr="0">
            <a:noAutofit/>
          </a:bodyPr>
          <a:lstStyle/>
          <a:p>
            <a:pPr marL="285750" marR="0" lvl="0" indent="-285750" algn="l" rtl="0">
              <a:lnSpc>
                <a:spcPct val="115000"/>
              </a:lnSpc>
              <a:spcBef>
                <a:spcPts val="0"/>
              </a:spcBef>
              <a:spcAft>
                <a:spcPts val="0"/>
              </a:spcAft>
              <a:buClr>
                <a:schemeClr val="accent3"/>
              </a:buClr>
              <a:buSzPct val="100000"/>
              <a:buFont typeface="Arial"/>
              <a:buChar char="•"/>
            </a:pPr>
            <a:r>
              <a:rPr lang="en-US" sz="1800" b="0" i="0" u="none" strike="noStrike" cap="none">
                <a:solidFill>
                  <a:schemeClr val="accent3"/>
                </a:solidFill>
                <a:latin typeface="Proxima Nova"/>
                <a:ea typeface="Proxima Nova"/>
                <a:cs typeface="Proxima Nova"/>
                <a:sym typeface="Proxima Nova"/>
              </a:rPr>
              <a:t>Checkboxes during Program-level updates.</a:t>
            </a:r>
          </a:p>
          <a:p>
            <a:pPr marL="285750" marR="0" lvl="0" indent="-285750" algn="l" rtl="0">
              <a:lnSpc>
                <a:spcPct val="115000"/>
              </a:lnSpc>
              <a:spcBef>
                <a:spcPts val="0"/>
              </a:spcBef>
              <a:spcAft>
                <a:spcPts val="0"/>
              </a:spcAft>
              <a:buClr>
                <a:schemeClr val="accent3"/>
              </a:buClr>
              <a:buSzPct val="100000"/>
              <a:buFont typeface="Arial"/>
              <a:buChar char="•"/>
            </a:pPr>
            <a:r>
              <a:rPr lang="en-US" sz="1800" b="0" i="0" u="none" strike="noStrike" cap="none">
                <a:solidFill>
                  <a:schemeClr val="accent3"/>
                </a:solidFill>
                <a:latin typeface="Proxima Nova"/>
                <a:ea typeface="Proxima Nova"/>
                <a:cs typeface="Proxima Nova"/>
                <a:sym typeface="Proxima Nova"/>
              </a:rPr>
              <a:t>Programs updated at least once every 6 years.</a:t>
            </a:r>
          </a:p>
          <a:p>
            <a:pPr marL="285750" marR="0" lvl="0" indent="-285750" algn="l" rtl="0">
              <a:lnSpc>
                <a:spcPct val="115000"/>
              </a:lnSpc>
              <a:spcBef>
                <a:spcPts val="0"/>
              </a:spcBef>
              <a:spcAft>
                <a:spcPts val="0"/>
              </a:spcAft>
              <a:buClr>
                <a:schemeClr val="accent3"/>
              </a:buClr>
              <a:buSzPct val="100000"/>
              <a:buFont typeface="Arial"/>
              <a:buChar char="•"/>
            </a:pPr>
            <a:r>
              <a:rPr lang="en-US" sz="1800" b="0" i="0" u="none" strike="noStrike" cap="none">
                <a:solidFill>
                  <a:schemeClr val="accent3"/>
                </a:solidFill>
                <a:latin typeface="Proxima Nova"/>
                <a:ea typeface="Proxima Nova"/>
                <a:cs typeface="Proxima Nova"/>
                <a:sym typeface="Proxima Nova"/>
              </a:rPr>
              <a:t>Mappings reviewed and approved by Curriculum Committee.</a:t>
            </a:r>
          </a:p>
          <a:p>
            <a:pPr marL="285750" marR="0" lvl="0" indent="-285750" algn="l" rtl="0">
              <a:lnSpc>
                <a:spcPct val="115000"/>
              </a:lnSpc>
              <a:spcBef>
                <a:spcPts val="0"/>
              </a:spcBef>
              <a:spcAft>
                <a:spcPts val="0"/>
              </a:spcAft>
              <a:buClr>
                <a:schemeClr val="accent3"/>
              </a:buClr>
              <a:buSzPct val="100000"/>
              <a:buFont typeface="Arial"/>
              <a:buChar char="•"/>
            </a:pPr>
            <a:r>
              <a:rPr lang="en-US" sz="1800" b="0" i="0" u="none" strike="noStrike" cap="none">
                <a:solidFill>
                  <a:schemeClr val="accent3"/>
                </a:solidFill>
                <a:latin typeface="Proxima Nova"/>
                <a:ea typeface="Proxima Nova"/>
                <a:cs typeface="Proxima Nova"/>
                <a:sym typeface="Proxima Nova"/>
              </a:rPr>
              <a:t>Mappings to ILOs reviewed and modified as needed by SLO Committee.</a:t>
            </a:r>
          </a:p>
        </p:txBody>
      </p:sp>
      <p:pic>
        <p:nvPicPr>
          <p:cNvPr id="285" name="Shape 285"/>
          <p:cNvPicPr preferRelativeResize="0"/>
          <p:nvPr/>
        </p:nvPicPr>
        <p:blipFill rotWithShape="1">
          <a:blip r:embed="rId3">
            <a:alphaModFix/>
          </a:blip>
          <a:srcRect t="3787" r="17315" b="20465"/>
          <a:stretch/>
        </p:blipFill>
        <p:spPr>
          <a:xfrm>
            <a:off x="3501623" y="228600"/>
            <a:ext cx="5547484" cy="63331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p:nvPr/>
        </p:nvSpPr>
        <p:spPr>
          <a:xfrm>
            <a:off x="2209800" y="4419600"/>
            <a:ext cx="6705599" cy="21335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1" name="Shape 291"/>
          <p:cNvSpPr/>
          <p:nvPr/>
        </p:nvSpPr>
        <p:spPr>
          <a:xfrm>
            <a:off x="533400" y="1752600"/>
            <a:ext cx="3809999" cy="25145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2" name="Shape 292"/>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Application: Course-Level and </a:t>
            </a:r>
            <a:br>
              <a:rPr lang="en-US" sz="2800" b="0" i="0" u="none" strike="noStrike" cap="none">
                <a:solidFill>
                  <a:schemeClr val="dk1"/>
                </a:solidFill>
                <a:latin typeface="Proxima Nova"/>
                <a:ea typeface="Proxima Nova"/>
                <a:cs typeface="Proxima Nova"/>
                <a:sym typeface="Proxima Nova"/>
              </a:rPr>
            </a:br>
            <a:r>
              <a:rPr lang="en-US" sz="2800" b="0" i="0" u="none" strike="noStrike" cap="none">
                <a:solidFill>
                  <a:schemeClr val="dk1"/>
                </a:solidFill>
                <a:latin typeface="Proxima Nova"/>
                <a:ea typeface="Proxima Nova"/>
                <a:cs typeface="Proxima Nova"/>
                <a:sym typeface="Proxima Nova"/>
              </a:rPr>
              <a:t>General Education-Level Assessments</a:t>
            </a:r>
          </a:p>
        </p:txBody>
      </p:sp>
      <p:sp>
        <p:nvSpPr>
          <p:cNvPr id="293" name="Shape 293"/>
          <p:cNvSpPr txBox="1"/>
          <p:nvPr/>
        </p:nvSpPr>
        <p:spPr>
          <a:xfrm>
            <a:off x="609600" y="1828800"/>
            <a:ext cx="3657600" cy="2362200"/>
          </a:xfrm>
          <a:prstGeom prst="rect">
            <a:avLst/>
          </a:prstGeom>
          <a:solidFill>
            <a:srgbClr val="FFFFFF"/>
          </a:solid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POLITICAL SCIENCE 1</a:t>
            </a:r>
          </a:p>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COURSE-LEVEL AGGREGATE</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233363" marR="0" lvl="0" indent="-233363" algn="l" rtl="0">
              <a:lnSpc>
                <a:spcPct val="100000"/>
              </a:lnSpc>
              <a:spcBef>
                <a:spcPts val="0"/>
              </a:spcBef>
              <a:spcAft>
                <a:spcPts val="0"/>
              </a:spcAft>
              <a:buClr>
                <a:srgbClr val="000000"/>
              </a:buClr>
              <a:buSzPct val="100000"/>
              <a:buFont typeface="Arial"/>
              <a:buChar char="●"/>
            </a:pPr>
            <a:r>
              <a:rPr lang="en-US" sz="1400" b="0" i="0" u="none" strike="noStrike" cap="none">
                <a:solidFill>
                  <a:srgbClr val="000000"/>
                </a:solidFill>
                <a:latin typeface="Arial"/>
                <a:ea typeface="Arial"/>
                <a:cs typeface="Arial"/>
                <a:sym typeface="Arial"/>
              </a:rPr>
              <a:t>Overall course success: reflection, conversation, cohesion</a:t>
            </a:r>
          </a:p>
          <a:p>
            <a:pPr marL="233363" marR="0" lvl="0" indent="-233363" algn="l" rtl="0">
              <a:lnSpc>
                <a:spcPct val="100000"/>
              </a:lnSpc>
              <a:spcBef>
                <a:spcPts val="0"/>
              </a:spcBef>
              <a:spcAft>
                <a:spcPts val="0"/>
              </a:spcAft>
              <a:buClr>
                <a:srgbClr val="000000"/>
              </a:buClr>
              <a:buSzPct val="100000"/>
              <a:buFont typeface="Arial"/>
              <a:buChar char="●"/>
            </a:pPr>
            <a:r>
              <a:rPr lang="en-US" sz="1400" b="0" i="0" u="none" strike="noStrike" cap="none">
                <a:solidFill>
                  <a:srgbClr val="000000"/>
                </a:solidFill>
                <a:latin typeface="Arial"/>
                <a:ea typeface="Arial"/>
                <a:cs typeface="Arial"/>
                <a:sym typeface="Arial"/>
              </a:rPr>
              <a:t>Across multiple semesters and sections</a:t>
            </a:r>
          </a:p>
          <a:p>
            <a:pPr marL="233363" marR="0" lvl="0" indent="-233363" algn="l" rtl="0">
              <a:lnSpc>
                <a:spcPct val="100000"/>
              </a:lnSpc>
              <a:spcBef>
                <a:spcPts val="0"/>
              </a:spcBef>
              <a:spcAft>
                <a:spcPts val="0"/>
              </a:spcAft>
              <a:buClr>
                <a:srgbClr val="000000"/>
              </a:buClr>
              <a:buSzPct val="100000"/>
              <a:buFont typeface="Arial"/>
              <a:buChar char="●"/>
            </a:pPr>
            <a:r>
              <a:rPr lang="en-US" sz="1400" b="0" i="0" u="none" strike="noStrike" cap="none">
                <a:solidFill>
                  <a:srgbClr val="000000"/>
                </a:solidFill>
                <a:latin typeface="Arial"/>
                <a:ea typeface="Arial"/>
                <a:cs typeface="Arial"/>
                <a:sym typeface="Arial"/>
              </a:rPr>
              <a:t>Comparison with other courses satisfying that GENERAL EDUCATION AREA</a:t>
            </a:r>
          </a:p>
          <a:p>
            <a:pPr marL="233363" marR="0" lvl="0" indent="-233363" algn="l" rtl="0">
              <a:lnSpc>
                <a:spcPct val="100000"/>
              </a:lnSpc>
              <a:spcBef>
                <a:spcPts val="0"/>
              </a:spcBef>
              <a:spcAft>
                <a:spcPts val="0"/>
              </a:spcAft>
              <a:buClr>
                <a:srgbClr val="000000"/>
              </a:buClr>
              <a:buSzPct val="100000"/>
              <a:buFont typeface="Arial"/>
              <a:buChar char="●"/>
            </a:pPr>
            <a:r>
              <a:rPr lang="en-US" sz="1400" b="0" i="0" u="none" strike="noStrike" cap="none">
                <a:solidFill>
                  <a:srgbClr val="000000"/>
                </a:solidFill>
                <a:latin typeface="Arial"/>
                <a:ea typeface="Arial"/>
                <a:cs typeface="Arial"/>
                <a:sym typeface="Arial"/>
              </a:rPr>
              <a:t>Achievement Gaps</a:t>
            </a:r>
          </a:p>
          <a:p>
            <a:pPr marL="233363" marR="0" lvl="0" indent="-233363" algn="l" rtl="0">
              <a:lnSpc>
                <a:spcPct val="100000"/>
              </a:lnSpc>
              <a:spcBef>
                <a:spcPts val="0"/>
              </a:spcBef>
              <a:spcAft>
                <a:spcPts val="0"/>
              </a:spcAft>
              <a:buClr>
                <a:srgbClr val="000000"/>
              </a:buClr>
              <a:buSzPct val="100000"/>
              <a:buFont typeface="Arial"/>
              <a:buChar char="●"/>
            </a:pPr>
            <a:r>
              <a:rPr lang="en-US" sz="1400" b="0" i="0" u="none" strike="noStrike" cap="none">
                <a:solidFill>
                  <a:srgbClr val="000000"/>
                </a:solidFill>
                <a:latin typeface="Arial"/>
                <a:ea typeface="Arial"/>
                <a:cs typeface="Arial"/>
                <a:sym typeface="Arial"/>
              </a:rPr>
              <a:t>Improvements and Next Steps</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294" name="Shape 294"/>
          <p:cNvCxnSpPr/>
          <p:nvPr/>
        </p:nvCxnSpPr>
        <p:spPr>
          <a:xfrm rot="10800000">
            <a:off x="4409535" y="3200399"/>
            <a:ext cx="1676399" cy="1066801"/>
          </a:xfrm>
          <a:prstGeom prst="straightConnector1">
            <a:avLst/>
          </a:prstGeom>
          <a:noFill/>
          <a:ln w="76200" cap="flat" cmpd="sng">
            <a:solidFill>
              <a:schemeClr val="dk2"/>
            </a:solidFill>
            <a:prstDash val="solid"/>
            <a:round/>
            <a:headEnd type="stealth" w="lg" len="lg"/>
            <a:tailEnd type="stealth" w="lg" len="lg"/>
          </a:ln>
        </p:spPr>
      </p:cxnSp>
      <p:pic>
        <p:nvPicPr>
          <p:cNvPr id="295" name="Shape 295"/>
          <p:cNvPicPr preferRelativeResize="0"/>
          <p:nvPr/>
        </p:nvPicPr>
        <p:blipFill rotWithShape="1">
          <a:blip r:embed="rId3">
            <a:alphaModFix/>
          </a:blip>
          <a:srcRect l="13091" t="1691" r="4206" b="81829"/>
          <a:stretch/>
        </p:blipFill>
        <p:spPr>
          <a:xfrm>
            <a:off x="2350400" y="4495798"/>
            <a:ext cx="6488800" cy="1965385"/>
          </a:xfrm>
          <a:prstGeom prst="rect">
            <a:avLst/>
          </a:prstGeom>
          <a:noFill/>
          <a:ln>
            <a:noFill/>
          </a:ln>
        </p:spPr>
      </p:pic>
      <p:pic>
        <p:nvPicPr>
          <p:cNvPr id="296" name="Shape 296" descr="C:\Users\Katryn\AppData\Local\Microsoft\Windows\Temporary Internet Files\Content.IE5\D0JLJX1P\diploma[1].jpg"/>
          <p:cNvPicPr preferRelativeResize="0"/>
          <p:nvPr/>
        </p:nvPicPr>
        <p:blipFill rotWithShape="1">
          <a:blip r:embed="rId4">
            <a:alphaModFix/>
          </a:blip>
          <a:srcRect/>
          <a:stretch/>
        </p:blipFill>
        <p:spPr>
          <a:xfrm>
            <a:off x="6172200" y="2889850"/>
            <a:ext cx="1674090" cy="1473199"/>
          </a:xfrm>
          <a:prstGeom prst="rect">
            <a:avLst/>
          </a:prstGeom>
          <a:noFill/>
          <a:ln>
            <a:noFill/>
          </a:ln>
        </p:spPr>
      </p:pic>
      <p:pic>
        <p:nvPicPr>
          <p:cNvPr id="297" name="Shape 297" descr="C:\Program Files (x86)\Microsoft Office\MEDIA\CAGCAT10\j0217698.wmf"/>
          <p:cNvPicPr preferRelativeResize="0"/>
          <p:nvPr/>
        </p:nvPicPr>
        <p:blipFill rotWithShape="1">
          <a:blip r:embed="rId5">
            <a:alphaModFix/>
          </a:blip>
          <a:srcRect/>
          <a:stretch/>
        </p:blipFill>
        <p:spPr>
          <a:xfrm>
            <a:off x="4408098" y="1981200"/>
            <a:ext cx="1123440" cy="10887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Shape 302" descr="C:\Users\Katryn\AppData\Local\Microsoft\Windows\Temporary Internet Files\Content.IE5\D0JLJX1P\diploma[1].jpg"/>
          <p:cNvPicPr preferRelativeResize="0"/>
          <p:nvPr/>
        </p:nvPicPr>
        <p:blipFill rotWithShape="1">
          <a:blip r:embed="rId3">
            <a:alphaModFix/>
          </a:blip>
          <a:srcRect/>
          <a:stretch/>
        </p:blipFill>
        <p:spPr>
          <a:xfrm>
            <a:off x="2126868" y="2283125"/>
            <a:ext cx="1302131" cy="1145875"/>
          </a:xfrm>
          <a:prstGeom prst="rect">
            <a:avLst/>
          </a:prstGeom>
          <a:noFill/>
          <a:ln>
            <a:noFill/>
          </a:ln>
        </p:spPr>
      </p:pic>
      <p:sp>
        <p:nvSpPr>
          <p:cNvPr id="303" name="Shape 303"/>
          <p:cNvSpPr/>
          <p:nvPr/>
        </p:nvSpPr>
        <p:spPr>
          <a:xfrm>
            <a:off x="3429000" y="0"/>
            <a:ext cx="5714999" cy="67055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04" name="Shape 304"/>
          <p:cNvPicPr preferRelativeResize="0"/>
          <p:nvPr/>
        </p:nvPicPr>
        <p:blipFill rotWithShape="1">
          <a:blip r:embed="rId4">
            <a:alphaModFix/>
          </a:blip>
          <a:srcRect t="5409"/>
          <a:stretch/>
        </p:blipFill>
        <p:spPr>
          <a:xfrm>
            <a:off x="3489798" y="76200"/>
            <a:ext cx="5593403" cy="6487064"/>
          </a:xfrm>
          <a:prstGeom prst="rect">
            <a:avLst/>
          </a:prstGeom>
          <a:noFill/>
          <a:ln>
            <a:noFill/>
          </a:ln>
        </p:spPr>
      </p:pic>
      <p:sp>
        <p:nvSpPr>
          <p:cNvPr id="305" name="Shape 305"/>
          <p:cNvSpPr txBox="1">
            <a:spLocks noGrp="1"/>
          </p:cNvSpPr>
          <p:nvPr>
            <p:ph type="title"/>
          </p:nvPr>
        </p:nvSpPr>
        <p:spPr>
          <a:xfrm>
            <a:off x="346350" y="304800"/>
            <a:ext cx="2660099" cy="268323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Application: Program-Level Assessments</a:t>
            </a:r>
            <a:br>
              <a:rPr lang="en-US" sz="2800" b="0" i="0" u="none" strike="noStrike" cap="none">
                <a:solidFill>
                  <a:schemeClr val="dk1"/>
                </a:solidFill>
                <a:latin typeface="Proxima Nova"/>
                <a:ea typeface="Proxima Nova"/>
                <a:cs typeface="Proxima Nova"/>
                <a:sym typeface="Proxima Nova"/>
              </a:rPr>
            </a:br>
            <a:r>
              <a:rPr lang="en-US" sz="2800" b="0" i="0" u="none" strike="noStrike" cap="none">
                <a:solidFill>
                  <a:schemeClr val="dk1"/>
                </a:solidFill>
                <a:latin typeface="Proxima Nova"/>
                <a:ea typeface="Proxima Nova"/>
                <a:cs typeface="Proxima Nova"/>
                <a:sym typeface="Proxima Nova"/>
              </a:rPr>
              <a:t>(Majors and Certificates)</a:t>
            </a:r>
          </a:p>
        </p:txBody>
      </p:sp>
      <p:sp>
        <p:nvSpPr>
          <p:cNvPr id="306" name="Shape 306"/>
          <p:cNvSpPr/>
          <p:nvPr/>
        </p:nvSpPr>
        <p:spPr>
          <a:xfrm>
            <a:off x="174857" y="3428998"/>
            <a:ext cx="5410200" cy="31241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307" name="Shape 307"/>
          <p:cNvCxnSpPr/>
          <p:nvPr/>
        </p:nvCxnSpPr>
        <p:spPr>
          <a:xfrm rot="10800000" flipH="1">
            <a:off x="174857" y="2743199"/>
            <a:ext cx="3482741" cy="685799"/>
          </a:xfrm>
          <a:prstGeom prst="straightConnector1">
            <a:avLst/>
          </a:prstGeom>
          <a:noFill/>
          <a:ln w="9525" cap="flat" cmpd="sng">
            <a:solidFill>
              <a:schemeClr val="dk1"/>
            </a:solidFill>
            <a:prstDash val="solid"/>
            <a:round/>
            <a:headEnd type="none" w="med" len="med"/>
            <a:tailEnd type="none" w="med" len="med"/>
          </a:ln>
        </p:spPr>
      </p:cxnSp>
      <p:cxnSp>
        <p:nvCxnSpPr>
          <p:cNvPr id="308" name="Shape 308"/>
          <p:cNvCxnSpPr/>
          <p:nvPr/>
        </p:nvCxnSpPr>
        <p:spPr>
          <a:xfrm rot="10800000" flipH="1">
            <a:off x="5432960" y="3664595"/>
            <a:ext cx="2339438" cy="2773126"/>
          </a:xfrm>
          <a:prstGeom prst="straightConnector1">
            <a:avLst/>
          </a:prstGeom>
          <a:noFill/>
          <a:ln w="9525" cap="flat" cmpd="sng">
            <a:solidFill>
              <a:srgbClr val="000000"/>
            </a:solidFill>
            <a:prstDash val="solid"/>
            <a:round/>
            <a:headEnd type="none" w="med" len="med"/>
            <a:tailEnd type="none" w="med" len="med"/>
          </a:ln>
        </p:spPr>
      </p:cxnSp>
      <p:grpSp>
        <p:nvGrpSpPr>
          <p:cNvPr id="309" name="Shape 309"/>
          <p:cNvGrpSpPr/>
          <p:nvPr/>
        </p:nvGrpSpPr>
        <p:grpSpPr>
          <a:xfrm>
            <a:off x="267417" y="4061179"/>
            <a:ext cx="5165541" cy="2376540"/>
            <a:chOff x="2374950" y="3755366"/>
            <a:chExt cx="4362279" cy="1979955"/>
          </a:xfrm>
        </p:grpSpPr>
        <p:pic>
          <p:nvPicPr>
            <p:cNvPr id="310" name="Shape 310"/>
            <p:cNvPicPr preferRelativeResize="0"/>
            <p:nvPr/>
          </p:nvPicPr>
          <p:blipFill rotWithShape="1">
            <a:blip r:embed="rId4">
              <a:alphaModFix/>
            </a:blip>
            <a:srcRect l="884" t="44430" r="74374" b="37295"/>
            <a:stretch/>
          </p:blipFill>
          <p:spPr>
            <a:xfrm>
              <a:off x="2374950" y="3755366"/>
              <a:ext cx="2186266" cy="1979955"/>
            </a:xfrm>
            <a:prstGeom prst="rect">
              <a:avLst/>
            </a:prstGeom>
            <a:noFill/>
            <a:ln>
              <a:noFill/>
            </a:ln>
          </p:spPr>
        </p:pic>
        <p:pic>
          <p:nvPicPr>
            <p:cNvPr id="311" name="Shape 311"/>
            <p:cNvPicPr preferRelativeResize="0"/>
            <p:nvPr/>
          </p:nvPicPr>
          <p:blipFill rotWithShape="1">
            <a:blip r:embed="rId4">
              <a:alphaModFix/>
            </a:blip>
            <a:srcRect l="48923" t="44430" r="24621" b="37295"/>
            <a:stretch/>
          </p:blipFill>
          <p:spPr>
            <a:xfrm>
              <a:off x="4399471" y="3755366"/>
              <a:ext cx="2337757" cy="1979955"/>
            </a:xfrm>
            <a:prstGeom prst="rect">
              <a:avLst/>
            </a:prstGeom>
            <a:noFill/>
            <a:ln>
              <a:noFill/>
            </a:ln>
          </p:spPr>
        </p:pic>
      </p:grpSp>
      <p:sp>
        <p:nvSpPr>
          <p:cNvPr id="312" name="Shape 312"/>
          <p:cNvSpPr txBox="1"/>
          <p:nvPr/>
        </p:nvSpPr>
        <p:spPr>
          <a:xfrm>
            <a:off x="267417" y="3428998"/>
            <a:ext cx="5165541"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Analyze and discuss scientific issues with rigor, skepticism, and evidential support, within the limits of current knowledge.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Application: Program (Unit/Department) Review</a:t>
            </a:r>
          </a:p>
        </p:txBody>
      </p:sp>
      <p:sp>
        <p:nvSpPr>
          <p:cNvPr id="318" name="Shape 318"/>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US" sz="1800" b="0" i="0" u="none" strike="noStrike" cap="none">
                <a:solidFill>
                  <a:schemeClr val="accent3"/>
                </a:solidFill>
                <a:latin typeface="Proxima Nova"/>
                <a:ea typeface="Proxima Nova"/>
                <a:cs typeface="Proxima Nova"/>
                <a:sym typeface="Proxima Nova"/>
              </a:rPr>
              <a:t/>
            </a:r>
            <a:br>
              <a:rPr lang="en-US" sz="1800" b="0" i="0" u="none" strike="noStrike" cap="none">
                <a:solidFill>
                  <a:schemeClr val="accent3"/>
                </a:solidFill>
                <a:latin typeface="Proxima Nova"/>
                <a:ea typeface="Proxima Nova"/>
                <a:cs typeface="Proxima Nova"/>
                <a:sym typeface="Proxima Nova"/>
              </a:rPr>
            </a:br>
            <a:endParaRPr lang="en-US" sz="1800" b="0" i="0" u="none" strike="noStrike" cap="none">
              <a:solidFill>
                <a:schemeClr val="accent3"/>
              </a:solidFill>
              <a:latin typeface="Proxima Nova"/>
              <a:ea typeface="Proxima Nova"/>
              <a:cs typeface="Proxima Nova"/>
              <a:sym typeface="Proxima Nova"/>
            </a:endParaRPr>
          </a:p>
        </p:txBody>
      </p:sp>
      <p:grpSp>
        <p:nvGrpSpPr>
          <p:cNvPr id="319" name="Shape 319"/>
          <p:cNvGrpSpPr/>
          <p:nvPr/>
        </p:nvGrpSpPr>
        <p:grpSpPr>
          <a:xfrm>
            <a:off x="228600" y="1447800"/>
            <a:ext cx="8839199" cy="4953000"/>
            <a:chOff x="767750" y="2562044"/>
            <a:chExt cx="7607671" cy="4157578"/>
          </a:xfrm>
        </p:grpSpPr>
        <p:pic>
          <p:nvPicPr>
            <p:cNvPr id="320" name="Shape 320"/>
            <p:cNvPicPr preferRelativeResize="0"/>
            <p:nvPr/>
          </p:nvPicPr>
          <p:blipFill rotWithShape="1">
            <a:blip r:embed="rId3">
              <a:alphaModFix/>
            </a:blip>
            <a:srcRect l="4686" t="24637"/>
            <a:stretch/>
          </p:blipFill>
          <p:spPr>
            <a:xfrm>
              <a:off x="767750" y="2562044"/>
              <a:ext cx="7607671" cy="4107704"/>
            </a:xfrm>
            <a:prstGeom prst="rect">
              <a:avLst/>
            </a:prstGeom>
            <a:noFill/>
            <a:ln>
              <a:noFill/>
            </a:ln>
          </p:spPr>
        </p:pic>
        <p:sp>
          <p:nvSpPr>
            <p:cNvPr id="321" name="Shape 321"/>
            <p:cNvSpPr/>
            <p:nvPr/>
          </p:nvSpPr>
          <p:spPr>
            <a:xfrm>
              <a:off x="767750" y="2562044"/>
              <a:ext cx="7607671" cy="4157578"/>
            </a:xfrm>
            <a:prstGeom prst="rect">
              <a:avLst/>
            </a:prstGeom>
            <a:no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AGENDA – Disaggregated SLOs </a:t>
            </a:r>
          </a:p>
        </p:txBody>
      </p:sp>
      <p:sp>
        <p:nvSpPr>
          <p:cNvPr id="75" name="Shape 75"/>
          <p:cNvSpPr txBox="1">
            <a:spLocks noGrp="1"/>
          </p:cNvSpPr>
          <p:nvPr>
            <p:ph type="body" idx="1"/>
          </p:nvPr>
        </p:nvSpPr>
        <p:spPr>
          <a:xfrm>
            <a:off x="304800" y="1295400"/>
            <a:ext cx="8520599" cy="4555199"/>
          </a:xfrm>
          <a:prstGeom prst="rect">
            <a:avLst/>
          </a:prstGeom>
          <a:noFill/>
          <a:ln>
            <a:noFill/>
          </a:ln>
        </p:spPr>
        <p:txBody>
          <a:bodyPr lIns="91425" tIns="91425" rIns="91425" bIns="91425" anchor="t" anchorCtr="0">
            <a:noAutofit/>
          </a:bodyPr>
          <a:lstStyle/>
          <a:p>
            <a:pPr marL="3313113" marR="0" lvl="0" indent="-3313113" algn="l" rtl="0">
              <a:lnSpc>
                <a:spcPct val="115000"/>
              </a:lnSpc>
              <a:spcBef>
                <a:spcPts val="0"/>
              </a:spcBef>
              <a:spcAft>
                <a:spcPts val="0"/>
              </a:spcAft>
              <a:buClr>
                <a:schemeClr val="accent3"/>
              </a:buClr>
              <a:buSzPct val="25000"/>
              <a:buFont typeface="Proxima Nova"/>
              <a:buNone/>
            </a:pPr>
            <a:r>
              <a:rPr lang="en-US" sz="2400" b="0" i="0" u="none" strike="noStrike" cap="none">
                <a:solidFill>
                  <a:schemeClr val="dk1"/>
                </a:solidFill>
                <a:latin typeface="Proxima Nova"/>
                <a:ea typeface="Proxima Nova"/>
                <a:cs typeface="Proxima Nova"/>
                <a:sym typeface="Proxima Nova"/>
              </a:rPr>
              <a:t>Overview – What and Why</a:t>
            </a:r>
          </a:p>
          <a:p>
            <a:pPr marL="3313113" marR="0" lvl="0" indent="-3313113" algn="l" rtl="0">
              <a:lnSpc>
                <a:spcPct val="115000"/>
              </a:lnSpc>
              <a:spcBef>
                <a:spcPts val="0"/>
              </a:spcBef>
              <a:spcAft>
                <a:spcPts val="0"/>
              </a:spcAft>
              <a:buClr>
                <a:schemeClr val="accent3"/>
              </a:buClr>
              <a:buSzPct val="25000"/>
              <a:buFont typeface="Proxima Nova"/>
              <a:buNone/>
            </a:pPr>
            <a:r>
              <a:rPr lang="en-US" sz="2400" b="0" i="0" u="none" strike="noStrike" cap="none">
                <a:solidFill>
                  <a:schemeClr val="dk1"/>
                </a:solidFill>
                <a:latin typeface="Proxima Nova"/>
                <a:ea typeface="Proxima Nova"/>
                <a:cs typeface="Proxima Nova"/>
                <a:sym typeface="Proxima Nova"/>
              </a:rPr>
              <a:t>Overview – How</a:t>
            </a:r>
          </a:p>
          <a:p>
            <a:pPr marL="3313113" marR="0" lvl="0" indent="-3313113" algn="l" rtl="0">
              <a:lnSpc>
                <a:spcPct val="115000"/>
              </a:lnSpc>
              <a:spcBef>
                <a:spcPts val="0"/>
              </a:spcBef>
              <a:spcAft>
                <a:spcPts val="0"/>
              </a:spcAft>
              <a:buClr>
                <a:schemeClr val="accent3"/>
              </a:buClr>
              <a:buSzPct val="25000"/>
              <a:buFont typeface="Proxima Nova"/>
              <a:buNone/>
            </a:pPr>
            <a:r>
              <a:rPr lang="en-US" sz="2400" b="0" i="0" u="none" strike="noStrike" cap="none">
                <a:solidFill>
                  <a:schemeClr val="dk1"/>
                </a:solidFill>
                <a:latin typeface="Proxima Nova"/>
                <a:ea typeface="Proxima Nova"/>
                <a:cs typeface="Proxima Nova"/>
                <a:sym typeface="Proxima Nova"/>
              </a:rPr>
              <a:t>Application: Course-Level and Gen Education-Level Evaluation</a:t>
            </a:r>
          </a:p>
          <a:p>
            <a:pPr marL="3313113" marR="0" lvl="0" indent="-3313113" algn="l" rtl="0">
              <a:lnSpc>
                <a:spcPct val="115000"/>
              </a:lnSpc>
              <a:spcBef>
                <a:spcPts val="0"/>
              </a:spcBef>
              <a:spcAft>
                <a:spcPts val="0"/>
              </a:spcAft>
              <a:buClr>
                <a:schemeClr val="accent3"/>
              </a:buClr>
              <a:buSzPct val="25000"/>
              <a:buFont typeface="Proxima Nova"/>
              <a:buNone/>
            </a:pPr>
            <a:r>
              <a:rPr lang="en-US" sz="2400" b="0" i="0" u="none" strike="noStrike" cap="none">
                <a:solidFill>
                  <a:schemeClr val="dk1"/>
                </a:solidFill>
                <a:latin typeface="Proxima Nova"/>
                <a:ea typeface="Proxima Nova"/>
                <a:cs typeface="Proxima Nova"/>
                <a:sym typeface="Proxima Nova"/>
              </a:rPr>
              <a:t>Application: Program-Level Evaluation</a:t>
            </a:r>
          </a:p>
          <a:p>
            <a:pPr marL="3313113" marR="0" lvl="0" indent="-3313113" algn="l" rtl="0">
              <a:lnSpc>
                <a:spcPct val="115000"/>
              </a:lnSpc>
              <a:spcBef>
                <a:spcPts val="0"/>
              </a:spcBef>
              <a:spcAft>
                <a:spcPts val="0"/>
              </a:spcAft>
              <a:buClr>
                <a:schemeClr val="accent3"/>
              </a:buClr>
              <a:buSzPct val="25000"/>
              <a:buFont typeface="Proxima Nova"/>
              <a:buNone/>
            </a:pPr>
            <a:r>
              <a:rPr lang="en-US" sz="2400" b="0" i="0" u="none" strike="noStrike" cap="none">
                <a:solidFill>
                  <a:schemeClr val="dk1"/>
                </a:solidFill>
                <a:latin typeface="Proxima Nova"/>
                <a:ea typeface="Proxima Nova"/>
                <a:cs typeface="Proxima Nova"/>
                <a:sym typeface="Proxima Nova"/>
              </a:rPr>
              <a:t>Application: Institutional Learning Outcome Evaluation</a:t>
            </a:r>
          </a:p>
          <a:p>
            <a:pPr marL="3313113" marR="0" lvl="0" indent="-3313113" algn="l" rtl="0">
              <a:lnSpc>
                <a:spcPct val="115000"/>
              </a:lnSpc>
              <a:spcBef>
                <a:spcPts val="0"/>
              </a:spcBef>
              <a:spcAft>
                <a:spcPts val="0"/>
              </a:spcAft>
              <a:buClr>
                <a:schemeClr val="accent3"/>
              </a:buClr>
              <a:buSzPct val="25000"/>
              <a:buFont typeface="Proxima Nova"/>
              <a:buNone/>
            </a:pPr>
            <a:r>
              <a:rPr lang="en-US" sz="2400" b="0" i="0" u="none" strike="noStrike" cap="none">
                <a:solidFill>
                  <a:schemeClr val="dk1"/>
                </a:solidFill>
                <a:latin typeface="Proxima Nova"/>
                <a:ea typeface="Proxima Nova"/>
                <a:cs typeface="Proxima Nova"/>
                <a:sym typeface="Proxima Nova"/>
              </a:rPr>
              <a:t>Responses: Curriculum to College-Wide Initiatives</a:t>
            </a:r>
          </a:p>
          <a:p>
            <a:pPr marL="3313113" marR="0" lvl="0" indent="-3313113" algn="l" rtl="0">
              <a:lnSpc>
                <a:spcPct val="115000"/>
              </a:lnSpc>
              <a:spcBef>
                <a:spcPts val="0"/>
              </a:spcBef>
              <a:spcAft>
                <a:spcPts val="0"/>
              </a:spcAft>
              <a:buClr>
                <a:schemeClr val="accent3"/>
              </a:buClr>
              <a:buSzPct val="25000"/>
              <a:buFont typeface="Proxima Nova"/>
              <a:buNone/>
            </a:pPr>
            <a:r>
              <a:rPr lang="en-US" sz="2400" b="0" i="0" u="none" strike="noStrike" cap="none">
                <a:solidFill>
                  <a:schemeClr val="dk1"/>
                </a:solidFill>
                <a:latin typeface="Proxima Nova"/>
                <a:ea typeface="Proxima Nova"/>
                <a:cs typeface="Proxima Nova"/>
                <a:sym typeface="Proxima Nova"/>
              </a:rPr>
              <a:t>Q&amp;A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US" sz="1800" b="0" i="0" u="none" strike="noStrike" cap="none">
                <a:solidFill>
                  <a:schemeClr val="accent3"/>
                </a:solidFill>
                <a:latin typeface="Proxima Nova"/>
                <a:ea typeface="Proxima Nova"/>
                <a:cs typeface="Proxima Nova"/>
                <a:sym typeface="Proxima Nova"/>
              </a:rPr>
              <a:t/>
            </a:r>
            <a:br>
              <a:rPr lang="en-US" sz="1800" b="0" i="0" u="none" strike="noStrike" cap="none">
                <a:solidFill>
                  <a:schemeClr val="accent3"/>
                </a:solidFill>
                <a:latin typeface="Proxima Nova"/>
                <a:ea typeface="Proxima Nova"/>
                <a:cs typeface="Proxima Nova"/>
                <a:sym typeface="Proxima Nova"/>
              </a:rPr>
            </a:br>
            <a:endParaRPr lang="en-US" sz="1800" b="0" i="0" u="none" strike="noStrike" cap="none">
              <a:solidFill>
                <a:schemeClr val="accent3"/>
              </a:solidFill>
              <a:latin typeface="Proxima Nova"/>
              <a:ea typeface="Proxima Nova"/>
              <a:cs typeface="Proxima Nova"/>
              <a:sym typeface="Proxima Nova"/>
            </a:endParaRPr>
          </a:p>
        </p:txBody>
      </p:sp>
      <p:pic>
        <p:nvPicPr>
          <p:cNvPr id="327" name="Shape 327"/>
          <p:cNvPicPr preferRelativeResize="0"/>
          <p:nvPr/>
        </p:nvPicPr>
        <p:blipFill rotWithShape="1">
          <a:blip r:embed="rId3">
            <a:alphaModFix/>
          </a:blip>
          <a:srcRect t="10293"/>
          <a:stretch/>
        </p:blipFill>
        <p:spPr>
          <a:xfrm>
            <a:off x="304800" y="1219200"/>
            <a:ext cx="8686800" cy="5029199"/>
          </a:xfrm>
          <a:prstGeom prst="rect">
            <a:avLst/>
          </a:prstGeom>
          <a:noFill/>
          <a:ln>
            <a:noFill/>
          </a:ln>
        </p:spPr>
      </p:pic>
      <p:sp>
        <p:nvSpPr>
          <p:cNvPr id="328" name="Shape 328"/>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Instructional Units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Application: Institutional Learning Outcome Assessments</a:t>
            </a:r>
          </a:p>
        </p:txBody>
      </p:sp>
      <p:sp>
        <p:nvSpPr>
          <p:cNvPr id="334" name="Shape 334"/>
          <p:cNvSpPr/>
          <p:nvPr/>
        </p:nvSpPr>
        <p:spPr>
          <a:xfrm>
            <a:off x="457200" y="1828800"/>
            <a:ext cx="8495399" cy="48071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35" name="Shape 335"/>
          <p:cNvPicPr preferRelativeResize="0"/>
          <p:nvPr/>
        </p:nvPicPr>
        <p:blipFill rotWithShape="1">
          <a:blip r:embed="rId3">
            <a:alphaModFix/>
          </a:blip>
          <a:srcRect b="53155"/>
          <a:stretch/>
        </p:blipFill>
        <p:spPr>
          <a:xfrm>
            <a:off x="609600" y="1981200"/>
            <a:ext cx="8265649" cy="45816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238825" y="486622"/>
            <a:ext cx="8520599" cy="505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Response: Resequencing English 1A</a:t>
            </a:r>
          </a:p>
        </p:txBody>
      </p:sp>
      <p:sp>
        <p:nvSpPr>
          <p:cNvPr id="341" name="Shape 341"/>
          <p:cNvSpPr txBox="1">
            <a:spLocks noGrp="1"/>
          </p:cNvSpPr>
          <p:nvPr>
            <p:ph type="body" idx="1"/>
          </p:nvPr>
        </p:nvSpPr>
        <p:spPr>
          <a:xfrm>
            <a:off x="238825" y="1098700"/>
            <a:ext cx="8712600" cy="55379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3"/>
              </a:buClr>
              <a:buSzPct val="25000"/>
              <a:buFont typeface="Proxima Nova"/>
              <a:buNone/>
            </a:pPr>
            <a:endParaRPr sz="1200" b="0" i="0" u="none" strike="noStrike" cap="none">
              <a:solidFill>
                <a:schemeClr val="accent3"/>
              </a:solidFill>
              <a:latin typeface="Proxima Nova"/>
              <a:ea typeface="Proxima Nova"/>
              <a:cs typeface="Proxima Nova"/>
              <a:sym typeface="Proxima Nova"/>
            </a:endParaRPr>
          </a:p>
          <a:p>
            <a:pPr marL="0" marR="0" lvl="0" indent="0" algn="l" rtl="0">
              <a:lnSpc>
                <a:spcPct val="100000"/>
              </a:lnSpc>
              <a:spcBef>
                <a:spcPts val="1600"/>
              </a:spcBef>
              <a:spcAft>
                <a:spcPts val="0"/>
              </a:spcAft>
              <a:buClr>
                <a:schemeClr val="accent3"/>
              </a:buClr>
              <a:buSzPct val="25000"/>
              <a:buFont typeface="Proxima Nova"/>
              <a:buNone/>
            </a:pPr>
            <a:endParaRPr sz="1200" b="0" i="0" u="none" strike="noStrike" cap="none">
              <a:solidFill>
                <a:schemeClr val="accent3"/>
              </a:solidFill>
              <a:latin typeface="Proxima Nova"/>
              <a:ea typeface="Proxima Nova"/>
              <a:cs typeface="Proxima Nova"/>
              <a:sym typeface="Proxima Nova"/>
            </a:endParaRPr>
          </a:p>
          <a:p>
            <a:pPr marL="0" marR="0" lvl="0" indent="0" algn="l" rtl="0">
              <a:lnSpc>
                <a:spcPct val="115000"/>
              </a:lnSpc>
              <a:spcBef>
                <a:spcPts val="1600"/>
              </a:spcBef>
              <a:spcAft>
                <a:spcPts val="0"/>
              </a:spcAft>
              <a:buClr>
                <a:schemeClr val="accent3"/>
              </a:buClr>
              <a:buSzPct val="25000"/>
              <a:buFont typeface="Proxima Nova"/>
              <a:buNone/>
            </a:pPr>
            <a:endParaRPr sz="1800" b="0" i="0" u="none" strike="noStrike" cap="none">
              <a:solidFill>
                <a:schemeClr val="accent3"/>
              </a:solidFill>
              <a:latin typeface="Proxima Nova"/>
              <a:ea typeface="Proxima Nova"/>
              <a:cs typeface="Proxima Nova"/>
              <a:sym typeface="Proxima Nova"/>
            </a:endParaRPr>
          </a:p>
        </p:txBody>
      </p:sp>
      <p:sp>
        <p:nvSpPr>
          <p:cNvPr id="342" name="Shape 342"/>
          <p:cNvSpPr/>
          <p:nvPr/>
        </p:nvSpPr>
        <p:spPr>
          <a:xfrm>
            <a:off x="3169376" y="5534151"/>
            <a:ext cx="1381050" cy="557700"/>
          </a:xfrm>
          <a:prstGeom prst="homePlate">
            <a:avLst>
              <a:gd name="adj"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6-credit 86</a:t>
            </a:r>
          </a:p>
        </p:txBody>
      </p:sp>
      <p:sp>
        <p:nvSpPr>
          <p:cNvPr id="343" name="Shape 343"/>
          <p:cNvSpPr/>
          <p:nvPr/>
        </p:nvSpPr>
        <p:spPr>
          <a:xfrm>
            <a:off x="4571787" y="5534151"/>
            <a:ext cx="1439671" cy="557700"/>
          </a:xfrm>
          <a:prstGeom prst="homePlate">
            <a:avLst>
              <a:gd name="adj" fmla="val 50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6-credit 88</a:t>
            </a:r>
          </a:p>
        </p:txBody>
      </p:sp>
      <p:sp>
        <p:nvSpPr>
          <p:cNvPr id="344" name="Shape 344"/>
          <p:cNvSpPr/>
          <p:nvPr/>
        </p:nvSpPr>
        <p:spPr>
          <a:xfrm>
            <a:off x="5988776" y="5531935"/>
            <a:ext cx="1246049" cy="559916"/>
          </a:xfrm>
          <a:prstGeom prst="homePlate">
            <a:avLst>
              <a:gd name="adj" fmla="val 5000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4-credit 1A</a:t>
            </a:r>
          </a:p>
        </p:txBody>
      </p:sp>
      <p:sp>
        <p:nvSpPr>
          <p:cNvPr id="345" name="Shape 345"/>
          <p:cNvSpPr txBox="1"/>
          <p:nvPr/>
        </p:nvSpPr>
        <p:spPr>
          <a:xfrm>
            <a:off x="1721576" y="5384485"/>
            <a:ext cx="1641600" cy="6437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2000" b="1" i="0" u="none" strike="noStrike" cap="none">
                <a:solidFill>
                  <a:srgbClr val="000000"/>
                </a:solidFill>
                <a:latin typeface="Arial"/>
                <a:ea typeface="Arial"/>
                <a:cs typeface="Arial"/>
                <a:sym typeface="Arial"/>
              </a:rPr>
              <a:t>Sequence redesign:</a:t>
            </a:r>
          </a:p>
        </p:txBody>
      </p:sp>
      <p:sp>
        <p:nvSpPr>
          <p:cNvPr id="346" name="Shape 346"/>
          <p:cNvSpPr txBox="1"/>
          <p:nvPr/>
        </p:nvSpPr>
        <p:spPr>
          <a:xfrm>
            <a:off x="0" y="3962400"/>
            <a:ext cx="1371599" cy="523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100%</a:t>
            </a:r>
          </a:p>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1,121students</a:t>
            </a:r>
          </a:p>
        </p:txBody>
      </p:sp>
      <p:sp>
        <p:nvSpPr>
          <p:cNvPr id="347" name="Shape 347"/>
          <p:cNvSpPr txBox="1"/>
          <p:nvPr/>
        </p:nvSpPr>
        <p:spPr>
          <a:xfrm>
            <a:off x="1371600" y="3732535"/>
            <a:ext cx="1295400" cy="1169551"/>
          </a:xfrm>
          <a:prstGeom prst="rect">
            <a:avLst/>
          </a:prstGeom>
          <a:solidFill>
            <a:srgbClr val="255039"/>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a:solidFill>
                  <a:schemeClr val="lt1"/>
                </a:solidFill>
                <a:latin typeface="Arial"/>
                <a:ea typeface="Arial"/>
                <a:cs typeface="Arial"/>
                <a:sym typeface="Arial"/>
              </a:rPr>
              <a:t>English L</a:t>
            </a:r>
          </a:p>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8" name="Shape 348"/>
          <p:cNvSpPr txBox="1"/>
          <p:nvPr/>
        </p:nvSpPr>
        <p:spPr>
          <a:xfrm>
            <a:off x="2667000" y="3962400"/>
            <a:ext cx="1021433" cy="738664"/>
          </a:xfrm>
          <a:prstGeom prst="rect">
            <a:avLst/>
          </a:prstGeom>
          <a:solidFill>
            <a:srgbClr val="38785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1400" b="0" i="0" u="none" strike="noStrike" cap="none">
                <a:solidFill>
                  <a:schemeClr val="lt1"/>
                </a:solidFill>
                <a:latin typeface="Arial"/>
                <a:ea typeface="Arial"/>
                <a:cs typeface="Arial"/>
                <a:sym typeface="Arial"/>
              </a:rPr>
              <a:t>English 91</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9" name="Shape 349"/>
          <p:cNvSpPr txBox="1"/>
          <p:nvPr/>
        </p:nvSpPr>
        <p:spPr>
          <a:xfrm>
            <a:off x="3696903" y="4038600"/>
            <a:ext cx="1021433" cy="615553"/>
          </a:xfrm>
          <a:prstGeom prst="rect">
            <a:avLst/>
          </a:prstGeom>
          <a:solidFill>
            <a:srgbClr val="8DCAA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English 92</a:t>
            </a:r>
          </a:p>
          <a:p>
            <a:pPr marL="0" marR="0" lvl="0" indent="0" algn="l" rtl="0">
              <a:lnSpc>
                <a:spcPct val="100000"/>
              </a:lnSpc>
              <a:spcBef>
                <a:spcPts val="0"/>
              </a:spcBef>
              <a:spcAft>
                <a:spcPts val="0"/>
              </a:spcAft>
              <a:buClr>
                <a:srgbClr val="000000"/>
              </a:buClr>
              <a:buFont typeface="Arial"/>
              <a:buNone/>
            </a:pPr>
            <a:endParaRPr sz="1000" b="0" i="0" u="none" strike="noStrike" cap="none">
              <a:solidFill>
                <a:srgbClr val="000000"/>
              </a:solidFill>
              <a:latin typeface="Arial"/>
              <a:ea typeface="Arial"/>
              <a:cs typeface="Arial"/>
              <a:sym typeface="Arial"/>
            </a:endParaRPr>
          </a:p>
        </p:txBody>
      </p:sp>
      <p:sp>
        <p:nvSpPr>
          <p:cNvPr id="350" name="Shape 350"/>
          <p:cNvSpPr txBox="1"/>
          <p:nvPr/>
        </p:nvSpPr>
        <p:spPr>
          <a:xfrm>
            <a:off x="4693567" y="4079557"/>
            <a:ext cx="1021433" cy="492442"/>
          </a:xfrm>
          <a:prstGeom prst="rect">
            <a:avLst/>
          </a:prstGeom>
          <a:solidFill>
            <a:srgbClr val="B2DCC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English 93</a:t>
            </a:r>
          </a:p>
          <a:p>
            <a:pPr marL="0" marR="0" lvl="0" indent="0" algn="l" rtl="0">
              <a:lnSpc>
                <a:spcPct val="100000"/>
              </a:lnSpc>
              <a:spcBef>
                <a:spcPts val="0"/>
              </a:spcBef>
              <a:spcAft>
                <a:spcPts val="0"/>
              </a:spcAft>
              <a:buClr>
                <a:srgbClr val="000000"/>
              </a:buClr>
              <a:buFont typeface="Arial"/>
              <a:buNone/>
            </a:pPr>
            <a:endParaRPr sz="600" b="0" i="0" u="none" strike="noStrike" cap="none">
              <a:solidFill>
                <a:srgbClr val="000000"/>
              </a:solidFill>
              <a:latin typeface="Arial"/>
              <a:ea typeface="Arial"/>
              <a:cs typeface="Arial"/>
              <a:sym typeface="Arial"/>
            </a:endParaRPr>
          </a:p>
        </p:txBody>
      </p:sp>
      <p:sp>
        <p:nvSpPr>
          <p:cNvPr id="351" name="Shape 351"/>
          <p:cNvSpPr txBox="1"/>
          <p:nvPr/>
        </p:nvSpPr>
        <p:spPr>
          <a:xfrm>
            <a:off x="5692257" y="4188023"/>
            <a:ext cx="1021433" cy="307777"/>
          </a:xfrm>
          <a:prstGeom prst="rect">
            <a:avLst/>
          </a:prstGeom>
          <a:solidFill>
            <a:srgbClr val="D8EDE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English 96</a:t>
            </a:r>
          </a:p>
        </p:txBody>
      </p:sp>
      <p:sp>
        <p:nvSpPr>
          <p:cNvPr id="352" name="Shape 352"/>
          <p:cNvSpPr txBox="1"/>
          <p:nvPr/>
        </p:nvSpPr>
        <p:spPr>
          <a:xfrm>
            <a:off x="6713690" y="3947978"/>
            <a:ext cx="1042272" cy="738664"/>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English 1A</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3" name="Shape 353"/>
          <p:cNvSpPr/>
          <p:nvPr/>
        </p:nvSpPr>
        <p:spPr>
          <a:xfrm>
            <a:off x="6713692" y="3886200"/>
            <a:ext cx="1256433" cy="838199"/>
          </a:xfrm>
          <a:prstGeom prst="rightArrow">
            <a:avLst>
              <a:gd name="adj1" fmla="val 50000"/>
              <a:gd name="adj2" fmla="val 50000"/>
            </a:avLst>
          </a:prstGeom>
          <a:no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54" name="Shape 354"/>
          <p:cNvSpPr txBox="1"/>
          <p:nvPr/>
        </p:nvSpPr>
        <p:spPr>
          <a:xfrm>
            <a:off x="7947121" y="3968482"/>
            <a:ext cx="1120677" cy="523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8%</a:t>
            </a:r>
          </a:p>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87 students</a:t>
            </a:r>
          </a:p>
        </p:txBody>
      </p:sp>
      <p:graphicFrame>
        <p:nvGraphicFramePr>
          <p:cNvPr id="355" name="Shape 355"/>
          <p:cNvGraphicFramePr/>
          <p:nvPr/>
        </p:nvGraphicFramePr>
        <p:xfrm>
          <a:off x="344028" y="1184262"/>
          <a:ext cx="3000000" cy="3000000"/>
        </p:xfrm>
        <a:graphic>
          <a:graphicData uri="http://schemas.openxmlformats.org/drawingml/2006/table">
            <a:tbl>
              <a:tblPr>
                <a:noFill/>
                <a:tableStyleId>{E4923729-146C-46AE-9403-924FFBFBBC42}</a:tableStyleId>
              </a:tblPr>
              <a:tblGrid>
                <a:gridCol w="1884650">
                  <a:extLst>
                    <a:ext uri="{9D8B030D-6E8A-4147-A177-3AD203B41FA5}">
                      <a16:colId xmlns:a16="http://schemas.microsoft.com/office/drawing/2014/main" xmlns="" val="20000"/>
                    </a:ext>
                  </a:extLst>
                </a:gridCol>
                <a:gridCol w="2270150">
                  <a:extLst>
                    <a:ext uri="{9D8B030D-6E8A-4147-A177-3AD203B41FA5}">
                      <a16:colId xmlns:a16="http://schemas.microsoft.com/office/drawing/2014/main" xmlns="" val="20001"/>
                    </a:ext>
                  </a:extLst>
                </a:gridCol>
                <a:gridCol w="2098800">
                  <a:extLst>
                    <a:ext uri="{9D8B030D-6E8A-4147-A177-3AD203B41FA5}">
                      <a16:colId xmlns:a16="http://schemas.microsoft.com/office/drawing/2014/main" xmlns="" val="20002"/>
                    </a:ext>
                  </a:extLst>
                </a:gridCol>
                <a:gridCol w="2241575">
                  <a:extLst>
                    <a:ext uri="{9D8B030D-6E8A-4147-A177-3AD203B41FA5}">
                      <a16:colId xmlns:a16="http://schemas.microsoft.com/office/drawing/2014/main" xmlns="" val="20003"/>
                    </a:ext>
                  </a:extLst>
                </a:gridCol>
              </a:tblGrid>
              <a:tr h="177800">
                <a:tc>
                  <a:txBody>
                    <a:bodyPr/>
                    <a:lstStyle/>
                    <a:p>
                      <a:pPr marL="6350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56% (69 of 123) meets</a:t>
                      </a:r>
                    </a:p>
                  </a:txBody>
                  <a:tcPr marL="66675" marR="66675" marT="66675" marB="66675"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6350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59% (73 of 123) meets</a:t>
                      </a:r>
                    </a:p>
                  </a:txBody>
                  <a:tcPr marL="66675" marR="66675" marT="66675" marB="66675"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BD4B4"/>
                    </a:solidFill>
                  </a:tcPr>
                </a:tc>
                <a:tc>
                  <a:txBody>
                    <a:bodyPr/>
                    <a:lstStyle/>
                    <a:p>
                      <a:pPr marL="6350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85% (105 of 123) meets</a:t>
                      </a:r>
                    </a:p>
                  </a:txBody>
                  <a:tcPr marL="66675" marR="66675" marT="66675" marB="66675"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6350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50% (62 of 123) meets</a:t>
                      </a:r>
                    </a:p>
                  </a:txBody>
                  <a:tcPr marL="66675" marR="66675" marT="66675" marB="66675"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10000"/>
                  </a:ext>
                </a:extLst>
              </a:tr>
              <a:tr h="177800">
                <a:tc>
                  <a:txBody>
                    <a:bodyPr/>
                    <a:lstStyle/>
                    <a:p>
                      <a:pPr marL="63500" marR="0" lvl="0" indent="0" algn="ctr"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GELO B1:</a:t>
                      </a:r>
                    </a:p>
                    <a:p>
                      <a:pPr marL="6350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Analyze, synthesize, evaluate and critically read college-level texts.</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63500" marR="0" lvl="0" indent="0" algn="ctr"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GELO B2:</a:t>
                      </a:r>
                    </a:p>
                    <a:p>
                      <a:pPr marL="6350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Compose organized and coherent source-based essays that demonstrate critical thinking and rhetorical strategies.</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BD4B4"/>
                    </a:solidFill>
                  </a:tcPr>
                </a:tc>
                <a:tc>
                  <a:txBody>
                    <a:bodyPr/>
                    <a:lstStyle/>
                    <a:p>
                      <a:pPr marL="63500" marR="0" lvl="0" indent="0" algn="ctr"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GELO B3:</a:t>
                      </a:r>
                    </a:p>
                    <a:p>
                      <a:pPr marL="6350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Demonstrate control over all major conventions of Standard English grammar and punctuation.</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63500" marR="0" lvl="0" indent="0" algn="ctr"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GELO B4:</a:t>
                      </a:r>
                    </a:p>
                    <a:p>
                      <a:pPr marL="6350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Select and integrate reliable, credible, and scholarly sources to support essays, using MLA format.</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10001"/>
                  </a:ext>
                </a:extLst>
              </a:tr>
            </a:tbl>
          </a:graphicData>
        </a:graphic>
      </p:graphicFrame>
      <p:sp>
        <p:nvSpPr>
          <p:cNvPr id="356" name="Shape 356"/>
          <p:cNvSpPr/>
          <p:nvPr/>
        </p:nvSpPr>
        <p:spPr>
          <a:xfrm>
            <a:off x="1524000" y="5334000"/>
            <a:ext cx="5867400" cy="990599"/>
          </a:xfrm>
          <a:prstGeom prst="rect">
            <a:avLst/>
          </a:prstGeom>
          <a:no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p:nvPr/>
        </p:nvSpPr>
        <p:spPr>
          <a:xfrm>
            <a:off x="5562600" y="1143000"/>
            <a:ext cx="3241500" cy="52748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62" name="Shape 362"/>
          <p:cNvPicPr preferRelativeResize="0"/>
          <p:nvPr/>
        </p:nvPicPr>
        <p:blipFill rotWithShape="1">
          <a:blip r:embed="rId3">
            <a:alphaModFix/>
          </a:blip>
          <a:srcRect/>
          <a:stretch/>
        </p:blipFill>
        <p:spPr>
          <a:xfrm>
            <a:off x="5670775" y="1229425"/>
            <a:ext cx="3025149" cy="5102048"/>
          </a:xfrm>
          <a:prstGeom prst="rect">
            <a:avLst/>
          </a:prstGeom>
          <a:noFill/>
          <a:ln>
            <a:noFill/>
          </a:ln>
        </p:spPr>
      </p:pic>
      <p:sp>
        <p:nvSpPr>
          <p:cNvPr id="363" name="Shape 363"/>
          <p:cNvSpPr/>
          <p:nvPr/>
        </p:nvSpPr>
        <p:spPr>
          <a:xfrm>
            <a:off x="228762" y="4267200"/>
            <a:ext cx="6324437" cy="1904999"/>
          </a:xfrm>
          <a:prstGeom prst="rect">
            <a:avLst/>
          </a:prstGeom>
          <a:solidFill>
            <a:srgbClr val="33B36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4" name="Shape 364"/>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Response: Curriculum – Course Outline Updates</a:t>
            </a:r>
          </a:p>
        </p:txBody>
      </p:sp>
      <p:sp>
        <p:nvSpPr>
          <p:cNvPr id="365" name="Shape 365"/>
          <p:cNvSpPr txBox="1">
            <a:spLocks noGrp="1"/>
          </p:cNvSpPr>
          <p:nvPr>
            <p:ph type="body" idx="1"/>
          </p:nvPr>
        </p:nvSpPr>
        <p:spPr>
          <a:xfrm>
            <a:off x="301636" y="1219200"/>
            <a:ext cx="5194200" cy="36866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US" sz="1800" b="1" i="0" u="none" strike="noStrike" cap="none">
                <a:solidFill>
                  <a:schemeClr val="accent3"/>
                </a:solidFill>
                <a:latin typeface="Proxima Nova"/>
                <a:ea typeface="Proxima Nova"/>
                <a:cs typeface="Proxima Nova"/>
                <a:sym typeface="Proxima Nova"/>
              </a:rPr>
              <a:t>What? </a:t>
            </a:r>
            <a:r>
              <a:rPr lang="en-US" sz="1800" b="0" i="0" u="none" strike="noStrike" cap="none">
                <a:solidFill>
                  <a:schemeClr val="accent3"/>
                </a:solidFill>
                <a:latin typeface="Proxima Nova"/>
                <a:ea typeface="Proxima Nova"/>
                <a:cs typeface="Proxima Nova"/>
                <a:sym typeface="Proxima Nova"/>
              </a:rPr>
              <a:t>Updates to </a:t>
            </a:r>
            <a:r>
              <a:rPr lang="en-US" sz="1800" b="1" i="0" u="none" strike="noStrike" cap="none">
                <a:solidFill>
                  <a:schemeClr val="accent3"/>
                </a:solidFill>
                <a:latin typeface="Proxima Nova"/>
                <a:ea typeface="Proxima Nova"/>
                <a:cs typeface="Proxima Nova"/>
                <a:sym typeface="Proxima Nova"/>
              </a:rPr>
              <a:t>COURSE OUTLINE and PROGRAM DESCRIPTIONS</a:t>
            </a:r>
          </a:p>
          <a:p>
            <a:pPr marL="457200" marR="0" lvl="0" indent="-228600" algn="l" rtl="0">
              <a:lnSpc>
                <a:spcPct val="115000"/>
              </a:lnSpc>
              <a:spcBef>
                <a:spcPts val="0"/>
              </a:spcBef>
              <a:spcAft>
                <a:spcPts val="0"/>
              </a:spcAft>
              <a:buClr>
                <a:schemeClr val="accent3"/>
              </a:buClr>
              <a:buSzPct val="25000"/>
              <a:buFont typeface="Proxima Nova"/>
              <a:buNone/>
            </a:pPr>
            <a:r>
              <a:rPr lang="en-US" sz="1800" b="0" i="0" u="none" strike="noStrike" cap="none">
                <a:solidFill>
                  <a:schemeClr val="accent3"/>
                </a:solidFill>
                <a:latin typeface="Proxima Nova"/>
                <a:ea typeface="Proxima Nova"/>
                <a:cs typeface="Proxima Nova"/>
                <a:sym typeface="Proxima Nova"/>
              </a:rPr>
              <a:t>Requisites</a:t>
            </a:r>
          </a:p>
          <a:p>
            <a:pPr marL="457200" marR="0" lvl="0" indent="-228600" algn="l" rtl="0">
              <a:lnSpc>
                <a:spcPct val="115000"/>
              </a:lnSpc>
              <a:spcBef>
                <a:spcPts val="0"/>
              </a:spcBef>
              <a:spcAft>
                <a:spcPts val="0"/>
              </a:spcAft>
              <a:buClr>
                <a:schemeClr val="accent3"/>
              </a:buClr>
              <a:buSzPct val="25000"/>
              <a:buFont typeface="Proxima Nova"/>
              <a:buNone/>
            </a:pPr>
            <a:r>
              <a:rPr lang="en-US" sz="1800" b="0" i="0" u="none" strike="noStrike" cap="none">
                <a:solidFill>
                  <a:schemeClr val="accent3"/>
                </a:solidFill>
                <a:latin typeface="Proxima Nova"/>
                <a:ea typeface="Proxima Nova"/>
                <a:cs typeface="Proxima Nova"/>
                <a:sym typeface="Proxima Nova"/>
              </a:rPr>
              <a:t>SLOs</a:t>
            </a:r>
          </a:p>
          <a:p>
            <a:pPr marL="457200" marR="0" lvl="0" indent="-228600" algn="l" rtl="0">
              <a:lnSpc>
                <a:spcPct val="115000"/>
              </a:lnSpc>
              <a:spcBef>
                <a:spcPts val="0"/>
              </a:spcBef>
              <a:spcAft>
                <a:spcPts val="0"/>
              </a:spcAft>
              <a:buClr>
                <a:schemeClr val="accent3"/>
              </a:buClr>
              <a:buSzPct val="25000"/>
              <a:buFont typeface="Proxima Nova"/>
              <a:buNone/>
            </a:pPr>
            <a:r>
              <a:rPr lang="en-US" sz="1800" b="0" i="0" u="none" strike="noStrike" cap="none">
                <a:solidFill>
                  <a:schemeClr val="accent3"/>
                </a:solidFill>
                <a:latin typeface="Proxima Nova"/>
                <a:ea typeface="Proxima Nova"/>
                <a:cs typeface="Proxima Nova"/>
                <a:sym typeface="Proxima Nova"/>
              </a:rPr>
              <a:t>Mapping</a:t>
            </a:r>
          </a:p>
          <a:p>
            <a:pPr marL="0" marR="0" lvl="0" indent="0" algn="l" rtl="0">
              <a:lnSpc>
                <a:spcPct val="115000"/>
              </a:lnSpc>
              <a:spcBef>
                <a:spcPts val="0"/>
              </a:spcBef>
              <a:spcAft>
                <a:spcPts val="0"/>
              </a:spcAft>
              <a:buClr>
                <a:schemeClr val="accent3"/>
              </a:buClr>
              <a:buSzPct val="25000"/>
              <a:buFont typeface="Proxima Nova"/>
              <a:buNone/>
            </a:pPr>
            <a:r>
              <a:rPr lang="en-US" sz="1800" b="1" i="0" u="none" strike="noStrike" cap="none">
                <a:solidFill>
                  <a:schemeClr val="accent3"/>
                </a:solidFill>
                <a:latin typeface="Proxima Nova"/>
                <a:ea typeface="Proxima Nova"/>
                <a:cs typeface="Proxima Nova"/>
                <a:sym typeface="Proxima Nova"/>
              </a:rPr>
              <a:t>Who?</a:t>
            </a:r>
          </a:p>
          <a:p>
            <a:pPr marL="457200" marR="0" lvl="0" indent="-228600" algn="l" rtl="0">
              <a:lnSpc>
                <a:spcPct val="115000"/>
              </a:lnSpc>
              <a:spcBef>
                <a:spcPts val="0"/>
              </a:spcBef>
              <a:spcAft>
                <a:spcPts val="0"/>
              </a:spcAft>
              <a:buClr>
                <a:schemeClr val="accent3"/>
              </a:buClr>
              <a:buSzPct val="25000"/>
              <a:buFont typeface="Proxima Nova"/>
              <a:buNone/>
            </a:pPr>
            <a:r>
              <a:rPr lang="en-US" sz="1800" b="0" i="0" u="none" strike="noStrike" cap="none">
                <a:solidFill>
                  <a:schemeClr val="accent3"/>
                </a:solidFill>
                <a:latin typeface="Proxima Nova"/>
                <a:ea typeface="Proxima Nova"/>
                <a:cs typeface="Proxima Nova"/>
                <a:sym typeface="Proxima Nova"/>
              </a:rPr>
              <a:t>Faculty curriculum development</a:t>
            </a:r>
          </a:p>
          <a:p>
            <a:pPr marL="457200" marR="0" lvl="0" indent="-228600" algn="l" rtl="0">
              <a:lnSpc>
                <a:spcPct val="115000"/>
              </a:lnSpc>
              <a:spcBef>
                <a:spcPts val="0"/>
              </a:spcBef>
              <a:spcAft>
                <a:spcPts val="0"/>
              </a:spcAft>
              <a:buClr>
                <a:schemeClr val="accent3"/>
              </a:buClr>
              <a:buSzPct val="25000"/>
              <a:buFont typeface="Proxima Nova"/>
              <a:buNone/>
            </a:pPr>
            <a:r>
              <a:rPr lang="en-US" sz="1800" b="0" i="0" u="none" strike="noStrike" cap="none">
                <a:solidFill>
                  <a:schemeClr val="accent3"/>
                </a:solidFill>
                <a:latin typeface="Proxima Nova"/>
                <a:ea typeface="Proxima Nova"/>
                <a:cs typeface="Proxima Nova"/>
                <a:sym typeface="Proxima Nova"/>
              </a:rPr>
              <a:t>Chairs and Deans review and approval</a:t>
            </a:r>
          </a:p>
          <a:p>
            <a:pPr marL="457200" marR="0" lvl="0" indent="-228600" algn="l" rtl="0">
              <a:lnSpc>
                <a:spcPct val="115000"/>
              </a:lnSpc>
              <a:spcBef>
                <a:spcPts val="0"/>
              </a:spcBef>
              <a:spcAft>
                <a:spcPts val="0"/>
              </a:spcAft>
              <a:buClr>
                <a:schemeClr val="accent3"/>
              </a:buClr>
              <a:buSzPct val="25000"/>
              <a:buFont typeface="Proxima Nova"/>
              <a:buNone/>
            </a:pPr>
            <a:r>
              <a:rPr lang="en-US" sz="1800" b="0" i="0" u="none" strike="noStrike" cap="none">
                <a:solidFill>
                  <a:schemeClr val="accent3"/>
                </a:solidFill>
                <a:latin typeface="Proxima Nova"/>
                <a:ea typeface="Proxima Nova"/>
                <a:cs typeface="Proxima Nova"/>
                <a:sym typeface="Proxima Nova"/>
              </a:rPr>
              <a:t>Curriculum Committee review and approval</a:t>
            </a:r>
          </a:p>
          <a:p>
            <a:pPr marL="0" marR="0" lvl="0" indent="0" algn="l" rtl="0">
              <a:lnSpc>
                <a:spcPct val="115000"/>
              </a:lnSpc>
              <a:spcBef>
                <a:spcPts val="0"/>
              </a:spcBef>
              <a:spcAft>
                <a:spcPts val="0"/>
              </a:spcAft>
              <a:buClr>
                <a:schemeClr val="accent3"/>
              </a:buClr>
              <a:buSzPct val="25000"/>
              <a:buFont typeface="Proxima Nova"/>
              <a:buNone/>
            </a:pPr>
            <a:r>
              <a:rPr lang="en-US" sz="1800" b="0" i="0" u="none" strike="noStrike" cap="none">
                <a:solidFill>
                  <a:schemeClr val="accent3"/>
                </a:solidFill>
                <a:latin typeface="Proxima Nova"/>
                <a:ea typeface="Proxima Nova"/>
                <a:cs typeface="Proxima Nova"/>
                <a:sym typeface="Proxima Nova"/>
              </a:rPr>
              <a:t/>
            </a:r>
            <a:br>
              <a:rPr lang="en-US" sz="1800" b="0" i="0" u="none" strike="noStrike" cap="none">
                <a:solidFill>
                  <a:schemeClr val="accent3"/>
                </a:solidFill>
                <a:latin typeface="Proxima Nova"/>
                <a:ea typeface="Proxima Nova"/>
                <a:cs typeface="Proxima Nova"/>
                <a:sym typeface="Proxima Nova"/>
              </a:rPr>
            </a:br>
            <a:endParaRPr lang="en-US" sz="1800" b="0" i="0" u="none" strike="noStrike" cap="none">
              <a:solidFill>
                <a:schemeClr val="accent3"/>
              </a:solidFill>
              <a:latin typeface="Proxima Nova"/>
              <a:ea typeface="Proxima Nova"/>
              <a:cs typeface="Proxima Nova"/>
              <a:sym typeface="Proxima Nova"/>
            </a:endParaRPr>
          </a:p>
        </p:txBody>
      </p:sp>
      <p:cxnSp>
        <p:nvCxnSpPr>
          <p:cNvPr id="366" name="Shape 366"/>
          <p:cNvCxnSpPr/>
          <p:nvPr/>
        </p:nvCxnSpPr>
        <p:spPr>
          <a:xfrm rot="10800000" flipH="1">
            <a:off x="6172200" y="2438399"/>
            <a:ext cx="2309099" cy="3505200"/>
          </a:xfrm>
          <a:prstGeom prst="straightConnector1">
            <a:avLst/>
          </a:prstGeom>
          <a:noFill/>
          <a:ln w="9525" cap="flat" cmpd="sng">
            <a:solidFill>
              <a:srgbClr val="000000"/>
            </a:solidFill>
            <a:prstDash val="solid"/>
            <a:round/>
            <a:headEnd type="none" w="med" len="med"/>
            <a:tailEnd type="none" w="med" len="med"/>
          </a:ln>
        </p:spPr>
      </p:cxnSp>
      <p:cxnSp>
        <p:nvCxnSpPr>
          <p:cNvPr id="367" name="Shape 367"/>
          <p:cNvCxnSpPr/>
          <p:nvPr/>
        </p:nvCxnSpPr>
        <p:spPr>
          <a:xfrm rot="10800000" flipH="1">
            <a:off x="5029200" y="2094900"/>
            <a:ext cx="693450" cy="2172299"/>
          </a:xfrm>
          <a:prstGeom prst="straightConnector1">
            <a:avLst/>
          </a:prstGeom>
          <a:noFill/>
          <a:ln w="9525" cap="flat" cmpd="sng">
            <a:solidFill>
              <a:srgbClr val="000000"/>
            </a:solidFill>
            <a:prstDash val="solid"/>
            <a:round/>
            <a:headEnd type="none" w="med" len="med"/>
            <a:tailEnd type="none" w="med" len="med"/>
          </a:ln>
        </p:spPr>
      </p:cxnSp>
      <p:grpSp>
        <p:nvGrpSpPr>
          <p:cNvPr id="368" name="Shape 368"/>
          <p:cNvGrpSpPr/>
          <p:nvPr/>
        </p:nvGrpSpPr>
        <p:grpSpPr>
          <a:xfrm>
            <a:off x="381000" y="4343399"/>
            <a:ext cx="6028314" cy="1752601"/>
            <a:chOff x="476500" y="4343400"/>
            <a:chExt cx="6028314" cy="1752601"/>
          </a:xfrm>
        </p:grpSpPr>
        <p:pic>
          <p:nvPicPr>
            <p:cNvPr id="369" name="Shape 369"/>
            <p:cNvPicPr preferRelativeResize="0"/>
            <p:nvPr/>
          </p:nvPicPr>
          <p:blipFill rotWithShape="1">
            <a:blip r:embed="rId4">
              <a:alphaModFix/>
            </a:blip>
            <a:srcRect r="74645" b="14840"/>
            <a:stretch/>
          </p:blipFill>
          <p:spPr>
            <a:xfrm>
              <a:off x="476500" y="4343401"/>
              <a:ext cx="2111424" cy="1752600"/>
            </a:xfrm>
            <a:prstGeom prst="rect">
              <a:avLst/>
            </a:prstGeom>
            <a:noFill/>
            <a:ln>
              <a:noFill/>
            </a:ln>
          </p:spPr>
        </p:pic>
        <p:pic>
          <p:nvPicPr>
            <p:cNvPr id="370" name="Shape 370"/>
            <p:cNvPicPr preferRelativeResize="0"/>
            <p:nvPr/>
          </p:nvPicPr>
          <p:blipFill rotWithShape="1">
            <a:blip r:embed="rId4">
              <a:alphaModFix/>
            </a:blip>
            <a:srcRect l="52964" b="14840"/>
            <a:stretch/>
          </p:blipFill>
          <p:spPr>
            <a:xfrm>
              <a:off x="2587925" y="4343400"/>
              <a:ext cx="3916889" cy="1752600"/>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304800" y="304800"/>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Response: Curriculum Requisite Review</a:t>
            </a:r>
          </a:p>
        </p:txBody>
      </p:sp>
      <p:sp>
        <p:nvSpPr>
          <p:cNvPr id="376" name="Shape 376"/>
          <p:cNvSpPr/>
          <p:nvPr/>
        </p:nvSpPr>
        <p:spPr>
          <a:xfrm>
            <a:off x="6553200" y="990600"/>
            <a:ext cx="2514599" cy="13849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Completion rates of students at varying English preparation levels for US History and Constitution GE Area courses from Summer 2011 to Fall 2015:</a:t>
            </a:r>
          </a:p>
        </p:txBody>
      </p:sp>
      <p:graphicFrame>
        <p:nvGraphicFramePr>
          <p:cNvPr id="377" name="Shape 377"/>
          <p:cNvGraphicFramePr/>
          <p:nvPr/>
        </p:nvGraphicFramePr>
        <p:xfrm>
          <a:off x="6553200" y="2514600"/>
          <a:ext cx="3000000" cy="3000000"/>
        </p:xfrm>
        <a:graphic>
          <a:graphicData uri="http://schemas.openxmlformats.org/drawingml/2006/table">
            <a:tbl>
              <a:tblPr>
                <a:noFill/>
                <a:tableStyleId>{E4923729-146C-46AE-9403-924FFBFBBC42}</a:tableStyleId>
              </a:tblPr>
              <a:tblGrid>
                <a:gridCol w="8382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tblGrid>
              <a:tr h="322425">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22350" marR="22350" marT="35750" marB="357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1" i="0" u="none" strike="noStrike" cap="none">
                          <a:solidFill>
                            <a:srgbClr val="212121"/>
                          </a:solidFill>
                          <a:latin typeface="Calibri"/>
                          <a:ea typeface="Calibri"/>
                          <a:cs typeface="Calibri"/>
                          <a:sym typeface="Calibri"/>
                        </a:rPr>
                        <a:t>HIST 1</a:t>
                      </a:r>
                    </a:p>
                  </a:txBody>
                  <a:tcPr marL="22350" marR="22350" marT="35750" marB="357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D8CA9E"/>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1" i="0" u="none" strike="noStrike" cap="none">
                          <a:solidFill>
                            <a:srgbClr val="212121"/>
                          </a:solidFill>
                          <a:latin typeface="Calibri"/>
                          <a:ea typeface="Calibri"/>
                          <a:cs typeface="Calibri"/>
                          <a:sym typeface="Calibri"/>
                        </a:rPr>
                        <a:t>HIST 17A</a:t>
                      </a:r>
                    </a:p>
                  </a:txBody>
                  <a:tcPr marL="22350" marR="22350" marT="35750" marB="357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D8CA9E"/>
                    </a:solidFill>
                  </a:tcPr>
                </a:tc>
                <a:extLst>
                  <a:ext uri="{0D108BD9-81ED-4DB2-BD59-A6C34878D82A}">
                    <a16:rowId xmlns:a16="http://schemas.microsoft.com/office/drawing/2014/main" xmlns="" val="10000"/>
                  </a:ext>
                </a:extLst>
              </a:tr>
              <a:tr h="492400">
                <a:tc>
                  <a:txBody>
                    <a:bodyPr/>
                    <a:lstStyle/>
                    <a:p>
                      <a:pPr marL="0" marR="0" lvl="0" indent="0" algn="r" rtl="0">
                        <a:lnSpc>
                          <a:spcPct val="100000"/>
                        </a:lnSpc>
                        <a:spcBef>
                          <a:spcPts val="0"/>
                        </a:spcBef>
                        <a:spcAft>
                          <a:spcPts val="0"/>
                        </a:spcAft>
                        <a:buClr>
                          <a:srgbClr val="212121"/>
                        </a:buClr>
                        <a:buSzPct val="25000"/>
                        <a:buFont typeface="Calibri"/>
                        <a:buNone/>
                      </a:pPr>
                      <a:r>
                        <a:rPr lang="en-US" sz="1400" b="1" i="0" u="none" strike="noStrike" cap="none">
                          <a:solidFill>
                            <a:srgbClr val="212121"/>
                          </a:solidFill>
                          <a:latin typeface="Calibri"/>
                          <a:ea typeface="Calibri"/>
                          <a:cs typeface="Calibri"/>
                          <a:sym typeface="Calibri"/>
                        </a:rPr>
                        <a:t>ENGL 1A</a:t>
                      </a:r>
                    </a:p>
                  </a:txBody>
                  <a:tcPr marL="22350" marR="22350" marT="35750" marB="3575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D8CA9E"/>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73.6%</a:t>
                      </a:r>
                    </a:p>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(1429)</a:t>
                      </a:r>
                    </a:p>
                  </a:txBody>
                  <a:tcPr marL="22350" marR="22350" marT="22350" marB="2235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FD296"/>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76.7%</a:t>
                      </a:r>
                    </a:p>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(1140)</a:t>
                      </a:r>
                    </a:p>
                  </a:txBody>
                  <a:tcPr marL="22350" marR="22350" marT="22350" marB="2235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FD296"/>
                    </a:solidFill>
                  </a:tcPr>
                </a:tc>
                <a:extLst>
                  <a:ext uri="{0D108BD9-81ED-4DB2-BD59-A6C34878D82A}">
                    <a16:rowId xmlns:a16="http://schemas.microsoft.com/office/drawing/2014/main" xmlns="" val="10001"/>
                  </a:ext>
                </a:extLst>
              </a:tr>
              <a:tr h="545125">
                <a:tc>
                  <a:txBody>
                    <a:bodyPr/>
                    <a:lstStyle/>
                    <a:p>
                      <a:pPr marL="0" marR="0" lvl="0" indent="0" algn="r" rtl="0">
                        <a:lnSpc>
                          <a:spcPct val="100000"/>
                        </a:lnSpc>
                        <a:spcBef>
                          <a:spcPts val="0"/>
                        </a:spcBef>
                        <a:spcAft>
                          <a:spcPts val="0"/>
                        </a:spcAft>
                        <a:buClr>
                          <a:srgbClr val="212121"/>
                        </a:buClr>
                        <a:buSzPct val="25000"/>
                        <a:buFont typeface="Calibri"/>
                        <a:buNone/>
                      </a:pPr>
                      <a:r>
                        <a:rPr lang="en-US" sz="1400" b="1" i="0" u="none" strike="noStrike" cap="none">
                          <a:solidFill>
                            <a:srgbClr val="212121"/>
                          </a:solidFill>
                          <a:latin typeface="Calibri"/>
                          <a:ea typeface="Calibri"/>
                          <a:cs typeface="Calibri"/>
                          <a:sym typeface="Calibri"/>
                        </a:rPr>
                        <a:t>ENGL 96</a:t>
                      </a:r>
                    </a:p>
                  </a:txBody>
                  <a:tcPr marL="22350" marR="22350" marT="35750" marB="357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51.6%</a:t>
                      </a:r>
                    </a:p>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(376)</a:t>
                      </a:r>
                    </a:p>
                  </a:txBody>
                  <a:tcPr marL="22350" marR="22350" marT="22350" marB="223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296"/>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57.5%</a:t>
                      </a:r>
                    </a:p>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(296)</a:t>
                      </a:r>
                    </a:p>
                  </a:txBody>
                  <a:tcPr marL="22350" marR="22350" marT="22350" marB="223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296"/>
                    </a:solidFill>
                  </a:tcPr>
                </a:tc>
                <a:extLst>
                  <a:ext uri="{0D108BD9-81ED-4DB2-BD59-A6C34878D82A}">
                    <a16:rowId xmlns:a16="http://schemas.microsoft.com/office/drawing/2014/main" xmlns="" val="10002"/>
                  </a:ext>
                </a:extLst>
              </a:tr>
              <a:tr h="545125">
                <a:tc>
                  <a:txBody>
                    <a:bodyPr/>
                    <a:lstStyle/>
                    <a:p>
                      <a:pPr marL="0" marR="0" lvl="0" indent="0" algn="r" rtl="0">
                        <a:lnSpc>
                          <a:spcPct val="100000"/>
                        </a:lnSpc>
                        <a:spcBef>
                          <a:spcPts val="0"/>
                        </a:spcBef>
                        <a:spcAft>
                          <a:spcPts val="0"/>
                        </a:spcAft>
                        <a:buClr>
                          <a:srgbClr val="212121"/>
                        </a:buClr>
                        <a:buSzPct val="25000"/>
                        <a:buFont typeface="Calibri"/>
                        <a:buNone/>
                      </a:pPr>
                      <a:r>
                        <a:rPr lang="en-US" sz="1400" b="1" i="0" u="none" strike="noStrike" cap="none">
                          <a:solidFill>
                            <a:srgbClr val="212121"/>
                          </a:solidFill>
                          <a:latin typeface="Calibri"/>
                          <a:ea typeface="Calibri"/>
                          <a:cs typeface="Calibri"/>
                          <a:sym typeface="Calibri"/>
                        </a:rPr>
                        <a:t>ENGL 93</a:t>
                      </a:r>
                    </a:p>
                  </a:txBody>
                  <a:tcPr marL="22350" marR="22350" marT="35750" marB="357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3F3F3"/>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46.6%</a:t>
                      </a:r>
                    </a:p>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(217)</a:t>
                      </a:r>
                    </a:p>
                  </a:txBody>
                  <a:tcPr marL="22350" marR="22350" marT="22350" marB="223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3F3F3"/>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48.6%</a:t>
                      </a:r>
                    </a:p>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(226)</a:t>
                      </a:r>
                    </a:p>
                  </a:txBody>
                  <a:tcPr marL="22350" marR="22350" marT="22350" marB="223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xmlns="" val="10003"/>
                  </a:ext>
                </a:extLst>
              </a:tr>
              <a:tr h="545125">
                <a:tc>
                  <a:txBody>
                    <a:bodyPr/>
                    <a:lstStyle/>
                    <a:p>
                      <a:pPr marL="0" marR="0" lvl="0" indent="0" algn="r" rtl="0">
                        <a:lnSpc>
                          <a:spcPct val="100000"/>
                        </a:lnSpc>
                        <a:spcBef>
                          <a:spcPts val="0"/>
                        </a:spcBef>
                        <a:spcAft>
                          <a:spcPts val="0"/>
                        </a:spcAft>
                        <a:buClr>
                          <a:srgbClr val="212121"/>
                        </a:buClr>
                        <a:buSzPct val="25000"/>
                        <a:buFont typeface="Calibri"/>
                        <a:buNone/>
                      </a:pPr>
                      <a:r>
                        <a:rPr lang="en-US" sz="1400" b="1" i="0" u="none" strike="noStrike" cap="none">
                          <a:solidFill>
                            <a:srgbClr val="212121"/>
                          </a:solidFill>
                          <a:latin typeface="Calibri"/>
                          <a:ea typeface="Calibri"/>
                          <a:cs typeface="Calibri"/>
                          <a:sym typeface="Calibri"/>
                        </a:rPr>
                        <a:t>ENGL 92</a:t>
                      </a:r>
                    </a:p>
                  </a:txBody>
                  <a:tcPr marL="22350" marR="22350" marT="35750" marB="357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34.3%</a:t>
                      </a:r>
                    </a:p>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(131)</a:t>
                      </a:r>
                    </a:p>
                  </a:txBody>
                  <a:tcPr marL="22350" marR="22350" marT="22350" marB="223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2CC"/>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37.1%</a:t>
                      </a:r>
                    </a:p>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(122)</a:t>
                      </a:r>
                    </a:p>
                  </a:txBody>
                  <a:tcPr marL="22350" marR="22350" marT="22350" marB="223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10004"/>
                  </a:ext>
                </a:extLst>
              </a:tr>
              <a:tr h="545125">
                <a:tc>
                  <a:txBody>
                    <a:bodyPr/>
                    <a:lstStyle/>
                    <a:p>
                      <a:pPr marL="0" marR="0" lvl="0" indent="0" algn="r" rtl="0">
                        <a:lnSpc>
                          <a:spcPct val="100000"/>
                        </a:lnSpc>
                        <a:spcBef>
                          <a:spcPts val="0"/>
                        </a:spcBef>
                        <a:spcAft>
                          <a:spcPts val="0"/>
                        </a:spcAft>
                        <a:buClr>
                          <a:srgbClr val="212121"/>
                        </a:buClr>
                        <a:buSzPct val="25000"/>
                        <a:buFont typeface="Calibri"/>
                        <a:buNone/>
                      </a:pPr>
                      <a:r>
                        <a:rPr lang="en-US" sz="1400" b="1" i="0" u="none" strike="noStrike" cap="none">
                          <a:solidFill>
                            <a:srgbClr val="212121"/>
                          </a:solidFill>
                          <a:latin typeface="Calibri"/>
                          <a:ea typeface="Calibri"/>
                          <a:cs typeface="Calibri"/>
                          <a:sym typeface="Calibri"/>
                        </a:rPr>
                        <a:t>ENGL 91</a:t>
                      </a:r>
                    </a:p>
                  </a:txBody>
                  <a:tcPr marL="22350" marR="22350" marT="35750" marB="357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32.0%</a:t>
                      </a:r>
                    </a:p>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(66)</a:t>
                      </a:r>
                    </a:p>
                  </a:txBody>
                  <a:tcPr marL="22350" marR="22350" marT="22350" marB="223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2CC"/>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26.8%</a:t>
                      </a:r>
                    </a:p>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(48)</a:t>
                      </a:r>
                    </a:p>
                  </a:txBody>
                  <a:tcPr marL="22350" marR="22350" marT="22350" marB="223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10005"/>
                  </a:ext>
                </a:extLst>
              </a:tr>
              <a:tr h="545125">
                <a:tc>
                  <a:txBody>
                    <a:bodyPr/>
                    <a:lstStyle/>
                    <a:p>
                      <a:pPr marL="0" marR="0" lvl="0" indent="0" algn="r" rtl="0">
                        <a:lnSpc>
                          <a:spcPct val="100000"/>
                        </a:lnSpc>
                        <a:spcBef>
                          <a:spcPts val="0"/>
                        </a:spcBef>
                        <a:spcAft>
                          <a:spcPts val="0"/>
                        </a:spcAft>
                        <a:buClr>
                          <a:srgbClr val="212121"/>
                        </a:buClr>
                        <a:buSzPct val="25000"/>
                        <a:buFont typeface="Calibri"/>
                        <a:buNone/>
                      </a:pPr>
                      <a:r>
                        <a:rPr lang="en-US" sz="1400" b="1" i="0" u="none" strike="noStrike" cap="none">
                          <a:solidFill>
                            <a:srgbClr val="212121"/>
                          </a:solidFill>
                          <a:latin typeface="Calibri"/>
                          <a:ea typeface="Calibri"/>
                          <a:cs typeface="Calibri"/>
                          <a:sym typeface="Calibri"/>
                        </a:rPr>
                        <a:t>ENGL L</a:t>
                      </a:r>
                    </a:p>
                  </a:txBody>
                  <a:tcPr marL="22350" marR="22350" marT="35750" marB="357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8CA9E"/>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15.4%</a:t>
                      </a:r>
                    </a:p>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(10)</a:t>
                      </a:r>
                    </a:p>
                  </a:txBody>
                  <a:tcPr marL="22350" marR="22350" marT="22350" marB="223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2CC"/>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22.4%</a:t>
                      </a:r>
                    </a:p>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(13)</a:t>
                      </a:r>
                    </a:p>
                  </a:txBody>
                  <a:tcPr marL="22350" marR="22350" marT="22350" marB="223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10006"/>
                  </a:ext>
                </a:extLst>
              </a:tr>
              <a:tr h="474825">
                <a:tc>
                  <a:txBody>
                    <a:bodyPr/>
                    <a:lstStyle/>
                    <a:p>
                      <a:pPr marL="0" marR="0" lvl="0" indent="0" algn="r" rtl="0">
                        <a:lnSpc>
                          <a:spcPct val="100000"/>
                        </a:lnSpc>
                        <a:spcBef>
                          <a:spcPts val="0"/>
                        </a:spcBef>
                        <a:spcAft>
                          <a:spcPts val="0"/>
                        </a:spcAft>
                        <a:buClr>
                          <a:srgbClr val="212121"/>
                        </a:buClr>
                        <a:buSzPct val="25000"/>
                        <a:buFont typeface="Calibri"/>
                        <a:buNone/>
                      </a:pPr>
                      <a:r>
                        <a:rPr lang="en-US" sz="1400" b="1" i="0" u="none" strike="noStrike" cap="none">
                          <a:solidFill>
                            <a:srgbClr val="212121"/>
                          </a:solidFill>
                          <a:latin typeface="Calibri"/>
                          <a:ea typeface="Calibri"/>
                          <a:cs typeface="Calibri"/>
                          <a:sym typeface="Calibri"/>
                        </a:rPr>
                        <a:t>TOTAL*</a:t>
                      </a:r>
                    </a:p>
                  </a:txBody>
                  <a:tcPr marL="22350" marR="22350" marT="35750" marB="357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CDCF5"/>
                    </a:solidFill>
                  </a:tcPr>
                </a:tc>
                <a:tc>
                  <a:txBody>
                    <a:bodyPr/>
                    <a:lstStyle/>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56.3%</a:t>
                      </a:r>
                    </a:p>
                    <a:p>
                      <a:pPr marL="0" marR="0" lvl="0" indent="0" algn="r" rtl="0">
                        <a:lnSpc>
                          <a:spcPct val="100000"/>
                        </a:lnSpc>
                        <a:spcBef>
                          <a:spcPts val="0"/>
                        </a:spcBef>
                        <a:spcAft>
                          <a:spcPts val="0"/>
                        </a:spcAft>
                        <a:buClr>
                          <a:srgbClr val="212121"/>
                        </a:buClr>
                        <a:buSzPct val="25000"/>
                        <a:buFont typeface="Calibri"/>
                        <a:buNone/>
                      </a:pPr>
                      <a:r>
                        <a:rPr lang="en-US" sz="1400" b="0" i="0" u="none" strike="noStrike" cap="none">
                          <a:solidFill>
                            <a:srgbClr val="212121"/>
                          </a:solidFill>
                          <a:latin typeface="Calibri"/>
                          <a:ea typeface="Calibri"/>
                          <a:cs typeface="Calibri"/>
                          <a:sym typeface="Calibri"/>
                        </a:rPr>
                        <a:t>(2,588)</a:t>
                      </a:r>
                    </a:p>
                  </a:txBody>
                  <a:tcPr marL="22350" marR="22350" marT="22350" marB="223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CDCF5"/>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400" b="0" i="0" u="none" strike="noStrike" cap="none">
                          <a:solidFill>
                            <a:srgbClr val="000000"/>
                          </a:solidFill>
                          <a:latin typeface="Calibri"/>
                          <a:ea typeface="Calibri"/>
                          <a:cs typeface="Calibri"/>
                          <a:sym typeface="Calibri"/>
                        </a:rPr>
                        <a:t>58.6%</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(2250)</a:t>
                      </a:r>
                    </a:p>
                  </a:txBody>
                  <a:tcPr marL="22350" marR="22350" marT="35750" marB="357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CDCF5"/>
                    </a:solidFill>
                  </a:tcPr>
                </a:tc>
                <a:extLst>
                  <a:ext uri="{0D108BD9-81ED-4DB2-BD59-A6C34878D82A}">
                    <a16:rowId xmlns:a16="http://schemas.microsoft.com/office/drawing/2014/main" xmlns="" val="10007"/>
                  </a:ext>
                </a:extLst>
              </a:tr>
            </a:tbl>
          </a:graphicData>
        </a:graphic>
      </p:graphicFrame>
      <p:sp>
        <p:nvSpPr>
          <p:cNvPr id="378" name="Shape 378"/>
          <p:cNvSpPr/>
          <p:nvPr/>
        </p:nvSpPr>
        <p:spPr>
          <a:xfrm>
            <a:off x="2293938" y="1525587"/>
            <a:ext cx="9144000" cy="45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lang="en-US"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pic>
        <p:nvPicPr>
          <p:cNvPr id="379" name="Shape 379" descr="https://lh3.googleusercontent.com/XQlwJxRVoXGNqVH2juX8BF1_P-DYRFiUjYX-DpllqGi8aW8NpU9zL1sm1gtbVx7I9jL1BehyNOXvKRDiou59L7zY1Ul3rL9elyNErzSOYZ5pf9pWOnGUW-3secOapJG5UvnvQcEi"/>
          <p:cNvPicPr preferRelativeResize="0"/>
          <p:nvPr/>
        </p:nvPicPr>
        <p:blipFill rotWithShape="1">
          <a:blip r:embed="rId3">
            <a:alphaModFix/>
          </a:blip>
          <a:srcRect r="30837"/>
          <a:stretch/>
        </p:blipFill>
        <p:spPr>
          <a:xfrm>
            <a:off x="0" y="1982788"/>
            <a:ext cx="6280029" cy="4751388"/>
          </a:xfrm>
          <a:prstGeom prst="rect">
            <a:avLst/>
          </a:prstGeom>
          <a:noFill/>
          <a:ln>
            <a:noFill/>
          </a:ln>
        </p:spPr>
      </p:pic>
      <p:sp>
        <p:nvSpPr>
          <p:cNvPr id="380" name="Shape 380"/>
          <p:cNvSpPr/>
          <p:nvPr/>
        </p:nvSpPr>
        <p:spPr>
          <a:xfrm>
            <a:off x="76200" y="999758"/>
            <a:ext cx="6203830" cy="95410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Course completion success by ESL Level for US History and Constitution GE Area courses from Summer 2011 to Fall 2015. </a:t>
            </a:r>
            <a:r>
              <a:rPr lang="en-US" sz="1400" b="0" i="1" u="none" strike="noStrike" cap="none">
                <a:solidFill>
                  <a:srgbClr val="000000"/>
                </a:solidFill>
                <a:latin typeface="Arial"/>
                <a:ea typeface="Arial"/>
                <a:cs typeface="Arial"/>
                <a:sym typeface="Arial"/>
              </a:rPr>
              <a:t>(*Note: data pulled only from courses with sufficient student enrollment in each category to provide meaningful data.)</a:t>
            </a:r>
          </a:p>
        </p:txBody>
      </p:sp>
      <p:pic>
        <p:nvPicPr>
          <p:cNvPr id="381" name="Shape 381" descr="https://lh3.googleusercontent.com/XQlwJxRVoXGNqVH2juX8BF1_P-DYRFiUjYX-DpllqGi8aW8NpU9zL1sm1gtbVx7I9jL1BehyNOXvKRDiou59L7zY1Ul3rL9elyNErzSOYZ5pf9pWOnGUW-3secOapJG5UvnvQcEi"/>
          <p:cNvPicPr preferRelativeResize="0"/>
          <p:nvPr/>
        </p:nvPicPr>
        <p:blipFill rotWithShape="1">
          <a:blip r:embed="rId3">
            <a:alphaModFix/>
          </a:blip>
          <a:srcRect l="70968" t="35925" b="36232"/>
          <a:stretch/>
        </p:blipFill>
        <p:spPr>
          <a:xfrm>
            <a:off x="541983" y="4648200"/>
            <a:ext cx="2636132" cy="15355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Shape 386" descr="C:\Users\Katryn\AppData\Local\Microsoft\Windows\Temporary Internet Files\Content.IE5\EC73OA27\question-marks[1].jpg"/>
          <p:cNvPicPr preferRelativeResize="0"/>
          <p:nvPr/>
        </p:nvPicPr>
        <p:blipFill rotWithShape="1">
          <a:blip r:embed="rId3">
            <a:alphaModFix/>
          </a:blip>
          <a:srcRect/>
          <a:stretch/>
        </p:blipFill>
        <p:spPr>
          <a:xfrm>
            <a:off x="3413185" y="273169"/>
            <a:ext cx="5714999" cy="4292600"/>
          </a:xfrm>
          <a:prstGeom prst="rect">
            <a:avLst/>
          </a:prstGeom>
          <a:noFill/>
          <a:ln>
            <a:noFill/>
          </a:ln>
        </p:spPr>
      </p:pic>
      <p:sp>
        <p:nvSpPr>
          <p:cNvPr id="387" name="Shape 387"/>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Q&amp;A</a:t>
            </a:r>
          </a:p>
        </p:txBody>
      </p:sp>
      <p:sp>
        <p:nvSpPr>
          <p:cNvPr id="388" name="Shape 388"/>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US" sz="1800" b="0" i="0" u="none" strike="noStrike" cap="none">
                <a:solidFill>
                  <a:schemeClr val="accent3"/>
                </a:solidFill>
                <a:latin typeface="Proxima Nova"/>
                <a:ea typeface="Proxima Nova"/>
                <a:cs typeface="Proxima Nova"/>
                <a:sym typeface="Proxima Nova"/>
              </a:rPr>
              <a:t>For more information see:</a:t>
            </a:r>
          </a:p>
          <a:p>
            <a:pPr marL="0" marR="0" lvl="0" indent="0" algn="l" rtl="0">
              <a:lnSpc>
                <a:spcPct val="115000"/>
              </a:lnSpc>
              <a:spcBef>
                <a:spcPts val="1600"/>
              </a:spcBef>
              <a:spcAft>
                <a:spcPts val="0"/>
              </a:spcAft>
              <a:buClr>
                <a:schemeClr val="accent3"/>
              </a:buClr>
              <a:buSzPct val="25000"/>
              <a:buFont typeface="Proxima Nova"/>
              <a:buNone/>
            </a:pPr>
            <a:r>
              <a:rPr lang="en-US" sz="1800" b="0" i="0" u="sng" strike="noStrike" cap="none">
                <a:solidFill>
                  <a:schemeClr val="hlink"/>
                </a:solidFill>
                <a:latin typeface="Proxima Nova"/>
                <a:ea typeface="Proxima Nova"/>
                <a:cs typeface="Proxima Nova"/>
                <a:sym typeface="Proxima Nova"/>
                <a:hlinkClick r:id="rId4"/>
              </a:rPr>
              <a:t>www.ccsf.edu/SLO</a:t>
            </a:r>
          </a:p>
          <a:p>
            <a:pPr marL="0" marR="0" lvl="0" indent="0" algn="l" rtl="0">
              <a:lnSpc>
                <a:spcPct val="115000"/>
              </a:lnSpc>
              <a:spcBef>
                <a:spcPts val="1600"/>
              </a:spcBef>
              <a:spcAft>
                <a:spcPts val="0"/>
              </a:spcAft>
              <a:buClr>
                <a:schemeClr val="accent3"/>
              </a:buClr>
              <a:buSzPct val="25000"/>
              <a:buFont typeface="Proxima Nova"/>
              <a:buNone/>
            </a:pPr>
            <a:r>
              <a:rPr lang="en-US" sz="1800" b="0" i="0" u="sng" strike="noStrike" cap="none">
                <a:solidFill>
                  <a:schemeClr val="hlink"/>
                </a:solidFill>
                <a:latin typeface="Proxima Nova"/>
                <a:ea typeface="Proxima Nova"/>
                <a:cs typeface="Proxima Nova"/>
                <a:sym typeface="Proxima Nova"/>
                <a:hlinkClick r:id="rId5"/>
              </a:rPr>
              <a:t>www.ccsf.edu/ProgramReview</a:t>
            </a:r>
          </a:p>
          <a:p>
            <a:pPr marL="0" marR="0" lvl="0" indent="0" algn="l" rtl="0">
              <a:lnSpc>
                <a:spcPct val="115000"/>
              </a:lnSpc>
              <a:spcBef>
                <a:spcPts val="1600"/>
              </a:spcBef>
              <a:spcAft>
                <a:spcPts val="0"/>
              </a:spcAft>
              <a:buClr>
                <a:schemeClr val="accent3"/>
              </a:buClr>
              <a:buSzPct val="25000"/>
              <a:buFont typeface="Proxima Nova"/>
              <a:buNone/>
            </a:pPr>
            <a:r>
              <a:rPr lang="en-US" sz="1800" b="0" i="0" u="sng" strike="noStrike" cap="none">
                <a:solidFill>
                  <a:schemeClr val="hlink"/>
                </a:solidFill>
                <a:latin typeface="Proxima Nova"/>
                <a:ea typeface="Proxima Nova"/>
                <a:cs typeface="Proxima Nova"/>
                <a:sym typeface="Proxima Nova"/>
                <a:hlinkClick r:id="rId6"/>
              </a:rPr>
              <a:t>www.ccsf.edu/CurricUNET</a:t>
            </a:r>
            <a:r>
              <a:rPr lang="en-US" sz="1800" b="0" i="0" u="none" strike="noStrike" cap="none">
                <a:solidFill>
                  <a:schemeClr val="accent3"/>
                </a:solidFill>
                <a:latin typeface="Proxima Nova"/>
                <a:ea typeface="Proxima Nova"/>
                <a:cs typeface="Proxima Nova"/>
                <a:sym typeface="Proxima Nova"/>
              </a:rPr>
              <a:t> </a:t>
            </a:r>
          </a:p>
          <a:p>
            <a:pPr marL="0" marR="0" lvl="0" indent="0" algn="l" rtl="0">
              <a:lnSpc>
                <a:spcPct val="115000"/>
              </a:lnSpc>
              <a:spcBef>
                <a:spcPts val="1600"/>
              </a:spcBef>
              <a:spcAft>
                <a:spcPts val="0"/>
              </a:spcAft>
              <a:buClr>
                <a:schemeClr val="accent3"/>
              </a:buClr>
              <a:buSzPct val="25000"/>
              <a:buFont typeface="Proxima Nova"/>
              <a:buNone/>
            </a:pPr>
            <a:endParaRPr sz="1800" b="0" i="0" u="none" strike="noStrike" cap="none">
              <a:solidFill>
                <a:schemeClr val="accent3"/>
              </a:solidFill>
              <a:latin typeface="Proxima Nova"/>
              <a:ea typeface="Proxima Nova"/>
              <a:cs typeface="Proxima Nova"/>
              <a:sym typeface="Proxima Nova"/>
            </a:endParaRPr>
          </a:p>
          <a:p>
            <a:pPr marL="0" marR="0" lvl="0" indent="0" algn="l" rtl="0">
              <a:lnSpc>
                <a:spcPct val="115000"/>
              </a:lnSpc>
              <a:spcBef>
                <a:spcPts val="1600"/>
              </a:spcBef>
              <a:spcAft>
                <a:spcPts val="0"/>
              </a:spcAft>
              <a:buClr>
                <a:schemeClr val="accent3"/>
              </a:buClr>
              <a:buSzPct val="25000"/>
              <a:buFont typeface="Proxima Nova"/>
              <a:buNone/>
            </a:pPr>
            <a:r>
              <a:rPr lang="en-US" sz="1800" b="0" i="0" u="none" strike="noStrike" cap="none">
                <a:solidFill>
                  <a:schemeClr val="accent3"/>
                </a:solidFill>
                <a:latin typeface="Proxima Nova"/>
                <a:ea typeface="Proxima Nova"/>
                <a:cs typeface="Proxima Nova"/>
                <a:sym typeface="Proxima Nova"/>
              </a:rPr>
              <a:t>Or contact:</a:t>
            </a:r>
          </a:p>
          <a:p>
            <a:pPr marL="0" marR="0" lvl="0" indent="0" algn="l" rtl="0">
              <a:lnSpc>
                <a:spcPct val="115000"/>
              </a:lnSpc>
              <a:spcBef>
                <a:spcPts val="1600"/>
              </a:spcBef>
              <a:spcAft>
                <a:spcPts val="0"/>
              </a:spcAft>
              <a:buClr>
                <a:schemeClr val="accent3"/>
              </a:buClr>
              <a:buSzPct val="25000"/>
              <a:buFont typeface="Proxima Nova"/>
              <a:buNone/>
            </a:pPr>
            <a:r>
              <a:rPr lang="en-US" sz="1800" b="0" i="0" u="sng" strike="noStrike" cap="none">
                <a:solidFill>
                  <a:schemeClr val="hlink"/>
                </a:solidFill>
                <a:latin typeface="Proxima Nova"/>
                <a:ea typeface="Proxima Nova"/>
                <a:cs typeface="Proxima Nova"/>
                <a:sym typeface="Proxima Nova"/>
                <a:hlinkClick r:id="rId7"/>
              </a:rPr>
              <a:t>slocoordinator@ccsf.edu</a:t>
            </a:r>
            <a:r>
              <a:rPr lang="en-US" sz="1800" b="0" i="0" u="none" strike="noStrike" cap="none">
                <a:solidFill>
                  <a:schemeClr val="accent3"/>
                </a:solidFill>
                <a:latin typeface="Proxima Nova"/>
                <a:ea typeface="Proxima Nova"/>
                <a:cs typeface="Proxima Nova"/>
                <a:sym typeface="Proxima Nova"/>
              </a:rPr>
              <a:t> </a:t>
            </a:r>
          </a:p>
          <a:p>
            <a:pPr marL="0" marR="0" lvl="0" indent="0" algn="l" rtl="0">
              <a:lnSpc>
                <a:spcPct val="115000"/>
              </a:lnSpc>
              <a:spcBef>
                <a:spcPts val="1600"/>
              </a:spcBef>
              <a:spcAft>
                <a:spcPts val="0"/>
              </a:spcAft>
              <a:buClr>
                <a:schemeClr val="accent3"/>
              </a:buClr>
              <a:buSzPct val="25000"/>
              <a:buFont typeface="Proxima Nova"/>
              <a:buNone/>
            </a:pPr>
            <a:r>
              <a:rPr lang="en-US" sz="1800" b="0" i="0" u="sng" strike="noStrike" cap="none">
                <a:solidFill>
                  <a:schemeClr val="hlink"/>
                </a:solidFill>
                <a:latin typeface="Proxima Nova"/>
                <a:ea typeface="Proxima Nova"/>
                <a:cs typeface="Proxima Nova"/>
                <a:sym typeface="Proxima Nova"/>
                <a:hlinkClick r:id="rId8"/>
              </a:rPr>
              <a:t>research@ccsf.edu</a:t>
            </a:r>
          </a:p>
          <a:p>
            <a:pPr marL="0" marR="0" lvl="0" indent="0" algn="l" rtl="0">
              <a:lnSpc>
                <a:spcPct val="115000"/>
              </a:lnSpc>
              <a:spcBef>
                <a:spcPts val="1600"/>
              </a:spcBef>
              <a:spcAft>
                <a:spcPts val="0"/>
              </a:spcAft>
              <a:buClr>
                <a:schemeClr val="accent3"/>
              </a:buClr>
              <a:buSzPct val="25000"/>
              <a:buFont typeface="Proxima Nova"/>
              <a:buNone/>
            </a:pPr>
            <a:r>
              <a:rPr lang="en-US" sz="1800" b="0" i="0" u="sng" strike="noStrike" cap="none">
                <a:solidFill>
                  <a:schemeClr val="hlink"/>
                </a:solidFill>
                <a:latin typeface="Proxima Nova"/>
                <a:ea typeface="Proxima Nova"/>
                <a:cs typeface="Proxima Nova"/>
                <a:sym typeface="Proxima Nova"/>
                <a:hlinkClick r:id="rId8"/>
              </a:rPr>
              <a:t>curricunet@ccsf.edu</a:t>
            </a:r>
          </a:p>
          <a:p>
            <a:pPr marL="0" marR="0" lvl="0" indent="0" algn="l" rtl="0">
              <a:lnSpc>
                <a:spcPct val="115000"/>
              </a:lnSpc>
              <a:spcBef>
                <a:spcPts val="1600"/>
              </a:spcBef>
              <a:spcAft>
                <a:spcPts val="0"/>
              </a:spcAft>
              <a:buClr>
                <a:schemeClr val="accent3"/>
              </a:buClr>
              <a:buSzPct val="25000"/>
              <a:buFont typeface="Proxima Nova"/>
              <a:buNone/>
            </a:pPr>
            <a:endParaRPr sz="1800" b="0" i="0" u="none" strike="noStrike" cap="none">
              <a:solidFill>
                <a:schemeClr val="accent3"/>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315237" y="1371600"/>
            <a:ext cx="8520599" cy="3882032"/>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US" sz="1800" b="0" i="0" u="none" strike="noStrike" cap="none">
                <a:solidFill>
                  <a:srgbClr val="000000"/>
                </a:solidFill>
                <a:latin typeface="Proxima Nova"/>
                <a:ea typeface="Proxima Nova"/>
                <a:cs typeface="Proxima Nova"/>
                <a:sym typeface="Proxima Nova"/>
              </a:rPr>
              <a:t>In 2014, the ACCJC adopted revised Standards with increased emphasis on student learning and achievement, including this new Standard:</a:t>
            </a:r>
          </a:p>
          <a:p>
            <a:pPr marL="0" marR="0" lvl="0" indent="0" algn="l" rtl="0">
              <a:lnSpc>
                <a:spcPct val="115000"/>
              </a:lnSpc>
              <a:spcBef>
                <a:spcPts val="4100"/>
              </a:spcBef>
              <a:spcAft>
                <a:spcPts val="0"/>
              </a:spcAft>
              <a:buClr>
                <a:schemeClr val="accent3"/>
              </a:buClr>
              <a:buSzPct val="25000"/>
              <a:buFont typeface="Proxima Nova"/>
              <a:buNone/>
            </a:pPr>
            <a:r>
              <a:rPr lang="en-US" sz="1800" b="1" i="0" u="none" strike="noStrike" cap="none">
                <a:solidFill>
                  <a:srgbClr val="000000"/>
                </a:solidFill>
                <a:latin typeface="Proxima Nova"/>
                <a:ea typeface="Proxima Nova"/>
                <a:cs typeface="Proxima Nova"/>
                <a:sym typeface="Proxima Nova"/>
              </a:rPr>
              <a:t>Accreditation Standard I.B.6.</a:t>
            </a:r>
          </a:p>
          <a:p>
            <a:pPr marL="0" marR="0" lvl="0" indent="0" algn="l" rtl="0">
              <a:lnSpc>
                <a:spcPct val="115000"/>
              </a:lnSpc>
              <a:spcBef>
                <a:spcPts val="1000"/>
              </a:spcBef>
              <a:spcAft>
                <a:spcPts val="0"/>
              </a:spcAft>
              <a:buClr>
                <a:schemeClr val="accent3"/>
              </a:buClr>
              <a:buSzPct val="25000"/>
              <a:buFont typeface="Proxima Nova"/>
              <a:buNone/>
            </a:pPr>
            <a:r>
              <a:rPr lang="en-US" sz="1800" b="0" i="0" u="none" strike="noStrike" cap="none">
                <a:solidFill>
                  <a:srgbClr val="000000"/>
                </a:solidFill>
                <a:latin typeface="Proxima Nova"/>
                <a:ea typeface="Proxima Nova"/>
                <a:cs typeface="Proxima Nova"/>
                <a:sym typeface="Proxima Nova"/>
              </a:rPr>
              <a:t>The institution </a:t>
            </a:r>
            <a:r>
              <a:rPr lang="en-US" sz="1800" b="1" i="0" u="none" strike="noStrike" cap="none">
                <a:solidFill>
                  <a:srgbClr val="FF0000"/>
                </a:solidFill>
                <a:latin typeface="Proxima Nova"/>
                <a:ea typeface="Proxima Nova"/>
                <a:cs typeface="Proxima Nova"/>
                <a:sym typeface="Proxima Nova"/>
              </a:rPr>
              <a:t>disaggregates</a:t>
            </a:r>
            <a:r>
              <a:rPr lang="en-US" sz="1800" b="0" i="0" u="none" strike="noStrike" cap="none">
                <a:solidFill>
                  <a:srgbClr val="FF0000"/>
                </a:solidFill>
                <a:latin typeface="Proxima Nova"/>
                <a:ea typeface="Proxima Nova"/>
                <a:cs typeface="Proxima Nova"/>
                <a:sym typeface="Proxima Nova"/>
              </a:rPr>
              <a:t> </a:t>
            </a:r>
            <a:r>
              <a:rPr lang="en-US" sz="1800" b="0" i="0" u="none" strike="noStrike" cap="none">
                <a:solidFill>
                  <a:srgbClr val="000000"/>
                </a:solidFill>
                <a:latin typeface="Proxima Nova"/>
                <a:ea typeface="Proxima Nova"/>
                <a:cs typeface="Proxima Nova"/>
                <a:sym typeface="Proxima Nova"/>
              </a:rPr>
              <a:t>and analyzes </a:t>
            </a:r>
            <a:r>
              <a:rPr lang="en-US" sz="1800" b="1" i="0" u="none" strike="noStrike" cap="none">
                <a:solidFill>
                  <a:srgbClr val="FF0000"/>
                </a:solidFill>
                <a:latin typeface="Proxima Nova"/>
                <a:ea typeface="Proxima Nova"/>
                <a:cs typeface="Proxima Nova"/>
                <a:sym typeface="Proxima Nova"/>
              </a:rPr>
              <a:t>learning outcomes and achievement</a:t>
            </a:r>
            <a:r>
              <a:rPr lang="en-US" sz="1800" b="0" i="0" u="none" strike="noStrike" cap="none">
                <a:solidFill>
                  <a:srgbClr val="000000"/>
                </a:solidFill>
                <a:latin typeface="Proxima Nova"/>
                <a:ea typeface="Proxima Nova"/>
                <a:cs typeface="Proxima Nova"/>
                <a:sym typeface="Proxima Nova"/>
              </a:rPr>
              <a:t> for subpopulations of students. When the institution identifies performance gaps, it implements strategies, which may include allocation or reallocation of human, fiscal and other resources, to mitigate those gaps and evaluates the efficacy of those strategies  </a:t>
            </a:r>
            <a:r>
              <a:rPr lang="en-US" sz="1800" b="1" i="0" u="none" strike="noStrike" cap="none">
                <a:solidFill>
                  <a:srgbClr val="FF0000"/>
                </a:solidFill>
                <a:latin typeface="Proxima Nova"/>
                <a:ea typeface="Proxima Nova"/>
                <a:cs typeface="Proxima Nova"/>
                <a:sym typeface="Proxima Nova"/>
              </a:rPr>
              <a:t>[emphasis added]</a:t>
            </a:r>
          </a:p>
          <a:p>
            <a:pPr marL="0" marR="0" lvl="0" indent="0" algn="l" rtl="0">
              <a:lnSpc>
                <a:spcPct val="115000"/>
              </a:lnSpc>
              <a:spcBef>
                <a:spcPts val="1600"/>
              </a:spcBef>
              <a:spcAft>
                <a:spcPts val="0"/>
              </a:spcAft>
              <a:buClr>
                <a:schemeClr val="accent3"/>
              </a:buClr>
              <a:buSzPct val="25000"/>
              <a:buFont typeface="Proxima Nova"/>
              <a:buNone/>
            </a:pPr>
            <a:endParaRPr sz="1500" b="1" i="1" u="none" strike="noStrike" cap="none">
              <a:solidFill>
                <a:srgbClr val="000000"/>
              </a:solidFill>
              <a:latin typeface="Arial"/>
              <a:ea typeface="Arial"/>
              <a:cs typeface="Arial"/>
              <a:sym typeface="Arial"/>
            </a:endParaRPr>
          </a:p>
          <a:p>
            <a:pPr marL="0" marR="0" lvl="0" indent="0" algn="l" rtl="0">
              <a:lnSpc>
                <a:spcPct val="115000"/>
              </a:lnSpc>
              <a:spcBef>
                <a:spcPts val="1600"/>
              </a:spcBef>
              <a:spcAft>
                <a:spcPts val="0"/>
              </a:spcAft>
              <a:buClr>
                <a:schemeClr val="accent3"/>
              </a:buClr>
              <a:buSzPct val="25000"/>
              <a:buFont typeface="Proxima Nova"/>
              <a:buNone/>
            </a:pPr>
            <a:endParaRPr sz="1500" b="1" i="1" u="none" strike="noStrike" cap="none">
              <a:solidFill>
                <a:srgbClr val="000000"/>
              </a:solidFill>
              <a:latin typeface="Arial"/>
              <a:ea typeface="Arial"/>
              <a:cs typeface="Arial"/>
              <a:sym typeface="Arial"/>
            </a:endParaRPr>
          </a:p>
          <a:p>
            <a:pPr marL="0" marR="0" lvl="0" indent="0" algn="l" rtl="0">
              <a:lnSpc>
                <a:spcPct val="115000"/>
              </a:lnSpc>
              <a:spcBef>
                <a:spcPts val="1600"/>
              </a:spcBef>
              <a:spcAft>
                <a:spcPts val="0"/>
              </a:spcAft>
              <a:buClr>
                <a:schemeClr val="accent3"/>
              </a:buClr>
              <a:buSzPct val="25000"/>
              <a:buFont typeface="Proxima Nova"/>
              <a:buNone/>
            </a:pPr>
            <a:endParaRPr sz="1500" b="1" i="1" u="none" strike="noStrike" cap="none">
              <a:solidFill>
                <a:srgbClr val="000000"/>
              </a:solidFill>
              <a:latin typeface="Arial"/>
              <a:ea typeface="Arial"/>
              <a:cs typeface="Arial"/>
              <a:sym typeface="Arial"/>
            </a:endParaRPr>
          </a:p>
          <a:p>
            <a:pPr marL="0" marR="0" lvl="0" indent="0" algn="l" rtl="0">
              <a:lnSpc>
                <a:spcPct val="115000"/>
              </a:lnSpc>
              <a:spcBef>
                <a:spcPts val="1600"/>
              </a:spcBef>
              <a:spcAft>
                <a:spcPts val="0"/>
              </a:spcAft>
              <a:buClr>
                <a:schemeClr val="accent3"/>
              </a:buClr>
              <a:buSzPct val="25000"/>
              <a:buFont typeface="Proxima Nova"/>
              <a:buNone/>
            </a:pPr>
            <a:endParaRPr sz="1500" b="1" i="0" u="none" strike="noStrike" cap="none">
              <a:solidFill>
                <a:srgbClr val="000000"/>
              </a:solidFill>
              <a:latin typeface="Arial"/>
              <a:ea typeface="Arial"/>
              <a:cs typeface="Arial"/>
              <a:sym typeface="Arial"/>
            </a:endParaRPr>
          </a:p>
        </p:txBody>
      </p:sp>
      <p:pic>
        <p:nvPicPr>
          <p:cNvPr id="81" name="Shape 81"/>
          <p:cNvPicPr preferRelativeResize="0"/>
          <p:nvPr/>
        </p:nvPicPr>
        <p:blipFill rotWithShape="1">
          <a:blip r:embed="rId3">
            <a:alphaModFix/>
          </a:blip>
          <a:srcRect/>
          <a:stretch/>
        </p:blipFill>
        <p:spPr>
          <a:xfrm>
            <a:off x="139147" y="228600"/>
            <a:ext cx="8872780" cy="76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US" sz="1800" b="0" i="0" u="none" strike="noStrike" cap="none">
                <a:solidFill>
                  <a:srgbClr val="000000"/>
                </a:solidFill>
                <a:latin typeface="Proxima Nova"/>
                <a:ea typeface="Proxima Nova"/>
                <a:cs typeface="Proxima Nova"/>
                <a:sym typeface="Proxima Nova"/>
              </a:rPr>
              <a:t>Glossary definitions for </a:t>
            </a:r>
            <a:r>
              <a:rPr lang="en-US" sz="1800" b="1" i="0" u="none" strike="noStrike" cap="none">
                <a:solidFill>
                  <a:srgbClr val="FF0000"/>
                </a:solidFill>
                <a:latin typeface="Proxima Nova"/>
                <a:ea typeface="Proxima Nova"/>
                <a:cs typeface="Proxima Nova"/>
                <a:sym typeface="Proxima Nova"/>
              </a:rPr>
              <a:t>learning outcomes and achievement</a:t>
            </a:r>
            <a:r>
              <a:rPr lang="en-US" sz="1800" b="0" i="0" u="none" strike="noStrike" cap="none">
                <a:solidFill>
                  <a:srgbClr val="000000"/>
                </a:solidFill>
                <a:latin typeface="Proxima Nova"/>
                <a:ea typeface="Proxima Nova"/>
                <a:cs typeface="Proxima Nova"/>
                <a:sym typeface="Proxima Nova"/>
              </a:rPr>
              <a:t> per the ACCJC’s </a:t>
            </a:r>
            <a:r>
              <a:rPr lang="en-US" sz="1800" b="0" i="0" u="sng" strike="noStrike" cap="none">
                <a:solidFill>
                  <a:srgbClr val="000000"/>
                </a:solidFill>
                <a:latin typeface="Proxima Nova"/>
                <a:ea typeface="Proxima Nova"/>
                <a:cs typeface="Proxima Nova"/>
                <a:sym typeface="Proxima Nova"/>
              </a:rPr>
              <a:t>Guide to Evaluating and Improving Institutions</a:t>
            </a:r>
            <a:r>
              <a:rPr lang="en-US" sz="1800" b="0" i="0" u="none" strike="noStrike" cap="none">
                <a:solidFill>
                  <a:srgbClr val="000000"/>
                </a:solidFill>
                <a:latin typeface="Proxima Nova"/>
                <a:ea typeface="Proxima Nova"/>
                <a:cs typeface="Proxima Nova"/>
                <a:sym typeface="Proxima Nova"/>
              </a:rPr>
              <a:t>, July 2015, page 12:</a:t>
            </a:r>
          </a:p>
          <a:p>
            <a:pPr marL="0" marR="0" lvl="0" indent="0" algn="l" rtl="0">
              <a:lnSpc>
                <a:spcPct val="115000"/>
              </a:lnSpc>
              <a:spcBef>
                <a:spcPts val="1600"/>
              </a:spcBef>
              <a:spcAft>
                <a:spcPts val="0"/>
              </a:spcAft>
              <a:buClr>
                <a:schemeClr val="accent3"/>
              </a:buClr>
              <a:buSzPct val="25000"/>
              <a:buFont typeface="Proxima Nova"/>
              <a:buNone/>
            </a:pPr>
            <a:r>
              <a:rPr lang="en-US" sz="1800" b="0" i="0" u="none" strike="noStrike" cap="none">
                <a:solidFill>
                  <a:srgbClr val="000000"/>
                </a:solidFill>
                <a:latin typeface="Proxima Nova"/>
                <a:ea typeface="Proxima Nova"/>
                <a:cs typeface="Proxima Nova"/>
                <a:sym typeface="Proxima Nova"/>
              </a:rPr>
              <a:t>“</a:t>
            </a:r>
            <a:r>
              <a:rPr lang="en-US" sz="1800" b="1" i="0" u="none" strike="noStrike" cap="none">
                <a:solidFill>
                  <a:srgbClr val="000000"/>
                </a:solidFill>
                <a:latin typeface="Proxima Nova"/>
                <a:ea typeface="Proxima Nova"/>
                <a:cs typeface="Proxima Nova"/>
                <a:sym typeface="Proxima Nova"/>
              </a:rPr>
              <a:t>Student Learning</a:t>
            </a:r>
            <a:r>
              <a:rPr lang="en-US" sz="1800" b="0" i="0" u="none" strike="noStrike" cap="none">
                <a:solidFill>
                  <a:srgbClr val="000000"/>
                </a:solidFill>
                <a:latin typeface="Proxima Nova"/>
                <a:ea typeface="Proxima Nova"/>
                <a:cs typeface="Proxima Nova"/>
                <a:sym typeface="Proxima Nova"/>
              </a:rPr>
              <a:t>: Competencies in skill and knowledge gained by students who are at the institution. The knowledge and competencies are expressed for segments of study or activity through measurable learning outcomes at the institutional, program, degree, and course levels.”</a:t>
            </a:r>
          </a:p>
          <a:p>
            <a:pPr marL="0" marR="0" lvl="0" indent="0" algn="l" rtl="0">
              <a:lnSpc>
                <a:spcPct val="115000"/>
              </a:lnSpc>
              <a:spcBef>
                <a:spcPts val="1600"/>
              </a:spcBef>
              <a:spcAft>
                <a:spcPts val="0"/>
              </a:spcAft>
              <a:buClr>
                <a:schemeClr val="accent3"/>
              </a:buClr>
              <a:buSzPct val="25000"/>
              <a:buFont typeface="Proxima Nova"/>
              <a:buNone/>
            </a:pPr>
            <a:r>
              <a:rPr lang="en-US" sz="1800" b="0" i="0" u="none" strike="noStrike" cap="none">
                <a:solidFill>
                  <a:srgbClr val="000000"/>
                </a:solidFill>
                <a:latin typeface="Proxima Nova"/>
                <a:ea typeface="Proxima Nova"/>
                <a:cs typeface="Proxima Nova"/>
                <a:sym typeface="Proxima Nova"/>
              </a:rPr>
              <a:t>“</a:t>
            </a:r>
            <a:r>
              <a:rPr lang="en-US" sz="1800" b="1" i="0" u="none" strike="noStrike" cap="none">
                <a:solidFill>
                  <a:srgbClr val="000000"/>
                </a:solidFill>
                <a:latin typeface="Proxima Nova"/>
                <a:ea typeface="Proxima Nova"/>
                <a:cs typeface="Proxima Nova"/>
                <a:sym typeface="Proxima Nova"/>
              </a:rPr>
              <a:t>Student Achievement</a:t>
            </a:r>
            <a:r>
              <a:rPr lang="en-US" sz="1800" b="0" i="0" u="none" strike="noStrike" cap="none">
                <a:solidFill>
                  <a:srgbClr val="000000"/>
                </a:solidFill>
                <a:latin typeface="Proxima Nova"/>
                <a:ea typeface="Proxima Nova"/>
                <a:cs typeface="Proxima Nova"/>
                <a:sym typeface="Proxima Nova"/>
              </a:rPr>
              <a:t>: Student attainment that can be measured at defined points of completion, including successful course, certificate and degree completion, licensure examination passage, post-program employment, and other similar elements.”</a:t>
            </a:r>
          </a:p>
        </p:txBody>
      </p:sp>
      <p:pic>
        <p:nvPicPr>
          <p:cNvPr id="87" name="Shape 87"/>
          <p:cNvPicPr preferRelativeResize="0"/>
          <p:nvPr/>
        </p:nvPicPr>
        <p:blipFill rotWithShape="1">
          <a:blip r:embed="rId3">
            <a:alphaModFix/>
          </a:blip>
          <a:srcRect/>
          <a:stretch/>
        </p:blipFill>
        <p:spPr>
          <a:xfrm>
            <a:off x="139147" y="228600"/>
            <a:ext cx="8872780" cy="76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p:nvPr/>
        </p:nvSpPr>
        <p:spPr>
          <a:xfrm>
            <a:off x="5875475" y="120650"/>
            <a:ext cx="3185400" cy="65486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3" name="Shape 93" descr="1475763311694.gif"/>
          <p:cNvPicPr preferRelativeResize="0"/>
          <p:nvPr/>
        </p:nvPicPr>
        <p:blipFill rotWithShape="1">
          <a:blip r:embed="rId3">
            <a:alphaModFix/>
          </a:blip>
          <a:srcRect t="19787"/>
          <a:stretch/>
        </p:blipFill>
        <p:spPr>
          <a:xfrm>
            <a:off x="5982300" y="209900"/>
            <a:ext cx="2992974" cy="6306273"/>
          </a:xfrm>
          <a:prstGeom prst="rect">
            <a:avLst/>
          </a:prstGeom>
          <a:noFill/>
          <a:ln>
            <a:noFill/>
          </a:ln>
        </p:spPr>
      </p:pic>
      <p:sp>
        <p:nvSpPr>
          <p:cNvPr id="94" name="Shape 94"/>
          <p:cNvSpPr/>
          <p:nvPr/>
        </p:nvSpPr>
        <p:spPr>
          <a:xfrm>
            <a:off x="258348" y="2731563"/>
            <a:ext cx="6556519" cy="3669236"/>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5" name="Shape 95"/>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Feb/Mar/April 2015: </a:t>
            </a:r>
            <a:br>
              <a:rPr lang="en-US" sz="2800" b="0" i="0" u="none" strike="noStrike" cap="none">
                <a:solidFill>
                  <a:schemeClr val="dk1"/>
                </a:solidFill>
                <a:latin typeface="Proxima Nova"/>
                <a:ea typeface="Proxima Nova"/>
                <a:cs typeface="Proxima Nova"/>
                <a:sym typeface="Proxima Nova"/>
              </a:rPr>
            </a:br>
            <a:r>
              <a:rPr lang="en-US" sz="2800" b="0" i="0" u="none" strike="noStrike" cap="none">
                <a:solidFill>
                  <a:schemeClr val="dk1"/>
                </a:solidFill>
                <a:latin typeface="Proxima Nova"/>
                <a:ea typeface="Proxima Nova"/>
                <a:cs typeface="Proxima Nova"/>
                <a:sym typeface="Proxima Nova"/>
              </a:rPr>
              <a:t>CurricUNET </a:t>
            </a:r>
            <a:br>
              <a:rPr lang="en-US" sz="2800" b="0" i="0" u="none" strike="noStrike" cap="none">
                <a:solidFill>
                  <a:schemeClr val="dk1"/>
                </a:solidFill>
                <a:latin typeface="Proxima Nova"/>
                <a:ea typeface="Proxima Nova"/>
                <a:cs typeface="Proxima Nova"/>
                <a:sym typeface="Proxima Nova"/>
              </a:rPr>
            </a:br>
            <a:r>
              <a:rPr lang="en-US" sz="2800" b="0" i="0" u="none" strike="noStrike" cap="none">
                <a:solidFill>
                  <a:schemeClr val="dk1"/>
                </a:solidFill>
                <a:latin typeface="Proxima Nova"/>
                <a:ea typeface="Proxima Nova"/>
                <a:cs typeface="Proxima Nova"/>
                <a:sym typeface="Proxima Nova"/>
              </a:rPr>
              <a:t>Software and Training</a:t>
            </a:r>
            <a:br>
              <a:rPr lang="en-US" sz="2800" b="0" i="0" u="none" strike="noStrike" cap="none">
                <a:solidFill>
                  <a:schemeClr val="dk1"/>
                </a:solidFill>
                <a:latin typeface="Proxima Nova"/>
                <a:ea typeface="Proxima Nova"/>
                <a:cs typeface="Proxima Nova"/>
                <a:sym typeface="Proxima Nova"/>
              </a:rPr>
            </a:br>
            <a:r>
              <a:rPr lang="en-US" sz="2800" b="0" i="0" u="none" strike="noStrike" cap="none">
                <a:solidFill>
                  <a:schemeClr val="dk1"/>
                </a:solidFill>
                <a:latin typeface="Proxima Nova"/>
                <a:ea typeface="Proxima Nova"/>
                <a:cs typeface="Proxima Nova"/>
                <a:sym typeface="Proxima Nova"/>
              </a:rPr>
              <a:t>Development</a:t>
            </a:r>
          </a:p>
        </p:txBody>
      </p:sp>
      <p:pic>
        <p:nvPicPr>
          <p:cNvPr id="96" name="Shape 96" descr="1475763311694.gif"/>
          <p:cNvPicPr preferRelativeResize="0"/>
          <p:nvPr/>
        </p:nvPicPr>
        <p:blipFill rotWithShape="1">
          <a:blip r:embed="rId3">
            <a:alphaModFix/>
          </a:blip>
          <a:srcRect l="1191" t="36204" r="3938" b="43890"/>
          <a:stretch/>
        </p:blipFill>
        <p:spPr>
          <a:xfrm>
            <a:off x="337866" y="2819400"/>
            <a:ext cx="6443932" cy="3545457"/>
          </a:xfrm>
          <a:prstGeom prst="rect">
            <a:avLst/>
          </a:prstGeom>
          <a:noFill/>
          <a:ln>
            <a:noFill/>
          </a:ln>
        </p:spPr>
      </p:pic>
      <p:cxnSp>
        <p:nvCxnSpPr>
          <p:cNvPr id="97" name="Shape 97"/>
          <p:cNvCxnSpPr/>
          <p:nvPr/>
        </p:nvCxnSpPr>
        <p:spPr>
          <a:xfrm rot="10800000" flipH="1">
            <a:off x="4572000" y="1530675"/>
            <a:ext cx="1474299" cy="1288724"/>
          </a:xfrm>
          <a:prstGeom prst="straightConnector1">
            <a:avLst/>
          </a:prstGeom>
          <a:noFill/>
          <a:ln w="9525" cap="flat" cmpd="sng">
            <a:solidFill>
              <a:schemeClr val="dk1"/>
            </a:solidFill>
            <a:prstDash val="solid"/>
            <a:round/>
            <a:headEnd type="none" w="med" len="med"/>
            <a:tailEnd type="none" w="med" len="med"/>
          </a:ln>
        </p:spPr>
      </p:cxnSp>
      <p:cxnSp>
        <p:nvCxnSpPr>
          <p:cNvPr id="98" name="Shape 98"/>
          <p:cNvCxnSpPr/>
          <p:nvPr/>
        </p:nvCxnSpPr>
        <p:spPr>
          <a:xfrm rot="10800000" flipH="1">
            <a:off x="6781800" y="2971799"/>
            <a:ext cx="2193474" cy="3393058"/>
          </a:xfrm>
          <a:prstGeom prst="straightConnector1">
            <a:avLst/>
          </a:prstGeom>
          <a:noFill/>
          <a:ln w="9525" cap="flat" cmpd="sng">
            <a:solidFill>
              <a:srgbClr val="000000"/>
            </a:solidFill>
            <a:prstDash val="solid"/>
            <a:round/>
            <a:headEnd type="none" w="med" len="med"/>
            <a:tailEnd type="none" w="med" len="med"/>
          </a:ln>
        </p:spPr>
      </p:cxnSp>
      <p:pic>
        <p:nvPicPr>
          <p:cNvPr id="99" name="Shape 99" descr="C:\Users\Katryn\AppData\Local\Microsoft\Windows\Temporary Internet Files\Content.IE5\264OTGJN\Logos-Browsers[1].png"/>
          <p:cNvPicPr preferRelativeResize="0"/>
          <p:nvPr/>
        </p:nvPicPr>
        <p:blipFill rotWithShape="1">
          <a:blip r:embed="rId4">
            <a:alphaModFix/>
          </a:blip>
          <a:srcRect/>
          <a:stretch/>
        </p:blipFill>
        <p:spPr>
          <a:xfrm>
            <a:off x="3536607" y="120650"/>
            <a:ext cx="1966675" cy="1966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p:nvPr/>
        </p:nvSpPr>
        <p:spPr>
          <a:xfrm>
            <a:off x="5875475" y="120650"/>
            <a:ext cx="3185400" cy="65486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05" name="Shape 105" descr="1475763311694.gif"/>
          <p:cNvPicPr preferRelativeResize="0"/>
          <p:nvPr/>
        </p:nvPicPr>
        <p:blipFill rotWithShape="1">
          <a:blip r:embed="rId3">
            <a:alphaModFix/>
          </a:blip>
          <a:srcRect t="19787"/>
          <a:stretch/>
        </p:blipFill>
        <p:spPr>
          <a:xfrm>
            <a:off x="5982300" y="209900"/>
            <a:ext cx="2992974" cy="6306273"/>
          </a:xfrm>
          <a:prstGeom prst="rect">
            <a:avLst/>
          </a:prstGeom>
          <a:noFill/>
          <a:ln>
            <a:noFill/>
          </a:ln>
        </p:spPr>
      </p:pic>
      <p:sp>
        <p:nvSpPr>
          <p:cNvPr id="106" name="Shape 106"/>
          <p:cNvSpPr/>
          <p:nvPr/>
        </p:nvSpPr>
        <p:spPr>
          <a:xfrm>
            <a:off x="258348" y="2731563"/>
            <a:ext cx="6556519" cy="3669236"/>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7" name="Shape 107"/>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May/June 2015: CurricUNET</a:t>
            </a:r>
            <a:br>
              <a:rPr lang="en-US" sz="2800" b="0" i="0" u="none" strike="noStrike" cap="none">
                <a:solidFill>
                  <a:schemeClr val="dk1"/>
                </a:solidFill>
                <a:latin typeface="Proxima Nova"/>
                <a:ea typeface="Proxima Nova"/>
                <a:cs typeface="Proxima Nova"/>
                <a:sym typeface="Proxima Nova"/>
              </a:rPr>
            </a:br>
            <a:r>
              <a:rPr lang="en-US" sz="2800" b="0" i="0" u="none" strike="noStrike" cap="none">
                <a:solidFill>
                  <a:schemeClr val="dk1"/>
                </a:solidFill>
                <a:latin typeface="Proxima Nova"/>
                <a:ea typeface="Proxima Nova"/>
                <a:cs typeface="Proxima Nova"/>
                <a:sym typeface="Proxima Nova"/>
              </a:rPr>
              <a:t>Instructors enter data </a:t>
            </a:r>
            <a:br>
              <a:rPr lang="en-US" sz="2800" b="0" i="0" u="none" strike="noStrike" cap="none">
                <a:solidFill>
                  <a:schemeClr val="dk1"/>
                </a:solidFill>
                <a:latin typeface="Proxima Nova"/>
                <a:ea typeface="Proxima Nova"/>
                <a:cs typeface="Proxima Nova"/>
                <a:sym typeface="Proxima Nova"/>
              </a:rPr>
            </a:br>
            <a:r>
              <a:rPr lang="en-US" sz="2800" b="0" i="0" u="none" strike="noStrike" cap="none">
                <a:solidFill>
                  <a:schemeClr val="dk1"/>
                </a:solidFill>
                <a:latin typeface="Proxima Nova"/>
                <a:ea typeface="Proxima Nova"/>
                <a:cs typeface="Proxima Nova"/>
                <a:sym typeface="Proxima Nova"/>
              </a:rPr>
              <a:t>each semester, each section, </a:t>
            </a:r>
            <a:br>
              <a:rPr lang="en-US" sz="2800" b="0" i="0" u="none" strike="noStrike" cap="none">
                <a:solidFill>
                  <a:schemeClr val="dk1"/>
                </a:solidFill>
                <a:latin typeface="Proxima Nova"/>
                <a:ea typeface="Proxima Nova"/>
                <a:cs typeface="Proxima Nova"/>
                <a:sym typeface="Proxima Nova"/>
              </a:rPr>
            </a:br>
            <a:r>
              <a:rPr lang="en-US" sz="2800" b="0" i="0" u="none" strike="noStrike" cap="none">
                <a:solidFill>
                  <a:schemeClr val="dk1"/>
                </a:solidFill>
                <a:latin typeface="Proxima Nova"/>
                <a:ea typeface="Proxima Nova"/>
                <a:cs typeface="Proxima Nova"/>
                <a:sym typeface="Proxima Nova"/>
              </a:rPr>
              <a:t>for each student</a:t>
            </a:r>
          </a:p>
        </p:txBody>
      </p:sp>
      <p:pic>
        <p:nvPicPr>
          <p:cNvPr id="108" name="Shape 108" descr="1475763311694.gif"/>
          <p:cNvPicPr preferRelativeResize="0"/>
          <p:nvPr/>
        </p:nvPicPr>
        <p:blipFill rotWithShape="1">
          <a:blip r:embed="rId3">
            <a:alphaModFix/>
          </a:blip>
          <a:srcRect l="1191" t="36204" r="3938" b="43890"/>
          <a:stretch/>
        </p:blipFill>
        <p:spPr>
          <a:xfrm>
            <a:off x="337866" y="2819400"/>
            <a:ext cx="6443932" cy="3545457"/>
          </a:xfrm>
          <a:prstGeom prst="rect">
            <a:avLst/>
          </a:prstGeom>
          <a:noFill/>
          <a:ln>
            <a:noFill/>
          </a:ln>
        </p:spPr>
      </p:pic>
      <p:cxnSp>
        <p:nvCxnSpPr>
          <p:cNvPr id="109" name="Shape 109"/>
          <p:cNvCxnSpPr/>
          <p:nvPr/>
        </p:nvCxnSpPr>
        <p:spPr>
          <a:xfrm rot="10800000" flipH="1">
            <a:off x="4572000" y="1530675"/>
            <a:ext cx="1474299" cy="1288724"/>
          </a:xfrm>
          <a:prstGeom prst="straightConnector1">
            <a:avLst/>
          </a:prstGeom>
          <a:noFill/>
          <a:ln w="9525" cap="flat" cmpd="sng">
            <a:solidFill>
              <a:schemeClr val="dk1"/>
            </a:solidFill>
            <a:prstDash val="solid"/>
            <a:round/>
            <a:headEnd type="none" w="med" len="med"/>
            <a:tailEnd type="none" w="med" len="med"/>
          </a:ln>
        </p:spPr>
      </p:cxnSp>
      <p:cxnSp>
        <p:nvCxnSpPr>
          <p:cNvPr id="110" name="Shape 110"/>
          <p:cNvCxnSpPr/>
          <p:nvPr/>
        </p:nvCxnSpPr>
        <p:spPr>
          <a:xfrm rot="10800000" flipH="1">
            <a:off x="6781800" y="2971799"/>
            <a:ext cx="2193474" cy="3393058"/>
          </a:xfrm>
          <a:prstGeom prst="straightConnector1">
            <a:avLst/>
          </a:prstGeom>
          <a:noFill/>
          <a:ln w="9525" cap="flat" cmpd="sng">
            <a:solidFill>
              <a:srgbClr val="000000"/>
            </a:solidFill>
            <a:prstDash val="solid"/>
            <a:round/>
            <a:headEnd type="none" w="med" len="med"/>
            <a:tailEnd type="none" w="med" len="med"/>
          </a:ln>
        </p:spPr>
      </p:cxnSp>
      <p:pic>
        <p:nvPicPr>
          <p:cNvPr id="111" name="Shape 111" descr="C:\Program Files (x86)\Microsoft Office\MEDIA\CAGCAT10\j0292020.wmf"/>
          <p:cNvPicPr preferRelativeResize="0"/>
          <p:nvPr/>
        </p:nvPicPr>
        <p:blipFill rotWithShape="1">
          <a:blip r:embed="rId4">
            <a:alphaModFix/>
          </a:blip>
          <a:srcRect/>
          <a:stretch/>
        </p:blipFill>
        <p:spPr>
          <a:xfrm>
            <a:off x="5283271" y="4732173"/>
            <a:ext cx="1869034" cy="17739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SLO Coordinator Team  </a:t>
            </a:r>
            <a:br>
              <a:rPr lang="en-US" sz="2800" b="0" i="0" u="none" strike="noStrike" cap="none">
                <a:solidFill>
                  <a:schemeClr val="dk1"/>
                </a:solidFill>
                <a:latin typeface="Proxima Nova"/>
                <a:ea typeface="Proxima Nova"/>
                <a:cs typeface="Proxima Nova"/>
                <a:sym typeface="Proxima Nova"/>
              </a:rPr>
            </a:br>
            <a:r>
              <a:rPr lang="en-US" sz="2800" b="0" i="0" u="none" strike="noStrike" cap="none">
                <a:solidFill>
                  <a:schemeClr val="dk1"/>
                </a:solidFill>
                <a:latin typeface="Proxima Nova"/>
                <a:ea typeface="Proxima Nova"/>
                <a:cs typeface="Proxima Nova"/>
                <a:sym typeface="Proxima Nova"/>
              </a:rPr>
              <a:t>CurricUNET Administrator</a:t>
            </a:r>
            <a:br>
              <a:rPr lang="en-US" sz="2800" b="0" i="0" u="none" strike="noStrike" cap="none">
                <a:solidFill>
                  <a:schemeClr val="dk1"/>
                </a:solidFill>
                <a:latin typeface="Proxima Nova"/>
                <a:ea typeface="Proxima Nova"/>
                <a:cs typeface="Proxima Nova"/>
                <a:sym typeface="Proxima Nova"/>
              </a:rPr>
            </a:br>
            <a:r>
              <a:rPr lang="en-US" sz="2800" b="0" i="0" u="none" strike="noStrike" cap="none">
                <a:solidFill>
                  <a:schemeClr val="dk1"/>
                </a:solidFill>
                <a:latin typeface="Proxima Nova"/>
                <a:ea typeface="Proxima Nova"/>
                <a:cs typeface="Proxima Nova"/>
                <a:sym typeface="Proxima Nova"/>
              </a:rPr>
              <a:t>provide </a:t>
            </a:r>
            <a:r>
              <a:rPr lang="en-US" sz="2800" b="1" i="0" u="none" strike="noStrike" cap="none">
                <a:solidFill>
                  <a:schemeClr val="accent5"/>
                </a:solidFill>
                <a:latin typeface="Proxima Nova"/>
                <a:ea typeface="Proxima Nova"/>
                <a:cs typeface="Proxima Nova"/>
                <a:sym typeface="Proxima Nova"/>
              </a:rPr>
              <a:t>support</a:t>
            </a:r>
          </a:p>
        </p:txBody>
      </p:sp>
      <p:sp>
        <p:nvSpPr>
          <p:cNvPr id="117" name="Shape 117"/>
          <p:cNvSpPr txBox="1"/>
          <p:nvPr/>
        </p:nvSpPr>
        <p:spPr>
          <a:xfrm>
            <a:off x="5372100" y="2941608"/>
            <a:ext cx="1257299" cy="10156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This is a wste of time!</a:t>
            </a:r>
          </a:p>
        </p:txBody>
      </p:sp>
      <p:sp>
        <p:nvSpPr>
          <p:cNvPr id="118" name="Shape 118"/>
          <p:cNvSpPr txBox="1"/>
          <p:nvPr/>
        </p:nvSpPr>
        <p:spPr>
          <a:xfrm>
            <a:off x="3217990" y="3436203"/>
            <a:ext cx="1447800" cy="707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Whais a browser?</a:t>
            </a:r>
          </a:p>
        </p:txBody>
      </p:sp>
      <p:sp>
        <p:nvSpPr>
          <p:cNvPr id="119" name="Shape 119"/>
          <p:cNvSpPr txBox="1"/>
          <p:nvPr/>
        </p:nvSpPr>
        <p:spPr>
          <a:xfrm>
            <a:off x="3924300" y="1552173"/>
            <a:ext cx="1447800" cy="16312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What do you mean I have to clear my cache?</a:t>
            </a:r>
          </a:p>
        </p:txBody>
      </p:sp>
      <p:pic>
        <p:nvPicPr>
          <p:cNvPr id="120" name="Shape 120"/>
          <p:cNvPicPr preferRelativeResize="0"/>
          <p:nvPr/>
        </p:nvPicPr>
        <p:blipFill rotWithShape="1">
          <a:blip r:embed="rId3">
            <a:alphaModFix/>
          </a:blip>
          <a:srcRect/>
          <a:stretch/>
        </p:blipFill>
        <p:spPr>
          <a:xfrm>
            <a:off x="3957705" y="2133600"/>
            <a:ext cx="3846790" cy="1904999"/>
          </a:xfrm>
          <a:prstGeom prst="rect">
            <a:avLst/>
          </a:prstGeom>
          <a:noFill/>
          <a:ln>
            <a:noFill/>
          </a:ln>
        </p:spPr>
      </p:pic>
      <p:pic>
        <p:nvPicPr>
          <p:cNvPr id="121" name="Shape 121"/>
          <p:cNvPicPr preferRelativeResize="0"/>
          <p:nvPr/>
        </p:nvPicPr>
        <p:blipFill rotWithShape="1">
          <a:blip r:embed="rId4">
            <a:alphaModFix/>
          </a:blip>
          <a:srcRect/>
          <a:stretch/>
        </p:blipFill>
        <p:spPr>
          <a:xfrm>
            <a:off x="76200" y="2314089"/>
            <a:ext cx="3598150" cy="4041000"/>
          </a:xfrm>
          <a:prstGeom prst="rect">
            <a:avLst/>
          </a:prstGeom>
          <a:noFill/>
          <a:ln>
            <a:noFill/>
          </a:ln>
        </p:spPr>
      </p:pic>
      <p:pic>
        <p:nvPicPr>
          <p:cNvPr id="122" name="Shape 122"/>
          <p:cNvPicPr preferRelativeResize="0"/>
          <p:nvPr/>
        </p:nvPicPr>
        <p:blipFill rotWithShape="1">
          <a:blip r:embed="rId5">
            <a:alphaModFix/>
          </a:blip>
          <a:srcRect/>
          <a:stretch/>
        </p:blipFill>
        <p:spPr>
          <a:xfrm>
            <a:off x="4569644" y="152400"/>
            <a:ext cx="4409441" cy="1828800"/>
          </a:xfrm>
          <a:prstGeom prst="rect">
            <a:avLst/>
          </a:prstGeom>
          <a:noFill/>
          <a:ln>
            <a:noFill/>
          </a:ln>
        </p:spPr>
      </p:pic>
      <p:sp>
        <p:nvSpPr>
          <p:cNvPr id="123" name="Shape 123"/>
          <p:cNvSpPr/>
          <p:nvPr/>
        </p:nvSpPr>
        <p:spPr>
          <a:xfrm>
            <a:off x="76200" y="2314089"/>
            <a:ext cx="3733800" cy="4162911"/>
          </a:xfrm>
          <a:prstGeom prst="rect">
            <a:avLst/>
          </a:prstGeom>
          <a:no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24" name="Shape 124"/>
          <p:cNvSpPr/>
          <p:nvPr/>
        </p:nvSpPr>
        <p:spPr>
          <a:xfrm>
            <a:off x="4569642" y="140582"/>
            <a:ext cx="4409441" cy="1840618"/>
          </a:xfrm>
          <a:prstGeom prst="rect">
            <a:avLst/>
          </a:prstGeom>
          <a:no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25" name="Shape 125"/>
          <p:cNvSpPr/>
          <p:nvPr/>
        </p:nvSpPr>
        <p:spPr>
          <a:xfrm>
            <a:off x="3949925" y="2133600"/>
            <a:ext cx="3846790" cy="1893105"/>
          </a:xfrm>
          <a:prstGeom prst="rect">
            <a:avLst/>
          </a:prstGeom>
          <a:no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nvGrpSpPr>
          <p:cNvPr id="126" name="Shape 126"/>
          <p:cNvGrpSpPr/>
          <p:nvPr/>
        </p:nvGrpSpPr>
        <p:grpSpPr>
          <a:xfrm>
            <a:off x="4945066" y="3733800"/>
            <a:ext cx="4081462" cy="2864185"/>
            <a:chOff x="4897621" y="3490903"/>
            <a:chExt cx="4081462" cy="2864185"/>
          </a:xfrm>
        </p:grpSpPr>
        <p:pic>
          <p:nvPicPr>
            <p:cNvPr id="127" name="Shape 127"/>
            <p:cNvPicPr preferRelativeResize="0"/>
            <p:nvPr/>
          </p:nvPicPr>
          <p:blipFill rotWithShape="1">
            <a:blip r:embed="rId6">
              <a:alphaModFix/>
            </a:blip>
            <a:srcRect b="5826"/>
            <a:stretch/>
          </p:blipFill>
          <p:spPr>
            <a:xfrm>
              <a:off x="4897621" y="3490903"/>
              <a:ext cx="4081462" cy="2864185"/>
            </a:xfrm>
            <a:prstGeom prst="rect">
              <a:avLst/>
            </a:prstGeom>
            <a:noFill/>
            <a:ln>
              <a:noFill/>
            </a:ln>
          </p:spPr>
        </p:pic>
        <p:sp>
          <p:nvSpPr>
            <p:cNvPr id="128" name="Shape 128"/>
            <p:cNvSpPr/>
            <p:nvPr/>
          </p:nvSpPr>
          <p:spPr>
            <a:xfrm>
              <a:off x="4911998" y="3490903"/>
              <a:ext cx="4067085" cy="2864185"/>
            </a:xfrm>
            <a:prstGeom prst="rect">
              <a:avLst/>
            </a:prstGeom>
            <a:no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33" name="Shape 133"/>
          <p:cNvGrpSpPr/>
          <p:nvPr/>
        </p:nvGrpSpPr>
        <p:grpSpPr>
          <a:xfrm>
            <a:off x="5437590" y="128821"/>
            <a:ext cx="3657599" cy="3932618"/>
            <a:chOff x="3276600" y="2590800"/>
            <a:chExt cx="1676399" cy="2800275"/>
          </a:xfrm>
        </p:grpSpPr>
        <p:sp>
          <p:nvSpPr>
            <p:cNvPr id="134" name="Shape 134"/>
            <p:cNvSpPr/>
            <p:nvPr/>
          </p:nvSpPr>
          <p:spPr>
            <a:xfrm flipH="1">
              <a:off x="3276600" y="2590800"/>
              <a:ext cx="1676399" cy="1199346"/>
            </a:xfrm>
            <a:prstGeom prst="wedgeEllipseCallout">
              <a:avLst>
                <a:gd name="adj1" fmla="val -20833"/>
                <a:gd name="adj2" fmla="val 62500"/>
              </a:avLst>
            </a:prstGeom>
            <a:solidFill>
              <a:schemeClr val="accent1"/>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5" name="Shape 135"/>
            <p:cNvSpPr txBox="1"/>
            <p:nvPr/>
          </p:nvSpPr>
          <p:spPr>
            <a:xfrm>
              <a:off x="3427539" y="2836530"/>
              <a:ext cx="1447800" cy="255454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Tell me what to do – I don’t want to read or watch a video.</a:t>
              </a:r>
            </a:p>
          </p:txBody>
        </p:sp>
      </p:grpSp>
      <p:sp>
        <p:nvSpPr>
          <p:cNvPr id="136" name="Shape 136"/>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2800" b="0" i="0" u="none" strike="noStrike" cap="none">
                <a:solidFill>
                  <a:schemeClr val="dk1"/>
                </a:solidFill>
                <a:latin typeface="Proxima Nova"/>
                <a:ea typeface="Proxima Nova"/>
                <a:cs typeface="Proxima Nova"/>
                <a:sym typeface="Proxima Nova"/>
              </a:rPr>
              <a:t>SLO Coordinator Team and </a:t>
            </a:r>
            <a:br>
              <a:rPr lang="en-US" sz="2800" b="0" i="0" u="none" strike="noStrike" cap="none">
                <a:solidFill>
                  <a:schemeClr val="dk1"/>
                </a:solidFill>
                <a:latin typeface="Proxima Nova"/>
                <a:ea typeface="Proxima Nova"/>
                <a:cs typeface="Proxima Nova"/>
                <a:sym typeface="Proxima Nova"/>
              </a:rPr>
            </a:br>
            <a:r>
              <a:rPr lang="en-US" sz="2800" b="0" i="0" u="none" strike="noStrike" cap="none">
                <a:solidFill>
                  <a:schemeClr val="dk1"/>
                </a:solidFill>
                <a:latin typeface="Proxima Nova"/>
                <a:ea typeface="Proxima Nova"/>
                <a:cs typeface="Proxima Nova"/>
                <a:sym typeface="Proxima Nova"/>
              </a:rPr>
              <a:t>CurricUNET Administrator</a:t>
            </a:r>
            <a:br>
              <a:rPr lang="en-US" sz="2800" b="0" i="0" u="none" strike="noStrike" cap="none">
                <a:solidFill>
                  <a:schemeClr val="dk1"/>
                </a:solidFill>
                <a:latin typeface="Proxima Nova"/>
                <a:ea typeface="Proxima Nova"/>
                <a:cs typeface="Proxima Nova"/>
                <a:sym typeface="Proxima Nova"/>
              </a:rPr>
            </a:br>
            <a:r>
              <a:rPr lang="en-US" sz="2800" b="0" i="0" u="none" strike="noStrike" cap="none">
                <a:solidFill>
                  <a:schemeClr val="dk1"/>
                </a:solidFill>
                <a:latin typeface="Proxima Nova"/>
                <a:ea typeface="Proxima Nova"/>
                <a:cs typeface="Proxima Nova"/>
                <a:sym typeface="Proxima Nova"/>
              </a:rPr>
              <a:t>provide </a:t>
            </a:r>
            <a:r>
              <a:rPr lang="en-US" sz="2800" b="1" i="0" u="none" strike="noStrike" cap="none">
                <a:solidFill>
                  <a:schemeClr val="accent5"/>
                </a:solidFill>
                <a:latin typeface="Proxima Nova"/>
                <a:ea typeface="Proxima Nova"/>
                <a:cs typeface="Proxima Nova"/>
                <a:sym typeface="Proxima Nova"/>
              </a:rPr>
              <a:t>ALL KINDS OF SUPPORT</a:t>
            </a:r>
          </a:p>
        </p:txBody>
      </p:sp>
      <p:sp>
        <p:nvSpPr>
          <p:cNvPr id="137" name="Shape 137"/>
          <p:cNvSpPr/>
          <p:nvPr/>
        </p:nvSpPr>
        <p:spPr>
          <a:xfrm flipH="1">
            <a:off x="228599" y="2895600"/>
            <a:ext cx="1447800" cy="762000"/>
          </a:xfrm>
          <a:prstGeom prst="wedgeEllipseCallout">
            <a:avLst>
              <a:gd name="adj1" fmla="val -20833"/>
              <a:gd name="adj2" fmla="val 62500"/>
            </a:avLst>
          </a:prstGeom>
          <a:solidFill>
            <a:schemeClr val="accent1"/>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8" name="Shape 138"/>
          <p:cNvSpPr txBox="1"/>
          <p:nvPr/>
        </p:nvSpPr>
        <p:spPr>
          <a:xfrm>
            <a:off x="457200" y="3049328"/>
            <a:ext cx="990599"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WHY?</a:t>
            </a:r>
          </a:p>
        </p:txBody>
      </p:sp>
      <p:grpSp>
        <p:nvGrpSpPr>
          <p:cNvPr id="139" name="Shape 139"/>
          <p:cNvGrpSpPr/>
          <p:nvPr/>
        </p:nvGrpSpPr>
        <p:grpSpPr>
          <a:xfrm>
            <a:off x="5181600" y="2741964"/>
            <a:ext cx="1524000" cy="1418844"/>
            <a:chOff x="5562600" y="2162556"/>
            <a:chExt cx="1524000" cy="1418844"/>
          </a:xfrm>
        </p:grpSpPr>
        <p:sp>
          <p:nvSpPr>
            <p:cNvPr id="140" name="Shape 140"/>
            <p:cNvSpPr/>
            <p:nvPr/>
          </p:nvSpPr>
          <p:spPr>
            <a:xfrm>
              <a:off x="5562600" y="2162556"/>
              <a:ext cx="1524000" cy="1418844"/>
            </a:xfrm>
            <a:prstGeom prst="wedgeEllipseCallout">
              <a:avLst>
                <a:gd name="adj1" fmla="val -20833"/>
                <a:gd name="adj2" fmla="val 62500"/>
              </a:avLst>
            </a:prstGeom>
            <a:solidFill>
              <a:schemeClr val="accent1"/>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1" name="Shape 141"/>
            <p:cNvSpPr txBox="1"/>
            <p:nvPr/>
          </p:nvSpPr>
          <p:spPr>
            <a:xfrm>
              <a:off x="5753100" y="2362200"/>
              <a:ext cx="1257299" cy="10156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This is a waste of time!</a:t>
              </a:r>
            </a:p>
          </p:txBody>
        </p:sp>
      </p:grpSp>
      <p:grpSp>
        <p:nvGrpSpPr>
          <p:cNvPr id="142" name="Shape 142"/>
          <p:cNvGrpSpPr/>
          <p:nvPr/>
        </p:nvGrpSpPr>
        <p:grpSpPr>
          <a:xfrm>
            <a:off x="3125637" y="3434976"/>
            <a:ext cx="1676399" cy="1199346"/>
            <a:chOff x="3276600" y="2590800"/>
            <a:chExt cx="1676399" cy="1199346"/>
          </a:xfrm>
        </p:grpSpPr>
        <p:sp>
          <p:nvSpPr>
            <p:cNvPr id="143" name="Shape 143"/>
            <p:cNvSpPr/>
            <p:nvPr/>
          </p:nvSpPr>
          <p:spPr>
            <a:xfrm flipH="1">
              <a:off x="3276600" y="2590800"/>
              <a:ext cx="1676399" cy="1199346"/>
            </a:xfrm>
            <a:prstGeom prst="wedgeEllipseCallout">
              <a:avLst>
                <a:gd name="adj1" fmla="val -20833"/>
                <a:gd name="adj2" fmla="val 62500"/>
              </a:avLst>
            </a:prstGeom>
            <a:solidFill>
              <a:schemeClr val="accent1"/>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4" name="Shape 144"/>
            <p:cNvSpPr txBox="1"/>
            <p:nvPr/>
          </p:nvSpPr>
          <p:spPr>
            <a:xfrm>
              <a:off x="3427539" y="2836530"/>
              <a:ext cx="1447800" cy="707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What is a browser?</a:t>
              </a:r>
            </a:p>
          </p:txBody>
        </p:sp>
      </p:grpSp>
      <p:grpSp>
        <p:nvGrpSpPr>
          <p:cNvPr id="145" name="Shape 145"/>
          <p:cNvGrpSpPr/>
          <p:nvPr/>
        </p:nvGrpSpPr>
        <p:grpSpPr>
          <a:xfrm>
            <a:off x="254478" y="4191000"/>
            <a:ext cx="2895600" cy="1143000"/>
            <a:chOff x="380999" y="4648200"/>
            <a:chExt cx="2895600" cy="1143000"/>
          </a:xfrm>
        </p:grpSpPr>
        <p:sp>
          <p:nvSpPr>
            <p:cNvPr id="146" name="Shape 146"/>
            <p:cNvSpPr/>
            <p:nvPr/>
          </p:nvSpPr>
          <p:spPr>
            <a:xfrm flipH="1">
              <a:off x="380999" y="4648200"/>
              <a:ext cx="2895600" cy="1143000"/>
            </a:xfrm>
            <a:prstGeom prst="wedgeEllipseCallout">
              <a:avLst>
                <a:gd name="adj1" fmla="val -20833"/>
                <a:gd name="adj2" fmla="val 62500"/>
              </a:avLst>
            </a:prstGeom>
            <a:solidFill>
              <a:schemeClr val="accent1"/>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7" name="Shape 147"/>
            <p:cNvSpPr txBox="1"/>
            <p:nvPr/>
          </p:nvSpPr>
          <p:spPr>
            <a:xfrm>
              <a:off x="723900" y="4865757"/>
              <a:ext cx="2209799" cy="707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I should be paid more to do this!</a:t>
              </a:r>
            </a:p>
          </p:txBody>
        </p:sp>
      </p:grpSp>
      <p:sp>
        <p:nvSpPr>
          <p:cNvPr id="148" name="Shape 148"/>
          <p:cNvSpPr/>
          <p:nvPr/>
        </p:nvSpPr>
        <p:spPr>
          <a:xfrm>
            <a:off x="4840833" y="4389819"/>
            <a:ext cx="2647950" cy="1524000"/>
          </a:xfrm>
          <a:prstGeom prst="wedgeEllipseCallout">
            <a:avLst>
              <a:gd name="adj1" fmla="val -20833"/>
              <a:gd name="adj2" fmla="val 62500"/>
            </a:avLst>
          </a:prstGeom>
          <a:solidFill>
            <a:schemeClr val="accent1"/>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9" name="Shape 149"/>
          <p:cNvSpPr txBox="1"/>
          <p:nvPr/>
        </p:nvSpPr>
        <p:spPr>
          <a:xfrm>
            <a:off x="5031333" y="4664957"/>
            <a:ext cx="2457449" cy="10156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I’m just a part-timer. I shouldn’t have to do this!</a:t>
            </a:r>
          </a:p>
        </p:txBody>
      </p:sp>
      <p:pic>
        <p:nvPicPr>
          <p:cNvPr id="150" name="Shape 150" descr="C:\Users\Katryn\AppData\Local\Microsoft\Windows\Temporary Internet Files\Content.IE5\KSI2IZBB\email[1].jpg"/>
          <p:cNvPicPr preferRelativeResize="0"/>
          <p:nvPr/>
        </p:nvPicPr>
        <p:blipFill rotWithShape="1">
          <a:blip r:embed="rId3">
            <a:alphaModFix/>
          </a:blip>
          <a:srcRect/>
          <a:stretch/>
        </p:blipFill>
        <p:spPr>
          <a:xfrm>
            <a:off x="0" y="5482503"/>
            <a:ext cx="1991091" cy="1244431"/>
          </a:xfrm>
          <a:prstGeom prst="rect">
            <a:avLst/>
          </a:prstGeom>
          <a:noFill/>
          <a:ln>
            <a:noFill/>
          </a:ln>
        </p:spPr>
      </p:pic>
      <p:pic>
        <p:nvPicPr>
          <p:cNvPr id="151" name="Shape 151" descr="C:\Program Files (x86)\Microsoft Office\MEDIA\CAGCAT10\j0292020.wmf"/>
          <p:cNvPicPr preferRelativeResize="0"/>
          <p:nvPr/>
        </p:nvPicPr>
        <p:blipFill rotWithShape="1">
          <a:blip r:embed="rId4">
            <a:alphaModFix/>
          </a:blip>
          <a:srcRect/>
          <a:stretch/>
        </p:blipFill>
        <p:spPr>
          <a:xfrm>
            <a:off x="2971800" y="4953000"/>
            <a:ext cx="1869034" cy="1773935"/>
          </a:xfrm>
          <a:prstGeom prst="rect">
            <a:avLst/>
          </a:prstGeom>
          <a:noFill/>
          <a:ln>
            <a:noFill/>
          </a:ln>
        </p:spPr>
      </p:pic>
      <p:sp>
        <p:nvSpPr>
          <p:cNvPr id="152" name="Shape 152"/>
          <p:cNvSpPr/>
          <p:nvPr/>
        </p:nvSpPr>
        <p:spPr>
          <a:xfrm>
            <a:off x="7454203" y="5466655"/>
            <a:ext cx="1569744" cy="762000"/>
          </a:xfrm>
          <a:prstGeom prst="wedgeEllipseCallout">
            <a:avLst>
              <a:gd name="adj1" fmla="val -20833"/>
              <a:gd name="adj2" fmla="val 62500"/>
            </a:avLst>
          </a:prstGeom>
          <a:solidFill>
            <a:schemeClr val="accent1"/>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53" name="Shape 153"/>
          <p:cNvSpPr txBox="1"/>
          <p:nvPr/>
        </p:nvSpPr>
        <p:spPr>
          <a:xfrm>
            <a:off x="7488784" y="5639912"/>
            <a:ext cx="2394547"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Thank you!</a:t>
            </a:r>
          </a:p>
        </p:txBody>
      </p:sp>
      <p:pic>
        <p:nvPicPr>
          <p:cNvPr id="154" name="Shape 154" descr="C:\Users\Katryn\AppData\Local\Microsoft\Windows\Temporary Internet Files\Content.IE5\D5QM9V63\Phone_Shiny_Icon.svg[1].png"/>
          <p:cNvPicPr preferRelativeResize="0"/>
          <p:nvPr/>
        </p:nvPicPr>
        <p:blipFill rotWithShape="1">
          <a:blip r:embed="rId5">
            <a:alphaModFix/>
          </a:blip>
          <a:srcRect/>
          <a:stretch/>
        </p:blipFill>
        <p:spPr>
          <a:xfrm>
            <a:off x="7935150" y="4267200"/>
            <a:ext cx="990599" cy="990599"/>
          </a:xfrm>
          <a:prstGeom prst="rect">
            <a:avLst/>
          </a:prstGeom>
          <a:noFill/>
          <a:ln>
            <a:noFill/>
          </a:ln>
        </p:spPr>
      </p:pic>
      <p:grpSp>
        <p:nvGrpSpPr>
          <p:cNvPr id="155" name="Shape 155"/>
          <p:cNvGrpSpPr/>
          <p:nvPr/>
        </p:nvGrpSpPr>
        <p:grpSpPr>
          <a:xfrm>
            <a:off x="1543050" y="2048600"/>
            <a:ext cx="2398839" cy="1569169"/>
            <a:chOff x="3276600" y="2590800"/>
            <a:chExt cx="1676399" cy="1569169"/>
          </a:xfrm>
        </p:grpSpPr>
        <p:sp>
          <p:nvSpPr>
            <p:cNvPr id="156" name="Shape 156"/>
            <p:cNvSpPr/>
            <p:nvPr/>
          </p:nvSpPr>
          <p:spPr>
            <a:xfrm flipH="1">
              <a:off x="3276600" y="2590800"/>
              <a:ext cx="1676399" cy="1199346"/>
            </a:xfrm>
            <a:prstGeom prst="wedgeEllipseCallout">
              <a:avLst>
                <a:gd name="adj1" fmla="val -20833"/>
                <a:gd name="adj2" fmla="val 62500"/>
              </a:avLst>
            </a:prstGeom>
            <a:solidFill>
              <a:schemeClr val="accent1"/>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57" name="Shape 157"/>
            <p:cNvSpPr txBox="1"/>
            <p:nvPr/>
          </p:nvSpPr>
          <p:spPr>
            <a:xfrm>
              <a:off x="3427539" y="2836530"/>
              <a:ext cx="1447800"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My password doesn’t work!</a:t>
              </a:r>
            </a:p>
          </p:txBody>
        </p:sp>
      </p:grpSp>
      <p:sp>
        <p:nvSpPr>
          <p:cNvPr id="158" name="Shape 158"/>
          <p:cNvSpPr/>
          <p:nvPr/>
        </p:nvSpPr>
        <p:spPr>
          <a:xfrm>
            <a:off x="7010400" y="2179608"/>
            <a:ext cx="1824104" cy="1524000"/>
          </a:xfrm>
          <a:prstGeom prst="wedgeEllipseCallout">
            <a:avLst>
              <a:gd name="adj1" fmla="val -20833"/>
              <a:gd name="adj2" fmla="val 62500"/>
            </a:avLst>
          </a:prstGeom>
          <a:solidFill>
            <a:schemeClr val="accent1"/>
          </a:solidFill>
          <a:ln w="25400" cap="flat" cmpd="sng">
            <a:solidFill>
              <a:srgbClr val="2628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59" name="Shape 159"/>
          <p:cNvSpPr txBox="1"/>
          <p:nvPr/>
        </p:nvSpPr>
        <p:spPr>
          <a:xfrm>
            <a:off x="7346331" y="2430715"/>
            <a:ext cx="1488172" cy="10156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Who’s going to see this?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rtl="0">
              <a:spcBef>
                <a:spcPts val="0"/>
              </a:spcBef>
              <a:buNone/>
            </a:pPr>
            <a:r>
              <a:rPr lang="en-US"/>
              <a:t>95% participation rates resulted from:</a:t>
            </a:r>
          </a:p>
        </p:txBody>
      </p:sp>
      <p:sp>
        <p:nvSpPr>
          <p:cNvPr id="165" name="Shape 165"/>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marL="457200" lvl="0" indent="-381000" rtl="0">
              <a:lnSpc>
                <a:spcPct val="115000"/>
              </a:lnSpc>
              <a:spcBef>
                <a:spcPts val="0"/>
              </a:spcBef>
              <a:spcAft>
                <a:spcPts val="0"/>
              </a:spcAft>
              <a:buClr>
                <a:srgbClr val="222222"/>
              </a:buClr>
              <a:buSzPct val="100000"/>
              <a:buChar char="●"/>
            </a:pPr>
            <a:r>
              <a:rPr lang="en-US" sz="2400" b="1">
                <a:solidFill>
                  <a:srgbClr val="222222"/>
                </a:solidFill>
                <a:highlight>
                  <a:srgbClr val="FFFFFF"/>
                </a:highlight>
              </a:rPr>
              <a:t>Faculty evaluation </a:t>
            </a:r>
            <a:r>
              <a:rPr lang="en-US" sz="2400">
                <a:solidFill>
                  <a:srgbClr val="222222"/>
                </a:solidFill>
                <a:highlight>
                  <a:srgbClr val="FFFFFF"/>
                </a:highlight>
              </a:rPr>
              <a:t>language (negotiated with union)</a:t>
            </a:r>
          </a:p>
          <a:p>
            <a:pPr marL="914400" lvl="1" indent="-355600" rtl="0">
              <a:lnSpc>
                <a:spcPct val="115000"/>
              </a:lnSpc>
              <a:spcBef>
                <a:spcPts val="0"/>
              </a:spcBef>
              <a:spcAft>
                <a:spcPts val="0"/>
              </a:spcAft>
              <a:buClr>
                <a:srgbClr val="222222"/>
              </a:buClr>
              <a:buSzPct val="100000"/>
              <a:buChar char="○"/>
            </a:pPr>
            <a:r>
              <a:rPr lang="en-US" sz="2000" i="1">
                <a:solidFill>
                  <a:srgbClr val="222222"/>
                </a:solidFill>
                <a:highlight>
                  <a:srgbClr val="FFFFFF"/>
                </a:highlight>
              </a:rPr>
              <a:t>Completes required paperwork/submissions on time</a:t>
            </a:r>
          </a:p>
          <a:p>
            <a:pPr marL="914400" lvl="1" indent="-355600" rtl="0">
              <a:lnSpc>
                <a:spcPct val="115000"/>
              </a:lnSpc>
              <a:spcBef>
                <a:spcPts val="0"/>
              </a:spcBef>
              <a:spcAft>
                <a:spcPts val="0"/>
              </a:spcAft>
              <a:buClr>
                <a:srgbClr val="222222"/>
              </a:buClr>
              <a:buSzPct val="100000"/>
              <a:buChar char="○"/>
            </a:pPr>
            <a:r>
              <a:rPr lang="en-US" sz="2000" i="1">
                <a:solidFill>
                  <a:srgbClr val="222222"/>
                </a:solidFill>
                <a:highlight>
                  <a:srgbClr val="FFFFFF"/>
                </a:highlight>
              </a:rPr>
              <a:t>Effectively assesses Student Learning Outcomes as stated in approved departmental documents (e.g. course outlines) and demonstrates the use of data to improve instruction and/or program.</a:t>
            </a:r>
          </a:p>
          <a:p>
            <a:pPr marL="457200" lvl="0" indent="-228600" rtl="0">
              <a:lnSpc>
                <a:spcPct val="115000"/>
              </a:lnSpc>
              <a:spcBef>
                <a:spcPts val="0"/>
              </a:spcBef>
              <a:spcAft>
                <a:spcPts val="0"/>
              </a:spcAft>
              <a:buClr>
                <a:srgbClr val="222222"/>
              </a:buClr>
              <a:buChar char="●"/>
            </a:pPr>
            <a:r>
              <a:rPr lang="en-US" sz="2400" b="1">
                <a:solidFill>
                  <a:srgbClr val="222222"/>
                </a:solidFill>
                <a:highlight>
                  <a:srgbClr val="FFFFFF"/>
                </a:highlight>
              </a:rPr>
              <a:t>Department chair evaluation </a:t>
            </a:r>
            <a:r>
              <a:rPr lang="en-US" sz="2400">
                <a:solidFill>
                  <a:srgbClr val="222222"/>
                </a:solidFill>
                <a:highlight>
                  <a:srgbClr val="FFFFFF"/>
                </a:highlight>
              </a:rPr>
              <a:t>language: </a:t>
            </a:r>
            <a:r>
              <a:rPr lang="en-US" sz="2000">
                <a:solidFill>
                  <a:srgbClr val="222222"/>
                </a:solidFill>
                <a:highlight>
                  <a:srgbClr val="FFFFFF"/>
                </a:highlight>
              </a:rPr>
              <a:t>Facilitates faculty and staff involvement in the assessment of Student Learning Outcomes as stated in approved departmental documents (e.g., course outlines) and demonstrates the use of data to improve instruction and/or programs</a:t>
            </a:r>
          </a:p>
          <a:p>
            <a:pPr marL="457200" lvl="0" indent="-228600" rtl="0">
              <a:lnSpc>
                <a:spcPct val="115000"/>
              </a:lnSpc>
              <a:spcBef>
                <a:spcPts val="0"/>
              </a:spcBef>
              <a:spcAft>
                <a:spcPts val="0"/>
              </a:spcAft>
              <a:buClr>
                <a:srgbClr val="222222"/>
              </a:buClr>
              <a:buChar char="●"/>
            </a:pPr>
            <a:r>
              <a:rPr lang="en-US" sz="2400" b="1">
                <a:solidFill>
                  <a:srgbClr val="222222"/>
                </a:solidFill>
                <a:highlight>
                  <a:srgbClr val="FFFFFF"/>
                </a:highlight>
              </a:rPr>
              <a:t>Administrator evaluation language: </a:t>
            </a:r>
            <a:r>
              <a:rPr lang="en-US" sz="2000">
                <a:solidFill>
                  <a:srgbClr val="222222"/>
                </a:solidFill>
                <a:highlight>
                  <a:srgbClr val="FFFFFF"/>
                </a:highlight>
              </a:rPr>
              <a:t>Additionally, at least one goal that assesses effectiveness in promoting the achievement of the institution’s Student Learning Outcomes, Student Services Outcomes, or Administrative Unit Outcomes in the area(s) supervised is included</a:t>
            </a:r>
          </a:p>
          <a:p>
            <a:pPr lvl="0" rtl="0">
              <a:spcBef>
                <a:spcPts val="0"/>
              </a:spcBef>
              <a:buNone/>
            </a:pPr>
            <a:endParaRPr>
              <a:solidFill>
                <a:srgbClr val="222222"/>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2066</Words>
  <Application>Microsoft Office PowerPoint</Application>
  <PresentationFormat>On-screen Show (4:3)</PresentationFormat>
  <Paragraphs>329</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Proxima Nova</vt:lpstr>
      <vt:lpstr>Calibri</vt:lpstr>
      <vt:lpstr>Arial</vt:lpstr>
      <vt:lpstr>spearmint</vt:lpstr>
      <vt:lpstr>Gathering and Using Disaggregated SLO Data</vt:lpstr>
      <vt:lpstr>AGENDA – Disaggregated SLOs </vt:lpstr>
      <vt:lpstr>PowerPoint Presentation</vt:lpstr>
      <vt:lpstr>PowerPoint Presentation</vt:lpstr>
      <vt:lpstr>Feb/Mar/April 2015:  CurricUNET  Software and Training Development</vt:lpstr>
      <vt:lpstr>May/June 2015: CurricUNET Instructors enter data  each semester, each section,  for each student</vt:lpstr>
      <vt:lpstr>SLO Coordinator Team   CurricUNET Administrator provide support</vt:lpstr>
      <vt:lpstr>SLO Coordinator Team and  CurricUNET Administrator provide ALL KINDS OF SUPPORT</vt:lpstr>
      <vt:lpstr>95% participation rates resulted from:</vt:lpstr>
      <vt:lpstr>95% participation rates resulted from:</vt:lpstr>
      <vt:lpstr>DATA publicly viewable immediately in CurricUNET</vt:lpstr>
      <vt:lpstr>Student names are removed  Totals are produced</vt:lpstr>
      <vt:lpstr>ARGOS Data Viewer</vt:lpstr>
      <vt:lpstr>PowerPoint Presentation</vt:lpstr>
      <vt:lpstr>CurricUNET: Mapping Course SLO to GELO</vt:lpstr>
      <vt:lpstr>CurricUNET: Major/Certificate to Course &amp; ILO</vt:lpstr>
      <vt:lpstr>Application: Course-Level and  General Education-Level Assessments</vt:lpstr>
      <vt:lpstr>Application: Program-Level Assessments (Majors and Certificates)</vt:lpstr>
      <vt:lpstr>Application: Program (Unit/Department) Review</vt:lpstr>
      <vt:lpstr>Instructional Units</vt:lpstr>
      <vt:lpstr>Application: Institutional Learning Outcome Assessments</vt:lpstr>
      <vt:lpstr>Response: Resequencing English 1A</vt:lpstr>
      <vt:lpstr>Response: Curriculum – Course Outline Updates</vt:lpstr>
      <vt:lpstr>Response: Curriculum Requisite Review</vt:lpstr>
      <vt:lpstr>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Gathering and Using Disaggregated SLO Data</dc:title>
  <dc:creator>Janio, Jarek</dc:creator>
  <cp:lastModifiedBy>Patti Hughes</cp:lastModifiedBy>
  <cp:revision>1</cp:revision>
  <dcterms:modified xsi:type="dcterms:W3CDTF">2017-02-08T20:06:46Z</dcterms:modified>
</cp:coreProperties>
</file>