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9"/>
  </p:notesMasterIdLst>
  <p:handoutMasterIdLst>
    <p:handoutMasterId r:id="rId30"/>
  </p:handoutMasterIdLst>
  <p:sldIdLst>
    <p:sldId id="256" r:id="rId2"/>
    <p:sldId id="257" r:id="rId3"/>
    <p:sldId id="258" r:id="rId4"/>
    <p:sldId id="265" r:id="rId5"/>
    <p:sldId id="259" r:id="rId6"/>
    <p:sldId id="260" r:id="rId7"/>
    <p:sldId id="266" r:id="rId8"/>
    <p:sldId id="275" r:id="rId9"/>
    <p:sldId id="276" r:id="rId10"/>
    <p:sldId id="261" r:id="rId11"/>
    <p:sldId id="273" r:id="rId12"/>
    <p:sldId id="274" r:id="rId13"/>
    <p:sldId id="269" r:id="rId14"/>
    <p:sldId id="277" r:id="rId15"/>
    <p:sldId id="289" r:id="rId16"/>
    <p:sldId id="279" r:id="rId17"/>
    <p:sldId id="278" r:id="rId18"/>
    <p:sldId id="280" r:id="rId19"/>
    <p:sldId id="281" r:id="rId20"/>
    <p:sldId id="282" r:id="rId21"/>
    <p:sldId id="285" r:id="rId22"/>
    <p:sldId id="283" r:id="rId23"/>
    <p:sldId id="284" r:id="rId24"/>
    <p:sldId id="286" r:id="rId25"/>
    <p:sldId id="287" r:id="rId26"/>
    <p:sldId id="262" r:id="rId27"/>
    <p:sldId id="26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8162475-9C92-2149-A609-55B0EF779ECF}">
          <p14:sldIdLst>
            <p14:sldId id="256"/>
            <p14:sldId id="257"/>
            <p14:sldId id="258"/>
            <p14:sldId id="265"/>
            <p14:sldId id="259"/>
            <p14:sldId id="260"/>
            <p14:sldId id="266"/>
            <p14:sldId id="275"/>
            <p14:sldId id="276"/>
            <p14:sldId id="261"/>
            <p14:sldId id="273"/>
            <p14:sldId id="274"/>
            <p14:sldId id="269"/>
            <p14:sldId id="277"/>
            <p14:sldId id="289"/>
            <p14:sldId id="279"/>
            <p14:sldId id="278"/>
            <p14:sldId id="280"/>
            <p14:sldId id="281"/>
            <p14:sldId id="282"/>
            <p14:sldId id="285"/>
            <p14:sldId id="283"/>
            <p14:sldId id="284"/>
            <p14:sldId id="286"/>
            <p14:sldId id="287"/>
            <p14:sldId id="262"/>
            <p14:sldId id="26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5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FYSI </a:t>
            </a:r>
            <a:r>
              <a:rPr lang="en-US" dirty="0" smtClean="0"/>
              <a:t>Program </a:t>
            </a:r>
            <a:r>
              <a:rPr lang="en-US" baseline="0" dirty="0" smtClean="0"/>
              <a:t> </a:t>
            </a:r>
            <a:r>
              <a:rPr lang="en-US" baseline="0" dirty="0"/>
              <a:t>Growth </a:t>
            </a:r>
            <a:endParaRPr lang="en-US" dirty="0"/>
          </a:p>
        </c:rich>
      </c:tx>
      <c:layout>
        <c:manualLayout>
          <c:xMode val="edge"/>
          <c:yMode val="edge"/>
          <c:x val="0.253937445319335"/>
          <c:y val="0.0324074074074074"/>
        </c:manualLayout>
      </c:layout>
      <c:overlay val="0"/>
      <c:spPr>
        <a:noFill/>
        <a:ln>
          <a:noFill/>
        </a:ln>
        <a:effectLst/>
      </c:spPr>
    </c:title>
    <c:autoTitleDeleted val="0"/>
    <c:plotArea>
      <c:layout>
        <c:manualLayout>
          <c:layoutTarget val="inner"/>
          <c:xMode val="edge"/>
          <c:yMode val="edge"/>
          <c:x val="0.0347112003118194"/>
          <c:y val="0.036261962904671"/>
          <c:w val="0.936243115212971"/>
          <c:h val="0.752496822898599"/>
        </c:manualLayout>
      </c:layout>
      <c:barChart>
        <c:barDir val="col"/>
        <c:grouping val="clustered"/>
        <c:varyColors val="0"/>
        <c:ser>
          <c:idx val="0"/>
          <c:order val="0"/>
          <c:spPr>
            <a:solidFill>
              <a:schemeClr val="accent1"/>
            </a:solidFill>
            <a:ln>
              <a:noFill/>
            </a:ln>
            <a:effectLst/>
          </c:spPr>
          <c:invertIfNegative val="0"/>
          <c:cat>
            <c:strRef>
              <c:f>Sheet1!$A$1:$A$15</c:f>
              <c:strCache>
                <c:ptCount val="15"/>
                <c:pt idx="0">
                  <c:v>Fall 2009</c:v>
                </c:pt>
                <c:pt idx="1">
                  <c:v>Spring 2010</c:v>
                </c:pt>
                <c:pt idx="2">
                  <c:v>Fall 2010</c:v>
                </c:pt>
                <c:pt idx="3">
                  <c:v>Spring 2011</c:v>
                </c:pt>
                <c:pt idx="4">
                  <c:v>Fall 2011</c:v>
                </c:pt>
                <c:pt idx="5">
                  <c:v>Spring 2012</c:v>
                </c:pt>
                <c:pt idx="6">
                  <c:v>Fall 2012</c:v>
                </c:pt>
                <c:pt idx="7">
                  <c:v>Spring 2013</c:v>
                </c:pt>
                <c:pt idx="8">
                  <c:v>Fall 2013</c:v>
                </c:pt>
                <c:pt idx="9">
                  <c:v>Spring 2014</c:v>
                </c:pt>
                <c:pt idx="10">
                  <c:v>Fall 2014</c:v>
                </c:pt>
                <c:pt idx="11">
                  <c:v>Spring 2015</c:v>
                </c:pt>
                <c:pt idx="12">
                  <c:v>Fall 2015</c:v>
                </c:pt>
                <c:pt idx="13">
                  <c:v>Spring 2016</c:v>
                </c:pt>
                <c:pt idx="14">
                  <c:v>Fall 2016</c:v>
                </c:pt>
              </c:strCache>
            </c:strRef>
          </c:cat>
          <c:val>
            <c:numRef>
              <c:f>Sheet1!$B$1:$B$15</c:f>
              <c:numCache>
                <c:formatCode>General</c:formatCode>
                <c:ptCount val="15"/>
                <c:pt idx="0">
                  <c:v>52.0</c:v>
                </c:pt>
                <c:pt idx="1">
                  <c:v>63.0</c:v>
                </c:pt>
                <c:pt idx="2">
                  <c:v>42.0</c:v>
                </c:pt>
                <c:pt idx="3">
                  <c:v>39.0</c:v>
                </c:pt>
                <c:pt idx="4">
                  <c:v>39.0</c:v>
                </c:pt>
                <c:pt idx="5">
                  <c:v>46.0</c:v>
                </c:pt>
                <c:pt idx="6">
                  <c:v>36.0</c:v>
                </c:pt>
                <c:pt idx="7">
                  <c:v>36.0</c:v>
                </c:pt>
                <c:pt idx="8">
                  <c:v>38.0</c:v>
                </c:pt>
                <c:pt idx="9">
                  <c:v>38.0</c:v>
                </c:pt>
                <c:pt idx="10">
                  <c:v>39.0</c:v>
                </c:pt>
                <c:pt idx="11">
                  <c:v>69.0</c:v>
                </c:pt>
                <c:pt idx="12">
                  <c:v>105.0</c:v>
                </c:pt>
                <c:pt idx="13">
                  <c:v>96.0</c:v>
                </c:pt>
                <c:pt idx="14">
                  <c:v>104.0</c:v>
                </c:pt>
              </c:numCache>
            </c:numRef>
          </c:val>
        </c:ser>
        <c:dLbls>
          <c:showLegendKey val="0"/>
          <c:showVal val="0"/>
          <c:showCatName val="0"/>
          <c:showSerName val="0"/>
          <c:showPercent val="0"/>
          <c:showBubbleSize val="0"/>
        </c:dLbls>
        <c:gapWidth val="219"/>
        <c:overlap val="-27"/>
        <c:axId val="-2135616616"/>
        <c:axId val="2146319768"/>
      </c:barChart>
      <c:catAx>
        <c:axId val="-2135616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319768"/>
        <c:crosses val="autoZero"/>
        <c:auto val="1"/>
        <c:lblAlgn val="ctr"/>
        <c:lblOffset val="100"/>
        <c:noMultiLvlLbl val="0"/>
      </c:catAx>
      <c:valAx>
        <c:axId val="2146319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5616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10/3/16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10/3/16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smtClean="0"/>
          </a:p>
          <a:p>
            <a:endParaRPr lang="en-US" dirty="0" smtClean="0"/>
          </a:p>
          <a:p>
            <a:r>
              <a:rPr lang="en-US" dirty="0" smtClean="0"/>
              <a:t>Here is the survey:</a:t>
            </a:r>
          </a:p>
          <a:p>
            <a:pPr lvl="0"/>
            <a:r>
              <a:rPr lang="en-US" sz="1200" kern="1200" dirty="0" smtClean="0">
                <a:solidFill>
                  <a:schemeClr val="tx1"/>
                </a:solidFill>
                <a:effectLst/>
                <a:latin typeface="+mn-lt"/>
                <a:ea typeface="+mn-ea"/>
                <a:cs typeface="+mn-cs"/>
              </a:rPr>
              <a:t>What is your position at your college? (drop down menu)</a:t>
            </a:r>
          </a:p>
          <a:p>
            <a:pPr lvl="0"/>
            <a:r>
              <a:rPr lang="en-US" sz="1200" kern="1200" dirty="0" smtClean="0">
                <a:solidFill>
                  <a:schemeClr val="tx1"/>
                </a:solidFill>
                <a:effectLst/>
                <a:latin typeface="+mn-lt"/>
                <a:ea typeface="+mn-ea"/>
                <a:cs typeface="+mn-cs"/>
              </a:rPr>
              <a:t>Senate President</a:t>
            </a:r>
          </a:p>
          <a:p>
            <a:pPr lvl="0"/>
            <a:r>
              <a:rPr lang="en-US" sz="1200" kern="1200" dirty="0" smtClean="0">
                <a:solidFill>
                  <a:schemeClr val="tx1"/>
                </a:solidFill>
                <a:effectLst/>
                <a:latin typeface="+mn-lt"/>
                <a:ea typeface="+mn-ea"/>
                <a:cs typeface="+mn-cs"/>
              </a:rPr>
              <a:t>CIO</a:t>
            </a:r>
          </a:p>
          <a:p>
            <a:pPr lvl="0"/>
            <a:r>
              <a:rPr lang="en-US" sz="1200" kern="1200" dirty="0" smtClean="0">
                <a:solidFill>
                  <a:schemeClr val="tx1"/>
                </a:solidFill>
                <a:effectLst/>
                <a:latin typeface="+mn-lt"/>
                <a:ea typeface="+mn-ea"/>
                <a:cs typeface="+mn-cs"/>
              </a:rPr>
              <a:t>CSSO</a:t>
            </a:r>
          </a:p>
          <a:p>
            <a:pPr lvl="0"/>
            <a:r>
              <a:rPr lang="en-US" sz="1200" kern="1200" dirty="0" smtClean="0">
                <a:solidFill>
                  <a:schemeClr val="tx1"/>
                </a:solidFill>
                <a:effectLst/>
                <a:latin typeface="+mn-lt"/>
                <a:ea typeface="+mn-ea"/>
                <a:cs typeface="+mn-cs"/>
              </a:rPr>
              <a:t>Counseling Dean</a:t>
            </a:r>
          </a:p>
          <a:p>
            <a:pPr lvl="0"/>
            <a:r>
              <a:rPr lang="en-US" sz="1200" kern="1200" dirty="0" smtClean="0">
                <a:solidFill>
                  <a:schemeClr val="tx1"/>
                </a:solidFill>
                <a:effectLst/>
                <a:latin typeface="+mn-lt"/>
                <a:ea typeface="+mn-ea"/>
                <a:cs typeface="+mn-cs"/>
              </a:rPr>
              <a:t>Student Services Dean</a:t>
            </a:r>
          </a:p>
          <a:p>
            <a:pPr lvl="0"/>
            <a:r>
              <a:rPr lang="en-US" sz="1200" kern="1200" dirty="0" smtClean="0">
                <a:solidFill>
                  <a:schemeClr val="tx1"/>
                </a:solidFill>
                <a:effectLst/>
                <a:latin typeface="+mn-lt"/>
                <a:ea typeface="+mn-ea"/>
                <a:cs typeface="+mn-cs"/>
              </a:rPr>
              <a:t>Counselor</a:t>
            </a:r>
          </a:p>
          <a:p>
            <a:pPr lvl="0"/>
            <a:r>
              <a:rPr lang="en-US" sz="1200" kern="1200" dirty="0" smtClean="0">
                <a:solidFill>
                  <a:schemeClr val="tx1"/>
                </a:solidFill>
                <a:effectLst/>
                <a:latin typeface="+mn-lt"/>
                <a:ea typeface="+mn-ea"/>
                <a:cs typeface="+mn-cs"/>
              </a:rPr>
              <a:t>Other, please describe [text box]</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What is the full name of your college? [text box]</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The questions below are specifically about services offered to the disenfranchised students defined in the second whereas; these questions do not pertain to students who are currently part of programs such as EOPS, </a:t>
            </a:r>
            <a:r>
              <a:rPr lang="en-US" sz="1200" b="1" kern="1200" dirty="0" err="1" smtClean="0">
                <a:solidFill>
                  <a:schemeClr val="tx1"/>
                </a:solidFill>
                <a:effectLst/>
                <a:latin typeface="+mn-lt"/>
                <a:ea typeface="+mn-ea"/>
                <a:cs typeface="+mn-cs"/>
              </a:rPr>
              <a:t>CalWorks</a:t>
            </a:r>
            <a:r>
              <a:rPr lang="en-US" sz="1200" b="1" kern="1200" dirty="0" smtClean="0">
                <a:solidFill>
                  <a:schemeClr val="tx1"/>
                </a:solidFill>
                <a:effectLst/>
                <a:latin typeface="+mn-lt"/>
                <a:ea typeface="+mn-ea"/>
                <a:cs typeface="+mn-cs"/>
              </a:rPr>
              <a:t>, etc.</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Does your college offer or assist students with </a:t>
            </a:r>
            <a:r>
              <a:rPr lang="en-US" sz="1200" b="1" i="1" kern="1200" dirty="0" smtClean="0">
                <a:solidFill>
                  <a:schemeClr val="tx1"/>
                </a:solidFill>
                <a:effectLst/>
                <a:latin typeface="+mn-lt"/>
                <a:ea typeface="+mn-ea"/>
                <a:cs typeface="+mn-cs"/>
              </a:rPr>
              <a:t>on</a:t>
            </a:r>
            <a:r>
              <a:rPr lang="en-US" sz="1200" b="1" kern="1200" dirty="0" smtClean="0">
                <a:solidFill>
                  <a:schemeClr val="tx1"/>
                </a:solidFill>
                <a:effectLst/>
                <a:latin typeface="+mn-lt"/>
                <a:ea typeface="+mn-ea"/>
                <a:cs typeface="+mn-cs"/>
              </a:rPr>
              <a:t> campus</a:t>
            </a:r>
            <a:r>
              <a:rPr lang="en-US" sz="1200" kern="1200" dirty="0" smtClean="0">
                <a:solidFill>
                  <a:schemeClr val="tx1"/>
                </a:solidFill>
                <a:effectLst/>
                <a:latin typeface="+mn-lt"/>
                <a:ea typeface="+mn-ea"/>
                <a:cs typeface="+mn-cs"/>
              </a:rPr>
              <a:t> housing? If yes, how is this funded, what kinds of services are offered, and where do students find these services?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Does your college offer or assist students with </a:t>
            </a:r>
            <a:r>
              <a:rPr lang="en-US" sz="1200" b="1" i="1" kern="1200" dirty="0" smtClean="0">
                <a:solidFill>
                  <a:schemeClr val="tx1"/>
                </a:solidFill>
                <a:effectLst/>
                <a:latin typeface="+mn-lt"/>
                <a:ea typeface="+mn-ea"/>
                <a:cs typeface="+mn-cs"/>
              </a:rPr>
              <a:t>off</a:t>
            </a:r>
            <a:r>
              <a:rPr lang="en-US" sz="1200" b="1" kern="1200" dirty="0" smtClean="0">
                <a:solidFill>
                  <a:schemeClr val="tx1"/>
                </a:solidFill>
                <a:effectLst/>
                <a:latin typeface="+mn-lt"/>
                <a:ea typeface="+mn-ea"/>
                <a:cs typeface="+mn-cs"/>
              </a:rPr>
              <a:t> campus</a:t>
            </a:r>
            <a:r>
              <a:rPr lang="en-US" sz="1200" kern="1200" dirty="0" smtClean="0">
                <a:solidFill>
                  <a:schemeClr val="tx1"/>
                </a:solidFill>
                <a:effectLst/>
                <a:latin typeface="+mn-lt"/>
                <a:ea typeface="+mn-ea"/>
                <a:cs typeface="+mn-cs"/>
              </a:rPr>
              <a:t> housing? If yes, how is this funded, what kinds of services are offered, and where do students find these services?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Does your college offer or assist students with obtaining food (for example, food pantries, vouchers, etc.)? If yes, how is this funded, what kinds of services are offered, and where do students find these services?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Does your college offer students any financial assistance programs (for example, short-term loans, monies for utilities, or the like)? If yes, how is this funded, what kinds of services are offered, and where do students find these services?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Does your college offer students on-campus childcare? If yes, how is this funded, what kinds of services are offered, and where do students find this service?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Does your college offer services for homeless students? If yes, how is this funded, what kinds of services are offered, and where do students find these services?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Does your college offer on-campus mental health services for students? If yes, how is this funded, what kinds of services are offered, and where do students find these services?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Has your college developed any partnerships with other organizations (Departments of Social Services, Rehabilitation, or the like)? If so, list those organizations and explain the partnerships.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How is information about any of the services referenced in this survey that are offered at or by your college disseminated to the college community?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Are there additional ways that you would define students who are disenfranchised other than the second whereas of the resolution on page 1?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Does your college have a formal or official method to identify disenfranchised students?  If so, what method is used?</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10</a:t>
            </a:fld>
            <a:endParaRPr lang="en-US"/>
          </a:p>
        </p:txBody>
      </p:sp>
    </p:spTree>
    <p:extLst>
      <p:ext uri="{BB962C8B-B14F-4D97-AF65-F5344CB8AC3E}">
        <p14:creationId xmlns:p14="http://schemas.microsoft.com/office/powerpoint/2010/main" val="4231277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11</a:t>
            </a:fld>
            <a:endParaRPr lang="en-US"/>
          </a:p>
        </p:txBody>
      </p:sp>
    </p:spTree>
    <p:extLst>
      <p:ext uri="{BB962C8B-B14F-4D97-AF65-F5344CB8AC3E}">
        <p14:creationId xmlns:p14="http://schemas.microsoft.com/office/powerpoint/2010/main" val="101939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12</a:t>
            </a:fld>
            <a:endParaRPr lang="en-US"/>
          </a:p>
        </p:txBody>
      </p:sp>
    </p:spTree>
    <p:extLst>
      <p:ext uri="{BB962C8B-B14F-4D97-AF65-F5344CB8AC3E}">
        <p14:creationId xmlns:p14="http://schemas.microsoft.com/office/powerpoint/2010/main" val="1435097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April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13</a:t>
            </a:fld>
            <a:endParaRPr lang="en-US"/>
          </a:p>
        </p:txBody>
      </p:sp>
    </p:spTree>
    <p:extLst>
      <p:ext uri="{BB962C8B-B14F-4D97-AF65-F5344CB8AC3E}">
        <p14:creationId xmlns:p14="http://schemas.microsoft.com/office/powerpoint/2010/main" val="242857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26</a:t>
            </a:fld>
            <a:endParaRPr lang="en-US"/>
          </a:p>
        </p:txBody>
      </p:sp>
    </p:spTree>
    <p:extLst>
      <p:ext uri="{BB962C8B-B14F-4D97-AF65-F5344CB8AC3E}">
        <p14:creationId xmlns:p14="http://schemas.microsoft.com/office/powerpoint/2010/main" val="1213898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27</a:t>
            </a:fld>
            <a:endParaRPr lang="en-US"/>
          </a:p>
        </p:txBody>
      </p:sp>
    </p:spTree>
    <p:extLst>
      <p:ext uri="{BB962C8B-B14F-4D97-AF65-F5344CB8AC3E}">
        <p14:creationId xmlns:p14="http://schemas.microsoft.com/office/powerpoint/2010/main" val="34618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a:t>
            </a:fld>
            <a:endParaRPr lang="en-US"/>
          </a:p>
        </p:txBody>
      </p:sp>
    </p:spTree>
    <p:extLst>
      <p:ext uri="{BB962C8B-B14F-4D97-AF65-F5344CB8AC3E}">
        <p14:creationId xmlns:p14="http://schemas.microsoft.com/office/powerpoint/2010/main" val="353221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Shuntay</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3</a:t>
            </a:fld>
            <a:endParaRPr lang="en-US"/>
          </a:p>
        </p:txBody>
      </p:sp>
    </p:spTree>
    <p:extLst>
      <p:ext uri="{BB962C8B-B14F-4D97-AF65-F5344CB8AC3E}">
        <p14:creationId xmlns:p14="http://schemas.microsoft.com/office/powerpoint/2010/main" val="74324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Shuntay</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4</a:t>
            </a:fld>
            <a:endParaRPr lang="en-US"/>
          </a:p>
        </p:txBody>
      </p:sp>
    </p:spTree>
    <p:extLst>
      <p:ext uri="{BB962C8B-B14F-4D97-AF65-F5344CB8AC3E}">
        <p14:creationId xmlns:p14="http://schemas.microsoft.com/office/powerpoint/2010/main" val="276750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5</a:t>
            </a:fld>
            <a:endParaRPr lang="en-US"/>
          </a:p>
        </p:txBody>
      </p:sp>
    </p:spTree>
    <p:extLst>
      <p:ext uri="{BB962C8B-B14F-4D97-AF65-F5344CB8AC3E}">
        <p14:creationId xmlns:p14="http://schemas.microsoft.com/office/powerpoint/2010/main" val="1635754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6</a:t>
            </a:fld>
            <a:endParaRPr lang="en-US"/>
          </a:p>
        </p:txBody>
      </p:sp>
    </p:spTree>
    <p:extLst>
      <p:ext uri="{BB962C8B-B14F-4D97-AF65-F5344CB8AC3E}">
        <p14:creationId xmlns:p14="http://schemas.microsoft.com/office/powerpoint/2010/main" val="49964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7</a:t>
            </a:fld>
            <a:endParaRPr lang="en-US"/>
          </a:p>
        </p:txBody>
      </p:sp>
    </p:spTree>
    <p:extLst>
      <p:ext uri="{BB962C8B-B14F-4D97-AF65-F5344CB8AC3E}">
        <p14:creationId xmlns:p14="http://schemas.microsoft.com/office/powerpoint/2010/main" val="378764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8</a:t>
            </a:fld>
            <a:endParaRPr lang="en-US"/>
          </a:p>
        </p:txBody>
      </p:sp>
    </p:spTree>
    <p:extLst>
      <p:ext uri="{BB962C8B-B14F-4D97-AF65-F5344CB8AC3E}">
        <p14:creationId xmlns:p14="http://schemas.microsoft.com/office/powerpoint/2010/main" val="37876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9</a:t>
            </a:fld>
            <a:endParaRPr lang="en-US"/>
          </a:p>
        </p:txBody>
      </p:sp>
    </p:spTree>
    <p:extLst>
      <p:ext uri="{BB962C8B-B14F-4D97-AF65-F5344CB8AC3E}">
        <p14:creationId xmlns:p14="http://schemas.microsoft.com/office/powerpoint/2010/main" val="378764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October 3,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Monday, October 3,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October 3,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Monday, October 3,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October 3,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October 3,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October 3, 16</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Monday, October 3, 16</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October 3, 16</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October 3,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October 3,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October 3, 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sccc.org/resolutions/developing-system-plan-serving-disenfranchised-students" TargetMode="External"/><Relationship Id="rId4" Type="http://schemas.openxmlformats.org/officeDocument/2006/relationships/hyperlink" Target="http://asccc.org/content/disenfranchised-students%E2%80%94who-are-they" TargetMode="External"/><Relationship Id="rId5" Type="http://schemas.openxmlformats.org/officeDocument/2006/relationships/hyperlink" Target="http://asccc.org/content/disenfranchised-students-%E2%80%93-where-are-we-now"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hyperlink" Target="mailto:fosteryouth@fullcoll.edu" TargetMode="External"/><Relationship Id="rId4" Type="http://schemas.openxmlformats.org/officeDocument/2006/relationships/hyperlink" Target="mailto:Dcornejo@fullcoll.edu" TargetMode="External"/><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hyperlink" Target="http://fosteryouth.fullcoll.ed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426" y="1929463"/>
            <a:ext cx="5351093" cy="1337732"/>
          </a:xfrm>
        </p:spPr>
        <p:txBody>
          <a:bodyPr/>
          <a:lstStyle/>
          <a:p>
            <a:r>
              <a:rPr lang="en-US" sz="4000" dirty="0" smtClean="0">
                <a:latin typeface="Times New Roman"/>
                <a:cs typeface="Times New Roman"/>
              </a:rPr>
              <a:t/>
            </a:r>
            <a:br>
              <a:rPr lang="en-US" sz="4000" dirty="0" smtClean="0">
                <a:latin typeface="Times New Roman"/>
                <a:cs typeface="Times New Roman"/>
              </a:rPr>
            </a:br>
            <a:r>
              <a:rPr lang="en-US" sz="3600" cap="none" dirty="0" smtClean="0">
                <a:latin typeface="Times New Roman"/>
                <a:cs typeface="Times New Roman"/>
              </a:rPr>
              <a:t>Disenfranchised </a:t>
            </a:r>
            <a:r>
              <a:rPr lang="en-US" sz="3600" cap="none" dirty="0">
                <a:latin typeface="Times New Roman"/>
                <a:cs typeface="Times New Roman"/>
              </a:rPr>
              <a:t>Students</a:t>
            </a:r>
            <a:r>
              <a:rPr lang="en-US" sz="3200" cap="none" dirty="0" smtClean="0">
                <a:latin typeface="Times New Roman"/>
                <a:cs typeface="Times New Roman"/>
              </a:rPr>
              <a:t>—</a:t>
            </a:r>
            <a:r>
              <a:rPr lang="en-US" sz="3200" i="1" cap="none" dirty="0" smtClean="0">
                <a:latin typeface="Times New Roman"/>
                <a:cs typeface="Times New Roman"/>
              </a:rPr>
              <a:t>Where Are We Now?</a:t>
            </a:r>
            <a:br>
              <a:rPr lang="en-US" sz="3200" i="1" cap="none" dirty="0" smtClean="0">
                <a:latin typeface="Times New Roman"/>
                <a:cs typeface="Times New Roman"/>
              </a:rPr>
            </a:br>
            <a:endParaRPr lang="en-US" sz="4000" i="1" cap="none" dirty="0">
              <a:latin typeface="Times New Roman"/>
              <a:cs typeface="Times New Roman"/>
            </a:endParaRPr>
          </a:p>
        </p:txBody>
      </p:sp>
      <p:sp>
        <p:nvSpPr>
          <p:cNvPr id="3" name="Subtitle 2"/>
          <p:cNvSpPr>
            <a:spLocks noGrp="1"/>
          </p:cNvSpPr>
          <p:nvPr>
            <p:ph type="subTitle" idx="1"/>
          </p:nvPr>
        </p:nvSpPr>
        <p:spPr>
          <a:xfrm>
            <a:off x="685799" y="3505200"/>
            <a:ext cx="7818278" cy="2775758"/>
          </a:xfrm>
        </p:spPr>
        <p:txBody>
          <a:bodyPr>
            <a:normAutofit/>
          </a:bodyPr>
          <a:lstStyle/>
          <a:p>
            <a:pPr marL="342900" indent="-342900">
              <a:buFont typeface="Arial"/>
              <a:buChar char="•"/>
            </a:pPr>
            <a:r>
              <a:rPr lang="en-US" b="1" dirty="0" smtClean="0">
                <a:latin typeface="Times New Roman"/>
                <a:cs typeface="Times New Roman"/>
              </a:rPr>
              <a:t>Dolores </a:t>
            </a:r>
            <a:r>
              <a:rPr lang="en-US" b="1" dirty="0" err="1" smtClean="0">
                <a:latin typeface="Times New Roman"/>
                <a:cs typeface="Times New Roman"/>
              </a:rPr>
              <a:t>Cornejo</a:t>
            </a:r>
            <a:r>
              <a:rPr lang="en-US" dirty="0" smtClean="0">
                <a:latin typeface="Times New Roman"/>
                <a:cs typeface="Times New Roman"/>
              </a:rPr>
              <a:t>, Fullerton College</a:t>
            </a:r>
          </a:p>
          <a:p>
            <a:pPr marL="342900" indent="-342900">
              <a:buFont typeface="Arial"/>
              <a:buChar char="•"/>
            </a:pPr>
            <a:r>
              <a:rPr lang="en-US" b="1" dirty="0" err="1" smtClean="0">
                <a:latin typeface="Times New Roman"/>
                <a:cs typeface="Times New Roman"/>
              </a:rPr>
              <a:t>Ginni</a:t>
            </a:r>
            <a:r>
              <a:rPr lang="en-US" b="1" dirty="0" smtClean="0">
                <a:latin typeface="Times New Roman"/>
                <a:cs typeface="Times New Roman"/>
              </a:rPr>
              <a:t> </a:t>
            </a:r>
            <a:r>
              <a:rPr lang="en-US" b="1" dirty="0">
                <a:latin typeface="Times New Roman"/>
                <a:cs typeface="Times New Roman"/>
              </a:rPr>
              <a:t>May</a:t>
            </a:r>
            <a:r>
              <a:rPr lang="en-US" dirty="0">
                <a:latin typeface="Times New Roman"/>
                <a:cs typeface="Times New Roman"/>
              </a:rPr>
              <a:t>, ASCCC </a:t>
            </a:r>
            <a:r>
              <a:rPr lang="en-US" dirty="0" smtClean="0">
                <a:latin typeface="Times New Roman"/>
                <a:cs typeface="Times New Roman"/>
              </a:rPr>
              <a:t>North Representative, </a:t>
            </a:r>
            <a:r>
              <a:rPr lang="en-US" dirty="0">
                <a:latin typeface="Times New Roman"/>
                <a:cs typeface="Times New Roman"/>
              </a:rPr>
              <a:t>Sacramento City College</a:t>
            </a:r>
          </a:p>
          <a:p>
            <a:endParaRPr lang="en-US" dirty="0">
              <a:latin typeface="Times New Roman"/>
              <a:cs typeface="Times New Roman"/>
            </a:endParaRPr>
          </a:p>
          <a:p>
            <a:pPr algn="ctr"/>
            <a:r>
              <a:rPr lang="en-US" sz="2000" b="1" i="1" dirty="0" smtClean="0">
                <a:solidFill>
                  <a:srgbClr val="FF0000"/>
                </a:solidFill>
                <a:latin typeface="Times New Roman"/>
                <a:cs typeface="Times New Roman"/>
              </a:rPr>
              <a:t>ASCCC Academic Academy</a:t>
            </a:r>
          </a:p>
          <a:p>
            <a:pPr algn="ctr"/>
            <a:r>
              <a:rPr lang="en-US" sz="2000" b="1" i="1" dirty="0" smtClean="0">
                <a:solidFill>
                  <a:srgbClr val="FF0000"/>
                </a:solidFill>
                <a:latin typeface="Times New Roman"/>
                <a:cs typeface="Times New Roman"/>
              </a:rPr>
              <a:t>October 7-8, 2016</a:t>
            </a:r>
            <a:endParaRPr lang="en-US" sz="2000" b="1" i="1" dirty="0">
              <a:solidFill>
                <a:srgbClr val="FF0000"/>
              </a:solidFill>
              <a:latin typeface="Times New Roman"/>
              <a:cs typeface="Times New Roman"/>
            </a:endParaRPr>
          </a:p>
          <a:p>
            <a:endParaRPr lang="en-US" dirty="0">
              <a:latin typeface="Times New Roman"/>
              <a:cs typeface="Times New Roman"/>
            </a:endParaRPr>
          </a:p>
        </p:txBody>
      </p:sp>
      <p:pic>
        <p:nvPicPr>
          <p:cNvPr id="5" name="Picture 4" descr="ASCCC_Logo"/>
          <p:cNvPicPr/>
          <p:nvPr/>
        </p:nvPicPr>
        <p:blipFill>
          <a:blip r:embed="rId3"/>
          <a:srcRect/>
          <a:stretch>
            <a:fillRect/>
          </a:stretch>
        </p:blipFill>
        <p:spPr bwMode="auto">
          <a:xfrm>
            <a:off x="2249507" y="400050"/>
            <a:ext cx="4231670" cy="786470"/>
          </a:xfrm>
          <a:prstGeom prst="rect">
            <a:avLst/>
          </a:prstGeom>
          <a:noFill/>
          <a:ln w="9525">
            <a:noFill/>
            <a:miter lim="800000"/>
            <a:headEnd/>
            <a:tailEnd/>
          </a:ln>
        </p:spPr>
      </p:pic>
      <p:pic>
        <p:nvPicPr>
          <p:cNvPr id="9" name="Picture 8"/>
          <p:cNvPicPr>
            <a:picLocks noChangeAspect="1"/>
          </p:cNvPicPr>
          <p:nvPr/>
        </p:nvPicPr>
        <p:blipFill>
          <a:blip r:embed="rId4"/>
          <a:stretch>
            <a:fillRect/>
          </a:stretch>
        </p:blipFill>
        <p:spPr>
          <a:xfrm>
            <a:off x="6333432" y="1368685"/>
            <a:ext cx="2391706" cy="1847710"/>
          </a:xfrm>
          <a:prstGeom prst="rect">
            <a:avLst/>
          </a:prstGeom>
        </p:spPr>
      </p:pic>
    </p:spTree>
    <p:extLst>
      <p:ext uri="{BB962C8B-B14F-4D97-AF65-F5344CB8AC3E}">
        <p14:creationId xmlns:p14="http://schemas.microsoft.com/office/powerpoint/2010/main" val="257138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rPr>
              <a:t>Survey on Existing Services for Disenfranchised Students</a:t>
            </a:r>
            <a:endParaRPr lang="en-US" dirty="0">
              <a:latin typeface="Times New Roman"/>
            </a:endParaRPr>
          </a:p>
        </p:txBody>
      </p:sp>
      <p:sp>
        <p:nvSpPr>
          <p:cNvPr id="3" name="Content Placeholder 2"/>
          <p:cNvSpPr>
            <a:spLocks noGrp="1"/>
          </p:cNvSpPr>
          <p:nvPr>
            <p:ph idx="1"/>
          </p:nvPr>
        </p:nvSpPr>
        <p:spPr>
          <a:xfrm>
            <a:off x="457200" y="1854980"/>
            <a:ext cx="8229600" cy="4622019"/>
          </a:xfrm>
        </p:spPr>
        <p:txBody>
          <a:bodyPr>
            <a:normAutofit lnSpcReduction="10000"/>
          </a:bodyPr>
          <a:lstStyle/>
          <a:p>
            <a:r>
              <a:rPr lang="en-US" dirty="0" smtClean="0">
                <a:latin typeface="Times New Roman"/>
              </a:rPr>
              <a:t>Survey available February 15, 2016 thru April 15, 2016;</a:t>
            </a:r>
          </a:p>
          <a:p>
            <a:pPr marL="0" indent="0">
              <a:buNone/>
            </a:pPr>
            <a:endParaRPr lang="en-US" dirty="0" smtClean="0">
              <a:latin typeface="Times New Roman"/>
            </a:endParaRPr>
          </a:p>
          <a:p>
            <a:r>
              <a:rPr lang="en-US" dirty="0" smtClean="0">
                <a:latin typeface="Times New Roman"/>
              </a:rPr>
              <a:t>A little over 50 colleges responded, some had multiple responses;</a:t>
            </a:r>
          </a:p>
          <a:p>
            <a:pPr marL="0" indent="0">
              <a:buNone/>
            </a:pPr>
            <a:endParaRPr lang="en-US" dirty="0" smtClean="0">
              <a:latin typeface="Times New Roman"/>
            </a:endParaRPr>
          </a:p>
          <a:p>
            <a:r>
              <a:rPr lang="en-US" dirty="0" smtClean="0">
                <a:latin typeface="Times New Roman"/>
              </a:rPr>
              <a:t>Respondents included Counselors, </a:t>
            </a:r>
            <a:r>
              <a:rPr lang="en-US" dirty="0">
                <a:latin typeface="Times New Roman"/>
              </a:rPr>
              <a:t>S</a:t>
            </a:r>
            <a:r>
              <a:rPr lang="en-US" dirty="0" smtClean="0">
                <a:latin typeface="Times New Roman"/>
              </a:rPr>
              <a:t>enate Presidents, CIOs, CSSOs, Student Services Deans, Counseling Deans, and others such as EOPS Faculty, Director or Dean of Student Equity, Faculty;</a:t>
            </a:r>
          </a:p>
          <a:p>
            <a:pPr marL="0" indent="0">
              <a:buNone/>
            </a:pPr>
            <a:endParaRPr lang="en-US" dirty="0" smtClean="0">
              <a:latin typeface="Times New Roman"/>
            </a:endParaRPr>
          </a:p>
          <a:p>
            <a:r>
              <a:rPr lang="en-US" dirty="0" smtClean="0">
                <a:latin typeface="Times New Roman"/>
              </a:rPr>
              <a:t>Most colleges that responded do not offer or assist with on or off campus housing, however, a few do;</a:t>
            </a:r>
          </a:p>
          <a:p>
            <a:pPr marL="0" indent="0">
              <a:buNone/>
            </a:pPr>
            <a:endParaRPr lang="en-US" dirty="0" smtClean="0">
              <a:latin typeface="Times New Roman"/>
            </a:endParaRPr>
          </a:p>
          <a:p>
            <a:endParaRPr lang="en-US" dirty="0" smtClean="0">
              <a:latin typeface="Times New Roman"/>
            </a:endParaRPr>
          </a:p>
          <a:p>
            <a:endParaRPr lang="en-US" dirty="0" smtClean="0">
              <a:latin typeface="Times New Roman"/>
            </a:endParaRPr>
          </a:p>
          <a:p>
            <a:endParaRPr lang="en-US" dirty="0">
              <a:latin typeface="Times New Roman"/>
            </a:endParaRPr>
          </a:p>
        </p:txBody>
      </p:sp>
    </p:spTree>
    <p:extLst>
      <p:ext uri="{BB962C8B-B14F-4D97-AF65-F5344CB8AC3E}">
        <p14:creationId xmlns:p14="http://schemas.microsoft.com/office/powerpoint/2010/main" val="2746821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5066"/>
            <a:ext cx="8229600" cy="1422401"/>
          </a:xfrm>
        </p:spPr>
        <p:txBody>
          <a:bodyPr>
            <a:normAutofit fontScale="90000"/>
          </a:bodyPr>
          <a:lstStyle/>
          <a:p>
            <a:pPr algn="ctr"/>
            <a:r>
              <a:rPr lang="en-US" dirty="0">
                <a:latin typeface="Times New Roman"/>
              </a:rPr>
              <a:t>Survey on Existing Services for Disenfranchised </a:t>
            </a:r>
            <a:r>
              <a:rPr lang="en-US" dirty="0" smtClean="0">
                <a:latin typeface="Times New Roman"/>
              </a:rPr>
              <a:t>Students</a:t>
            </a:r>
            <a:br>
              <a:rPr lang="en-US" dirty="0" smtClean="0">
                <a:latin typeface="Times New Roman"/>
              </a:rPr>
            </a:br>
            <a:r>
              <a:rPr lang="en-US" sz="1100" dirty="0" smtClean="0">
                <a:latin typeface="Times New Roman"/>
              </a:rPr>
              <a:t/>
            </a:r>
            <a:br>
              <a:rPr lang="en-US" sz="1100" dirty="0" smtClean="0">
                <a:latin typeface="Times New Roman"/>
              </a:rPr>
            </a:br>
            <a:r>
              <a:rPr lang="en-US" sz="3100" i="1" dirty="0" smtClean="0">
                <a:latin typeface="Times New Roman"/>
              </a:rPr>
              <a:t>Services for Homeless Students responses:</a:t>
            </a:r>
            <a:endParaRPr lang="en-US" sz="3100" i="1" dirty="0">
              <a:latin typeface="Times New Roman"/>
              <a:cs typeface="Times New Roman"/>
            </a:endParaRPr>
          </a:p>
        </p:txBody>
      </p:sp>
      <p:sp>
        <p:nvSpPr>
          <p:cNvPr id="3" name="Content Placeholder 2"/>
          <p:cNvSpPr>
            <a:spLocks noGrp="1"/>
          </p:cNvSpPr>
          <p:nvPr>
            <p:ph idx="1"/>
          </p:nvPr>
        </p:nvSpPr>
        <p:spPr>
          <a:xfrm>
            <a:off x="457200" y="2590800"/>
            <a:ext cx="8229600" cy="3886200"/>
          </a:xfrm>
        </p:spPr>
        <p:txBody>
          <a:bodyPr>
            <a:normAutofit/>
          </a:bodyPr>
          <a:lstStyle/>
          <a:p>
            <a:pPr marL="0" indent="0">
              <a:buNone/>
            </a:pPr>
            <a:r>
              <a:rPr lang="en-US" b="1" dirty="0">
                <a:latin typeface="Times New Roman"/>
                <a:cs typeface="Times New Roman"/>
              </a:rPr>
              <a:t>N</a:t>
            </a:r>
            <a:r>
              <a:rPr lang="en-US" b="1" dirty="0" smtClean="0">
                <a:latin typeface="Times New Roman"/>
                <a:cs typeface="Times New Roman"/>
              </a:rPr>
              <a:t>early </a:t>
            </a:r>
            <a:r>
              <a:rPr lang="en-US" b="1" dirty="0">
                <a:latin typeface="Times New Roman"/>
                <a:cs typeface="Times New Roman"/>
              </a:rPr>
              <a:t>70% of reporting colleges do not offer </a:t>
            </a:r>
            <a:r>
              <a:rPr lang="en-US" b="1" dirty="0" smtClean="0">
                <a:latin typeface="Times New Roman"/>
                <a:cs typeface="Times New Roman"/>
              </a:rPr>
              <a:t>services</a:t>
            </a:r>
            <a:r>
              <a:rPr lang="en-US" dirty="0" smtClean="0">
                <a:latin typeface="Times New Roman"/>
                <a:cs typeface="Times New Roman"/>
              </a:rPr>
              <a:t>: </a:t>
            </a:r>
          </a:p>
          <a:p>
            <a:r>
              <a:rPr lang="en-US" i="1" dirty="0" smtClean="0">
                <a:latin typeface="Times New Roman"/>
                <a:cs typeface="Times New Roman"/>
              </a:rPr>
              <a:t>State </a:t>
            </a:r>
            <a:r>
              <a:rPr lang="en-US" i="1" dirty="0">
                <a:latin typeface="Times New Roman"/>
                <a:cs typeface="Times New Roman"/>
              </a:rPr>
              <a:t>funded--limited to handouts for shelters and contact info for community </a:t>
            </a:r>
            <a:r>
              <a:rPr lang="en-US" i="1" dirty="0" smtClean="0">
                <a:latin typeface="Times New Roman"/>
                <a:cs typeface="Times New Roman"/>
              </a:rPr>
              <a:t>organizations.</a:t>
            </a:r>
          </a:p>
          <a:p>
            <a:r>
              <a:rPr lang="en-US" i="1" dirty="0" smtClean="0">
                <a:latin typeface="Times New Roman"/>
                <a:cs typeface="Times New Roman"/>
              </a:rPr>
              <a:t>Our </a:t>
            </a:r>
            <a:r>
              <a:rPr lang="en-US" i="1" dirty="0">
                <a:latin typeface="Times New Roman"/>
                <a:cs typeface="Times New Roman"/>
              </a:rPr>
              <a:t>College </a:t>
            </a:r>
            <a:r>
              <a:rPr lang="en-US" i="1" dirty="0" smtClean="0">
                <a:latin typeface="Times New Roman"/>
                <a:cs typeface="Times New Roman"/>
              </a:rPr>
              <a:t>. . . has </a:t>
            </a:r>
            <a:r>
              <a:rPr lang="en-US" i="1" dirty="0">
                <a:latin typeface="Times New Roman"/>
                <a:cs typeface="Times New Roman"/>
              </a:rPr>
              <a:t>a hard time understanding that students can be homeless in non-traditional ways, let alone how to offer </a:t>
            </a:r>
            <a:r>
              <a:rPr lang="en-US" i="1" dirty="0" smtClean="0">
                <a:latin typeface="Times New Roman"/>
                <a:cs typeface="Times New Roman"/>
              </a:rPr>
              <a:t>services. Faculty</a:t>
            </a:r>
            <a:r>
              <a:rPr lang="en-US" i="1" dirty="0">
                <a:latin typeface="Times New Roman"/>
                <a:cs typeface="Times New Roman"/>
              </a:rPr>
              <a:t>, including Senate representatives, have pushed for this topic to be central to how we understand our students, including its effect on success, persistence, and completion. </a:t>
            </a:r>
            <a:endParaRPr lang="en-US" i="1" dirty="0" smtClean="0">
              <a:latin typeface="Times New Roman"/>
              <a:cs typeface="Times New Roman"/>
            </a:endParaRPr>
          </a:p>
          <a:p>
            <a:pPr lvl="1"/>
            <a:endParaRPr lang="en-US" dirty="0">
              <a:latin typeface="Times New Roman"/>
              <a:cs typeface="Times New Roman"/>
            </a:endParaRPr>
          </a:p>
        </p:txBody>
      </p:sp>
    </p:spTree>
    <p:extLst>
      <p:ext uri="{BB962C8B-B14F-4D97-AF65-F5344CB8AC3E}">
        <p14:creationId xmlns:p14="http://schemas.microsoft.com/office/powerpoint/2010/main" val="1160866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5066"/>
            <a:ext cx="8229600" cy="1117601"/>
          </a:xfrm>
        </p:spPr>
        <p:txBody>
          <a:bodyPr>
            <a:normAutofit fontScale="90000"/>
          </a:bodyPr>
          <a:lstStyle/>
          <a:p>
            <a:pPr algn="ctr">
              <a:spcBef>
                <a:spcPts val="1200"/>
              </a:spcBef>
            </a:pPr>
            <a:r>
              <a:rPr lang="en-US" dirty="0">
                <a:latin typeface="Times New Roman"/>
              </a:rPr>
              <a:t>Survey on Existing Services for Disenfranchised </a:t>
            </a:r>
            <a:r>
              <a:rPr lang="en-US" dirty="0" smtClean="0">
                <a:latin typeface="Times New Roman"/>
              </a:rPr>
              <a:t>Students</a:t>
            </a:r>
            <a:br>
              <a:rPr lang="en-US" dirty="0" smtClean="0">
                <a:latin typeface="Times New Roman"/>
              </a:rPr>
            </a:br>
            <a:r>
              <a:rPr lang="en-US" sz="1100" dirty="0" smtClean="0">
                <a:latin typeface="Times New Roman"/>
              </a:rPr>
              <a:t/>
            </a:r>
            <a:br>
              <a:rPr lang="en-US" sz="1100" dirty="0" smtClean="0">
                <a:latin typeface="Times New Roman"/>
              </a:rPr>
            </a:br>
            <a:r>
              <a:rPr lang="en-US" sz="3100" i="1" dirty="0" smtClean="0">
                <a:latin typeface="Times New Roman"/>
              </a:rPr>
              <a:t>Services for Homeless Students responses:</a:t>
            </a:r>
            <a:endParaRPr lang="en-US" sz="3100" i="1" dirty="0">
              <a:latin typeface="Times New Roman"/>
              <a:cs typeface="Times New Roman"/>
            </a:endParaRPr>
          </a:p>
        </p:txBody>
      </p:sp>
      <p:sp>
        <p:nvSpPr>
          <p:cNvPr id="3" name="Content Placeholder 2"/>
          <p:cNvSpPr>
            <a:spLocks noGrp="1"/>
          </p:cNvSpPr>
          <p:nvPr>
            <p:ph idx="1"/>
          </p:nvPr>
        </p:nvSpPr>
        <p:spPr>
          <a:xfrm>
            <a:off x="457200" y="2353732"/>
            <a:ext cx="8229600" cy="4123268"/>
          </a:xfrm>
        </p:spPr>
        <p:txBody>
          <a:bodyPr>
            <a:normAutofit/>
          </a:bodyPr>
          <a:lstStyle/>
          <a:p>
            <a:pPr marL="0" indent="0">
              <a:buNone/>
            </a:pPr>
            <a:r>
              <a:rPr lang="en-US" b="1" dirty="0" smtClean="0">
                <a:latin typeface="Times New Roman"/>
                <a:cs typeface="Times New Roman"/>
              </a:rPr>
              <a:t>Of the colleges which do offer services, they are scattered or cohort-specific</a:t>
            </a:r>
            <a:r>
              <a:rPr lang="en-US" dirty="0" smtClean="0">
                <a:latin typeface="Times New Roman"/>
                <a:cs typeface="Times New Roman"/>
              </a:rPr>
              <a:t>:</a:t>
            </a:r>
            <a:endParaRPr lang="en-US" dirty="0">
              <a:latin typeface="Times New Roman"/>
              <a:cs typeface="Times New Roman"/>
            </a:endParaRPr>
          </a:p>
          <a:p>
            <a:r>
              <a:rPr lang="is-IS" i="1" dirty="0" smtClean="0">
                <a:latin typeface="Times New Roman"/>
                <a:cs typeface="Times New Roman"/>
              </a:rPr>
              <a:t>…</a:t>
            </a:r>
            <a:r>
              <a:rPr lang="en-US" i="1" dirty="0" smtClean="0">
                <a:latin typeface="Times New Roman"/>
                <a:cs typeface="Times New Roman"/>
              </a:rPr>
              <a:t>LGBTQ centers</a:t>
            </a:r>
          </a:p>
          <a:p>
            <a:r>
              <a:rPr lang="en-US" i="1" dirty="0" smtClean="0">
                <a:latin typeface="Times New Roman"/>
                <a:cs typeface="Times New Roman"/>
              </a:rPr>
              <a:t>Just </a:t>
            </a:r>
            <a:r>
              <a:rPr lang="en-US" i="1" dirty="0">
                <a:latin typeface="Times New Roman"/>
                <a:cs typeface="Times New Roman"/>
              </a:rPr>
              <a:t>stop gap kinds of things, like lunches and toiletries if they need them . . . through </a:t>
            </a:r>
            <a:r>
              <a:rPr lang="en-US" i="1" dirty="0" smtClean="0">
                <a:latin typeface="Times New Roman"/>
                <a:cs typeface="Times New Roman"/>
              </a:rPr>
              <a:t>donations</a:t>
            </a:r>
          </a:p>
          <a:p>
            <a:r>
              <a:rPr lang="en-US" i="1" dirty="0" smtClean="0">
                <a:latin typeface="Times New Roman"/>
                <a:cs typeface="Times New Roman"/>
              </a:rPr>
              <a:t>We </a:t>
            </a:r>
            <a:r>
              <a:rPr lang="en-US" i="1" dirty="0">
                <a:latin typeface="Times New Roman"/>
                <a:cs typeface="Times New Roman"/>
              </a:rPr>
              <a:t>try to help them engage with services in the community but no structured </a:t>
            </a:r>
            <a:r>
              <a:rPr lang="en-US" i="1" dirty="0" smtClean="0">
                <a:latin typeface="Times New Roman"/>
                <a:cs typeface="Times New Roman"/>
              </a:rPr>
              <a:t>relationships.</a:t>
            </a:r>
          </a:p>
          <a:p>
            <a:r>
              <a:rPr lang="en-US" i="1" dirty="0" smtClean="0">
                <a:latin typeface="Times New Roman"/>
                <a:cs typeface="Times New Roman"/>
              </a:rPr>
              <a:t>not </a:t>
            </a:r>
            <a:r>
              <a:rPr lang="en-US" i="1" dirty="0">
                <a:latin typeface="Times New Roman"/>
                <a:cs typeface="Times New Roman"/>
              </a:rPr>
              <a:t>outside the scope of what we offer all of our students: Student Health Clinic, Food Pantry, </a:t>
            </a:r>
            <a:r>
              <a:rPr lang="en-US" i="1" dirty="0" smtClean="0">
                <a:latin typeface="Times New Roman"/>
                <a:cs typeface="Times New Roman"/>
              </a:rPr>
              <a:t>etc.</a:t>
            </a:r>
          </a:p>
          <a:p>
            <a:pPr lvl="1"/>
            <a:endParaRPr lang="en-US" dirty="0">
              <a:latin typeface="Times New Roman"/>
              <a:cs typeface="Times New Roman"/>
            </a:endParaRPr>
          </a:p>
        </p:txBody>
      </p:sp>
    </p:spTree>
    <p:extLst>
      <p:ext uri="{BB962C8B-B14F-4D97-AF65-F5344CB8AC3E}">
        <p14:creationId xmlns:p14="http://schemas.microsoft.com/office/powerpoint/2010/main" val="37281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86466"/>
          </a:xfrm>
        </p:spPr>
        <p:txBody>
          <a:bodyPr>
            <a:normAutofit/>
          </a:bodyPr>
          <a:lstStyle/>
          <a:p>
            <a:pPr algn="ctr"/>
            <a:r>
              <a:rPr lang="en-US" sz="3600" dirty="0">
                <a:latin typeface="Times New Roman"/>
              </a:rPr>
              <a:t>Survey on Existing Services for Disenfranchised Students</a:t>
            </a:r>
            <a:br>
              <a:rPr lang="en-US" sz="3600" dirty="0">
                <a:latin typeface="Times New Roman"/>
              </a:rPr>
            </a:br>
            <a:r>
              <a:rPr lang="en-US" sz="2800" i="1" dirty="0">
                <a:latin typeface="Times New Roman"/>
              </a:rPr>
              <a:t>M</a:t>
            </a:r>
            <a:r>
              <a:rPr lang="en-US" sz="2800" i="1" dirty="0" smtClean="0">
                <a:latin typeface="Times New Roman"/>
              </a:rPr>
              <a:t>ore Response Summaries:</a:t>
            </a:r>
            <a:endParaRPr lang="en-US" sz="2800" dirty="0">
              <a:latin typeface="Times New Roman"/>
            </a:endParaRPr>
          </a:p>
        </p:txBody>
      </p:sp>
      <p:sp>
        <p:nvSpPr>
          <p:cNvPr id="3" name="Content Placeholder 2"/>
          <p:cNvSpPr>
            <a:spLocks noGrp="1"/>
          </p:cNvSpPr>
          <p:nvPr>
            <p:ph idx="1"/>
          </p:nvPr>
        </p:nvSpPr>
        <p:spPr>
          <a:xfrm>
            <a:off x="321733" y="2319866"/>
            <a:ext cx="8365067" cy="4157133"/>
          </a:xfrm>
        </p:spPr>
        <p:txBody>
          <a:bodyPr>
            <a:normAutofit/>
          </a:bodyPr>
          <a:lstStyle/>
          <a:p>
            <a:r>
              <a:rPr lang="en-US" i="1" dirty="0">
                <a:latin typeface="Times New Roman"/>
                <a:cs typeface="Times New Roman"/>
              </a:rPr>
              <a:t>Diminishing funds for the college’s child-care program, which provided childcare for students in need as well as served as an educational program for their childhood development program;</a:t>
            </a:r>
          </a:p>
          <a:p>
            <a:r>
              <a:rPr lang="en-US" i="1" dirty="0">
                <a:latin typeface="Times New Roman"/>
                <a:cs typeface="Times New Roman"/>
              </a:rPr>
              <a:t>Veteran specific mental health services;</a:t>
            </a:r>
          </a:p>
          <a:p>
            <a:r>
              <a:rPr lang="en-US" i="1" dirty="0">
                <a:latin typeface="Times New Roman"/>
                <a:cs typeface="Times New Roman"/>
              </a:rPr>
              <a:t>LGBT centers;</a:t>
            </a:r>
          </a:p>
          <a:p>
            <a:r>
              <a:rPr lang="en-US" i="1" dirty="0">
                <a:latin typeface="Times New Roman"/>
                <a:cs typeface="Times New Roman"/>
              </a:rPr>
              <a:t>Foster youth programs;</a:t>
            </a:r>
          </a:p>
          <a:p>
            <a:r>
              <a:rPr lang="en-US" i="1" dirty="0">
                <a:latin typeface="Times New Roman"/>
                <a:cs typeface="Times New Roman"/>
              </a:rPr>
              <a:t>Services offered in silos – central access would allow more students to know what services exist and access them more easily.</a:t>
            </a:r>
          </a:p>
        </p:txBody>
      </p:sp>
    </p:spTree>
    <p:extLst>
      <p:ext uri="{BB962C8B-B14F-4D97-AF65-F5344CB8AC3E}">
        <p14:creationId xmlns:p14="http://schemas.microsoft.com/office/powerpoint/2010/main" val="2824672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a:cs typeface="Times New Roman"/>
              </a:rPr>
              <a:t>Fullerton College</a:t>
            </a:r>
            <a:endParaRPr lang="en-US" dirty="0">
              <a:latin typeface="Times New Roman"/>
              <a:cs typeface="Times New Roman"/>
            </a:endParaRPr>
          </a:p>
        </p:txBody>
      </p:sp>
      <p:pic>
        <p:nvPicPr>
          <p:cNvPr id="7" name="Content Placeholder 6"/>
          <p:cNvPicPr>
            <a:picLocks noGrp="1" noChangeAspect="1"/>
          </p:cNvPicPr>
          <p:nvPr>
            <p:ph idx="1"/>
          </p:nvPr>
        </p:nvPicPr>
        <p:blipFill>
          <a:blip r:embed="rId2"/>
          <a:srcRect t="5610" b="5610"/>
          <a:stretch>
            <a:fillRect/>
          </a:stretch>
        </p:blipFill>
        <p:spPr/>
      </p:pic>
    </p:spTree>
    <p:extLst>
      <p:ext uri="{BB962C8B-B14F-4D97-AF65-F5344CB8AC3E}">
        <p14:creationId xmlns:p14="http://schemas.microsoft.com/office/powerpoint/2010/main" val="523162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665514" y="4462009"/>
            <a:ext cx="5860911" cy="1240642"/>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US" dirty="0" smtClean="0">
                <a:solidFill>
                  <a:srgbClr val="0070C0"/>
                </a:solidFill>
              </a:rPr>
              <a:t>Presentation:</a:t>
            </a:r>
          </a:p>
          <a:p>
            <a:pPr marL="0" indent="0" algn="ctr">
              <a:buNone/>
            </a:pPr>
            <a:r>
              <a:rPr lang="en-US" dirty="0" smtClean="0">
                <a:solidFill>
                  <a:srgbClr val="0070C0"/>
                </a:solidFill>
              </a:rPr>
              <a:t>Dolores Cornejo, M.A. Ed</a:t>
            </a:r>
          </a:p>
          <a:p>
            <a:pPr marL="0" indent="0" algn="ctr">
              <a:buNone/>
            </a:pPr>
            <a:r>
              <a:rPr lang="en-US" dirty="0" smtClean="0">
                <a:solidFill>
                  <a:srgbClr val="0070C0"/>
                </a:solidFill>
              </a:rPr>
              <a:t>EOPS Student Services Specialist &amp;</a:t>
            </a:r>
          </a:p>
          <a:p>
            <a:pPr marL="0" indent="0" algn="ctr">
              <a:buNone/>
            </a:pPr>
            <a:r>
              <a:rPr lang="en-US" dirty="0" smtClean="0">
                <a:solidFill>
                  <a:srgbClr val="0070C0"/>
                </a:solidFill>
              </a:rPr>
              <a:t>Foster Youth Liaison/FYSI Coordinator </a:t>
            </a:r>
            <a:endParaRPr lang="en-US" dirty="0">
              <a:solidFill>
                <a:srgbClr val="0070C0"/>
              </a:solidFill>
            </a:endParaRPr>
          </a:p>
        </p:txBody>
      </p:sp>
      <p:pic>
        <p:nvPicPr>
          <p:cNvPr id="8" name="Picture 7"/>
          <p:cNvPicPr>
            <a:picLocks noChangeAspect="1"/>
          </p:cNvPicPr>
          <p:nvPr/>
        </p:nvPicPr>
        <p:blipFill>
          <a:blip r:embed="rId2"/>
          <a:stretch>
            <a:fillRect/>
          </a:stretch>
        </p:blipFill>
        <p:spPr>
          <a:xfrm>
            <a:off x="0" y="827314"/>
            <a:ext cx="9144000" cy="2862943"/>
          </a:xfrm>
          <a:prstGeom prst="rect">
            <a:avLst/>
          </a:prstGeom>
        </p:spPr>
      </p:pic>
    </p:spTree>
    <p:extLst>
      <p:ext uri="{BB962C8B-B14F-4D97-AF65-F5344CB8AC3E}">
        <p14:creationId xmlns:p14="http://schemas.microsoft.com/office/powerpoint/2010/main" val="3708979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6" y="533400"/>
            <a:ext cx="8610600" cy="990600"/>
          </a:xfrm>
        </p:spPr>
        <p:txBody>
          <a:bodyPr>
            <a:noAutofit/>
          </a:bodyPr>
          <a:lstStyle/>
          <a:p>
            <a:pPr algn="ctr"/>
            <a:r>
              <a:rPr lang="en-US" altLang="en-US" sz="3200" b="1" cap="all" dirty="0">
                <a:effectLst>
                  <a:outerShdw blurRad="38100" dist="38100" dir="2700000" algn="tl">
                    <a:srgbClr val="000000">
                      <a:alpha val="43137"/>
                    </a:srgbClr>
                  </a:outerShdw>
                </a:effectLst>
                <a:cs typeface="Times New Roman" panose="02020603050405020304" pitchFamily="18" charset="0"/>
              </a:rPr>
              <a:t>CA Foster Youth – At Risk Population </a:t>
            </a:r>
            <a:endParaRPr lang="en-US" sz="3200" cap="all" dirty="0">
              <a:cs typeface="Times New Roman" panose="02020603050405020304" pitchFamily="18" charset="0"/>
            </a:endParaRPr>
          </a:p>
        </p:txBody>
      </p:sp>
      <p:sp>
        <p:nvSpPr>
          <p:cNvPr id="3" name="Content Placeholder 2"/>
          <p:cNvSpPr>
            <a:spLocks noGrp="1"/>
          </p:cNvSpPr>
          <p:nvPr>
            <p:ph idx="1"/>
          </p:nvPr>
        </p:nvSpPr>
        <p:spPr>
          <a:xfrm>
            <a:off x="522514" y="1600200"/>
            <a:ext cx="8229600" cy="4876800"/>
          </a:xfrm>
        </p:spPr>
        <p:txBody>
          <a:bodyPr>
            <a:normAutofit fontScale="55000" lnSpcReduction="20000"/>
          </a:bodyPr>
          <a:lstStyle/>
          <a:p>
            <a:pPr marL="0" indent="0">
              <a:lnSpc>
                <a:spcPct val="110000"/>
              </a:lnSpc>
              <a:buNone/>
            </a:pPr>
            <a:r>
              <a:rPr lang="en-US" sz="3800" b="1" kern="0" dirty="0">
                <a:solidFill>
                  <a:schemeClr val="tx2"/>
                </a:solidFill>
                <a:cs typeface="Times New Roman" panose="02020603050405020304" pitchFamily="18" charset="0"/>
              </a:rPr>
              <a:t>At Greater Risk, California Foster Youth and the Path from High School to College  reveals heartbreaking statistics about the educational outcomes of the California foster </a:t>
            </a:r>
            <a:r>
              <a:rPr lang="en-US" sz="3800" b="1" kern="0" dirty="0" smtClean="0">
                <a:solidFill>
                  <a:schemeClr val="tx2"/>
                </a:solidFill>
                <a:cs typeface="Times New Roman" panose="02020603050405020304" pitchFamily="18" charset="0"/>
              </a:rPr>
              <a:t>youth:</a:t>
            </a:r>
          </a:p>
          <a:p>
            <a:pPr marL="0" indent="0">
              <a:lnSpc>
                <a:spcPct val="110000"/>
              </a:lnSpc>
              <a:buNone/>
            </a:pPr>
            <a:endParaRPr lang="en-US" sz="2600" b="1" kern="0" dirty="0">
              <a:solidFill>
                <a:schemeClr val="tx2"/>
              </a:solidFill>
              <a:cs typeface="Times New Roman" panose="02020603050405020304" pitchFamily="18" charset="0"/>
            </a:endParaRPr>
          </a:p>
          <a:p>
            <a:pPr marL="0" indent="0" algn="ctr">
              <a:lnSpc>
                <a:spcPct val="110000"/>
              </a:lnSpc>
              <a:buNone/>
            </a:pPr>
            <a:r>
              <a:rPr lang="en-US" sz="2600" b="1" kern="0" dirty="0" smtClean="0">
                <a:solidFill>
                  <a:schemeClr val="tx2"/>
                </a:solidFill>
                <a:cs typeface="Times New Roman" panose="02020603050405020304" pitchFamily="18" charset="0"/>
              </a:rPr>
              <a:t>45</a:t>
            </a:r>
            <a:r>
              <a:rPr lang="en-US" sz="2600" b="1" kern="0" dirty="0">
                <a:solidFill>
                  <a:schemeClr val="tx2"/>
                </a:solidFill>
                <a:cs typeface="Times New Roman" panose="02020603050405020304" pitchFamily="18" charset="0"/>
              </a:rPr>
              <a:t>% of foster youth completed high </a:t>
            </a:r>
            <a:r>
              <a:rPr lang="en-US" sz="2600" b="1" kern="0" dirty="0" smtClean="0">
                <a:solidFill>
                  <a:schemeClr val="tx2"/>
                </a:solidFill>
                <a:cs typeface="Times New Roman" panose="02020603050405020304" pitchFamily="18" charset="0"/>
              </a:rPr>
              <a:t>school</a:t>
            </a:r>
          </a:p>
          <a:p>
            <a:pPr marL="0" indent="0" algn="ctr">
              <a:lnSpc>
                <a:spcPct val="110000"/>
              </a:lnSpc>
              <a:buNone/>
            </a:pPr>
            <a:r>
              <a:rPr lang="en-US" sz="2600" b="1" kern="0" dirty="0" smtClean="0">
                <a:solidFill>
                  <a:schemeClr val="tx2"/>
                </a:solidFill>
                <a:cs typeface="Times New Roman" panose="02020603050405020304" pitchFamily="18" charset="0"/>
              </a:rPr>
              <a:t>compared with 53% of similarly disadvantaged youth</a:t>
            </a:r>
          </a:p>
          <a:p>
            <a:pPr marL="0" indent="0" algn="ctr">
              <a:lnSpc>
                <a:spcPct val="110000"/>
              </a:lnSpc>
              <a:buNone/>
            </a:pPr>
            <a:r>
              <a:rPr lang="en-US" sz="2600" b="1" kern="0" dirty="0" smtClean="0">
                <a:solidFill>
                  <a:schemeClr val="tx2"/>
                </a:solidFill>
                <a:cs typeface="Times New Roman" panose="02020603050405020304" pitchFamily="18" charset="0"/>
              </a:rPr>
              <a:t>79</a:t>
            </a:r>
            <a:r>
              <a:rPr lang="en-US" sz="2600" b="1" kern="0" dirty="0">
                <a:solidFill>
                  <a:schemeClr val="tx2"/>
                </a:solidFill>
                <a:cs typeface="Times New Roman" panose="02020603050405020304" pitchFamily="18" charset="0"/>
              </a:rPr>
              <a:t>% of the general student population</a:t>
            </a:r>
          </a:p>
          <a:p>
            <a:pPr marL="0" indent="0" algn="ctr">
              <a:lnSpc>
                <a:spcPct val="110000"/>
              </a:lnSpc>
              <a:buNone/>
            </a:pPr>
            <a:r>
              <a:rPr lang="en-US" sz="2600" b="1" kern="0" dirty="0">
                <a:solidFill>
                  <a:schemeClr val="tx2"/>
                </a:solidFill>
                <a:cs typeface="Times New Roman" panose="02020603050405020304" pitchFamily="18" charset="0"/>
              </a:rPr>
              <a:t>	</a:t>
            </a:r>
            <a:br>
              <a:rPr lang="en-US" sz="2600" b="1" kern="0" dirty="0">
                <a:solidFill>
                  <a:schemeClr val="tx2"/>
                </a:solidFill>
                <a:cs typeface="Times New Roman" panose="02020603050405020304" pitchFamily="18" charset="0"/>
              </a:rPr>
            </a:br>
            <a:r>
              <a:rPr lang="en-US" sz="2600" b="1" kern="0" dirty="0" smtClean="0">
                <a:solidFill>
                  <a:schemeClr val="tx2"/>
                </a:solidFill>
                <a:cs typeface="Times New Roman" panose="02020603050405020304" pitchFamily="18" charset="0"/>
              </a:rPr>
              <a:t>43</a:t>
            </a:r>
            <a:r>
              <a:rPr lang="en-US" sz="2600" b="1" kern="0" dirty="0">
                <a:solidFill>
                  <a:schemeClr val="tx2"/>
                </a:solidFill>
                <a:cs typeface="Times New Roman" panose="02020603050405020304" pitchFamily="18" charset="0"/>
              </a:rPr>
              <a:t>% of foster youth enrolled in community college</a:t>
            </a:r>
          </a:p>
          <a:p>
            <a:pPr marL="0" indent="0" algn="ctr">
              <a:lnSpc>
                <a:spcPct val="110000"/>
              </a:lnSpc>
              <a:buNone/>
            </a:pPr>
            <a:r>
              <a:rPr lang="en-US" sz="2600" b="1" kern="0" dirty="0" smtClean="0">
                <a:solidFill>
                  <a:schemeClr val="tx2"/>
                </a:solidFill>
                <a:cs typeface="Times New Roman" panose="02020603050405020304" pitchFamily="18" charset="0"/>
              </a:rPr>
              <a:t>compared </a:t>
            </a:r>
            <a:r>
              <a:rPr lang="en-US" sz="2600" b="1" kern="0" dirty="0">
                <a:solidFill>
                  <a:schemeClr val="tx2"/>
                </a:solidFill>
                <a:cs typeface="Times New Roman" panose="02020603050405020304" pitchFamily="18" charset="0"/>
              </a:rPr>
              <a:t>with 46% of similarly disadvantaged youth</a:t>
            </a:r>
          </a:p>
          <a:p>
            <a:pPr marL="0" indent="0" algn="ctr">
              <a:lnSpc>
                <a:spcPct val="110000"/>
              </a:lnSpc>
              <a:buNone/>
            </a:pPr>
            <a:r>
              <a:rPr lang="en-US" sz="2600" b="1" kern="0" dirty="0" smtClean="0">
                <a:solidFill>
                  <a:schemeClr val="tx2"/>
                </a:solidFill>
                <a:cs typeface="Times New Roman" panose="02020603050405020304" pitchFamily="18" charset="0"/>
              </a:rPr>
              <a:t>59% </a:t>
            </a:r>
            <a:r>
              <a:rPr lang="en-US" sz="2600" b="1" kern="0" dirty="0">
                <a:solidFill>
                  <a:schemeClr val="tx2"/>
                </a:solidFill>
                <a:cs typeface="Times New Roman" panose="02020603050405020304" pitchFamily="18" charset="0"/>
              </a:rPr>
              <a:t>of the general student population</a:t>
            </a:r>
          </a:p>
          <a:p>
            <a:pPr marL="0" indent="0" algn="ctr">
              <a:lnSpc>
                <a:spcPct val="110000"/>
              </a:lnSpc>
              <a:buNone/>
            </a:pPr>
            <a:endParaRPr lang="en-US" sz="2600" b="1" kern="0" dirty="0" smtClean="0">
              <a:solidFill>
                <a:schemeClr val="tx2"/>
              </a:solidFill>
              <a:cs typeface="Times New Roman" panose="02020603050405020304" pitchFamily="18" charset="0"/>
            </a:endParaRPr>
          </a:p>
          <a:p>
            <a:pPr marL="0" indent="0" algn="ctr">
              <a:lnSpc>
                <a:spcPct val="110000"/>
              </a:lnSpc>
              <a:buNone/>
            </a:pPr>
            <a:r>
              <a:rPr lang="en-US" sz="2600" b="1" kern="0" dirty="0" smtClean="0">
                <a:solidFill>
                  <a:schemeClr val="tx2"/>
                </a:solidFill>
                <a:cs typeface="Times New Roman" panose="02020603050405020304" pitchFamily="18" charset="0"/>
              </a:rPr>
              <a:t>41</a:t>
            </a:r>
            <a:r>
              <a:rPr lang="en-US" sz="2600" b="1" kern="0" dirty="0">
                <a:solidFill>
                  <a:schemeClr val="tx2"/>
                </a:solidFill>
                <a:cs typeface="Times New Roman" panose="02020603050405020304" pitchFamily="18" charset="0"/>
              </a:rPr>
              <a:t>% of the foster youth enrolled in a CCC for a second year</a:t>
            </a:r>
          </a:p>
          <a:p>
            <a:pPr marL="0" indent="0" algn="ctr">
              <a:lnSpc>
                <a:spcPct val="110000"/>
              </a:lnSpc>
              <a:buNone/>
            </a:pPr>
            <a:r>
              <a:rPr lang="en-US" sz="2600" b="1" kern="0" dirty="0" smtClean="0">
                <a:solidFill>
                  <a:schemeClr val="tx2"/>
                </a:solidFill>
                <a:cs typeface="Times New Roman" panose="02020603050405020304" pitchFamily="18" charset="0"/>
              </a:rPr>
              <a:t>compared </a:t>
            </a:r>
            <a:r>
              <a:rPr lang="en-US" sz="2600" b="1" kern="0" dirty="0">
                <a:solidFill>
                  <a:schemeClr val="tx2"/>
                </a:solidFill>
                <a:cs typeface="Times New Roman" panose="02020603050405020304" pitchFamily="18" charset="0"/>
              </a:rPr>
              <a:t>with 48% of similarly disadvantaged youth </a:t>
            </a:r>
            <a:br>
              <a:rPr lang="en-US" sz="2600" b="1" kern="0" dirty="0">
                <a:solidFill>
                  <a:schemeClr val="tx2"/>
                </a:solidFill>
                <a:cs typeface="Times New Roman" panose="02020603050405020304" pitchFamily="18" charset="0"/>
              </a:rPr>
            </a:br>
            <a:r>
              <a:rPr lang="en-US" sz="2600" b="1" kern="0" dirty="0" smtClean="0">
                <a:solidFill>
                  <a:schemeClr val="tx2"/>
                </a:solidFill>
                <a:cs typeface="Times New Roman" panose="02020603050405020304" pitchFamily="18" charset="0"/>
              </a:rPr>
              <a:t>62</a:t>
            </a:r>
            <a:r>
              <a:rPr lang="en-US" sz="2600" b="1" kern="0" dirty="0">
                <a:solidFill>
                  <a:schemeClr val="tx2"/>
                </a:solidFill>
                <a:cs typeface="Times New Roman" panose="02020603050405020304" pitchFamily="18" charset="0"/>
              </a:rPr>
              <a:t>% of the general student population.</a:t>
            </a:r>
          </a:p>
          <a:p>
            <a:endParaRPr lang="en-US" sz="2600" b="1" kern="0" dirty="0">
              <a:solidFill>
                <a:schemeClr val="tx2"/>
              </a:solidFill>
              <a:latin typeface="+mj-lt"/>
              <a:cs typeface="Times New Roman" panose="02020603050405020304" pitchFamily="18" charset="0"/>
            </a:endParaRPr>
          </a:p>
          <a:p>
            <a:endParaRPr lang="en-US" sz="2600" b="1" kern="0" dirty="0">
              <a:solidFill>
                <a:schemeClr val="tx2"/>
              </a:solidFill>
              <a:latin typeface="+mj-lt"/>
              <a:cs typeface="Times New Roman" panose="02020603050405020304" pitchFamily="18" charset="0"/>
            </a:endParaRPr>
          </a:p>
          <a:p>
            <a:pPr algn="r"/>
            <a:endParaRPr lang="en-US" sz="2600" b="1" kern="0" dirty="0">
              <a:solidFill>
                <a:schemeClr val="tx2"/>
              </a:solidFill>
              <a:latin typeface="+mj-lt"/>
              <a:cs typeface="Times New Roman" panose="02020603050405020304" pitchFamily="18" charset="0"/>
            </a:endParaRPr>
          </a:p>
          <a:p>
            <a:pPr marL="0" indent="0" algn="r">
              <a:buNone/>
            </a:pPr>
            <a:r>
              <a:rPr lang="en-US" sz="2600" kern="0" dirty="0">
                <a:solidFill>
                  <a:schemeClr val="tx2"/>
                </a:solidFill>
                <a:cs typeface="Times New Roman" panose="02020603050405020304" pitchFamily="18" charset="0"/>
              </a:rPr>
              <a:t>Source: Stewart Foundation May 22, 2013</a:t>
            </a:r>
          </a:p>
          <a:p>
            <a:endParaRPr lang="en-US" dirty="0">
              <a:solidFill>
                <a:schemeClr val="tx2"/>
              </a:solidFill>
              <a:latin typeface="+mj-lt"/>
              <a:cs typeface="Times New Roman" panose="02020603050405020304" pitchFamily="18" charset="0"/>
            </a:endParaRPr>
          </a:p>
        </p:txBody>
      </p:sp>
    </p:spTree>
    <p:extLst>
      <p:ext uri="{BB962C8B-B14F-4D97-AF65-F5344CB8AC3E}">
        <p14:creationId xmlns:p14="http://schemas.microsoft.com/office/powerpoint/2010/main" val="8378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COMMON BARRIERS </a:t>
            </a:r>
            <a:r>
              <a:rPr lang="en-US" b="1" dirty="0" smtClean="0"/>
              <a:t>TO COLLEGE</a:t>
            </a:r>
            <a:endParaRPr lang="en-US" dirty="0">
              <a:latin typeface="Times New Roman"/>
              <a:cs typeface="Times New Roman"/>
            </a:endParaRPr>
          </a:p>
        </p:txBody>
      </p:sp>
      <p:sp>
        <p:nvSpPr>
          <p:cNvPr id="3" name="Content Placeholder 2"/>
          <p:cNvSpPr>
            <a:spLocks noGrp="1"/>
          </p:cNvSpPr>
          <p:nvPr>
            <p:ph idx="1"/>
          </p:nvPr>
        </p:nvSpPr>
        <p:spPr/>
        <p:txBody>
          <a:bodyPr/>
          <a:lstStyle/>
          <a:p>
            <a:pPr>
              <a:lnSpc>
                <a:spcPct val="150000"/>
              </a:lnSpc>
            </a:pPr>
            <a:r>
              <a:rPr lang="en-US" dirty="0" smtClean="0"/>
              <a:t>K-</a:t>
            </a:r>
            <a:r>
              <a:rPr lang="en-US" dirty="0"/>
              <a:t>­12 school and </a:t>
            </a:r>
            <a:r>
              <a:rPr lang="en-US" dirty="0" smtClean="0"/>
              <a:t>placement instability</a:t>
            </a:r>
            <a:endParaRPr lang="en-US" dirty="0"/>
          </a:p>
          <a:p>
            <a:pPr>
              <a:lnSpc>
                <a:spcPct val="150000"/>
              </a:lnSpc>
            </a:pPr>
            <a:r>
              <a:rPr lang="en-US" dirty="0" smtClean="0"/>
              <a:t>Academic/learning </a:t>
            </a:r>
            <a:r>
              <a:rPr lang="en-US" dirty="0"/>
              <a:t>gaps</a:t>
            </a:r>
          </a:p>
          <a:p>
            <a:pPr>
              <a:lnSpc>
                <a:spcPct val="150000"/>
              </a:lnSpc>
            </a:pPr>
            <a:r>
              <a:rPr lang="en-US" dirty="0" smtClean="0"/>
              <a:t>Lack </a:t>
            </a:r>
            <a:r>
              <a:rPr lang="en-US" dirty="0"/>
              <a:t>of educational advocacy</a:t>
            </a:r>
          </a:p>
          <a:p>
            <a:pPr>
              <a:lnSpc>
                <a:spcPct val="150000"/>
              </a:lnSpc>
            </a:pPr>
            <a:r>
              <a:rPr lang="en-US" dirty="0" smtClean="0"/>
              <a:t>Low </a:t>
            </a:r>
            <a:r>
              <a:rPr lang="en-US" dirty="0"/>
              <a:t>high school graduation rates</a:t>
            </a:r>
          </a:p>
          <a:p>
            <a:pPr>
              <a:lnSpc>
                <a:spcPct val="150000"/>
              </a:lnSpc>
            </a:pPr>
            <a:r>
              <a:rPr lang="en-US" dirty="0" smtClean="0"/>
              <a:t>Records </a:t>
            </a:r>
            <a:r>
              <a:rPr lang="en-US" dirty="0"/>
              <a:t>transfer and </a:t>
            </a:r>
            <a:r>
              <a:rPr lang="en-US" dirty="0" smtClean="0"/>
              <a:t>confidentiality issues</a:t>
            </a:r>
            <a:endParaRPr lang="en-US" dirty="0"/>
          </a:p>
          <a:p>
            <a:pPr>
              <a:lnSpc>
                <a:spcPct val="150000"/>
              </a:lnSpc>
            </a:pPr>
            <a:r>
              <a:rPr lang="en-US" dirty="0" smtClean="0"/>
              <a:t>High </a:t>
            </a:r>
            <a:r>
              <a:rPr lang="en-US" dirty="0"/>
              <a:t>rate of homelessness </a:t>
            </a:r>
            <a:r>
              <a:rPr lang="en-US" dirty="0" smtClean="0"/>
              <a:t>after emancipation</a:t>
            </a:r>
            <a:endParaRPr lang="en-US" dirty="0"/>
          </a:p>
          <a:p>
            <a:pPr>
              <a:lnSpc>
                <a:spcPct val="150000"/>
              </a:lnSpc>
            </a:pPr>
            <a:r>
              <a:rPr lang="en-US" dirty="0" smtClean="0"/>
              <a:t>Long-</a:t>
            </a:r>
            <a:r>
              <a:rPr lang="en-US" dirty="0"/>
              <a:t>­term effects of abuse </a:t>
            </a:r>
            <a:r>
              <a:rPr lang="en-US" dirty="0" smtClean="0"/>
              <a:t>and neglect</a:t>
            </a:r>
            <a:endParaRPr lang="en-US" dirty="0">
              <a:latin typeface="Times New Roman"/>
              <a:cs typeface="Times New Roman"/>
            </a:endParaRPr>
          </a:p>
        </p:txBody>
      </p:sp>
    </p:spTree>
    <p:extLst>
      <p:ext uri="{BB962C8B-B14F-4D97-AF65-F5344CB8AC3E}">
        <p14:creationId xmlns:p14="http://schemas.microsoft.com/office/powerpoint/2010/main" val="3390105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a:cs typeface="Times New Roman"/>
              </a:rPr>
              <a:t>Where do the youth go … Why does it matter?</a:t>
            </a:r>
            <a:endParaRPr lang="en-US" dirty="0">
              <a:latin typeface="Times New Roman"/>
              <a:cs typeface="Times New Roman"/>
            </a:endParaRPr>
          </a:p>
        </p:txBody>
      </p:sp>
      <p:sp>
        <p:nvSpPr>
          <p:cNvPr id="3" name="Content Placeholder 2"/>
          <p:cNvSpPr>
            <a:spLocks noGrp="1"/>
          </p:cNvSpPr>
          <p:nvPr>
            <p:ph idx="1"/>
          </p:nvPr>
        </p:nvSpPr>
        <p:spPr/>
        <p:txBody>
          <a:bodyPr>
            <a:normAutofit fontScale="85000" lnSpcReduction="20000"/>
          </a:bodyPr>
          <a:lstStyle/>
          <a:p>
            <a:r>
              <a:rPr lang="en-US" b="1" dirty="0">
                <a:solidFill>
                  <a:schemeClr val="tx2"/>
                </a:solidFill>
              </a:rPr>
              <a:t>70% of all California State Prison</a:t>
            </a:r>
            <a:r>
              <a:rPr lang="en-US" dirty="0">
                <a:solidFill>
                  <a:schemeClr val="tx2"/>
                </a:solidFill>
              </a:rPr>
              <a:t> inmates are former foster youth</a:t>
            </a:r>
            <a:br>
              <a:rPr lang="en-US" dirty="0">
                <a:solidFill>
                  <a:schemeClr val="tx2"/>
                </a:solidFill>
              </a:rPr>
            </a:br>
            <a:endParaRPr lang="en-US" dirty="0">
              <a:solidFill>
                <a:schemeClr val="tx2"/>
              </a:solidFill>
            </a:endParaRPr>
          </a:p>
          <a:p>
            <a:r>
              <a:rPr lang="en-US" b="1" dirty="0">
                <a:solidFill>
                  <a:schemeClr val="tx2"/>
                </a:solidFill>
              </a:rPr>
              <a:t>36% of California foster youth</a:t>
            </a:r>
            <a:r>
              <a:rPr lang="en-US" dirty="0">
                <a:solidFill>
                  <a:schemeClr val="tx2"/>
                </a:solidFill>
              </a:rPr>
              <a:t> become homeless within 18 months of emancipation</a:t>
            </a:r>
            <a:br>
              <a:rPr lang="en-US" dirty="0">
                <a:solidFill>
                  <a:schemeClr val="tx2"/>
                </a:solidFill>
              </a:rPr>
            </a:br>
            <a:endParaRPr lang="en-US" dirty="0">
              <a:solidFill>
                <a:schemeClr val="tx2"/>
              </a:solidFill>
            </a:endParaRPr>
          </a:p>
          <a:p>
            <a:r>
              <a:rPr lang="en-US" b="1" dirty="0">
                <a:solidFill>
                  <a:schemeClr val="tx2"/>
                </a:solidFill>
              </a:rPr>
              <a:t>One in four</a:t>
            </a:r>
            <a:r>
              <a:rPr lang="en-US" dirty="0">
                <a:solidFill>
                  <a:schemeClr val="tx2"/>
                </a:solidFill>
              </a:rPr>
              <a:t> become incarcerated within two years of emancipation</a:t>
            </a:r>
            <a:br>
              <a:rPr lang="en-US" dirty="0">
                <a:solidFill>
                  <a:schemeClr val="tx2"/>
                </a:solidFill>
              </a:rPr>
            </a:br>
            <a:endParaRPr lang="en-US" dirty="0">
              <a:solidFill>
                <a:schemeClr val="tx2"/>
              </a:solidFill>
            </a:endParaRPr>
          </a:p>
          <a:p>
            <a:r>
              <a:rPr lang="en-US" b="1" dirty="0">
                <a:solidFill>
                  <a:schemeClr val="tx2"/>
                </a:solidFill>
              </a:rPr>
              <a:t>51% are unemployed</a:t>
            </a:r>
            <a:r>
              <a:rPr lang="en-US" dirty="0">
                <a:solidFill>
                  <a:schemeClr val="tx2"/>
                </a:solidFill>
              </a:rPr>
              <a:t> within 2-4 years of emancipation</a:t>
            </a:r>
            <a:br>
              <a:rPr lang="en-US" dirty="0">
                <a:solidFill>
                  <a:schemeClr val="tx2"/>
                </a:solidFill>
              </a:rPr>
            </a:br>
            <a:endParaRPr lang="en-US" dirty="0">
              <a:solidFill>
                <a:schemeClr val="tx2"/>
              </a:solidFill>
            </a:endParaRPr>
          </a:p>
          <a:p>
            <a:r>
              <a:rPr lang="en-US" b="1" dirty="0">
                <a:solidFill>
                  <a:schemeClr val="tx2"/>
                </a:solidFill>
              </a:rPr>
              <a:t>40% on public assistance</a:t>
            </a:r>
            <a:r>
              <a:rPr lang="en-US" dirty="0">
                <a:solidFill>
                  <a:schemeClr val="tx2"/>
                </a:solidFill>
              </a:rPr>
              <a:t> within 2-4 years of emancipation</a:t>
            </a:r>
            <a:br>
              <a:rPr lang="en-US" dirty="0">
                <a:solidFill>
                  <a:schemeClr val="tx2"/>
                </a:solidFill>
              </a:rPr>
            </a:br>
            <a:endParaRPr lang="en-US" dirty="0">
              <a:solidFill>
                <a:schemeClr val="tx2"/>
              </a:solidFill>
            </a:endParaRPr>
          </a:p>
          <a:p>
            <a:r>
              <a:rPr lang="en-US" b="1" dirty="0">
                <a:solidFill>
                  <a:schemeClr val="tx2"/>
                </a:solidFill>
              </a:rPr>
              <a:t>50% of all female foster youth </a:t>
            </a:r>
            <a:r>
              <a:rPr lang="en-US" dirty="0">
                <a:solidFill>
                  <a:schemeClr val="tx2"/>
                </a:solidFill>
              </a:rPr>
              <a:t>will become pregnant by age 19</a:t>
            </a:r>
            <a:br>
              <a:rPr lang="en-US" dirty="0">
                <a:solidFill>
                  <a:schemeClr val="tx2"/>
                </a:solidFill>
              </a:rPr>
            </a:br>
            <a:endParaRPr lang="en-US" dirty="0">
              <a:solidFill>
                <a:schemeClr val="tx2"/>
              </a:solidFill>
            </a:endParaRPr>
          </a:p>
          <a:p>
            <a:r>
              <a:rPr lang="en-US" b="1" dirty="0">
                <a:solidFill>
                  <a:schemeClr val="tx2"/>
                </a:solidFill>
              </a:rPr>
              <a:t>1% of all foster youth </a:t>
            </a:r>
            <a:r>
              <a:rPr lang="en-US" dirty="0">
                <a:solidFill>
                  <a:schemeClr val="tx2"/>
                </a:solidFill>
              </a:rPr>
              <a:t>who enroll in college actually earn their bachelor’s degree</a:t>
            </a:r>
            <a:r>
              <a:rPr lang="en-US" sz="1600" kern="0" dirty="0">
                <a:solidFill>
                  <a:schemeClr val="tx2"/>
                </a:solidFill>
              </a:rPr>
              <a:t/>
            </a:r>
            <a:br>
              <a:rPr lang="en-US" sz="1600" kern="0" dirty="0">
                <a:solidFill>
                  <a:schemeClr val="tx2"/>
                </a:solidFill>
              </a:rPr>
            </a:br>
            <a:endParaRPr lang="en-US" sz="1600" kern="0" dirty="0">
              <a:solidFill>
                <a:schemeClr val="tx2"/>
              </a:solidFill>
            </a:endParaRPr>
          </a:p>
          <a:p>
            <a:pPr algn="r"/>
            <a:r>
              <a:rPr lang="en-US" sz="1200" kern="0" dirty="0">
                <a:solidFill>
                  <a:schemeClr val="tx2"/>
                </a:solidFill>
              </a:rPr>
              <a:t>Sources: http://www.unitedfriends.org/about-ufc/faq/life-after-foster-care</a:t>
            </a:r>
          </a:p>
        </p:txBody>
      </p:sp>
    </p:spTree>
    <p:extLst>
      <p:ext uri="{BB962C8B-B14F-4D97-AF65-F5344CB8AC3E}">
        <p14:creationId xmlns:p14="http://schemas.microsoft.com/office/powerpoint/2010/main" val="993550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all" dirty="0" smtClean="0">
                <a:latin typeface="Times New Roman"/>
                <a:cs typeface="Times New Roman"/>
              </a:rPr>
              <a:t>FYSI Program History </a:t>
            </a:r>
            <a:endParaRPr lang="en-US" cap="all" dirty="0">
              <a:latin typeface="Times New Roman"/>
              <a:cs typeface="Times New Roman"/>
            </a:endParaRPr>
          </a:p>
        </p:txBody>
      </p:sp>
      <p:sp>
        <p:nvSpPr>
          <p:cNvPr id="3" name="Content Placeholder 2"/>
          <p:cNvSpPr>
            <a:spLocks noGrp="1"/>
          </p:cNvSpPr>
          <p:nvPr>
            <p:ph idx="1"/>
          </p:nvPr>
        </p:nvSpPr>
        <p:spPr/>
        <p:txBody>
          <a:bodyPr>
            <a:normAutofit fontScale="85000" lnSpcReduction="10000"/>
          </a:bodyPr>
          <a:lstStyle/>
          <a:p>
            <a:pPr marL="0" indent="0">
              <a:lnSpc>
                <a:spcPct val="110000"/>
              </a:lnSpc>
            </a:pPr>
            <a:r>
              <a:rPr lang="en-US" altLang="en-US" kern="0" dirty="0">
                <a:solidFill>
                  <a:schemeClr val="tx2"/>
                </a:solidFill>
              </a:rPr>
              <a:t>Fullerton College -Transfer Center &amp; Cadena Cultural Center and  Orangewood Children’s Foundation (then Guardian Scholars)</a:t>
            </a:r>
          </a:p>
          <a:p>
            <a:pPr marL="0" indent="0">
              <a:lnSpc>
                <a:spcPct val="110000"/>
              </a:lnSpc>
            </a:pPr>
            <a:endParaRPr lang="en-US" altLang="en-US" kern="0" dirty="0">
              <a:solidFill>
                <a:schemeClr val="tx2"/>
              </a:solidFill>
            </a:endParaRPr>
          </a:p>
          <a:p>
            <a:pPr marL="0" indent="0">
              <a:lnSpc>
                <a:spcPct val="110000"/>
              </a:lnSpc>
            </a:pPr>
            <a:r>
              <a:rPr lang="en-US" altLang="en-US" kern="0" dirty="0">
                <a:solidFill>
                  <a:schemeClr val="tx2"/>
                </a:solidFill>
              </a:rPr>
              <a:t> VPSS moved Guardian Scholars to EOPS in Fall 2008 and changed the name of the program to FYSI to align with the CCCCO FYSI </a:t>
            </a:r>
          </a:p>
          <a:p>
            <a:pPr marL="0" indent="0">
              <a:lnSpc>
                <a:spcPct val="110000"/>
              </a:lnSpc>
            </a:pPr>
            <a:endParaRPr lang="en-US" altLang="en-US" kern="0" dirty="0">
              <a:solidFill>
                <a:schemeClr val="tx2"/>
              </a:solidFill>
            </a:endParaRPr>
          </a:p>
          <a:p>
            <a:pPr marL="0" indent="0">
              <a:lnSpc>
                <a:spcPct val="110000"/>
              </a:lnSpc>
            </a:pPr>
            <a:r>
              <a:rPr lang="en-US" altLang="en-US" kern="0" dirty="0">
                <a:solidFill>
                  <a:schemeClr val="tx2"/>
                </a:solidFill>
              </a:rPr>
              <a:t>EOPS/FYSI began to collaborate with Admissions &amp; Financial Aid </a:t>
            </a:r>
          </a:p>
          <a:p>
            <a:pPr marL="400050" lvl="1" indent="0">
              <a:lnSpc>
                <a:spcPct val="110000"/>
              </a:lnSpc>
            </a:pPr>
            <a:r>
              <a:rPr lang="en-US" altLang="en-US" sz="2400" kern="0" dirty="0">
                <a:solidFill>
                  <a:schemeClr val="tx2"/>
                </a:solidFill>
              </a:rPr>
              <a:t>CCCApply</a:t>
            </a:r>
          </a:p>
          <a:p>
            <a:pPr marL="400050" lvl="1" indent="0">
              <a:lnSpc>
                <a:spcPct val="110000"/>
              </a:lnSpc>
            </a:pPr>
            <a:r>
              <a:rPr lang="en-US" altLang="en-US" sz="2400" kern="0" dirty="0">
                <a:solidFill>
                  <a:schemeClr val="tx2"/>
                </a:solidFill>
              </a:rPr>
              <a:t>Chafee</a:t>
            </a:r>
          </a:p>
          <a:p>
            <a:pPr marL="400050" lvl="1" indent="0">
              <a:lnSpc>
                <a:spcPct val="110000"/>
              </a:lnSpc>
            </a:pPr>
            <a:r>
              <a:rPr lang="en-US" altLang="en-US" sz="2400" kern="0" dirty="0">
                <a:solidFill>
                  <a:schemeClr val="tx2"/>
                </a:solidFill>
              </a:rPr>
              <a:t>EOPS Application</a:t>
            </a:r>
          </a:p>
          <a:p>
            <a:pPr marL="0" indent="0">
              <a:lnSpc>
                <a:spcPct val="110000"/>
              </a:lnSpc>
            </a:pPr>
            <a:endParaRPr lang="en-US" altLang="en-US" kern="0" dirty="0">
              <a:solidFill>
                <a:schemeClr val="tx2"/>
              </a:solidFill>
            </a:endParaRPr>
          </a:p>
          <a:p>
            <a:pPr marL="0" indent="0">
              <a:lnSpc>
                <a:spcPct val="110000"/>
              </a:lnSpc>
            </a:pPr>
            <a:r>
              <a:rPr lang="en-US" altLang="en-US" kern="0" dirty="0">
                <a:solidFill>
                  <a:schemeClr val="tx2"/>
                </a:solidFill>
              </a:rPr>
              <a:t> Outreach efforts to foster youth agencies increased </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363488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rPr>
              <a:t>Overview</a:t>
            </a:r>
            <a:endParaRPr lang="en-US" dirty="0">
              <a:latin typeface="Times New Roman"/>
            </a:endParaRPr>
          </a:p>
        </p:txBody>
      </p:sp>
      <p:sp>
        <p:nvSpPr>
          <p:cNvPr id="3" name="Content Placeholder 2"/>
          <p:cNvSpPr>
            <a:spLocks noGrp="1"/>
          </p:cNvSpPr>
          <p:nvPr>
            <p:ph idx="1"/>
          </p:nvPr>
        </p:nvSpPr>
        <p:spPr/>
        <p:txBody>
          <a:bodyPr>
            <a:normAutofit/>
          </a:bodyPr>
          <a:lstStyle/>
          <a:p>
            <a:r>
              <a:rPr lang="en-US" dirty="0" smtClean="0">
                <a:latin typeface="Times New Roman"/>
              </a:rPr>
              <a:t>Resolution 20.01 F14—</a:t>
            </a:r>
            <a:r>
              <a:rPr lang="en-US" dirty="0" smtClean="0">
                <a:latin typeface="Times New Roman"/>
                <a:cs typeface="Times New Roman"/>
              </a:rPr>
              <a:t>Developing </a:t>
            </a:r>
            <a:r>
              <a:rPr lang="en-US" dirty="0">
                <a:latin typeface="Times New Roman"/>
                <a:cs typeface="Times New Roman"/>
              </a:rPr>
              <a:t>a System Plan for Serving Disenfranchised </a:t>
            </a:r>
            <a:r>
              <a:rPr lang="en-US" dirty="0" smtClean="0">
                <a:latin typeface="Times New Roman"/>
                <a:cs typeface="Times New Roman"/>
              </a:rPr>
              <a:t>Students; </a:t>
            </a:r>
            <a:r>
              <a:rPr lang="en-US" sz="1600" dirty="0">
                <a:latin typeface="Times New Roman"/>
                <a:cs typeface="Times New Roman"/>
                <a:hlinkClick r:id="rId3"/>
              </a:rPr>
              <a:t>http://asccc.org/resolutions/developing-system-plan-serving-disenfranchised-</a:t>
            </a:r>
            <a:r>
              <a:rPr lang="en-US" sz="1600" dirty="0" smtClean="0">
                <a:latin typeface="Times New Roman"/>
                <a:cs typeface="Times New Roman"/>
                <a:hlinkClick r:id="rId3"/>
              </a:rPr>
              <a:t>students</a:t>
            </a:r>
            <a:endParaRPr lang="en-US" sz="1600" dirty="0">
              <a:latin typeface="Times New Roman"/>
              <a:cs typeface="Times New Roman"/>
            </a:endParaRPr>
          </a:p>
          <a:p>
            <a:pPr marL="0" indent="0">
              <a:buNone/>
            </a:pPr>
            <a:endParaRPr lang="en-US" dirty="0" smtClean="0">
              <a:latin typeface="Times New Roman"/>
              <a:cs typeface="Times New Roman"/>
            </a:endParaRPr>
          </a:p>
          <a:p>
            <a:r>
              <a:rPr lang="en-US" dirty="0" smtClean="0">
                <a:latin typeface="Times New Roman"/>
                <a:cs typeface="Times New Roman"/>
              </a:rPr>
              <a:t>February 2016 Rostrum Article: </a:t>
            </a:r>
            <a:r>
              <a:rPr lang="en-US" i="1" dirty="0" smtClean="0">
                <a:latin typeface="Times New Roman"/>
                <a:cs typeface="Times New Roman"/>
              </a:rPr>
              <a:t>Disenfranchised Students—Who Are </a:t>
            </a:r>
            <a:r>
              <a:rPr lang="en-US" i="1" dirty="0">
                <a:latin typeface="Times New Roman"/>
                <a:cs typeface="Times New Roman"/>
              </a:rPr>
              <a:t>They? </a:t>
            </a:r>
            <a:r>
              <a:rPr lang="en-US" sz="1600" dirty="0">
                <a:latin typeface="Times New Roman"/>
                <a:cs typeface="Times New Roman"/>
                <a:hlinkClick r:id="rId4"/>
              </a:rPr>
              <a:t>http://asccc.org/content/disenfranchised-students—who-are-</a:t>
            </a:r>
            <a:r>
              <a:rPr lang="en-US" sz="1600" dirty="0" smtClean="0">
                <a:latin typeface="Times New Roman"/>
                <a:cs typeface="Times New Roman"/>
                <a:hlinkClick r:id="rId4"/>
              </a:rPr>
              <a:t>they</a:t>
            </a:r>
            <a:endParaRPr lang="en-US" sz="1600" dirty="0" smtClean="0">
              <a:latin typeface="Times New Roman"/>
              <a:cs typeface="Times New Roman"/>
            </a:endParaRPr>
          </a:p>
          <a:p>
            <a:pPr marL="0" indent="0">
              <a:buNone/>
            </a:pPr>
            <a:endParaRPr lang="en-US" sz="1600" dirty="0" smtClean="0">
              <a:latin typeface="Times New Roman"/>
              <a:cs typeface="Times New Roman"/>
            </a:endParaRPr>
          </a:p>
          <a:p>
            <a:r>
              <a:rPr lang="en-US" dirty="0" smtClean="0">
                <a:latin typeface="Times New Roman"/>
                <a:cs typeface="Times New Roman"/>
              </a:rPr>
              <a:t>September </a:t>
            </a:r>
            <a:r>
              <a:rPr lang="en-US" dirty="0">
                <a:latin typeface="Times New Roman"/>
                <a:cs typeface="Times New Roman"/>
              </a:rPr>
              <a:t>2016 Rostrum Article: </a:t>
            </a:r>
            <a:r>
              <a:rPr lang="en-US" i="1" dirty="0">
                <a:latin typeface="Times New Roman"/>
                <a:cs typeface="Times New Roman"/>
              </a:rPr>
              <a:t>Disenfranchised Students—Where Are We Now? </a:t>
            </a:r>
            <a:r>
              <a:rPr lang="en-US" sz="1600" dirty="0">
                <a:latin typeface="Times New Roman"/>
                <a:cs typeface="Times New Roman"/>
                <a:hlinkClick r:id="rId5"/>
              </a:rPr>
              <a:t>http://asccc.org/content/disenfranchised-students-–-where-are-we-</a:t>
            </a:r>
            <a:r>
              <a:rPr lang="en-US" sz="1600" dirty="0" smtClean="0">
                <a:latin typeface="Times New Roman"/>
                <a:cs typeface="Times New Roman"/>
                <a:hlinkClick r:id="rId5"/>
              </a:rPr>
              <a:t>now</a:t>
            </a:r>
            <a:endParaRPr lang="en-US" dirty="0" smtClean="0">
              <a:latin typeface="Times New Roman"/>
              <a:cs typeface="Times New Roman"/>
            </a:endParaRPr>
          </a:p>
          <a:p>
            <a:endParaRPr lang="en-US" dirty="0" smtClean="0">
              <a:latin typeface="Times New Roman"/>
              <a:cs typeface="Times New Roman"/>
            </a:endParaRPr>
          </a:p>
          <a:p>
            <a:r>
              <a:rPr lang="en-US" dirty="0" smtClean="0">
                <a:latin typeface="Times New Roman"/>
                <a:cs typeface="Times New Roman"/>
              </a:rPr>
              <a:t>A program at </a:t>
            </a:r>
            <a:r>
              <a:rPr lang="en-US" dirty="0" smtClean="0">
                <a:latin typeface="Times New Roman"/>
                <a:cs typeface="Times New Roman"/>
              </a:rPr>
              <a:t>Fullerton </a:t>
            </a:r>
            <a:r>
              <a:rPr lang="en-US" smtClean="0">
                <a:latin typeface="Times New Roman"/>
                <a:cs typeface="Times New Roman"/>
              </a:rPr>
              <a:t>College focused on Foster Youth</a:t>
            </a:r>
            <a:r>
              <a:rPr lang="is-IS" dirty="0" smtClean="0">
                <a:latin typeface="Times New Roman"/>
                <a:cs typeface="Times New Roman"/>
              </a:rPr>
              <a:t>…</a:t>
            </a:r>
            <a:endParaRPr lang="en-US" dirty="0" smtClean="0">
              <a:latin typeface="Times New Roman"/>
              <a:cs typeface="Times New Roman"/>
            </a:endParaRPr>
          </a:p>
          <a:p>
            <a:endParaRPr lang="en-US" dirty="0" smtClean="0">
              <a:latin typeface="Times New Roman"/>
              <a:cs typeface="Times New Roman"/>
            </a:endParaRPr>
          </a:p>
          <a:p>
            <a:endParaRPr lang="en-US" dirty="0">
              <a:latin typeface="Times New Roman"/>
            </a:endParaRPr>
          </a:p>
        </p:txBody>
      </p:sp>
    </p:spTree>
    <p:extLst>
      <p:ext uri="{BB962C8B-B14F-4D97-AF65-F5344CB8AC3E}">
        <p14:creationId xmlns:p14="http://schemas.microsoft.com/office/powerpoint/2010/main" val="276242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62" y="392723"/>
            <a:ext cx="8229600" cy="990600"/>
          </a:xfrm>
        </p:spPr>
        <p:txBody>
          <a:bodyPr/>
          <a:lstStyle/>
          <a:p>
            <a:pPr algn="ctr"/>
            <a:r>
              <a:rPr lang="en-US" dirty="0" smtClean="0">
                <a:latin typeface="Times New Roman"/>
                <a:cs typeface="Times New Roman"/>
              </a:rPr>
              <a:t>FYSI – Student Participation Growth </a:t>
            </a:r>
            <a:endParaRPr lang="en-US" dirty="0">
              <a:latin typeface="Times New Roman"/>
              <a:cs typeface="Times New Roman"/>
            </a:endParaRPr>
          </a:p>
        </p:txBody>
      </p:sp>
      <p:graphicFrame>
        <p:nvGraphicFramePr>
          <p:cNvPr id="4" name="Chart 3"/>
          <p:cNvGraphicFramePr>
            <a:graphicFrameLocks/>
          </p:cNvGraphicFramePr>
          <p:nvPr>
            <p:extLst>
              <p:ext uri="{D42A27DB-BD31-4B8C-83A1-F6EECF244321}">
                <p14:modId xmlns:p14="http://schemas.microsoft.com/office/powerpoint/2010/main" val="2304674117"/>
              </p:ext>
            </p:extLst>
          </p:nvPr>
        </p:nvGraphicFramePr>
        <p:xfrm>
          <a:off x="269631" y="1383323"/>
          <a:ext cx="8874369" cy="275492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5"/>
          <p:cNvSpPr txBox="1">
            <a:spLocks noChangeArrowheads="1"/>
          </p:cNvSpPr>
          <p:nvPr/>
        </p:nvSpPr>
        <p:spPr bwMode="auto">
          <a:xfrm>
            <a:off x="539262" y="4489938"/>
            <a:ext cx="710138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lnSpc>
                <a:spcPct val="80000"/>
              </a:lnSpc>
              <a:buNone/>
            </a:pPr>
            <a:r>
              <a:rPr lang="en-US" altLang="en-US" sz="1800" kern="0" dirty="0" smtClean="0">
                <a:solidFill>
                  <a:schemeClr val="tx2"/>
                </a:solidFill>
              </a:rPr>
              <a:t>Outreach/Referral</a:t>
            </a:r>
            <a:br>
              <a:rPr lang="en-US" altLang="en-US" sz="1800" kern="0" dirty="0" smtClean="0">
                <a:solidFill>
                  <a:schemeClr val="tx2"/>
                </a:solidFill>
              </a:rPr>
            </a:br>
            <a:r>
              <a:rPr lang="en-US" altLang="en-US" sz="1800" kern="0" dirty="0" smtClean="0">
                <a:solidFill>
                  <a:schemeClr val="tx2"/>
                </a:solidFill>
              </a:rPr>
              <a:t> </a:t>
            </a:r>
            <a:endParaRPr lang="en-US" altLang="en-US" sz="1800" kern="0" dirty="0">
              <a:solidFill>
                <a:schemeClr val="tx2"/>
              </a:solidFill>
            </a:endParaRPr>
          </a:p>
          <a:p>
            <a:pPr lvl="1">
              <a:lnSpc>
                <a:spcPct val="80000"/>
              </a:lnSpc>
            </a:pPr>
            <a:r>
              <a:rPr lang="en-US" altLang="en-US" sz="1400" kern="0" dirty="0">
                <a:solidFill>
                  <a:schemeClr val="tx2"/>
                </a:solidFill>
              </a:rPr>
              <a:t>Students</a:t>
            </a:r>
          </a:p>
          <a:p>
            <a:pPr lvl="1">
              <a:lnSpc>
                <a:spcPct val="80000"/>
              </a:lnSpc>
            </a:pPr>
            <a:r>
              <a:rPr lang="en-US" altLang="en-US" sz="1400" kern="0" dirty="0">
                <a:solidFill>
                  <a:schemeClr val="tx2"/>
                </a:solidFill>
              </a:rPr>
              <a:t>Orangewood Children’s Foundation</a:t>
            </a:r>
          </a:p>
          <a:p>
            <a:pPr lvl="1">
              <a:lnSpc>
                <a:spcPct val="80000"/>
              </a:lnSpc>
            </a:pPr>
            <a:r>
              <a:rPr lang="en-US" altLang="en-US" sz="1400" kern="0" dirty="0">
                <a:solidFill>
                  <a:schemeClr val="tx2"/>
                </a:solidFill>
              </a:rPr>
              <a:t>United Friends of the Children</a:t>
            </a:r>
          </a:p>
          <a:p>
            <a:pPr lvl="1">
              <a:lnSpc>
                <a:spcPct val="80000"/>
              </a:lnSpc>
            </a:pPr>
            <a:r>
              <a:rPr lang="en-US" altLang="en-US" sz="1400" kern="0" dirty="0">
                <a:solidFill>
                  <a:schemeClr val="tx2"/>
                </a:solidFill>
              </a:rPr>
              <a:t>Olive Crest </a:t>
            </a:r>
            <a:endParaRPr lang="en-US" altLang="en-US" sz="1400" kern="0" dirty="0" smtClean="0">
              <a:solidFill>
                <a:schemeClr val="tx2"/>
              </a:solidFill>
            </a:endParaRPr>
          </a:p>
          <a:p>
            <a:pPr lvl="1">
              <a:lnSpc>
                <a:spcPct val="80000"/>
              </a:lnSpc>
            </a:pPr>
            <a:r>
              <a:rPr lang="en-US" altLang="en-US" sz="1400" kern="0" dirty="0">
                <a:solidFill>
                  <a:schemeClr val="tx2"/>
                </a:solidFill>
              </a:rPr>
              <a:t>Crittenton </a:t>
            </a:r>
            <a:endParaRPr lang="en-US" altLang="en-US" sz="1400" kern="0" dirty="0" smtClean="0">
              <a:solidFill>
                <a:schemeClr val="tx2"/>
              </a:solidFill>
            </a:endParaRPr>
          </a:p>
          <a:p>
            <a:pPr lvl="1">
              <a:lnSpc>
                <a:spcPct val="80000"/>
              </a:lnSpc>
            </a:pPr>
            <a:r>
              <a:rPr lang="en-US" altLang="en-US" sz="1400" kern="0" dirty="0" smtClean="0">
                <a:solidFill>
                  <a:schemeClr val="tx2"/>
                </a:solidFill>
              </a:rPr>
              <a:t>Fullerton Union </a:t>
            </a:r>
            <a:r>
              <a:rPr lang="en-US" altLang="en-US" sz="1400" kern="0" dirty="0">
                <a:solidFill>
                  <a:schemeClr val="tx2"/>
                </a:solidFill>
              </a:rPr>
              <a:t>Unified School </a:t>
            </a:r>
            <a:r>
              <a:rPr lang="en-US" altLang="en-US" sz="1400" kern="0" dirty="0" smtClean="0">
                <a:solidFill>
                  <a:schemeClr val="tx2"/>
                </a:solidFill>
              </a:rPr>
              <a:t>District</a:t>
            </a:r>
          </a:p>
          <a:p>
            <a:pPr lvl="1">
              <a:lnSpc>
                <a:spcPct val="80000"/>
              </a:lnSpc>
            </a:pPr>
            <a:r>
              <a:rPr lang="en-US" altLang="en-US" sz="1400" kern="0" dirty="0" smtClean="0">
                <a:solidFill>
                  <a:schemeClr val="tx2"/>
                </a:solidFill>
              </a:rPr>
              <a:t>Anaheim Union Unified School District</a:t>
            </a:r>
            <a:endParaRPr lang="en-US" altLang="en-US" sz="1400" kern="0" dirty="0">
              <a:solidFill>
                <a:schemeClr val="tx2"/>
              </a:solidFill>
            </a:endParaRPr>
          </a:p>
          <a:p>
            <a:pPr lvl="1">
              <a:lnSpc>
                <a:spcPct val="80000"/>
              </a:lnSpc>
            </a:pPr>
            <a:endParaRPr lang="en-US" altLang="en-US" sz="1400" kern="0" dirty="0">
              <a:solidFill>
                <a:srgbClr val="002060"/>
              </a:solidFill>
              <a:latin typeface="Century Gothic" pitchFamily="34" charset="0"/>
            </a:endParaRPr>
          </a:p>
          <a:p>
            <a:pPr lvl="1">
              <a:lnSpc>
                <a:spcPct val="80000"/>
              </a:lnSpc>
            </a:pPr>
            <a:endParaRPr lang="en-US" altLang="en-US" sz="1400" kern="0" dirty="0">
              <a:solidFill>
                <a:srgbClr val="002060"/>
              </a:solidFill>
              <a:latin typeface="Century Gothic" pitchFamily="34" charset="0"/>
            </a:endParaRPr>
          </a:p>
          <a:p>
            <a:pPr marL="457200" lvl="1" indent="0">
              <a:lnSpc>
                <a:spcPct val="80000"/>
              </a:lnSpc>
              <a:buNone/>
            </a:pPr>
            <a:r>
              <a:rPr lang="en-US" altLang="en-US" sz="1400" kern="0" dirty="0" smtClean="0">
                <a:solidFill>
                  <a:srgbClr val="002060"/>
                </a:solidFill>
                <a:latin typeface="Century Gothic" pitchFamily="34" charset="0"/>
              </a:rPr>
              <a:t> </a:t>
            </a:r>
          </a:p>
          <a:p>
            <a:pPr marL="457200" lvl="1" indent="0">
              <a:lnSpc>
                <a:spcPct val="80000"/>
              </a:lnSpc>
              <a:buNone/>
            </a:pPr>
            <a:endParaRPr lang="en-US" altLang="en-US" sz="1400" kern="0" dirty="0">
              <a:solidFill>
                <a:srgbClr val="002060"/>
              </a:solidFill>
              <a:latin typeface="Century Gothic" pitchFamily="34" charset="0"/>
            </a:endParaRPr>
          </a:p>
        </p:txBody>
      </p:sp>
      <p:sp>
        <p:nvSpPr>
          <p:cNvPr id="6" name="Rectangle 5"/>
          <p:cNvSpPr txBox="1">
            <a:spLocks noChangeArrowheads="1"/>
          </p:cNvSpPr>
          <p:nvPr/>
        </p:nvSpPr>
        <p:spPr bwMode="auto">
          <a:xfrm>
            <a:off x="4944076" y="4982308"/>
            <a:ext cx="3824786"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1">
              <a:lnSpc>
                <a:spcPct val="80000"/>
              </a:lnSpc>
            </a:pPr>
            <a:r>
              <a:rPr lang="en-US" altLang="en-US" sz="1400" kern="0" dirty="0" smtClean="0">
                <a:solidFill>
                  <a:schemeClr val="tx2"/>
                </a:solidFill>
              </a:rPr>
              <a:t>Orange </a:t>
            </a:r>
            <a:r>
              <a:rPr lang="en-US" altLang="en-US" sz="1400" kern="0" dirty="0">
                <a:solidFill>
                  <a:schemeClr val="tx2"/>
                </a:solidFill>
              </a:rPr>
              <a:t>County Department of Education </a:t>
            </a:r>
          </a:p>
          <a:p>
            <a:pPr lvl="1">
              <a:lnSpc>
                <a:spcPct val="80000"/>
              </a:lnSpc>
            </a:pPr>
            <a:r>
              <a:rPr lang="en-US" altLang="en-US" sz="1400" kern="0" dirty="0">
                <a:solidFill>
                  <a:schemeClr val="tx2"/>
                </a:solidFill>
              </a:rPr>
              <a:t>Orange County Probation Department</a:t>
            </a:r>
          </a:p>
          <a:p>
            <a:pPr lvl="1">
              <a:lnSpc>
                <a:spcPct val="80000"/>
              </a:lnSpc>
            </a:pPr>
            <a:r>
              <a:rPr lang="en-US" altLang="en-US" sz="1400" kern="0" dirty="0">
                <a:solidFill>
                  <a:schemeClr val="tx2"/>
                </a:solidFill>
              </a:rPr>
              <a:t>John Burton Foundation </a:t>
            </a:r>
          </a:p>
          <a:p>
            <a:pPr lvl="1">
              <a:lnSpc>
                <a:spcPct val="80000"/>
              </a:lnSpc>
            </a:pPr>
            <a:r>
              <a:rPr lang="en-US" altLang="en-US" sz="1400" kern="0" dirty="0">
                <a:solidFill>
                  <a:schemeClr val="tx2"/>
                </a:solidFill>
              </a:rPr>
              <a:t>California Pathways</a:t>
            </a:r>
          </a:p>
          <a:p>
            <a:pPr lvl="1">
              <a:lnSpc>
                <a:spcPct val="80000"/>
              </a:lnSpc>
            </a:pPr>
            <a:r>
              <a:rPr lang="en-US" altLang="en-US" sz="1400" kern="0" dirty="0">
                <a:solidFill>
                  <a:schemeClr val="tx2"/>
                </a:solidFill>
              </a:rPr>
              <a:t> Region 8 colleges</a:t>
            </a:r>
          </a:p>
          <a:p>
            <a:pPr lvl="1">
              <a:lnSpc>
                <a:spcPct val="80000"/>
              </a:lnSpc>
            </a:pPr>
            <a:endParaRPr lang="en-US" altLang="en-US" sz="1400" kern="0" dirty="0">
              <a:solidFill>
                <a:schemeClr val="accent1">
                  <a:lumMod val="75000"/>
                </a:schemeClr>
              </a:solidFill>
              <a:latin typeface="Century Gothic" pitchFamily="34" charset="0"/>
            </a:endParaRPr>
          </a:p>
          <a:p>
            <a:pPr marL="457200" lvl="1" indent="0">
              <a:lnSpc>
                <a:spcPct val="80000"/>
              </a:lnSpc>
              <a:buNone/>
            </a:pPr>
            <a:r>
              <a:rPr lang="en-US" altLang="en-US" sz="1400" kern="0" dirty="0" smtClean="0">
                <a:solidFill>
                  <a:schemeClr val="accent1">
                    <a:lumMod val="75000"/>
                  </a:schemeClr>
                </a:solidFill>
                <a:latin typeface="Century Gothic" pitchFamily="34" charset="0"/>
              </a:rPr>
              <a:t> </a:t>
            </a:r>
          </a:p>
          <a:p>
            <a:pPr marL="457200" lvl="1" indent="0">
              <a:lnSpc>
                <a:spcPct val="80000"/>
              </a:lnSpc>
              <a:buNone/>
            </a:pPr>
            <a:endParaRPr lang="en-US" altLang="en-US" sz="1400" kern="0" dirty="0">
              <a:solidFill>
                <a:schemeClr val="accent1">
                  <a:lumMod val="75000"/>
                </a:schemeClr>
              </a:solidFill>
              <a:latin typeface="Century Gothic" pitchFamily="34" charset="0"/>
            </a:endParaRPr>
          </a:p>
        </p:txBody>
      </p:sp>
    </p:spTree>
    <p:extLst>
      <p:ext uri="{BB962C8B-B14F-4D97-AF65-F5344CB8AC3E}">
        <p14:creationId xmlns:p14="http://schemas.microsoft.com/office/powerpoint/2010/main" val="2570068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cs typeface="Times New Roman"/>
              </a:rPr>
              <a:t>FYSI PROGRAM ELIGILITY </a:t>
            </a:r>
            <a:endParaRPr lang="en-US" dirty="0">
              <a:cs typeface="Times New Roman"/>
            </a:endParaRPr>
          </a:p>
        </p:txBody>
      </p:sp>
      <p:sp>
        <p:nvSpPr>
          <p:cNvPr id="3" name="Content Placeholder 2"/>
          <p:cNvSpPr>
            <a:spLocks noGrp="1"/>
          </p:cNvSpPr>
          <p:nvPr>
            <p:ph idx="1"/>
          </p:nvPr>
        </p:nvSpPr>
        <p:spPr/>
        <p:txBody>
          <a:bodyPr/>
          <a:lstStyle/>
          <a:p>
            <a:pPr marL="514350" indent="-514350">
              <a:buAutoNum type="arabicPeriod"/>
            </a:pPr>
            <a:r>
              <a:rPr lang="en-US" dirty="0" smtClean="0">
                <a:solidFill>
                  <a:schemeClr val="tx2"/>
                </a:solidFill>
              </a:rPr>
              <a:t>Be </a:t>
            </a:r>
            <a:r>
              <a:rPr lang="en-US" dirty="0">
                <a:solidFill>
                  <a:schemeClr val="tx2"/>
                </a:solidFill>
              </a:rPr>
              <a:t>under the age of 35 years old. </a:t>
            </a:r>
          </a:p>
          <a:p>
            <a:pPr marL="514350" indent="-514350">
              <a:buAutoNum type="arabicPeriod"/>
            </a:pPr>
            <a:r>
              <a:rPr lang="en-US" dirty="0">
                <a:solidFill>
                  <a:schemeClr val="tx2"/>
                </a:solidFill>
              </a:rPr>
              <a:t>Provide a “Ward of Court Letter” from the county of last placement.</a:t>
            </a:r>
          </a:p>
          <a:p>
            <a:pPr marL="514350" indent="-514350">
              <a:buAutoNum type="arabicPeriod"/>
            </a:pPr>
            <a:r>
              <a:rPr lang="en-US" dirty="0">
                <a:solidFill>
                  <a:schemeClr val="tx2"/>
                </a:solidFill>
              </a:rPr>
              <a:t>Must qualify for the BOGG fee waiver. (A, B or C</a:t>
            </a:r>
            <a:r>
              <a:rPr lang="en-US" dirty="0">
                <a:solidFill>
                  <a:srgbClr val="FFC000"/>
                </a:solidFill>
              </a:rPr>
              <a:t>)**</a:t>
            </a:r>
          </a:p>
          <a:p>
            <a:pPr marL="514350" indent="-514350">
              <a:buAutoNum type="arabicPeriod"/>
            </a:pPr>
            <a:r>
              <a:rPr lang="en-US" dirty="0">
                <a:solidFill>
                  <a:schemeClr val="tx2"/>
                </a:solidFill>
              </a:rPr>
              <a:t>Students must file a FAFSA &amp; Chafee Application (for those that qualify).</a:t>
            </a:r>
          </a:p>
          <a:p>
            <a:pPr marL="514350" indent="-514350">
              <a:buAutoNum type="arabicPeriod"/>
            </a:pPr>
            <a:r>
              <a:rPr lang="en-US" dirty="0">
                <a:solidFill>
                  <a:schemeClr val="tx2"/>
                </a:solidFill>
              </a:rPr>
              <a:t>Enroll in a minimum of 6 units.</a:t>
            </a:r>
          </a:p>
          <a:p>
            <a:pPr marL="0" indent="0">
              <a:buNone/>
            </a:pPr>
            <a:endParaRPr lang="en-US" dirty="0">
              <a:solidFill>
                <a:schemeClr val="tx2"/>
              </a:solidFill>
            </a:endParaRPr>
          </a:p>
          <a:p>
            <a:pPr marL="0" indent="0" algn="ctr">
              <a:buNone/>
            </a:pPr>
            <a:r>
              <a:rPr lang="en-US" sz="2000" dirty="0">
                <a:solidFill>
                  <a:srgbClr val="FFC000"/>
                </a:solidFill>
              </a:rPr>
              <a:t>**</a:t>
            </a:r>
            <a:r>
              <a:rPr lang="en-US" sz="1800" dirty="0">
                <a:solidFill>
                  <a:schemeClr val="tx2"/>
                </a:solidFill>
              </a:rPr>
              <a:t>Currently FYSI students do not have to be eligibly for EOPS to participate.</a:t>
            </a:r>
          </a:p>
          <a:p>
            <a:endParaRPr lang="en-US" dirty="0">
              <a:latin typeface="Times New Roman"/>
              <a:cs typeface="Times New Roman"/>
            </a:endParaRPr>
          </a:p>
        </p:txBody>
      </p:sp>
    </p:spTree>
    <p:extLst>
      <p:ext uri="{BB962C8B-B14F-4D97-AF65-F5344CB8AC3E}">
        <p14:creationId xmlns:p14="http://schemas.microsoft.com/office/powerpoint/2010/main" val="1662630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831" y="6535882"/>
            <a:ext cx="8229600" cy="322118"/>
          </a:xfrm>
        </p:spPr>
        <p:txBody>
          <a:bodyPr>
            <a:normAutofit fontScale="90000"/>
          </a:bodyPr>
          <a:lstStyle/>
          <a:p>
            <a:pPr algn="r"/>
            <a:r>
              <a:rPr lang="en-US" sz="1800" cap="all" dirty="0" smtClean="0">
                <a:latin typeface="+mn-lt"/>
                <a:cs typeface="Times New Roman"/>
              </a:rPr>
              <a:t>FC FYSI Funding - </a:t>
            </a:r>
            <a:r>
              <a:rPr lang="en-US" altLang="en-US" sz="1800" cap="all" dirty="0">
                <a:latin typeface="+mn-lt"/>
              </a:rPr>
              <a:t>Student Equity Funds </a:t>
            </a:r>
            <a:endParaRPr lang="en-US" sz="1800" cap="all" dirty="0">
              <a:latin typeface="+mn-lt"/>
              <a:cs typeface="Times New Roman"/>
            </a:endParaRPr>
          </a:p>
        </p:txBody>
      </p:sp>
      <p:sp>
        <p:nvSpPr>
          <p:cNvPr id="4" name="Content Placeholder 2"/>
          <p:cNvSpPr txBox="1">
            <a:spLocks/>
          </p:cNvSpPr>
          <p:nvPr/>
        </p:nvSpPr>
        <p:spPr>
          <a:xfrm>
            <a:off x="621323" y="1512275"/>
            <a:ext cx="3294185" cy="461889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US" sz="1600" dirty="0">
              <a:solidFill>
                <a:schemeClr val="tx2"/>
              </a:solidFill>
              <a:cs typeface="Times New Roman"/>
            </a:endParaRPr>
          </a:p>
        </p:txBody>
      </p:sp>
      <p:sp>
        <p:nvSpPr>
          <p:cNvPr id="5" name="Title 1"/>
          <p:cNvSpPr txBox="1">
            <a:spLocks/>
          </p:cNvSpPr>
          <p:nvPr/>
        </p:nvSpPr>
        <p:spPr>
          <a:xfrm>
            <a:off x="457200" y="404446"/>
            <a:ext cx="8229600" cy="9906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4400" cap="all" dirty="0" smtClean="0">
                <a:cs typeface="Times New Roman"/>
              </a:rPr>
              <a:t>FYSI Program Services </a:t>
            </a:r>
            <a:endParaRPr lang="en-US" sz="4400" cap="all" dirty="0">
              <a:cs typeface="Times New Roman"/>
            </a:endParaRPr>
          </a:p>
        </p:txBody>
      </p:sp>
      <p:sp>
        <p:nvSpPr>
          <p:cNvPr id="7" name="Content Placeholder 2"/>
          <p:cNvSpPr>
            <a:spLocks noGrp="1"/>
          </p:cNvSpPr>
          <p:nvPr>
            <p:ph idx="1"/>
          </p:nvPr>
        </p:nvSpPr>
        <p:spPr>
          <a:xfrm>
            <a:off x="457200" y="1589708"/>
            <a:ext cx="4003431" cy="4834784"/>
          </a:xfrm>
        </p:spPr>
        <p:txBody>
          <a:bodyPr>
            <a:normAutofit fontScale="77500" lnSpcReduction="20000"/>
          </a:bodyPr>
          <a:lstStyle/>
          <a:p>
            <a:pPr marL="342900" indent="-342900">
              <a:lnSpc>
                <a:spcPct val="170000"/>
              </a:lnSpc>
            </a:pPr>
            <a:r>
              <a:rPr lang="en-US" sz="2000" dirty="0"/>
              <a:t>Priority Registration </a:t>
            </a:r>
            <a:endParaRPr lang="en-US" sz="2000" dirty="0" smtClean="0"/>
          </a:p>
          <a:p>
            <a:pPr marL="342900" indent="-342900">
              <a:lnSpc>
                <a:spcPct val="170000"/>
              </a:lnSpc>
            </a:pPr>
            <a:r>
              <a:rPr lang="en-US" sz="2000" dirty="0" smtClean="0"/>
              <a:t>Program Orientation </a:t>
            </a:r>
          </a:p>
          <a:p>
            <a:pPr marL="342900" indent="-342900">
              <a:lnSpc>
                <a:spcPct val="170000"/>
              </a:lnSpc>
            </a:pPr>
            <a:r>
              <a:rPr lang="en-US" sz="2000" dirty="0" smtClean="0"/>
              <a:t>FYSI Liaison &amp; Program Coordinator </a:t>
            </a:r>
            <a:endParaRPr lang="en-US" sz="2000" dirty="0"/>
          </a:p>
          <a:p>
            <a:pPr marL="342900" indent="-342900">
              <a:lnSpc>
                <a:spcPct val="170000"/>
              </a:lnSpc>
            </a:pPr>
            <a:r>
              <a:rPr lang="en-US" sz="2000" dirty="0"/>
              <a:t>Academic </a:t>
            </a:r>
            <a:r>
              <a:rPr lang="en-US" sz="2000" dirty="0" smtClean="0"/>
              <a:t>Counselors</a:t>
            </a:r>
            <a:endParaRPr lang="en-US" sz="2000" dirty="0"/>
          </a:p>
          <a:p>
            <a:pPr marL="342900" indent="-342900">
              <a:lnSpc>
                <a:spcPct val="170000"/>
              </a:lnSpc>
            </a:pPr>
            <a:r>
              <a:rPr lang="en-US" sz="2000" dirty="0"/>
              <a:t>High School Outreach/ Program Assistants</a:t>
            </a:r>
          </a:p>
          <a:p>
            <a:pPr marL="342900" indent="-342900">
              <a:lnSpc>
                <a:spcPct val="170000"/>
              </a:lnSpc>
            </a:pPr>
            <a:r>
              <a:rPr lang="en-US" sz="2000" dirty="0"/>
              <a:t>Book Service Award </a:t>
            </a:r>
          </a:p>
          <a:p>
            <a:pPr marL="342900" indent="-342900">
              <a:lnSpc>
                <a:spcPct val="170000"/>
              </a:lnSpc>
            </a:pPr>
            <a:r>
              <a:rPr lang="en-US" sz="2000" dirty="0"/>
              <a:t>Other required course materials </a:t>
            </a:r>
          </a:p>
          <a:p>
            <a:pPr marL="342900" indent="-342900">
              <a:lnSpc>
                <a:spcPct val="170000"/>
              </a:lnSpc>
            </a:pPr>
            <a:r>
              <a:rPr lang="en-US" sz="2000" dirty="0"/>
              <a:t>Backpacks &amp; Educational School Supplies </a:t>
            </a:r>
            <a:endParaRPr lang="en-US" sz="2000" dirty="0" smtClean="0"/>
          </a:p>
          <a:p>
            <a:pPr marL="342900" indent="-342900">
              <a:lnSpc>
                <a:spcPct val="170000"/>
              </a:lnSpc>
            </a:pPr>
            <a:r>
              <a:rPr lang="en-US" sz="2000" dirty="0"/>
              <a:t>Workshops </a:t>
            </a:r>
          </a:p>
          <a:p>
            <a:pPr marL="342900" indent="-342900">
              <a:lnSpc>
                <a:spcPct val="150000"/>
              </a:lnSpc>
            </a:pPr>
            <a:endParaRPr lang="en-US" sz="1600" dirty="0"/>
          </a:p>
          <a:p>
            <a:pPr marL="0" indent="0">
              <a:buNone/>
            </a:pPr>
            <a:endParaRPr lang="en-US" dirty="0" smtClean="0">
              <a:solidFill>
                <a:srgbClr val="FFFFFF"/>
              </a:solidFill>
            </a:endParaRPr>
          </a:p>
          <a:p>
            <a:endParaRPr lang="en-US" dirty="0"/>
          </a:p>
        </p:txBody>
      </p:sp>
      <p:sp>
        <p:nvSpPr>
          <p:cNvPr id="8" name="Rectangle 7"/>
          <p:cNvSpPr/>
          <p:nvPr/>
        </p:nvSpPr>
        <p:spPr>
          <a:xfrm>
            <a:off x="4624755" y="1519124"/>
            <a:ext cx="4214446" cy="4893647"/>
          </a:xfrm>
          <a:prstGeom prst="rect">
            <a:avLst/>
          </a:prstGeom>
        </p:spPr>
        <p:txBody>
          <a:bodyPr wrap="square">
            <a:spAutoFit/>
          </a:bodyPr>
          <a:lstStyle/>
          <a:p>
            <a:pPr marL="342900" indent="-342900">
              <a:lnSpc>
                <a:spcPct val="150000"/>
              </a:lnSpc>
              <a:buClr>
                <a:schemeClr val="accent6"/>
              </a:buClr>
              <a:buFont typeface="Arial" panose="020B0604020202020204" pitchFamily="34" charset="0"/>
              <a:buChar char="•"/>
            </a:pPr>
            <a:r>
              <a:rPr lang="en-US" sz="1600" dirty="0" smtClean="0"/>
              <a:t>Financial </a:t>
            </a:r>
            <a:r>
              <a:rPr lang="en-US" sz="1600" dirty="0"/>
              <a:t>Aid &amp; Scholarship Assistance </a:t>
            </a:r>
          </a:p>
          <a:p>
            <a:pPr marL="342900" indent="-342900">
              <a:lnSpc>
                <a:spcPct val="150000"/>
              </a:lnSpc>
              <a:buClr>
                <a:schemeClr val="accent6"/>
              </a:buClr>
              <a:buFont typeface="Arial" panose="020B0604020202020204" pitchFamily="34" charset="0"/>
              <a:buChar char="•"/>
            </a:pPr>
            <a:r>
              <a:rPr lang="en-US" sz="1600" dirty="0" smtClean="0"/>
              <a:t>Printing Accounts</a:t>
            </a:r>
            <a:endParaRPr lang="en-US" sz="1600" dirty="0"/>
          </a:p>
          <a:p>
            <a:pPr marL="342900" indent="-342900">
              <a:lnSpc>
                <a:spcPct val="150000"/>
              </a:lnSpc>
              <a:buClr>
                <a:schemeClr val="accent6"/>
              </a:buClr>
              <a:buFont typeface="Arial" panose="020B0604020202020204" pitchFamily="34" charset="0"/>
              <a:buChar char="•"/>
            </a:pPr>
            <a:r>
              <a:rPr lang="en-US" sz="1600" dirty="0"/>
              <a:t>Child Care </a:t>
            </a:r>
            <a:r>
              <a:rPr lang="en-US" sz="1600" dirty="0" smtClean="0"/>
              <a:t>Assistance</a:t>
            </a:r>
          </a:p>
          <a:p>
            <a:pPr marL="342900" indent="-342900">
              <a:lnSpc>
                <a:spcPct val="150000"/>
              </a:lnSpc>
              <a:buClr>
                <a:schemeClr val="accent6"/>
              </a:buClr>
              <a:buFont typeface="Arial" panose="020B0604020202020204" pitchFamily="34" charset="0"/>
              <a:buChar char="•"/>
            </a:pPr>
            <a:r>
              <a:rPr lang="en-US" sz="1600" dirty="0"/>
              <a:t>Community Referrals (Housing, Food Bank, Clothing, etc</a:t>
            </a:r>
            <a:r>
              <a:rPr lang="en-US" sz="1600" dirty="0" smtClean="0"/>
              <a:t>.)</a:t>
            </a:r>
          </a:p>
          <a:p>
            <a:pPr marL="342900" indent="-342900">
              <a:lnSpc>
                <a:spcPct val="150000"/>
              </a:lnSpc>
              <a:buClr>
                <a:schemeClr val="accent6"/>
              </a:buClr>
              <a:buFont typeface="Arial" panose="020B0604020202020204" pitchFamily="34" charset="0"/>
              <a:buChar char="•"/>
            </a:pPr>
            <a:r>
              <a:rPr lang="en-US" sz="1600" dirty="0"/>
              <a:t>Transportation Assistance </a:t>
            </a:r>
          </a:p>
          <a:p>
            <a:pPr marL="800100" lvl="1" indent="-342900">
              <a:lnSpc>
                <a:spcPct val="150000"/>
              </a:lnSpc>
              <a:buClr>
                <a:schemeClr val="accent6"/>
              </a:buClr>
              <a:buFont typeface="Arial" panose="020B0604020202020204" pitchFamily="34" charset="0"/>
              <a:buChar char="•"/>
            </a:pPr>
            <a:r>
              <a:rPr lang="en-US" sz="1600" dirty="0"/>
              <a:t>OCTA Bus Pass</a:t>
            </a:r>
          </a:p>
          <a:p>
            <a:pPr marL="800100" lvl="1" indent="-342900">
              <a:lnSpc>
                <a:spcPct val="150000"/>
              </a:lnSpc>
              <a:buClr>
                <a:schemeClr val="accent6"/>
              </a:buClr>
              <a:buFont typeface="Arial" panose="020B0604020202020204" pitchFamily="34" charset="0"/>
              <a:buChar char="•"/>
            </a:pPr>
            <a:r>
              <a:rPr lang="en-US" sz="1600" dirty="0"/>
              <a:t>Parking Permit &amp; Gas </a:t>
            </a:r>
            <a:r>
              <a:rPr lang="en-US" sz="1600" dirty="0" smtClean="0"/>
              <a:t>Cards</a:t>
            </a:r>
            <a:endParaRPr lang="en-US" sz="1600" dirty="0"/>
          </a:p>
          <a:p>
            <a:pPr marL="342900" indent="-342900">
              <a:lnSpc>
                <a:spcPct val="150000"/>
              </a:lnSpc>
              <a:buClr>
                <a:schemeClr val="accent6"/>
              </a:buClr>
              <a:buFont typeface="Arial" panose="020B0604020202020204" pitchFamily="34" charset="0"/>
              <a:buChar char="•"/>
            </a:pPr>
            <a:r>
              <a:rPr lang="en-US" sz="1600" dirty="0"/>
              <a:t> Assistance with student Fees</a:t>
            </a:r>
          </a:p>
          <a:p>
            <a:pPr marL="800100" lvl="1" indent="-342900">
              <a:lnSpc>
                <a:spcPct val="150000"/>
              </a:lnSpc>
              <a:buClr>
                <a:schemeClr val="accent6"/>
              </a:buClr>
              <a:buFont typeface="Arial" panose="020B0604020202020204" pitchFamily="34" charset="0"/>
              <a:buChar char="•"/>
            </a:pPr>
            <a:r>
              <a:rPr lang="en-US" sz="1600" dirty="0"/>
              <a:t>A.S. Benefits</a:t>
            </a:r>
          </a:p>
          <a:p>
            <a:pPr marL="800100" lvl="1" indent="-342900">
              <a:lnSpc>
                <a:spcPct val="150000"/>
              </a:lnSpc>
              <a:buClr>
                <a:schemeClr val="accent6"/>
              </a:buClr>
              <a:buFont typeface="Arial" panose="020B0604020202020204" pitchFamily="34" charset="0"/>
              <a:buChar char="•"/>
            </a:pPr>
            <a:r>
              <a:rPr lang="en-US" sz="1600" dirty="0"/>
              <a:t>Student IDs</a:t>
            </a:r>
          </a:p>
          <a:p>
            <a:pPr marL="800100" lvl="1" indent="-342900">
              <a:lnSpc>
                <a:spcPct val="150000"/>
              </a:lnSpc>
              <a:buClr>
                <a:schemeClr val="accent6"/>
              </a:buClr>
              <a:buFont typeface="Arial" panose="020B0604020202020204" pitchFamily="34" charset="0"/>
              <a:buChar char="•"/>
            </a:pPr>
            <a:r>
              <a:rPr lang="en-US" sz="1600" dirty="0"/>
              <a:t>Health Center </a:t>
            </a:r>
            <a:r>
              <a:rPr lang="en-US" sz="1600" dirty="0" smtClean="0"/>
              <a:t>Fees</a:t>
            </a:r>
          </a:p>
          <a:p>
            <a:pPr marL="800100" lvl="1" indent="-342900">
              <a:lnSpc>
                <a:spcPct val="150000"/>
              </a:lnSpc>
              <a:buFont typeface="Arial" panose="020B0604020202020204" pitchFamily="34" charset="0"/>
              <a:buChar char="•"/>
            </a:pPr>
            <a:endParaRPr lang="en-US" sz="1600" dirty="0" smtClean="0"/>
          </a:p>
        </p:txBody>
      </p:sp>
    </p:spTree>
    <p:extLst>
      <p:ext uri="{BB962C8B-B14F-4D97-AF65-F5344CB8AC3E}">
        <p14:creationId xmlns:p14="http://schemas.microsoft.com/office/powerpoint/2010/main" val="1839802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533400"/>
            <a:ext cx="8370277" cy="990600"/>
          </a:xfrm>
        </p:spPr>
        <p:txBody>
          <a:bodyPr>
            <a:normAutofit/>
          </a:bodyPr>
          <a:lstStyle/>
          <a:p>
            <a:pPr algn="ctr"/>
            <a:r>
              <a:rPr lang="en-US" sz="3200" cap="all" dirty="0" smtClean="0">
                <a:cs typeface="Times New Roman"/>
              </a:rPr>
              <a:t>FYSI Student Program Requirements </a:t>
            </a:r>
            <a:endParaRPr lang="en-US" sz="3200" cap="all" dirty="0">
              <a:cs typeface="Times New Roman"/>
            </a:endParaRPr>
          </a:p>
        </p:txBody>
      </p:sp>
      <p:sp>
        <p:nvSpPr>
          <p:cNvPr id="3" name="Content Placeholder 2"/>
          <p:cNvSpPr>
            <a:spLocks noGrp="1"/>
          </p:cNvSpPr>
          <p:nvPr>
            <p:ph idx="1"/>
          </p:nvPr>
        </p:nvSpPr>
        <p:spPr>
          <a:xfrm>
            <a:off x="211015" y="1600199"/>
            <a:ext cx="8651631" cy="5117123"/>
          </a:xfrm>
        </p:spPr>
        <p:txBody>
          <a:bodyPr>
            <a:normAutofit/>
          </a:bodyPr>
          <a:lstStyle/>
          <a:p>
            <a:pPr marL="0" indent="0">
              <a:buNone/>
            </a:pPr>
            <a:r>
              <a:rPr lang="en-US" sz="1800" u="sng" dirty="0"/>
              <a:t>3 Required Counseling Appointments</a:t>
            </a:r>
          </a:p>
          <a:p>
            <a:pPr lvl="1"/>
            <a:r>
              <a:rPr lang="en-US" sz="1800" dirty="0"/>
              <a:t>1</a:t>
            </a:r>
            <a:r>
              <a:rPr lang="en-US" sz="1800" baseline="30000" dirty="0"/>
              <a:t>st</a:t>
            </a:r>
            <a:r>
              <a:rPr lang="en-US" sz="1800" dirty="0"/>
              <a:t> appointment during the </a:t>
            </a:r>
            <a:r>
              <a:rPr lang="en-US" sz="1800" dirty="0" smtClean="0"/>
              <a:t>semester </a:t>
            </a:r>
            <a:r>
              <a:rPr lang="en-US" sz="1400" dirty="0" smtClean="0"/>
              <a:t>(Student </a:t>
            </a:r>
            <a:r>
              <a:rPr lang="en-US" sz="1400" dirty="0"/>
              <a:t>must call or make appointment </a:t>
            </a:r>
            <a:r>
              <a:rPr lang="en-US" sz="1400" dirty="0" smtClean="0"/>
              <a:t>in-person)</a:t>
            </a:r>
            <a:endParaRPr lang="en-US" sz="1400" dirty="0"/>
          </a:p>
          <a:p>
            <a:pPr lvl="1"/>
            <a:r>
              <a:rPr lang="en-US" sz="1800" dirty="0" smtClean="0"/>
              <a:t>2</a:t>
            </a:r>
            <a:r>
              <a:rPr lang="en-US" sz="1800" baseline="30000" dirty="0" smtClean="0"/>
              <a:t>nd</a:t>
            </a:r>
            <a:r>
              <a:rPr lang="en-US" sz="1800" dirty="0" smtClean="0"/>
              <a:t> </a:t>
            </a:r>
            <a:r>
              <a:rPr lang="en-US" sz="1800" dirty="0"/>
              <a:t>Academic Progress Report (APR)</a:t>
            </a:r>
          </a:p>
          <a:p>
            <a:pPr lvl="2"/>
            <a:r>
              <a:rPr lang="en-US" sz="1600" dirty="0"/>
              <a:t>If student submits with all “C’s” and above this will count as a Counseling contact</a:t>
            </a:r>
          </a:p>
          <a:p>
            <a:pPr lvl="2"/>
            <a:r>
              <a:rPr lang="en-US" sz="1600" dirty="0"/>
              <a:t>If student is not passing with all “C’s” or above then they will have to meet with a Counselor in-person to review APR – </a:t>
            </a:r>
            <a:r>
              <a:rPr lang="en-US" sz="1600" dirty="0" smtClean="0">
                <a:solidFill>
                  <a:srgbClr val="FF0000"/>
                </a:solidFill>
              </a:rPr>
              <a:t>DEADLINE</a:t>
            </a:r>
            <a:endParaRPr lang="en-US" sz="1600" dirty="0"/>
          </a:p>
          <a:p>
            <a:pPr lvl="1"/>
            <a:r>
              <a:rPr lang="en-US" sz="1800" dirty="0"/>
              <a:t>3</a:t>
            </a:r>
            <a:r>
              <a:rPr lang="en-US" sz="1800" baseline="30000" dirty="0"/>
              <a:t>rd</a:t>
            </a:r>
            <a:r>
              <a:rPr lang="en-US" sz="1800" dirty="0"/>
              <a:t> appointment can be scheduled Mid-Semester and must be completed before the </a:t>
            </a:r>
            <a:r>
              <a:rPr lang="en-US" sz="1800" dirty="0" smtClean="0"/>
              <a:t>semester  </a:t>
            </a:r>
            <a:r>
              <a:rPr lang="en-US" sz="1400" dirty="0" smtClean="0"/>
              <a:t>(Student </a:t>
            </a:r>
            <a:r>
              <a:rPr lang="en-US" sz="1400" dirty="0"/>
              <a:t>must call or make appointment </a:t>
            </a:r>
            <a:r>
              <a:rPr lang="en-US" sz="1400" dirty="0" smtClean="0"/>
              <a:t>in-person) </a:t>
            </a:r>
            <a:br>
              <a:rPr lang="en-US" sz="1400" dirty="0" smtClean="0"/>
            </a:br>
            <a:endParaRPr lang="en-US" sz="1400" dirty="0"/>
          </a:p>
          <a:p>
            <a:pPr marL="0" indent="0">
              <a:buNone/>
            </a:pPr>
            <a:r>
              <a:rPr lang="en-US" sz="1800" u="sng" dirty="0"/>
              <a:t>Specialist Appointment:</a:t>
            </a:r>
          </a:p>
          <a:p>
            <a:r>
              <a:rPr lang="en-US" sz="1800" dirty="0" smtClean="0"/>
              <a:t>Must schedule 1 appointment with FYSI Liaison.</a:t>
            </a:r>
            <a:br>
              <a:rPr lang="en-US" sz="1800" dirty="0" smtClean="0"/>
            </a:br>
            <a:endParaRPr lang="en-US" sz="1800" dirty="0">
              <a:sym typeface="Wingdings" panose="05000000000000000000" pitchFamily="2" charset="2"/>
            </a:endParaRPr>
          </a:p>
          <a:p>
            <a:pPr marL="0" indent="0">
              <a:buNone/>
            </a:pPr>
            <a:r>
              <a:rPr lang="en-US" sz="1800" u="sng" dirty="0">
                <a:sym typeface="Wingdings" panose="05000000000000000000" pitchFamily="2" charset="2"/>
              </a:rPr>
              <a:t>Tutoring – Workshop:</a:t>
            </a:r>
          </a:p>
          <a:p>
            <a:pPr lvl="1"/>
            <a:r>
              <a:rPr lang="en-US" sz="1600" dirty="0">
                <a:solidFill>
                  <a:srgbClr val="FF0000"/>
                </a:solidFill>
                <a:sym typeface="Wingdings" panose="05000000000000000000" pitchFamily="2" charset="2"/>
              </a:rPr>
              <a:t>NEW STUDENTS ARE REQUIRED </a:t>
            </a:r>
            <a:r>
              <a:rPr lang="en-US" sz="1800" dirty="0" smtClean="0">
                <a:solidFill>
                  <a:srgbClr val="FF0000"/>
                </a:solidFill>
                <a:sym typeface="Wingdings" panose="05000000000000000000" pitchFamily="2" charset="2"/>
              </a:rPr>
              <a:t/>
            </a:r>
            <a:br>
              <a:rPr lang="en-US" sz="1800" dirty="0" smtClean="0">
                <a:solidFill>
                  <a:srgbClr val="FF0000"/>
                </a:solidFill>
                <a:sym typeface="Wingdings" panose="05000000000000000000" pitchFamily="2" charset="2"/>
              </a:rPr>
            </a:br>
            <a:r>
              <a:rPr lang="en-US" sz="1400" dirty="0" smtClean="0">
                <a:sym typeface="Wingdings" panose="05000000000000000000" pitchFamily="2" charset="2"/>
              </a:rPr>
              <a:t>TO </a:t>
            </a:r>
            <a:r>
              <a:rPr lang="en-US" sz="1400" dirty="0">
                <a:sym typeface="Wingdings" panose="05000000000000000000" pitchFamily="2" charset="2"/>
              </a:rPr>
              <a:t>COMPLETE 3 HOURS OF TUTORING FOR THE SEMETER </a:t>
            </a:r>
          </a:p>
          <a:p>
            <a:pPr lvl="1"/>
            <a:r>
              <a:rPr lang="en-US" sz="1600" dirty="0">
                <a:solidFill>
                  <a:srgbClr val="FF0000"/>
                </a:solidFill>
                <a:sym typeface="Wingdings" panose="05000000000000000000" pitchFamily="2" charset="2"/>
              </a:rPr>
              <a:t>CONTINUING STUDENTS </a:t>
            </a:r>
            <a:r>
              <a:rPr lang="en-US" sz="1800" dirty="0" smtClean="0">
                <a:solidFill>
                  <a:srgbClr val="FF0000"/>
                </a:solidFill>
                <a:sym typeface="Wingdings" panose="05000000000000000000" pitchFamily="2" charset="2"/>
              </a:rPr>
              <a:t/>
            </a:r>
            <a:br>
              <a:rPr lang="en-US" sz="1800" dirty="0" smtClean="0">
                <a:solidFill>
                  <a:srgbClr val="FF0000"/>
                </a:solidFill>
                <a:sym typeface="Wingdings" panose="05000000000000000000" pitchFamily="2" charset="2"/>
              </a:rPr>
            </a:br>
            <a:r>
              <a:rPr lang="en-US" sz="1400" dirty="0" smtClean="0">
                <a:sym typeface="Wingdings" panose="05000000000000000000" pitchFamily="2" charset="2"/>
              </a:rPr>
              <a:t>HAVE </a:t>
            </a:r>
            <a:r>
              <a:rPr lang="en-US" sz="1400" dirty="0">
                <a:sym typeface="Wingdings" panose="05000000000000000000" pitchFamily="2" charset="2"/>
              </a:rPr>
              <a:t>THE OPTION TO COMPLETE 1 WORKSHOP </a:t>
            </a:r>
            <a:r>
              <a:rPr lang="en-US" sz="1400" b="1" u="sng" dirty="0">
                <a:solidFill>
                  <a:srgbClr val="FF0000"/>
                </a:solidFill>
                <a:sym typeface="Wingdings" panose="05000000000000000000" pitchFamily="2" charset="2"/>
              </a:rPr>
              <a:t>OR</a:t>
            </a:r>
            <a:r>
              <a:rPr lang="en-US" sz="1400" b="1" u="sng" dirty="0">
                <a:solidFill>
                  <a:srgbClr val="FFFF00"/>
                </a:solidFill>
                <a:sym typeface="Wingdings" panose="05000000000000000000" pitchFamily="2" charset="2"/>
              </a:rPr>
              <a:t> </a:t>
            </a:r>
            <a:r>
              <a:rPr lang="en-US" sz="1400" dirty="0">
                <a:sym typeface="Wingdings" panose="05000000000000000000" pitchFamily="2" charset="2"/>
              </a:rPr>
              <a:t>COMPLETE 3 HOURS OF </a:t>
            </a:r>
            <a:r>
              <a:rPr lang="en-US" sz="1400" dirty="0" smtClean="0">
                <a:sym typeface="Wingdings" panose="05000000000000000000" pitchFamily="2" charset="2"/>
              </a:rPr>
              <a:t>TUTORING</a:t>
            </a:r>
            <a:endParaRPr lang="en-US" sz="1600" dirty="0">
              <a:sym typeface="Wingdings" panose="05000000000000000000" pitchFamily="2" charset="2"/>
            </a:endParaRPr>
          </a:p>
        </p:txBody>
      </p:sp>
    </p:spTree>
    <p:extLst>
      <p:ext uri="{BB962C8B-B14F-4D97-AF65-F5344CB8AC3E}">
        <p14:creationId xmlns:p14="http://schemas.microsoft.com/office/powerpoint/2010/main" val="3706012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cs typeface="Times New Roman"/>
              </a:rPr>
              <a:t>FYSI PROGRAM ACTIVITIES </a:t>
            </a:r>
            <a:endParaRPr lang="en-US" dirty="0">
              <a:cs typeface="Times New Roman"/>
            </a:endParaRPr>
          </a:p>
        </p:txBody>
      </p:sp>
      <p:sp>
        <p:nvSpPr>
          <p:cNvPr id="3" name="Content Placeholder 2"/>
          <p:cNvSpPr>
            <a:spLocks noGrp="1"/>
          </p:cNvSpPr>
          <p:nvPr>
            <p:ph idx="1"/>
          </p:nvPr>
        </p:nvSpPr>
        <p:spPr/>
        <p:txBody>
          <a:bodyPr/>
          <a:lstStyle/>
          <a:p>
            <a:pPr>
              <a:lnSpc>
                <a:spcPct val="150000"/>
              </a:lnSpc>
            </a:pPr>
            <a:r>
              <a:rPr lang="en-US" altLang="en-US" sz="2000" kern="0" dirty="0" smtClean="0">
                <a:solidFill>
                  <a:schemeClr val="tx2"/>
                </a:solidFill>
              </a:rPr>
              <a:t>FYSI Mini Conference/Program Orientation </a:t>
            </a:r>
          </a:p>
          <a:p>
            <a:pPr lvl="1">
              <a:lnSpc>
                <a:spcPct val="150000"/>
              </a:lnSpc>
            </a:pPr>
            <a:r>
              <a:rPr lang="en-US" altLang="en-US" sz="1600" kern="0" dirty="0" smtClean="0">
                <a:solidFill>
                  <a:schemeClr val="tx2"/>
                </a:solidFill>
              </a:rPr>
              <a:t>2 weeks  prior </a:t>
            </a:r>
            <a:r>
              <a:rPr lang="en-US" altLang="en-US" sz="1600" kern="0" dirty="0">
                <a:solidFill>
                  <a:schemeClr val="tx2"/>
                </a:solidFill>
              </a:rPr>
              <a:t>to the start of each semester</a:t>
            </a:r>
          </a:p>
          <a:p>
            <a:pPr>
              <a:lnSpc>
                <a:spcPct val="150000"/>
              </a:lnSpc>
            </a:pPr>
            <a:r>
              <a:rPr lang="en-US" altLang="en-US" sz="2000" kern="0" dirty="0" smtClean="0">
                <a:solidFill>
                  <a:schemeClr val="tx2"/>
                </a:solidFill>
              </a:rPr>
              <a:t>FYSI Community Conversation </a:t>
            </a:r>
          </a:p>
          <a:p>
            <a:pPr>
              <a:lnSpc>
                <a:spcPct val="150000"/>
              </a:lnSpc>
            </a:pPr>
            <a:r>
              <a:rPr lang="en-US" altLang="en-US" sz="2000" kern="0" dirty="0" smtClean="0">
                <a:solidFill>
                  <a:schemeClr val="tx2"/>
                </a:solidFill>
              </a:rPr>
              <a:t>Northern CAL University Tour </a:t>
            </a:r>
          </a:p>
          <a:p>
            <a:pPr>
              <a:lnSpc>
                <a:spcPct val="150000"/>
              </a:lnSpc>
            </a:pPr>
            <a:r>
              <a:rPr lang="en-US" altLang="en-US" sz="2000" kern="0" dirty="0" smtClean="0">
                <a:solidFill>
                  <a:schemeClr val="tx2"/>
                </a:solidFill>
              </a:rPr>
              <a:t>Workshops</a:t>
            </a:r>
            <a:r>
              <a:rPr lang="en-US" altLang="en-US" sz="2000" kern="0" dirty="0">
                <a:solidFill>
                  <a:schemeClr val="tx2"/>
                </a:solidFill>
              </a:rPr>
              <a:t>:</a:t>
            </a:r>
          </a:p>
          <a:p>
            <a:pPr lvl="1">
              <a:lnSpc>
                <a:spcPct val="80000"/>
              </a:lnSpc>
            </a:pPr>
            <a:r>
              <a:rPr lang="en-US" altLang="en-US" sz="1600" kern="0" dirty="0">
                <a:solidFill>
                  <a:schemeClr val="tx2"/>
                </a:solidFill>
              </a:rPr>
              <a:t>Time Management &amp; Study Skills </a:t>
            </a:r>
          </a:p>
          <a:p>
            <a:pPr lvl="1">
              <a:lnSpc>
                <a:spcPct val="80000"/>
              </a:lnSpc>
            </a:pPr>
            <a:r>
              <a:rPr lang="en-US" altLang="en-US" sz="1600" kern="0" dirty="0" smtClean="0">
                <a:solidFill>
                  <a:schemeClr val="tx2"/>
                </a:solidFill>
              </a:rPr>
              <a:t>Conflict Resolution </a:t>
            </a:r>
            <a:endParaRPr lang="en-US" altLang="en-US" sz="1600" kern="0" dirty="0">
              <a:solidFill>
                <a:schemeClr val="tx2"/>
              </a:solidFill>
            </a:endParaRPr>
          </a:p>
          <a:p>
            <a:pPr lvl="1">
              <a:lnSpc>
                <a:spcPct val="80000"/>
              </a:lnSpc>
            </a:pPr>
            <a:r>
              <a:rPr lang="en-US" altLang="en-US" sz="1600" kern="0" dirty="0">
                <a:solidFill>
                  <a:schemeClr val="tx2"/>
                </a:solidFill>
              </a:rPr>
              <a:t>Study Abroad </a:t>
            </a:r>
          </a:p>
          <a:p>
            <a:pPr lvl="1">
              <a:lnSpc>
                <a:spcPct val="80000"/>
              </a:lnSpc>
            </a:pPr>
            <a:r>
              <a:rPr lang="en-US" altLang="en-US" sz="1600" kern="0" dirty="0">
                <a:solidFill>
                  <a:schemeClr val="tx2"/>
                </a:solidFill>
              </a:rPr>
              <a:t>How to budget </a:t>
            </a:r>
          </a:p>
          <a:p>
            <a:pPr lvl="1">
              <a:lnSpc>
                <a:spcPct val="80000"/>
              </a:lnSpc>
            </a:pPr>
            <a:r>
              <a:rPr lang="en-US" altLang="en-US" sz="1600" kern="0" dirty="0">
                <a:solidFill>
                  <a:schemeClr val="tx2"/>
                </a:solidFill>
              </a:rPr>
              <a:t>Healthy Relationships</a:t>
            </a:r>
          </a:p>
          <a:p>
            <a:pPr lvl="1">
              <a:lnSpc>
                <a:spcPct val="80000"/>
              </a:lnSpc>
            </a:pPr>
            <a:r>
              <a:rPr lang="en-US" altLang="en-US" sz="1600" kern="0" dirty="0">
                <a:solidFill>
                  <a:schemeClr val="tx2"/>
                </a:solidFill>
              </a:rPr>
              <a:t>Financial Literacy </a:t>
            </a:r>
          </a:p>
          <a:p>
            <a:pPr lvl="1">
              <a:lnSpc>
                <a:spcPct val="80000"/>
              </a:lnSpc>
            </a:pPr>
            <a:r>
              <a:rPr lang="en-US" altLang="en-US" sz="1600" kern="0" dirty="0">
                <a:solidFill>
                  <a:schemeClr val="tx2"/>
                </a:solidFill>
              </a:rPr>
              <a:t>Financial Aid </a:t>
            </a:r>
          </a:p>
          <a:p>
            <a:pPr lvl="1">
              <a:lnSpc>
                <a:spcPct val="80000"/>
              </a:lnSpc>
            </a:pPr>
            <a:r>
              <a:rPr lang="en-US" altLang="en-US" sz="1600" kern="0" dirty="0">
                <a:solidFill>
                  <a:schemeClr val="tx2"/>
                </a:solidFill>
              </a:rPr>
              <a:t>Stress Management </a:t>
            </a:r>
          </a:p>
          <a:p>
            <a:endParaRPr lang="en-US" dirty="0">
              <a:latin typeface="Times New Roman"/>
              <a:cs typeface="Times New Roman"/>
            </a:endParaRPr>
          </a:p>
        </p:txBody>
      </p:sp>
      <p:pic>
        <p:nvPicPr>
          <p:cNvPr id="2050" name="Picture 2" descr="https://scontent-sjc2-1.xx.fbcdn.net/t31.0-8/13517428_1010533295728637_5620398591892611855_o.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7156" t="28178" r="12692" b="32292"/>
          <a:stretch/>
        </p:blipFill>
        <p:spPr bwMode="auto">
          <a:xfrm>
            <a:off x="4886305" y="5052646"/>
            <a:ext cx="4058402" cy="16998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ontent-sjc2-1.xx.fbcdn.net/t31.0-8/13568860_1010536402394993_5031990278484708464_o.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285" t="29967" r="1517" b="16701"/>
          <a:stretch/>
        </p:blipFill>
        <p:spPr bwMode="auto">
          <a:xfrm>
            <a:off x="4886304" y="3329354"/>
            <a:ext cx="4058402" cy="172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197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all" dirty="0" smtClean="0">
                <a:latin typeface="Times New Roman"/>
                <a:cs typeface="Times New Roman"/>
              </a:rPr>
              <a:t>Communication </a:t>
            </a:r>
            <a:endParaRPr lang="en-US" cap="all" dirty="0">
              <a:latin typeface="Times New Roman"/>
              <a:cs typeface="Times New Roman"/>
            </a:endParaRPr>
          </a:p>
        </p:txBody>
      </p:sp>
      <p:sp>
        <p:nvSpPr>
          <p:cNvPr id="3" name="Content Placeholder 2"/>
          <p:cNvSpPr>
            <a:spLocks noGrp="1"/>
          </p:cNvSpPr>
          <p:nvPr>
            <p:ph idx="1"/>
          </p:nvPr>
        </p:nvSpPr>
        <p:spPr/>
        <p:txBody>
          <a:bodyPr>
            <a:normAutofit/>
          </a:bodyPr>
          <a:lstStyle/>
          <a:p>
            <a:pPr>
              <a:lnSpc>
                <a:spcPct val="80000"/>
              </a:lnSpc>
            </a:pPr>
            <a:r>
              <a:rPr lang="en-US" altLang="en-US" sz="1800" kern="0" dirty="0">
                <a:solidFill>
                  <a:schemeClr val="tx2"/>
                </a:solidFill>
              </a:rPr>
              <a:t>Website</a:t>
            </a:r>
          </a:p>
          <a:p>
            <a:pPr marL="0" indent="0">
              <a:lnSpc>
                <a:spcPct val="80000"/>
              </a:lnSpc>
              <a:buNone/>
            </a:pPr>
            <a:r>
              <a:rPr lang="en-US" altLang="en-US" sz="1800" kern="0" dirty="0">
                <a:solidFill>
                  <a:schemeClr val="tx2"/>
                </a:solidFill>
              </a:rPr>
              <a:t>     </a:t>
            </a:r>
            <a:r>
              <a:rPr lang="en-US" altLang="en-US" sz="1800" kern="0" dirty="0">
                <a:solidFill>
                  <a:schemeClr val="tx2"/>
                </a:solidFill>
                <a:hlinkClick r:id="rId2"/>
              </a:rPr>
              <a:t>http://fosteryouth.fullcoll.edu</a:t>
            </a:r>
            <a:r>
              <a:rPr lang="en-US" altLang="en-US" sz="1800" kern="0" dirty="0">
                <a:solidFill>
                  <a:schemeClr val="tx2"/>
                </a:solidFill>
              </a:rPr>
              <a:t> </a:t>
            </a:r>
          </a:p>
          <a:p>
            <a:pPr>
              <a:lnSpc>
                <a:spcPct val="80000"/>
              </a:lnSpc>
            </a:pPr>
            <a:endParaRPr lang="en-US" altLang="en-US" sz="1800" kern="0" dirty="0">
              <a:solidFill>
                <a:schemeClr val="tx2"/>
              </a:solidFill>
            </a:endParaRPr>
          </a:p>
          <a:p>
            <a:pPr>
              <a:lnSpc>
                <a:spcPct val="80000"/>
              </a:lnSpc>
            </a:pPr>
            <a:r>
              <a:rPr lang="en-US" altLang="en-US" sz="1800" kern="0" dirty="0">
                <a:solidFill>
                  <a:schemeClr val="tx2"/>
                </a:solidFill>
              </a:rPr>
              <a:t>Emails:	</a:t>
            </a:r>
          </a:p>
          <a:p>
            <a:pPr marL="0" indent="0">
              <a:lnSpc>
                <a:spcPct val="80000"/>
              </a:lnSpc>
              <a:buNone/>
            </a:pPr>
            <a:r>
              <a:rPr lang="en-US" altLang="en-US" sz="1800" kern="0" dirty="0">
                <a:solidFill>
                  <a:schemeClr val="tx2"/>
                </a:solidFill>
              </a:rPr>
              <a:t>     </a:t>
            </a:r>
            <a:r>
              <a:rPr lang="en-US" altLang="en-US" sz="1800" kern="0" dirty="0">
                <a:solidFill>
                  <a:schemeClr val="tx2"/>
                </a:solidFill>
                <a:hlinkClick r:id="rId3"/>
              </a:rPr>
              <a:t>fosteryouth@fullcoll.edu</a:t>
            </a:r>
            <a:r>
              <a:rPr lang="en-US" altLang="en-US" sz="1800" kern="0" dirty="0">
                <a:solidFill>
                  <a:schemeClr val="tx2"/>
                </a:solidFill>
              </a:rPr>
              <a:t> </a:t>
            </a:r>
          </a:p>
          <a:p>
            <a:pPr marL="0" indent="0">
              <a:lnSpc>
                <a:spcPct val="80000"/>
              </a:lnSpc>
              <a:buNone/>
            </a:pPr>
            <a:r>
              <a:rPr lang="en-US" altLang="en-US" sz="1800" kern="0" dirty="0">
                <a:solidFill>
                  <a:schemeClr val="tx2"/>
                </a:solidFill>
              </a:rPr>
              <a:t>     </a:t>
            </a:r>
            <a:r>
              <a:rPr lang="en-US" altLang="en-US" sz="1800" kern="0" dirty="0">
                <a:solidFill>
                  <a:schemeClr val="tx2"/>
                </a:solidFill>
                <a:hlinkClick r:id="rId4"/>
              </a:rPr>
              <a:t>Dcornejo@fullcoll.edu</a:t>
            </a:r>
            <a:r>
              <a:rPr lang="en-US" altLang="en-US" sz="1800" kern="0" dirty="0">
                <a:solidFill>
                  <a:schemeClr val="tx2"/>
                </a:solidFill>
              </a:rPr>
              <a:t> </a:t>
            </a:r>
            <a:br>
              <a:rPr lang="en-US" altLang="en-US" sz="1800" kern="0" dirty="0">
                <a:solidFill>
                  <a:schemeClr val="tx2"/>
                </a:solidFill>
              </a:rPr>
            </a:br>
            <a:r>
              <a:rPr lang="en-US" altLang="en-US" sz="1800" kern="0" dirty="0">
                <a:solidFill>
                  <a:schemeClr val="tx2"/>
                </a:solidFill>
              </a:rPr>
              <a:t>   </a:t>
            </a:r>
          </a:p>
          <a:p>
            <a:pPr>
              <a:lnSpc>
                <a:spcPct val="80000"/>
              </a:lnSpc>
            </a:pPr>
            <a:r>
              <a:rPr lang="en-US" altLang="en-US" sz="1800" kern="0" dirty="0">
                <a:solidFill>
                  <a:schemeClr val="tx2"/>
                </a:solidFill>
              </a:rPr>
              <a:t>Phone</a:t>
            </a:r>
          </a:p>
          <a:p>
            <a:pPr marL="0" indent="0">
              <a:lnSpc>
                <a:spcPct val="80000"/>
              </a:lnSpc>
              <a:buNone/>
            </a:pPr>
            <a:r>
              <a:rPr lang="en-US" altLang="en-US" sz="1800" kern="0" dirty="0">
                <a:solidFill>
                  <a:schemeClr val="tx2"/>
                </a:solidFill>
              </a:rPr>
              <a:t>     (714)732-5382 – Dolores Cornejo, FYSI Liaison</a:t>
            </a:r>
          </a:p>
          <a:p>
            <a:pPr marL="0" indent="0">
              <a:lnSpc>
                <a:spcPct val="80000"/>
              </a:lnSpc>
              <a:buNone/>
            </a:pPr>
            <a:r>
              <a:rPr lang="en-US" altLang="en-US" sz="1800" kern="0" dirty="0">
                <a:solidFill>
                  <a:schemeClr val="tx2"/>
                </a:solidFill>
              </a:rPr>
              <a:t>     (714) 992-7000 ext.24115 – FYSI Assistance Desk</a:t>
            </a:r>
          </a:p>
          <a:p>
            <a:pPr>
              <a:lnSpc>
                <a:spcPct val="80000"/>
              </a:lnSpc>
            </a:pPr>
            <a:endParaRPr lang="en-US" altLang="en-US" sz="1800" kern="0" dirty="0">
              <a:solidFill>
                <a:schemeClr val="tx2"/>
              </a:solidFill>
            </a:endParaRPr>
          </a:p>
          <a:p>
            <a:pPr>
              <a:lnSpc>
                <a:spcPct val="80000"/>
              </a:lnSpc>
            </a:pPr>
            <a:r>
              <a:rPr lang="en-US" altLang="en-US" sz="1800" kern="0" dirty="0">
                <a:solidFill>
                  <a:schemeClr val="tx2"/>
                </a:solidFill>
              </a:rPr>
              <a:t>Facebook </a:t>
            </a:r>
          </a:p>
          <a:p>
            <a:pPr marL="0" indent="0">
              <a:lnSpc>
                <a:spcPct val="80000"/>
              </a:lnSpc>
              <a:buNone/>
            </a:pPr>
            <a:r>
              <a:rPr lang="en-US" altLang="en-US" sz="1800" kern="0" dirty="0">
                <a:solidFill>
                  <a:schemeClr val="tx2"/>
                </a:solidFill>
              </a:rPr>
              <a:t>    facebook.com/</a:t>
            </a:r>
            <a:r>
              <a:rPr lang="en-US" altLang="en-US" sz="1800" kern="0" dirty="0" err="1">
                <a:solidFill>
                  <a:schemeClr val="tx2"/>
                </a:solidFill>
              </a:rPr>
              <a:t>FullertonCollegeFYS</a:t>
            </a:r>
            <a:endParaRPr lang="en-US" altLang="en-US" sz="1800" kern="0" dirty="0">
              <a:solidFill>
                <a:schemeClr val="tx2"/>
              </a:solidFill>
            </a:endParaRPr>
          </a:p>
          <a:p>
            <a:pPr marL="0" indent="0">
              <a:lnSpc>
                <a:spcPct val="80000"/>
              </a:lnSpc>
              <a:buNone/>
            </a:pPr>
            <a:endParaRPr lang="en-US" altLang="en-US" sz="1800" kern="0" dirty="0">
              <a:solidFill>
                <a:schemeClr val="tx2"/>
              </a:solidFill>
            </a:endParaRPr>
          </a:p>
          <a:p>
            <a:pPr>
              <a:lnSpc>
                <a:spcPct val="80000"/>
              </a:lnSpc>
            </a:pPr>
            <a:r>
              <a:rPr lang="en-US" altLang="en-US" sz="1800" kern="0" dirty="0">
                <a:solidFill>
                  <a:schemeClr val="tx2"/>
                </a:solidFill>
              </a:rPr>
              <a:t>REMIND App</a:t>
            </a:r>
          </a:p>
          <a:p>
            <a:pPr marL="0" indent="0">
              <a:lnSpc>
                <a:spcPct val="80000"/>
              </a:lnSpc>
              <a:buNone/>
            </a:pPr>
            <a:r>
              <a:rPr lang="en-US" altLang="en-US" sz="1800" kern="0" dirty="0">
                <a:solidFill>
                  <a:schemeClr val="tx2"/>
                </a:solidFill>
              </a:rPr>
              <a:t>    @FYSI1 </a:t>
            </a:r>
          </a:p>
          <a:p>
            <a:endParaRPr lang="en-US" dirty="0">
              <a:latin typeface="Times New Roman"/>
              <a:cs typeface="Times New Roman"/>
            </a:endParaRPr>
          </a:p>
        </p:txBody>
      </p:sp>
      <p:pic>
        <p:nvPicPr>
          <p:cNvPr id="4" name="Picture 3"/>
          <p:cNvPicPr>
            <a:picLocks noChangeAspect="1"/>
          </p:cNvPicPr>
          <p:nvPr/>
        </p:nvPicPr>
        <p:blipFill>
          <a:blip r:embed="rId5"/>
          <a:stretch>
            <a:fillRect/>
          </a:stretch>
        </p:blipFill>
        <p:spPr>
          <a:xfrm rot="927507">
            <a:off x="6758164" y="1355627"/>
            <a:ext cx="1936051" cy="1199407"/>
          </a:xfrm>
          <a:prstGeom prst="rect">
            <a:avLst/>
          </a:prstGeom>
        </p:spPr>
      </p:pic>
      <p:pic>
        <p:nvPicPr>
          <p:cNvPr id="5" name="Picture 4"/>
          <p:cNvPicPr>
            <a:picLocks noChangeAspect="1"/>
          </p:cNvPicPr>
          <p:nvPr/>
        </p:nvPicPr>
        <p:blipFill>
          <a:blip r:embed="rId6">
            <a:duotone>
              <a:schemeClr val="accent4">
                <a:shade val="45000"/>
                <a:satMod val="135000"/>
              </a:schemeClr>
              <a:prstClr val="white"/>
            </a:duotone>
          </a:blip>
          <a:stretch>
            <a:fillRect/>
          </a:stretch>
        </p:blipFill>
        <p:spPr>
          <a:xfrm>
            <a:off x="7541466" y="2900874"/>
            <a:ext cx="968512" cy="968512"/>
          </a:xfrm>
          <a:prstGeom prst="rect">
            <a:avLst/>
          </a:prstGeom>
        </p:spPr>
      </p:pic>
      <p:pic>
        <p:nvPicPr>
          <p:cNvPr id="6" name="Picture 5"/>
          <p:cNvPicPr>
            <a:picLocks noChangeAspect="1"/>
          </p:cNvPicPr>
          <p:nvPr/>
        </p:nvPicPr>
        <p:blipFill>
          <a:blip r:embed="rId7"/>
          <a:stretch>
            <a:fillRect/>
          </a:stretch>
        </p:blipFill>
        <p:spPr>
          <a:xfrm>
            <a:off x="6789287" y="4311362"/>
            <a:ext cx="2029754" cy="764239"/>
          </a:xfrm>
          <a:prstGeom prst="rect">
            <a:avLst/>
          </a:prstGeom>
        </p:spPr>
      </p:pic>
      <p:pic>
        <p:nvPicPr>
          <p:cNvPr id="7" name="Picture 6"/>
          <p:cNvPicPr>
            <a:picLocks noChangeAspect="1"/>
          </p:cNvPicPr>
          <p:nvPr/>
        </p:nvPicPr>
        <p:blipFill>
          <a:blip r:embed="rId8"/>
          <a:stretch>
            <a:fillRect/>
          </a:stretch>
        </p:blipFill>
        <p:spPr>
          <a:xfrm>
            <a:off x="6296867" y="5627094"/>
            <a:ext cx="2489198" cy="1002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3993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rPr>
              <a:t>Discussion</a:t>
            </a:r>
            <a:endParaRPr lang="en-US" dirty="0">
              <a:latin typeface="Times New Roman"/>
            </a:endParaRPr>
          </a:p>
        </p:txBody>
      </p:sp>
      <p:sp>
        <p:nvSpPr>
          <p:cNvPr id="3" name="Content Placeholder 2"/>
          <p:cNvSpPr>
            <a:spLocks noGrp="1"/>
          </p:cNvSpPr>
          <p:nvPr>
            <p:ph idx="1"/>
          </p:nvPr>
        </p:nvSpPr>
        <p:spPr>
          <a:xfrm>
            <a:off x="457200" y="1600200"/>
            <a:ext cx="4271447" cy="4876800"/>
          </a:xfrm>
        </p:spPr>
        <p:txBody>
          <a:bodyPr/>
          <a:lstStyle/>
          <a:p>
            <a:r>
              <a:rPr lang="en-US" dirty="0" smtClean="0">
                <a:latin typeface="Times New Roman"/>
              </a:rPr>
              <a:t>What services does your college offer to disenfranchised students?</a:t>
            </a:r>
          </a:p>
          <a:p>
            <a:r>
              <a:rPr lang="en-US" dirty="0" smtClean="0">
                <a:latin typeface="Times New Roman"/>
              </a:rPr>
              <a:t>What services has your college discussed offering to disenfranchised students?</a:t>
            </a:r>
          </a:p>
          <a:p>
            <a:r>
              <a:rPr lang="en-US" dirty="0" smtClean="0">
                <a:latin typeface="Times New Roman"/>
              </a:rPr>
              <a:t>What obstacles does your college face in offering services to disenfranchised students?</a:t>
            </a:r>
          </a:p>
          <a:p>
            <a:r>
              <a:rPr lang="en-US" dirty="0" smtClean="0">
                <a:latin typeface="Times New Roman"/>
              </a:rPr>
              <a:t>What services would you like your college to offer?</a:t>
            </a:r>
            <a:endParaRPr lang="en-US" dirty="0">
              <a:latin typeface="Times New Roman"/>
            </a:endParaRPr>
          </a:p>
        </p:txBody>
      </p:sp>
      <p:pic>
        <p:nvPicPr>
          <p:cNvPr id="6" name="Picture 5"/>
          <p:cNvPicPr>
            <a:picLocks noChangeAspect="1"/>
          </p:cNvPicPr>
          <p:nvPr/>
        </p:nvPicPr>
        <p:blipFill>
          <a:blip r:embed="rId3"/>
          <a:stretch>
            <a:fillRect/>
          </a:stretch>
        </p:blipFill>
        <p:spPr>
          <a:xfrm>
            <a:off x="5092700" y="2653027"/>
            <a:ext cx="3594100" cy="2260600"/>
          </a:xfrm>
          <a:prstGeom prst="rect">
            <a:avLst/>
          </a:prstGeom>
        </p:spPr>
      </p:pic>
    </p:spTree>
    <p:extLst>
      <p:ext uri="{BB962C8B-B14F-4D97-AF65-F5344CB8AC3E}">
        <p14:creationId xmlns:p14="http://schemas.microsoft.com/office/powerpoint/2010/main" val="3066748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rPr>
              <a:t>Thank you!</a:t>
            </a:r>
            <a:endParaRPr lang="en-US" dirty="0">
              <a:latin typeface="Times New Roman"/>
            </a:endParaRPr>
          </a:p>
        </p:txBody>
      </p:sp>
      <p:pic>
        <p:nvPicPr>
          <p:cNvPr id="4" name="Content Placeholder 3"/>
          <p:cNvPicPr>
            <a:picLocks noGrp="1" noChangeAspect="1"/>
          </p:cNvPicPr>
          <p:nvPr>
            <p:ph idx="1"/>
          </p:nvPr>
        </p:nvPicPr>
        <p:blipFill>
          <a:blip r:embed="rId3"/>
          <a:srcRect l="1705" r="1705"/>
          <a:stretch>
            <a:fillRect/>
          </a:stretch>
        </p:blipFill>
        <p:spPr/>
      </p:pic>
    </p:spTree>
    <p:extLst>
      <p:ext uri="{BB962C8B-B14F-4D97-AF65-F5344CB8AC3E}">
        <p14:creationId xmlns:p14="http://schemas.microsoft.com/office/powerpoint/2010/main" val="163536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Times New Roman"/>
              </a:rPr>
              <a:t>Resolution 20.01 F14—</a:t>
            </a:r>
            <a:r>
              <a:rPr lang="en-US" sz="3200" dirty="0">
                <a:latin typeface="Times New Roman"/>
                <a:cs typeface="Times New Roman"/>
              </a:rPr>
              <a:t>Developing a System Plan for Serving Disenfranchised Students</a:t>
            </a:r>
            <a:endParaRPr lang="en-US" sz="3200" dirty="0">
              <a:latin typeface="Times New Roman"/>
            </a:endParaRPr>
          </a:p>
        </p:txBody>
      </p:sp>
      <p:sp>
        <p:nvSpPr>
          <p:cNvPr id="3" name="Content Placeholder 2"/>
          <p:cNvSpPr>
            <a:spLocks noGrp="1"/>
          </p:cNvSpPr>
          <p:nvPr>
            <p:ph idx="1"/>
          </p:nvPr>
        </p:nvSpPr>
        <p:spPr/>
        <p:txBody>
          <a:bodyPr>
            <a:normAutofit fontScale="92500" lnSpcReduction="10000"/>
          </a:bodyPr>
          <a:lstStyle/>
          <a:p>
            <a:r>
              <a:rPr lang="en-US" dirty="0">
                <a:latin typeface="Times New Roman"/>
                <a:cs typeface="Times New Roman"/>
              </a:rPr>
              <a:t>Whereas, California’s community colleges serve a diverse population of students, some of whom have emotional and/or environmental circumstances which may interfere with their ability to achieve their academic goals, as well as disenfranchising them from engaging in normal societal privileges and activities;</a:t>
            </a:r>
          </a:p>
          <a:p>
            <a:pPr marL="0" indent="0">
              <a:buNone/>
            </a:pPr>
            <a:endParaRPr lang="en-US" dirty="0">
              <a:latin typeface="Times New Roman"/>
              <a:cs typeface="Times New Roman"/>
            </a:endParaRPr>
          </a:p>
          <a:p>
            <a:r>
              <a:rPr lang="en-US" dirty="0">
                <a:latin typeface="Times New Roman"/>
                <a:cs typeface="Times New Roman"/>
              </a:rPr>
              <a:t>Whereas, These disenfranchised students may be homeless, may be suffering from untreated medical and mental ailments, may not have steady income or transportation, and are often highly disinclined to allow themselves to be identified as being in need of support because the common characteristic among these students is that they exist in a constant state of insecurity</a:t>
            </a:r>
            <a:r>
              <a:rPr lang="en-US" dirty="0" smtClean="0">
                <a:latin typeface="Times New Roman"/>
                <a:cs typeface="Times New Roman"/>
              </a:rPr>
              <a:t>;</a:t>
            </a:r>
          </a:p>
          <a:p>
            <a:endParaRPr lang="en-US" dirty="0" smtClean="0">
              <a:latin typeface="Times New Roman"/>
              <a:cs typeface="Times New Roman"/>
            </a:endParaRPr>
          </a:p>
          <a:p>
            <a:pPr marL="0" indent="0" algn="ctr">
              <a:buNone/>
            </a:pPr>
            <a:r>
              <a:rPr lang="en-US" sz="2200" dirty="0" smtClean="0">
                <a:latin typeface="Times New Roman"/>
                <a:cs typeface="Times New Roman"/>
              </a:rPr>
              <a:t>(continued on next slide)</a:t>
            </a:r>
            <a:endParaRPr lang="en-US" sz="2200" dirty="0">
              <a:latin typeface="Times New Roman"/>
              <a:cs typeface="Times New Roman"/>
            </a:endParaRPr>
          </a:p>
        </p:txBody>
      </p:sp>
    </p:spTree>
    <p:extLst>
      <p:ext uri="{BB962C8B-B14F-4D97-AF65-F5344CB8AC3E}">
        <p14:creationId xmlns:p14="http://schemas.microsoft.com/office/powerpoint/2010/main" val="80085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Times New Roman"/>
              </a:rPr>
              <a:t>Resolution 20.01 F14—</a:t>
            </a:r>
            <a:r>
              <a:rPr lang="en-US" sz="3200" dirty="0">
                <a:latin typeface="Times New Roman"/>
                <a:cs typeface="Times New Roman"/>
              </a:rPr>
              <a:t>Developing a System Plan for Serving Disenfranchised </a:t>
            </a:r>
            <a:r>
              <a:rPr lang="en-US" sz="3200" dirty="0" smtClean="0">
                <a:latin typeface="Times New Roman"/>
                <a:cs typeface="Times New Roman"/>
              </a:rPr>
              <a:t>Students </a:t>
            </a:r>
            <a:r>
              <a:rPr lang="en-US" sz="2000" dirty="0" smtClean="0">
                <a:latin typeface="Times New Roman"/>
                <a:cs typeface="Times New Roman"/>
              </a:rPr>
              <a:t>(continued)</a:t>
            </a:r>
            <a:endParaRPr lang="en-US" sz="2000" dirty="0">
              <a:latin typeface="Times New Roman"/>
            </a:endParaRPr>
          </a:p>
        </p:txBody>
      </p:sp>
      <p:sp>
        <p:nvSpPr>
          <p:cNvPr id="3" name="Content Placeholder 2"/>
          <p:cNvSpPr>
            <a:spLocks noGrp="1"/>
          </p:cNvSpPr>
          <p:nvPr>
            <p:ph idx="1"/>
          </p:nvPr>
        </p:nvSpPr>
        <p:spPr/>
        <p:txBody>
          <a:bodyPr>
            <a:normAutofit fontScale="92500"/>
          </a:bodyPr>
          <a:lstStyle/>
          <a:p>
            <a:r>
              <a:rPr lang="en-US" dirty="0" smtClean="0">
                <a:latin typeface="Times New Roman"/>
                <a:cs typeface="Times New Roman"/>
              </a:rPr>
              <a:t>Whereas</a:t>
            </a:r>
            <a:r>
              <a:rPr lang="en-US" dirty="0">
                <a:latin typeface="Times New Roman"/>
                <a:cs typeface="Times New Roman"/>
              </a:rPr>
              <a:t>, California’s community colleges are already overburdened with mandates to provide education plans for all students without sufficient resources, which are needed for these disenfranchised students in order to increase success, retention, and completion; and</a:t>
            </a:r>
          </a:p>
          <a:p>
            <a:pPr marL="0" indent="0">
              <a:buNone/>
            </a:pPr>
            <a:endParaRPr lang="en-US" dirty="0">
              <a:latin typeface="Times New Roman"/>
              <a:cs typeface="Times New Roman"/>
            </a:endParaRPr>
          </a:p>
          <a:p>
            <a:r>
              <a:rPr lang="en-US" dirty="0">
                <a:latin typeface="Times New Roman"/>
                <a:cs typeface="Times New Roman"/>
              </a:rPr>
              <a:t>Whereas, The California Community College System has established no future plans to provide the services that these disenfranchised students so badly need;</a:t>
            </a:r>
          </a:p>
          <a:p>
            <a:pPr marL="0" indent="0">
              <a:buNone/>
            </a:pPr>
            <a:endParaRPr lang="en-US" dirty="0">
              <a:latin typeface="Times New Roman"/>
              <a:cs typeface="Times New Roman"/>
            </a:endParaRPr>
          </a:p>
          <a:p>
            <a:r>
              <a:rPr lang="en-US" b="1" dirty="0">
                <a:latin typeface="Times New Roman"/>
                <a:cs typeface="Times New Roman"/>
              </a:rPr>
              <a:t>Resolved</a:t>
            </a:r>
            <a:r>
              <a:rPr lang="en-US" dirty="0">
                <a:latin typeface="Times New Roman"/>
                <a:cs typeface="Times New Roman"/>
              </a:rPr>
              <a:t>, That the Academic Senate for California Community Colleges work with </a:t>
            </a:r>
            <a:r>
              <a:rPr lang="en-US" dirty="0" smtClean="0">
                <a:latin typeface="Times New Roman"/>
                <a:cs typeface="Times New Roman"/>
              </a:rPr>
              <a:t>the Chancellor’s </a:t>
            </a:r>
            <a:r>
              <a:rPr lang="en-US" dirty="0">
                <a:latin typeface="Times New Roman"/>
                <a:cs typeface="Times New Roman"/>
              </a:rPr>
              <a:t>Office and Board of Governors to develop a long-range plan that will increase services for disenfranchised students. </a:t>
            </a:r>
          </a:p>
        </p:txBody>
      </p:sp>
    </p:spTree>
    <p:extLst>
      <p:ext uri="{BB962C8B-B14F-4D97-AF65-F5344CB8AC3E}">
        <p14:creationId xmlns:p14="http://schemas.microsoft.com/office/powerpoint/2010/main" val="276166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rPr>
              <a:t>Plans in Response to Resolution 20.01 F14</a:t>
            </a:r>
            <a:endParaRPr lang="en-US" dirty="0">
              <a:latin typeface="Times New Roman"/>
            </a:endParaRPr>
          </a:p>
        </p:txBody>
      </p:sp>
      <p:sp>
        <p:nvSpPr>
          <p:cNvPr id="3" name="Content Placeholder 2"/>
          <p:cNvSpPr>
            <a:spLocks noGrp="1"/>
          </p:cNvSpPr>
          <p:nvPr>
            <p:ph idx="1"/>
          </p:nvPr>
        </p:nvSpPr>
        <p:spPr/>
        <p:txBody>
          <a:bodyPr/>
          <a:lstStyle/>
          <a:p>
            <a:pPr marL="0" indent="0">
              <a:buNone/>
            </a:pPr>
            <a:r>
              <a:rPr lang="en-US" dirty="0" smtClean="0">
                <a:latin typeface="Times New Roman"/>
              </a:rPr>
              <a:t>Assigned to Transfer, Articulation, and Student Services Committee (TASSC):</a:t>
            </a:r>
          </a:p>
          <a:p>
            <a:pPr marL="0" indent="0">
              <a:buNone/>
            </a:pPr>
            <a:endParaRPr lang="en-US" dirty="0" smtClean="0">
              <a:latin typeface="Times New Roman"/>
            </a:endParaRPr>
          </a:p>
          <a:p>
            <a:r>
              <a:rPr lang="en-US" dirty="0" smtClean="0">
                <a:latin typeface="Times New Roman"/>
              </a:rPr>
              <a:t>TASSC will make an initial assessment of the services that are offered by the California Community Colleges for disenfranchised students;</a:t>
            </a:r>
          </a:p>
          <a:p>
            <a:pPr marL="0" indent="0">
              <a:buNone/>
            </a:pPr>
            <a:endParaRPr lang="en-US" dirty="0" smtClean="0">
              <a:latin typeface="Times New Roman"/>
            </a:endParaRPr>
          </a:p>
          <a:p>
            <a:r>
              <a:rPr lang="en-US" dirty="0" smtClean="0">
                <a:latin typeface="Times New Roman"/>
              </a:rPr>
              <a:t>TASSC will follow up with the ASCCC Executive Committee to determine the next steps.</a:t>
            </a:r>
          </a:p>
          <a:p>
            <a:endParaRPr lang="en-US" dirty="0">
              <a:latin typeface="Times New Roman"/>
            </a:endParaRPr>
          </a:p>
        </p:txBody>
      </p:sp>
    </p:spTree>
    <p:extLst>
      <p:ext uri="{BB962C8B-B14F-4D97-AF65-F5344CB8AC3E}">
        <p14:creationId xmlns:p14="http://schemas.microsoft.com/office/powerpoint/2010/main" val="367774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rPr>
              <a:t>February 2016 Rostrum Article</a:t>
            </a:r>
            <a:endParaRPr lang="en-US" dirty="0">
              <a:latin typeface="Times New Roman"/>
            </a:endParaRPr>
          </a:p>
        </p:txBody>
      </p:sp>
      <p:sp>
        <p:nvSpPr>
          <p:cNvPr id="3" name="Content Placeholder 2"/>
          <p:cNvSpPr>
            <a:spLocks noGrp="1"/>
          </p:cNvSpPr>
          <p:nvPr>
            <p:ph idx="1"/>
          </p:nvPr>
        </p:nvSpPr>
        <p:spPr>
          <a:xfrm>
            <a:off x="457200" y="2088942"/>
            <a:ext cx="8229600" cy="3726675"/>
          </a:xfrm>
        </p:spPr>
        <p:txBody>
          <a:bodyPr/>
          <a:lstStyle/>
          <a:p>
            <a:pPr marL="0" indent="0">
              <a:buNone/>
            </a:pPr>
            <a:endParaRPr lang="en-US" dirty="0">
              <a:latin typeface="Times New Roman"/>
            </a:endParaRPr>
          </a:p>
        </p:txBody>
      </p:sp>
      <p:pic>
        <p:nvPicPr>
          <p:cNvPr id="4" name="Picture 3" descr="Screen Shot 2016-04-17 at 8.34.2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3926" y="1730006"/>
            <a:ext cx="8682205" cy="4746994"/>
          </a:xfrm>
          <a:prstGeom prst="rect">
            <a:avLst/>
          </a:prstGeom>
        </p:spPr>
      </p:pic>
    </p:spTree>
    <p:extLst>
      <p:ext uri="{BB962C8B-B14F-4D97-AF65-F5344CB8AC3E}">
        <p14:creationId xmlns:p14="http://schemas.microsoft.com/office/powerpoint/2010/main" val="2532357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rPr>
              <a:t>February 2016 Rostrum Article</a:t>
            </a:r>
            <a:endParaRPr lang="en-US" dirty="0">
              <a:latin typeface="Times New Roman"/>
            </a:endParaRPr>
          </a:p>
        </p:txBody>
      </p:sp>
      <p:sp>
        <p:nvSpPr>
          <p:cNvPr id="3" name="Content Placeholder 2"/>
          <p:cNvSpPr>
            <a:spLocks noGrp="1"/>
          </p:cNvSpPr>
          <p:nvPr>
            <p:ph idx="1"/>
          </p:nvPr>
        </p:nvSpPr>
        <p:spPr/>
        <p:txBody>
          <a:bodyPr/>
          <a:lstStyle/>
          <a:p>
            <a:pPr marL="0" indent="0" algn="ctr">
              <a:buNone/>
            </a:pPr>
            <a:r>
              <a:rPr lang="en-US" i="1" dirty="0" smtClean="0">
                <a:latin typeface="Times New Roman"/>
              </a:rPr>
              <a:t>Disenfranchised Students—Who Are They?</a:t>
            </a:r>
          </a:p>
          <a:p>
            <a:pPr marL="0" indent="0">
              <a:buNone/>
            </a:pPr>
            <a:endParaRPr lang="en-US" dirty="0" smtClean="0">
              <a:latin typeface="Times New Roman"/>
            </a:endParaRPr>
          </a:p>
          <a:p>
            <a:pPr marL="0" indent="0">
              <a:buNone/>
            </a:pPr>
            <a:r>
              <a:rPr lang="en-US" dirty="0" smtClean="0">
                <a:latin typeface="Times New Roman"/>
              </a:rPr>
              <a:t>Written by TASSC members to inform readers and potential survey respondents about the disenfranchised students in the California Community College system.</a:t>
            </a:r>
          </a:p>
          <a:p>
            <a:pPr marL="914400" indent="0">
              <a:spcBef>
                <a:spcPts val="0"/>
              </a:spcBef>
              <a:buNone/>
            </a:pPr>
            <a:endParaRPr lang="en-US" dirty="0" smtClean="0">
              <a:latin typeface="Times New Roman"/>
            </a:endParaRPr>
          </a:p>
          <a:p>
            <a:pPr marL="914400">
              <a:spcBef>
                <a:spcPts val="0"/>
              </a:spcBef>
            </a:pPr>
            <a:r>
              <a:rPr lang="en-US" dirty="0" smtClean="0">
                <a:latin typeface="Times New Roman"/>
              </a:rPr>
              <a:t>Example of a disenfranchised student</a:t>
            </a:r>
            <a:r>
              <a:rPr lang="is-IS" dirty="0" smtClean="0">
                <a:latin typeface="Times New Roman"/>
              </a:rPr>
              <a:t>…</a:t>
            </a:r>
          </a:p>
          <a:p>
            <a:pPr marL="731520" indent="0">
              <a:spcBef>
                <a:spcPts val="0"/>
              </a:spcBef>
              <a:buNone/>
            </a:pPr>
            <a:endParaRPr lang="en-US" dirty="0" smtClean="0">
              <a:latin typeface="Times New Roman"/>
            </a:endParaRPr>
          </a:p>
          <a:p>
            <a:pPr marL="914400">
              <a:spcBef>
                <a:spcPts val="0"/>
              </a:spcBef>
            </a:pPr>
            <a:r>
              <a:rPr lang="en-US" dirty="0" smtClean="0">
                <a:latin typeface="Times New Roman"/>
              </a:rPr>
              <a:t>What does disenfranchise even mean?</a:t>
            </a:r>
          </a:p>
          <a:p>
            <a:pPr marL="731520" indent="0">
              <a:spcBef>
                <a:spcPts val="0"/>
              </a:spcBef>
              <a:buNone/>
            </a:pPr>
            <a:endParaRPr lang="en-US" dirty="0" smtClean="0">
              <a:latin typeface="Times New Roman"/>
            </a:endParaRPr>
          </a:p>
          <a:p>
            <a:pPr marL="914400">
              <a:spcBef>
                <a:spcPts val="0"/>
              </a:spcBef>
            </a:pPr>
            <a:r>
              <a:rPr lang="en-US" dirty="0" smtClean="0">
                <a:latin typeface="Times New Roman"/>
              </a:rPr>
              <a:t>What can faculty do?</a:t>
            </a:r>
          </a:p>
          <a:p>
            <a:endParaRPr lang="en-US" dirty="0" smtClean="0">
              <a:latin typeface="Times New Roman"/>
            </a:endParaRPr>
          </a:p>
          <a:p>
            <a:endParaRPr lang="en-US" dirty="0">
              <a:latin typeface="Times New Roman"/>
            </a:endParaRPr>
          </a:p>
        </p:txBody>
      </p:sp>
    </p:spTree>
    <p:extLst>
      <p:ext uri="{BB962C8B-B14F-4D97-AF65-F5344CB8AC3E}">
        <p14:creationId xmlns:p14="http://schemas.microsoft.com/office/powerpoint/2010/main" val="242156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rPr>
              <a:t>September 2016 Rostrum Article</a:t>
            </a:r>
            <a:endParaRPr lang="en-US" dirty="0">
              <a:latin typeface="Times New Roman"/>
            </a:endParaRPr>
          </a:p>
        </p:txBody>
      </p:sp>
      <p:sp>
        <p:nvSpPr>
          <p:cNvPr id="3" name="Content Placeholder 2"/>
          <p:cNvSpPr>
            <a:spLocks noGrp="1"/>
          </p:cNvSpPr>
          <p:nvPr>
            <p:ph idx="1"/>
          </p:nvPr>
        </p:nvSpPr>
        <p:spPr/>
        <p:txBody>
          <a:bodyPr/>
          <a:lstStyle/>
          <a:p>
            <a:pPr marL="0" indent="0" algn="ctr">
              <a:buNone/>
            </a:pPr>
            <a:r>
              <a:rPr lang="en-US" i="1" dirty="0" smtClean="0">
                <a:latin typeface="Times New Roman"/>
              </a:rPr>
              <a:t>Disenfranchised Students—Where Are We Now?</a:t>
            </a:r>
          </a:p>
          <a:p>
            <a:pPr marL="0" indent="0">
              <a:buNone/>
            </a:pPr>
            <a:endParaRPr lang="en-US" dirty="0" smtClean="0">
              <a:latin typeface="Times New Roman"/>
            </a:endParaRPr>
          </a:p>
          <a:p>
            <a:pPr marL="0" indent="0">
              <a:buNone/>
            </a:pPr>
            <a:r>
              <a:rPr lang="en-US" dirty="0" smtClean="0">
                <a:latin typeface="Times New Roman"/>
              </a:rPr>
              <a:t>Written by TASSC Chair and 2</a:t>
            </a:r>
            <a:r>
              <a:rPr lang="en-US" baseline="30000" dirty="0" smtClean="0">
                <a:latin typeface="Times New Roman"/>
              </a:rPr>
              <a:t>nd</a:t>
            </a:r>
            <a:r>
              <a:rPr lang="en-US" dirty="0" smtClean="0">
                <a:latin typeface="Times New Roman"/>
              </a:rPr>
              <a:t> to sum up the work thus far:</a:t>
            </a:r>
          </a:p>
          <a:p>
            <a:pPr marL="0" indent="0">
              <a:buNone/>
            </a:pPr>
            <a:endParaRPr lang="en-US" dirty="0" smtClean="0">
              <a:latin typeface="Times New Roman"/>
            </a:endParaRPr>
          </a:p>
          <a:p>
            <a:pPr marL="914400"/>
            <a:r>
              <a:rPr lang="en-US" dirty="0" smtClean="0">
                <a:latin typeface="Times New Roman"/>
              </a:rPr>
              <a:t>Description of disenfranchised students</a:t>
            </a:r>
          </a:p>
          <a:p>
            <a:pPr marL="731520" indent="0">
              <a:buNone/>
            </a:pPr>
            <a:endParaRPr lang="en-US" dirty="0" smtClean="0">
              <a:latin typeface="Times New Roman"/>
            </a:endParaRPr>
          </a:p>
          <a:p>
            <a:pPr marL="914400"/>
            <a:r>
              <a:rPr lang="en-US" dirty="0" smtClean="0">
                <a:latin typeface="Times New Roman"/>
              </a:rPr>
              <a:t>Preliminary Survey Results</a:t>
            </a:r>
          </a:p>
          <a:p>
            <a:endParaRPr lang="en-US" dirty="0">
              <a:latin typeface="Times New Roman"/>
            </a:endParaRPr>
          </a:p>
        </p:txBody>
      </p:sp>
    </p:spTree>
    <p:extLst>
      <p:ext uri="{BB962C8B-B14F-4D97-AF65-F5344CB8AC3E}">
        <p14:creationId xmlns:p14="http://schemas.microsoft.com/office/powerpoint/2010/main" val="261315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rPr>
              <a:t>Who are the disenfranchised students?</a:t>
            </a:r>
            <a:endParaRPr lang="en-US" dirty="0">
              <a:latin typeface="Times New Roman"/>
            </a:endParaRPr>
          </a:p>
        </p:txBody>
      </p:sp>
      <p:sp>
        <p:nvSpPr>
          <p:cNvPr id="3" name="Content Placeholder 2"/>
          <p:cNvSpPr>
            <a:spLocks noGrp="1"/>
          </p:cNvSpPr>
          <p:nvPr>
            <p:ph idx="1"/>
          </p:nvPr>
        </p:nvSpPr>
        <p:spPr/>
        <p:txBody>
          <a:bodyPr/>
          <a:lstStyle/>
          <a:p>
            <a:pPr marL="0" indent="0">
              <a:buNone/>
            </a:pPr>
            <a:r>
              <a:rPr lang="en-US" dirty="0" smtClean="0">
                <a:latin typeface="Times New Roman"/>
                <a:cs typeface="Times New Roman"/>
              </a:rPr>
              <a:t>Students who are facing </a:t>
            </a:r>
            <a:r>
              <a:rPr lang="en-US" dirty="0">
                <a:latin typeface="Times New Roman"/>
                <a:cs typeface="Times New Roman"/>
              </a:rPr>
              <a:t>struggles for which assistance exists through established programs and services but </a:t>
            </a:r>
            <a:r>
              <a:rPr lang="en-US" dirty="0" smtClean="0">
                <a:latin typeface="Times New Roman"/>
                <a:cs typeface="Times New Roman"/>
              </a:rPr>
              <a:t>do </a:t>
            </a:r>
            <a:r>
              <a:rPr lang="en-US" dirty="0">
                <a:latin typeface="Times New Roman"/>
                <a:cs typeface="Times New Roman"/>
              </a:rPr>
              <a:t>not qualify for or </a:t>
            </a:r>
            <a:r>
              <a:rPr lang="en-US" dirty="0" smtClean="0">
                <a:latin typeface="Times New Roman"/>
                <a:cs typeface="Times New Roman"/>
              </a:rPr>
              <a:t>do </a:t>
            </a:r>
            <a:r>
              <a:rPr lang="en-US" dirty="0">
                <a:latin typeface="Times New Roman"/>
                <a:cs typeface="Times New Roman"/>
              </a:rPr>
              <a:t>not know how to access that assistance </a:t>
            </a:r>
            <a:r>
              <a:rPr lang="en-US" dirty="0" smtClean="0">
                <a:latin typeface="Times New Roman"/>
                <a:cs typeface="Times New Roman"/>
              </a:rPr>
              <a:t>are </a:t>
            </a:r>
            <a:r>
              <a:rPr lang="en-US" dirty="0">
                <a:latin typeface="Times New Roman"/>
                <a:cs typeface="Times New Roman"/>
              </a:rPr>
              <a:t>disenfranchised</a:t>
            </a:r>
            <a:r>
              <a:rPr lang="en-US" dirty="0" smtClean="0">
                <a:latin typeface="Times New Roman"/>
                <a:cs typeface="Times New Roman"/>
              </a:rPr>
              <a:t>.</a:t>
            </a:r>
          </a:p>
          <a:p>
            <a:pPr marL="914400"/>
            <a:r>
              <a:rPr lang="en-US" dirty="0" smtClean="0">
                <a:latin typeface="Times New Roman"/>
                <a:cs typeface="Times New Roman"/>
              </a:rPr>
              <a:t>Undiagnosed learning disabilities</a:t>
            </a:r>
          </a:p>
          <a:p>
            <a:pPr marL="914400"/>
            <a:r>
              <a:rPr lang="en-US" dirty="0" smtClean="0">
                <a:latin typeface="Times New Roman"/>
                <a:cs typeface="Times New Roman"/>
              </a:rPr>
              <a:t>In need of mental health services</a:t>
            </a:r>
          </a:p>
          <a:p>
            <a:pPr marL="914400"/>
            <a:r>
              <a:rPr lang="en-US" dirty="0" smtClean="0">
                <a:latin typeface="Times New Roman"/>
                <a:cs typeface="Times New Roman"/>
              </a:rPr>
              <a:t>Homeless</a:t>
            </a:r>
          </a:p>
          <a:p>
            <a:pPr marL="914400"/>
            <a:r>
              <a:rPr lang="en-US" dirty="0" smtClean="0">
                <a:latin typeface="Times New Roman"/>
                <a:cs typeface="Times New Roman"/>
              </a:rPr>
              <a:t>Former foster youth</a:t>
            </a:r>
          </a:p>
          <a:p>
            <a:pPr marL="914400"/>
            <a:r>
              <a:rPr lang="en-US" dirty="0" smtClean="0">
                <a:latin typeface="Times New Roman"/>
                <a:cs typeface="Times New Roman"/>
              </a:rPr>
              <a:t>Food insecure</a:t>
            </a:r>
          </a:p>
          <a:p>
            <a:pPr marL="914400"/>
            <a:r>
              <a:rPr lang="en-US" dirty="0" smtClean="0">
                <a:latin typeface="Times New Roman"/>
                <a:cs typeface="Times New Roman"/>
              </a:rPr>
              <a:t>Escaping gang affiliation</a:t>
            </a:r>
          </a:p>
          <a:p>
            <a:pPr marL="914400"/>
            <a:r>
              <a:rPr lang="en-US" dirty="0" smtClean="0">
                <a:latin typeface="Times New Roman"/>
                <a:cs typeface="Times New Roman"/>
              </a:rPr>
              <a:t>Fear of being labeled</a:t>
            </a:r>
          </a:p>
          <a:p>
            <a:pPr marL="914400"/>
            <a:r>
              <a:rPr lang="en-US" b="1" dirty="0" smtClean="0">
                <a:latin typeface="Times New Roman"/>
                <a:cs typeface="Times New Roman"/>
              </a:rPr>
              <a:t>Other</a:t>
            </a:r>
            <a:r>
              <a:rPr lang="is-IS" b="1" dirty="0" smtClean="0">
                <a:latin typeface="Times New Roman"/>
                <a:cs typeface="Times New Roman"/>
              </a:rPr>
              <a:t>…</a:t>
            </a:r>
            <a:endParaRPr lang="en-US" b="1" dirty="0" smtClean="0">
              <a:latin typeface="Times New Roman"/>
              <a:cs typeface="Times New Roman"/>
            </a:endParaRPr>
          </a:p>
          <a:p>
            <a:endParaRPr lang="en-US" dirty="0" smtClean="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7364931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15B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1814</TotalTime>
  <Words>1560</Words>
  <Application>Microsoft Macintosh PowerPoint</Application>
  <PresentationFormat>On-screen Show (4:3)</PresentationFormat>
  <Paragraphs>301</Paragraphs>
  <Slides>27</Slides>
  <Notes>15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Clarity</vt:lpstr>
      <vt:lpstr> Disenfranchised Students—Where Are We Now? </vt:lpstr>
      <vt:lpstr>Overview</vt:lpstr>
      <vt:lpstr>Resolution 20.01 F14—Developing a System Plan for Serving Disenfranchised Students</vt:lpstr>
      <vt:lpstr>Resolution 20.01 F14—Developing a System Plan for Serving Disenfranchised Students (continued)</vt:lpstr>
      <vt:lpstr>Plans in Response to Resolution 20.01 F14</vt:lpstr>
      <vt:lpstr>February 2016 Rostrum Article</vt:lpstr>
      <vt:lpstr>February 2016 Rostrum Article</vt:lpstr>
      <vt:lpstr>September 2016 Rostrum Article</vt:lpstr>
      <vt:lpstr>Who are the disenfranchised students?</vt:lpstr>
      <vt:lpstr>Survey on Existing Services for Disenfranchised Students</vt:lpstr>
      <vt:lpstr>Survey on Existing Services for Disenfranchised Students  Services for Homeless Students responses:</vt:lpstr>
      <vt:lpstr>Survey on Existing Services for Disenfranchised Students  Services for Homeless Students responses:</vt:lpstr>
      <vt:lpstr>Survey on Existing Services for Disenfranchised Students More Response Summaries:</vt:lpstr>
      <vt:lpstr>Fullerton College</vt:lpstr>
      <vt:lpstr>PowerPoint Presentation</vt:lpstr>
      <vt:lpstr>CA Foster Youth – At Risk Population </vt:lpstr>
      <vt:lpstr>COMMON BARRIERS TO COLLEGE</vt:lpstr>
      <vt:lpstr>Where do the youth go … Why does it matter?</vt:lpstr>
      <vt:lpstr>FYSI Program History </vt:lpstr>
      <vt:lpstr>FYSI – Student Participation Growth </vt:lpstr>
      <vt:lpstr>FYSI PROGRAM ELIGILITY </vt:lpstr>
      <vt:lpstr>FC FYSI Funding - Student Equity Funds </vt:lpstr>
      <vt:lpstr>FYSI Student Program Requirements </vt:lpstr>
      <vt:lpstr>FYSI PROGRAM ACTIVITIES </vt:lpstr>
      <vt:lpstr>Communication </vt:lpstr>
      <vt:lpstr>Discussion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Virginia May</cp:lastModifiedBy>
  <cp:revision>86</cp:revision>
  <dcterms:created xsi:type="dcterms:W3CDTF">2015-10-21T19:14:41Z</dcterms:created>
  <dcterms:modified xsi:type="dcterms:W3CDTF">2016-10-04T04:30:30Z</dcterms:modified>
</cp:coreProperties>
</file>