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 id="2147483678" r:id="rId3"/>
  </p:sldMasterIdLst>
  <p:notesMasterIdLst>
    <p:notesMasterId r:id="rId41"/>
  </p:notesMasterIdLst>
  <p:handoutMasterIdLst>
    <p:handoutMasterId r:id="rId42"/>
  </p:handoutMasterIdLst>
  <p:sldIdLst>
    <p:sldId id="256" r:id="rId4"/>
    <p:sldId id="257" r:id="rId5"/>
    <p:sldId id="267" r:id="rId6"/>
    <p:sldId id="291" r:id="rId7"/>
    <p:sldId id="289" r:id="rId8"/>
    <p:sldId id="308" r:id="rId9"/>
    <p:sldId id="268" r:id="rId10"/>
    <p:sldId id="295" r:id="rId11"/>
    <p:sldId id="298" r:id="rId12"/>
    <p:sldId id="296" r:id="rId13"/>
    <p:sldId id="299" r:id="rId14"/>
    <p:sldId id="297" r:id="rId15"/>
    <p:sldId id="300" r:id="rId16"/>
    <p:sldId id="283" r:id="rId17"/>
    <p:sldId id="271" r:id="rId18"/>
    <p:sldId id="272" r:id="rId19"/>
    <p:sldId id="281" r:id="rId20"/>
    <p:sldId id="301" r:id="rId21"/>
    <p:sldId id="302" r:id="rId22"/>
    <p:sldId id="282" r:id="rId23"/>
    <p:sldId id="311" r:id="rId24"/>
    <p:sldId id="312" r:id="rId25"/>
    <p:sldId id="313" r:id="rId26"/>
    <p:sldId id="314" r:id="rId27"/>
    <p:sldId id="287" r:id="rId28"/>
    <p:sldId id="280" r:id="rId29"/>
    <p:sldId id="285" r:id="rId30"/>
    <p:sldId id="303" r:id="rId31"/>
    <p:sldId id="304" r:id="rId32"/>
    <p:sldId id="305" r:id="rId33"/>
    <p:sldId id="306" r:id="rId34"/>
    <p:sldId id="286" r:id="rId35"/>
    <p:sldId id="275" r:id="rId36"/>
    <p:sldId id="319" r:id="rId37"/>
    <p:sldId id="317" r:id="rId38"/>
    <p:sldId id="316" r:id="rId39"/>
    <p:sldId id="32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6" autoAdjust="0"/>
    <p:restoredTop sz="92460" autoAdjust="0"/>
  </p:normalViewPr>
  <p:slideViewPr>
    <p:cSldViewPr snapToGrid="0">
      <p:cViewPr>
        <p:scale>
          <a:sx n="76" d="100"/>
          <a:sy n="76" d="100"/>
        </p:scale>
        <p:origin x="3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F2F9A-1800-B748-BE4F-3AF4543CD1CD}" type="datetimeFigureOut">
              <a:rPr lang="en-US" smtClean="0"/>
              <a:t>7/14/2017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B6A65-386E-C040-8D7E-DE7F7798D9E3}" type="slidenum">
              <a:rPr lang="en-US" smtClean="0"/>
              <a:t>‹#›</a:t>
            </a:fld>
            <a:endParaRPr lang="en-US" dirty="0"/>
          </a:p>
        </p:txBody>
      </p:sp>
    </p:spTree>
    <p:extLst>
      <p:ext uri="{BB962C8B-B14F-4D97-AF65-F5344CB8AC3E}">
        <p14:creationId xmlns:p14="http://schemas.microsoft.com/office/powerpoint/2010/main" val="8359919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7/14/2017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Introductions,</a:t>
            </a:r>
            <a:r>
              <a:rPr lang="en-US" baseline="0" dirty="0" smtClean="0"/>
              <a:t> Temperature of the Room (Michael), Pass our Stickie Notes for Questions (Donna)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21875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55307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20269682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dirty="0"/>
          </a:p>
        </p:txBody>
      </p:sp>
    </p:spTree>
    <p:extLst>
      <p:ext uri="{BB962C8B-B14F-4D97-AF65-F5344CB8AC3E}">
        <p14:creationId xmlns:p14="http://schemas.microsoft.com/office/powerpoint/2010/main" val="3418776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dirty="0"/>
          </a:p>
        </p:txBody>
      </p:sp>
    </p:spTree>
    <p:extLst>
      <p:ext uri="{BB962C8B-B14F-4D97-AF65-F5344CB8AC3E}">
        <p14:creationId xmlns:p14="http://schemas.microsoft.com/office/powerpoint/2010/main" val="3110009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dirty="0"/>
          </a:p>
        </p:txBody>
      </p:sp>
    </p:spTree>
    <p:extLst>
      <p:ext uri="{BB962C8B-B14F-4D97-AF65-F5344CB8AC3E}">
        <p14:creationId xmlns:p14="http://schemas.microsoft.com/office/powerpoint/2010/main" val="1630709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dirty="0"/>
          </a:p>
        </p:txBody>
      </p:sp>
    </p:spTree>
    <p:extLst>
      <p:ext uri="{BB962C8B-B14F-4D97-AF65-F5344CB8AC3E}">
        <p14:creationId xmlns:p14="http://schemas.microsoft.com/office/powerpoint/2010/main" val="926062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17</a:t>
            </a:fld>
            <a:endParaRPr lang="en-US" dirty="0"/>
          </a:p>
        </p:txBody>
      </p:sp>
    </p:spTree>
    <p:extLst>
      <p:ext uri="{BB962C8B-B14F-4D97-AF65-F5344CB8AC3E}">
        <p14:creationId xmlns:p14="http://schemas.microsoft.com/office/powerpoint/2010/main" val="124280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18</a:t>
            </a:fld>
            <a:endParaRPr lang="en-US" dirty="0"/>
          </a:p>
        </p:txBody>
      </p:sp>
    </p:spTree>
    <p:extLst>
      <p:ext uri="{BB962C8B-B14F-4D97-AF65-F5344CB8AC3E}">
        <p14:creationId xmlns:p14="http://schemas.microsoft.com/office/powerpoint/2010/main" val="2964195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19</a:t>
            </a:fld>
            <a:endParaRPr lang="en-US" dirty="0"/>
          </a:p>
        </p:txBody>
      </p:sp>
    </p:spTree>
    <p:extLst>
      <p:ext uri="{BB962C8B-B14F-4D97-AF65-F5344CB8AC3E}">
        <p14:creationId xmlns:p14="http://schemas.microsoft.com/office/powerpoint/2010/main" val="105449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20</a:t>
            </a:fld>
            <a:endParaRPr lang="en-US" dirty="0"/>
          </a:p>
        </p:txBody>
      </p:sp>
    </p:spTree>
    <p:extLst>
      <p:ext uri="{BB962C8B-B14F-4D97-AF65-F5344CB8AC3E}">
        <p14:creationId xmlns:p14="http://schemas.microsoft.com/office/powerpoint/2010/main" val="1205054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21</a:t>
            </a:fld>
            <a:endParaRPr lang="en-US" dirty="0"/>
          </a:p>
        </p:txBody>
      </p:sp>
    </p:spTree>
    <p:extLst>
      <p:ext uri="{BB962C8B-B14F-4D97-AF65-F5344CB8AC3E}">
        <p14:creationId xmlns:p14="http://schemas.microsoft.com/office/powerpoint/2010/main" val="6285353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22</a:t>
            </a:fld>
            <a:endParaRPr lang="en-US" dirty="0"/>
          </a:p>
        </p:txBody>
      </p:sp>
    </p:spTree>
    <p:extLst>
      <p:ext uri="{BB962C8B-B14F-4D97-AF65-F5344CB8AC3E}">
        <p14:creationId xmlns:p14="http://schemas.microsoft.com/office/powerpoint/2010/main" val="3556212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23</a:t>
            </a:fld>
            <a:endParaRPr lang="en-US" dirty="0"/>
          </a:p>
        </p:txBody>
      </p:sp>
    </p:spTree>
    <p:extLst>
      <p:ext uri="{BB962C8B-B14F-4D97-AF65-F5344CB8AC3E}">
        <p14:creationId xmlns:p14="http://schemas.microsoft.com/office/powerpoint/2010/main" val="3278334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24</a:t>
            </a:fld>
            <a:endParaRPr lang="en-US" dirty="0"/>
          </a:p>
        </p:txBody>
      </p:sp>
    </p:spTree>
    <p:extLst>
      <p:ext uri="{BB962C8B-B14F-4D97-AF65-F5344CB8AC3E}">
        <p14:creationId xmlns:p14="http://schemas.microsoft.com/office/powerpoint/2010/main" val="8841863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25</a:t>
            </a:fld>
            <a:endParaRPr lang="en-US" dirty="0"/>
          </a:p>
        </p:txBody>
      </p:sp>
    </p:spTree>
    <p:extLst>
      <p:ext uri="{BB962C8B-B14F-4D97-AF65-F5344CB8AC3E}">
        <p14:creationId xmlns:p14="http://schemas.microsoft.com/office/powerpoint/2010/main" val="2597985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26</a:t>
            </a:fld>
            <a:endParaRPr lang="en-US" dirty="0"/>
          </a:p>
        </p:txBody>
      </p:sp>
    </p:spTree>
    <p:extLst>
      <p:ext uri="{BB962C8B-B14F-4D97-AF65-F5344CB8AC3E}">
        <p14:creationId xmlns:p14="http://schemas.microsoft.com/office/powerpoint/2010/main" val="10373726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Michael—if needed</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27</a:t>
            </a:fld>
            <a:endParaRPr lang="en-US" dirty="0"/>
          </a:p>
        </p:txBody>
      </p:sp>
    </p:spTree>
    <p:extLst>
      <p:ext uri="{BB962C8B-B14F-4D97-AF65-F5344CB8AC3E}">
        <p14:creationId xmlns:p14="http://schemas.microsoft.com/office/powerpoint/2010/main" val="18990230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28</a:t>
            </a:fld>
            <a:endParaRPr lang="en-US" dirty="0"/>
          </a:p>
        </p:txBody>
      </p:sp>
    </p:spTree>
    <p:extLst>
      <p:ext uri="{BB962C8B-B14F-4D97-AF65-F5344CB8AC3E}">
        <p14:creationId xmlns:p14="http://schemas.microsoft.com/office/powerpoint/2010/main" val="20744389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29</a:t>
            </a:fld>
            <a:endParaRPr lang="en-US" dirty="0"/>
          </a:p>
        </p:txBody>
      </p:sp>
    </p:spTree>
    <p:extLst>
      <p:ext uri="{BB962C8B-B14F-4D97-AF65-F5344CB8AC3E}">
        <p14:creationId xmlns:p14="http://schemas.microsoft.com/office/powerpoint/2010/main" val="406753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dirty="0"/>
          </a:p>
        </p:txBody>
      </p:sp>
    </p:spTree>
    <p:extLst>
      <p:ext uri="{BB962C8B-B14F-4D97-AF65-F5344CB8AC3E}">
        <p14:creationId xmlns:p14="http://schemas.microsoft.com/office/powerpoint/2010/main" val="4039913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30</a:t>
            </a:fld>
            <a:endParaRPr lang="en-US" dirty="0"/>
          </a:p>
        </p:txBody>
      </p:sp>
    </p:spTree>
    <p:extLst>
      <p:ext uri="{BB962C8B-B14F-4D97-AF65-F5344CB8AC3E}">
        <p14:creationId xmlns:p14="http://schemas.microsoft.com/office/powerpoint/2010/main" val="3804349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31</a:t>
            </a:fld>
            <a:endParaRPr lang="en-US" dirty="0"/>
          </a:p>
        </p:txBody>
      </p:sp>
    </p:spTree>
    <p:extLst>
      <p:ext uri="{BB962C8B-B14F-4D97-AF65-F5344CB8AC3E}">
        <p14:creationId xmlns:p14="http://schemas.microsoft.com/office/powerpoint/2010/main" val="13672304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32</a:t>
            </a:fld>
            <a:endParaRPr lang="en-US" dirty="0"/>
          </a:p>
        </p:txBody>
      </p:sp>
    </p:spTree>
    <p:extLst>
      <p:ext uri="{BB962C8B-B14F-4D97-AF65-F5344CB8AC3E}">
        <p14:creationId xmlns:p14="http://schemas.microsoft.com/office/powerpoint/2010/main" val="12313391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Michael—if needed</a:t>
            </a:r>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33</a:t>
            </a:fld>
            <a:endParaRPr lang="en-US" dirty="0"/>
          </a:p>
        </p:txBody>
      </p:sp>
    </p:spTree>
    <p:extLst>
      <p:ext uri="{BB962C8B-B14F-4D97-AF65-F5344CB8AC3E}">
        <p14:creationId xmlns:p14="http://schemas.microsoft.com/office/powerpoint/2010/main" val="3947100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34</a:t>
            </a:fld>
            <a:endParaRPr lang="en-US" dirty="0"/>
          </a:p>
        </p:txBody>
      </p:sp>
    </p:spTree>
    <p:extLst>
      <p:ext uri="{BB962C8B-B14F-4D97-AF65-F5344CB8AC3E}">
        <p14:creationId xmlns:p14="http://schemas.microsoft.com/office/powerpoint/2010/main" val="17094664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35</a:t>
            </a:fld>
            <a:endParaRPr lang="en-US" dirty="0"/>
          </a:p>
        </p:txBody>
      </p:sp>
    </p:spTree>
    <p:extLst>
      <p:ext uri="{BB962C8B-B14F-4D97-AF65-F5344CB8AC3E}">
        <p14:creationId xmlns:p14="http://schemas.microsoft.com/office/powerpoint/2010/main" val="18014132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36</a:t>
            </a:fld>
            <a:endParaRPr lang="en-US" dirty="0"/>
          </a:p>
        </p:txBody>
      </p:sp>
    </p:spTree>
    <p:extLst>
      <p:ext uri="{BB962C8B-B14F-4D97-AF65-F5344CB8AC3E}">
        <p14:creationId xmlns:p14="http://schemas.microsoft.com/office/powerpoint/2010/main" val="32272890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37</a:t>
            </a:fld>
            <a:endParaRPr lang="en-US" dirty="0"/>
          </a:p>
        </p:txBody>
      </p:sp>
    </p:spTree>
    <p:extLst>
      <p:ext uri="{BB962C8B-B14F-4D97-AF65-F5344CB8AC3E}">
        <p14:creationId xmlns:p14="http://schemas.microsoft.com/office/powerpoint/2010/main" val="683436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417765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241198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dirty="0"/>
          </a:p>
        </p:txBody>
      </p:sp>
    </p:spTree>
    <p:extLst>
      <p:ext uri="{BB962C8B-B14F-4D97-AF65-F5344CB8AC3E}">
        <p14:creationId xmlns:p14="http://schemas.microsoft.com/office/powerpoint/2010/main" val="1913066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dirty="0"/>
          </a:p>
        </p:txBody>
      </p:sp>
    </p:spTree>
    <p:extLst>
      <p:ext uri="{BB962C8B-B14F-4D97-AF65-F5344CB8AC3E}">
        <p14:creationId xmlns:p14="http://schemas.microsoft.com/office/powerpoint/2010/main" val="1867281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Donna</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1063146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5CA53794-D6D2-1749-A79D-7DB68B008333}" type="datetime1">
              <a:rPr lang="en-US" smtClean="0">
                <a:solidFill>
                  <a:prstClr val="black">
                    <a:tint val="75000"/>
                  </a:prstClr>
                </a:solidFill>
              </a:rPr>
              <a:t>7/14/2017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7/14/2017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7/14/2017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7/14/2017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7/14/2017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72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AF2EF-261F-C147-A0E0-D03A8BB5FF75}"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1"/>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64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3200">
                <a:solidFill>
                  <a:schemeClr val="tx2"/>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3"/>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7/14/2017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3C3DC8-B4B6-5A4B-ACA4-FBA8DCE05FCD}" type="datetime1">
              <a:rPr lang="en-US" smtClean="0"/>
              <a:t>7/14/2017</a:t>
            </a:fld>
            <a:endParaRPr lang="en-US" dirty="0"/>
          </a:p>
        </p:txBody>
      </p:sp>
      <p:sp>
        <p:nvSpPr>
          <p:cNvPr id="5" name="Footer Placeholder 4"/>
          <p:cNvSpPr>
            <a:spLocks noGrp="1"/>
          </p:cNvSpPr>
          <p:nvPr>
            <p:ph type="ftr" sz="quarter" idx="11"/>
          </p:nvPr>
        </p:nvSpPr>
        <p:spPr/>
        <p:txBody>
          <a:bodyPr/>
          <a:lstStyle/>
          <a:p>
            <a:r>
              <a:rPr lang="en-US" dirty="0"/>
              <a:t>CTE Leadership Institute May 8 - 9, 2015 LaJolla, CA</a:t>
            </a:r>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41667451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700" b="0">
                <a:solidFill>
                  <a:schemeClr val="tx2"/>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700" b="0" kern="1200" dirty="0" smtClean="0">
                <a:solidFill>
                  <a:schemeClr val="tx2"/>
                </a:solidFill>
                <a:latin typeface="+mn-lt"/>
                <a:ea typeface="+mn-ea"/>
                <a:cs typeface="+mn-cs"/>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7/14/2017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7BFD10-689F-D942-80BA-C87B43A8F87B}" type="datetime1">
              <a:rPr lang="en-US" smtClean="0">
                <a:solidFill>
                  <a:prstClr val="black">
                    <a:tint val="75000"/>
                  </a:prstClr>
                </a:solidFill>
              </a:rPr>
              <a:t>7/14/2017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082EE-5D8C-834E-8A94-7195391A8150}" type="datetime1">
              <a:rPr lang="en-US" smtClean="0">
                <a:solidFill>
                  <a:prstClr val="black">
                    <a:tint val="75000"/>
                  </a:prstClr>
                </a:solidFill>
              </a:rPr>
              <a:t>7/14/2017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32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4"/>
            <a:ext cx="2852928" cy="4243615"/>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FD045F21-EC4D-2949-83D4-20ADE698BD43}" type="datetime1">
              <a:rPr lang="en-US" smtClean="0">
                <a:solidFill>
                  <a:prstClr val="black">
                    <a:tint val="75000"/>
                  </a:prstClr>
                </a:solidFill>
              </a:rPr>
              <a:t>7/14/2017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32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CA81F0DC-EE33-CA44-9A3B-E6138C1B442F}" type="datetime1">
              <a:rPr lang="en-US" smtClean="0">
                <a:solidFill>
                  <a:prstClr val="black">
                    <a:tint val="75000"/>
                  </a:prstClr>
                </a:solidFill>
              </a:rPr>
              <a:t>7/14/2017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94839E-DE69-1242-91A5-B68BDE8FEA12}"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13D091-7C83-184D-AA43-B062872E39AF}"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535BB8-85F4-5746-AB53-4CB85CDE18A8}" type="datetime1">
              <a:rPr lang="en-US" smtClean="0"/>
              <a:t>7/14/2017</a:t>
            </a:fld>
            <a:endParaRPr lang="en-US" dirty="0"/>
          </a:p>
        </p:txBody>
      </p:sp>
      <p:sp>
        <p:nvSpPr>
          <p:cNvPr id="6" name="Footer Placeholder 5"/>
          <p:cNvSpPr>
            <a:spLocks noGrp="1"/>
          </p:cNvSpPr>
          <p:nvPr>
            <p:ph type="ftr" sz="quarter" idx="11"/>
          </p:nvPr>
        </p:nvSpPr>
        <p:spPr/>
        <p:txBody>
          <a:bodyPr/>
          <a:lstStyle/>
          <a:p>
            <a:r>
              <a:rPr lang="en-US" dirty="0"/>
              <a:t>CTE Leadership Institute May 8 - 9, 2015 LaJolla,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4E3593-FDB8-814B-B841-B4290301D609}" type="datetime1">
              <a:rPr lang="en-US" smtClean="0"/>
              <a:t>7/14/2017</a:t>
            </a:fld>
            <a:endParaRPr lang="en-US" dirty="0"/>
          </a:p>
        </p:txBody>
      </p:sp>
      <p:sp>
        <p:nvSpPr>
          <p:cNvPr id="4" name="Footer Placeholder 3"/>
          <p:cNvSpPr>
            <a:spLocks noGrp="1"/>
          </p:cNvSpPr>
          <p:nvPr>
            <p:ph type="ftr" sz="quarter" idx="11"/>
          </p:nvPr>
        </p:nvSpPr>
        <p:spPr/>
        <p:txBody>
          <a:bodyPr/>
          <a:lstStyle/>
          <a:p>
            <a:r>
              <a:rPr lang="en-US" dirty="0"/>
              <a:t>CTE Leadership Institute May 8 - 9, 2015 LaJolla,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868AF2EF-261F-C147-A0E0-D03A8BB5FF75}" type="datetime1">
              <a:rPr lang="en-US" smtClean="0">
                <a:solidFill>
                  <a:prstClr val="black">
                    <a:tint val="75000"/>
                  </a:prstClr>
                </a:solidFill>
              </a:rPr>
              <a:t>7/14/2017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CTE Leadership Institute May 8 - 9, 2015 LaJolla,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9C19AE-2B89-AF4C-968F-CDE01D5D7DFD}"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86E06B-8D0D-0B4B-ACC6-31C7C1D0EDC2}"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CD8CED-4DD4-4140-A1C4-DCDF7078C1FF}" type="datetime1">
              <a:rPr lang="en-US" smtClean="0">
                <a:solidFill>
                  <a:prstClr val="black">
                    <a:tint val="75000"/>
                  </a:prstClr>
                </a:solidFill>
              </a:rPr>
              <a:t>7/14/2017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6749ED-55EC-4E4E-B2C7-DD0406435501}" type="datetime1">
              <a:rPr lang="en-US" smtClean="0">
                <a:solidFill>
                  <a:prstClr val="black">
                    <a:tint val="75000"/>
                  </a:prstClr>
                </a:solidFill>
              </a:rPr>
              <a:t>7/14/2017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CTE Leadership Institute May 8 - 9, 2015 LaJolla,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4.jp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19660-978A-3847-831D-F1031CCAB5AE}"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15D92-DCC7-D34A-BDBA-BAD7CA28424F}"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CTE Leadership Institute May 8 - 9, 2015 LaJolla, CA</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220787"/>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121917" tIns="60958" rIns="121917" bIns="60958"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121917" tIns="60958" rIns="121917" bIns="6095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121917" tIns="60958" rIns="121917" bIns="60958" rtlCol="0" anchor="ctr"/>
          <a:lstStyle>
            <a:lvl1pPr algn="l">
              <a:defRPr sz="1600">
                <a:solidFill>
                  <a:srgbClr val="FFFFFF"/>
                </a:solidFill>
              </a:defRPr>
            </a:lvl1pPr>
          </a:lstStyle>
          <a:p>
            <a:fld id="{F5319660-978A-3847-831D-F1031CCAB5AE}" type="datetime1">
              <a:rPr lang="en-US" smtClean="0">
                <a:solidFill>
                  <a:prstClr val="black">
                    <a:tint val="75000"/>
                  </a:prstClr>
                </a:solidFill>
              </a:rPr>
              <a:t>7/14/2017</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121917" tIns="60958" rIns="121917" bIns="60958" rtlCol="0" anchor="ctr"/>
          <a:lstStyle>
            <a:lvl1pPr algn="ctr">
              <a:defRPr sz="1600">
                <a:solidFill>
                  <a:srgbClr val="FFFFFF"/>
                </a:solidFill>
              </a:defRPr>
            </a:lvl1pPr>
          </a:lstStyle>
          <a:p>
            <a:r>
              <a:rPr lang="en-US">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121917" tIns="60958" rIns="121917" bIns="60958" rtlCol="0" anchor="ctr"/>
          <a:lstStyle>
            <a:lvl1pPr algn="l">
              <a:defRPr sz="19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1219170" rtl="0" eaLnBrk="1" latinLnBrk="0" hangingPunct="1">
        <a:spcBef>
          <a:spcPct val="0"/>
        </a:spcBef>
        <a:buNone/>
        <a:defRPr sz="5300" kern="1200" spc="-133" baseline="0">
          <a:solidFill>
            <a:schemeClr val="tx2"/>
          </a:solidFill>
          <a:latin typeface="+mj-lt"/>
          <a:ea typeface="+mj-ea"/>
          <a:cs typeface="+mj-cs"/>
        </a:defRPr>
      </a:lvl1pPr>
    </p:titleStyle>
    <p:bodyStyle>
      <a:lvl1pPr marL="243834" indent="-243834" algn="l" defTabSz="121917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609585" indent="-243834" algn="l" defTabSz="1219170" rtl="0" eaLnBrk="1" latinLnBrk="0" hangingPunct="1">
        <a:spcBef>
          <a:spcPct val="20000"/>
        </a:spcBef>
        <a:buClr>
          <a:schemeClr val="accent1"/>
        </a:buClr>
        <a:buSzPct val="85000"/>
        <a:buFont typeface="Arial" pitchFamily="34" charset="0"/>
        <a:buChar char="•"/>
        <a:defRPr sz="2700" kern="1200">
          <a:solidFill>
            <a:schemeClr val="tx1"/>
          </a:solidFill>
          <a:latin typeface="+mn-lt"/>
          <a:ea typeface="+mn-ea"/>
          <a:cs typeface="+mn-cs"/>
        </a:defRPr>
      </a:lvl2pPr>
      <a:lvl3pPr marL="975336" indent="-243834" algn="l" defTabSz="121917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341086" indent="-243834" algn="l" defTabSz="1219170"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4pPr>
      <a:lvl5pPr marL="1584920" indent="-182875" algn="l" defTabSz="1219170" rtl="0" eaLnBrk="1" latinLnBrk="0" hangingPunct="1">
        <a:spcBef>
          <a:spcPct val="20000"/>
        </a:spcBef>
        <a:buClr>
          <a:schemeClr val="accent1"/>
        </a:buClr>
        <a:buSzPct val="100000"/>
        <a:buFont typeface="Arial" pitchFamily="34" charset="0"/>
        <a:buChar char="•"/>
        <a:defRPr sz="1900" kern="1200" baseline="0">
          <a:solidFill>
            <a:schemeClr val="tx1"/>
          </a:solidFill>
          <a:latin typeface="+mn-lt"/>
          <a:ea typeface="+mn-ea"/>
          <a:cs typeface="+mn-cs"/>
        </a:defRPr>
      </a:lvl5pPr>
      <a:lvl6pPr marL="1828754"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6pPr>
      <a:lvl7pPr marL="2072588"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7pPr>
      <a:lvl8pPr marL="2316422"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8pPr>
      <a:lvl9pPr marL="2560256" indent="-243834" algn="l" defTabSz="1219170" rtl="0" eaLnBrk="1" latinLnBrk="0" hangingPunct="1">
        <a:spcBef>
          <a:spcPct val="20000"/>
        </a:spcBef>
        <a:buClr>
          <a:schemeClr val="accent1"/>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hyperlink" Target="http://extranet.cccco.edu/Portals/1/Legal/Legal%20Opinions/Legal%20Opinion%2016-02%20Dual%20Enrollment%20and%20AB%20288%20(CCAP).pdf" TargetMode="External"/><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hyperlink" Target="http://67.205.94.182/publications/what-we-know-about-dual-enrollment.html" TargetMode="External"/><Relationship Id="rId2" Type="http://schemas.openxmlformats.org/officeDocument/2006/relationships/notesSlide" Target="../notesSlides/notesSlide25.xml"/><Relationship Id="rId1" Type="http://schemas.openxmlformats.org/officeDocument/2006/relationships/slideLayout" Target="../slideLayouts/slideLayout17.xml"/><Relationship Id="rId4" Type="http://schemas.openxmlformats.org/officeDocument/2006/relationships/hyperlink" Target="http://www.careerladdersproject.org/ccccode/"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8" Type="http://schemas.openxmlformats.org/officeDocument/2006/relationships/hyperlink" Target="http://www.careerladdersproject.org/high-school-to-college-transition-tools/early-college-experiences-and-transition-support/" TargetMode="External"/><Relationship Id="rId3" Type="http://schemas.openxmlformats.org/officeDocument/2006/relationships/hyperlink" Target="http://www.careerladdersproject.org/ccccode/" TargetMode="External"/><Relationship Id="rId7" Type="http://schemas.openxmlformats.org/officeDocument/2006/relationships/hyperlink" Target="http://irvine.org/evaluation/program-evaluations/concurrent-courses-initiative" TargetMode="External"/><Relationship Id="rId2" Type="http://schemas.openxmlformats.org/officeDocument/2006/relationships/notesSlide" Target="../notesSlides/notesSlide33.xml"/><Relationship Id="rId1" Type="http://schemas.openxmlformats.org/officeDocument/2006/relationships/slideLayout" Target="../slideLayouts/slideLayout17.xml"/><Relationship Id="rId6" Type="http://schemas.openxmlformats.org/officeDocument/2006/relationships/hyperlink" Target="http://www.rpgroup.org/system/files/High-School-Transition-Brief_0.pdf" TargetMode="External"/><Relationship Id="rId5" Type="http://schemas.openxmlformats.org/officeDocument/2006/relationships/hyperlink" Target="http://www.rpgroup.org/projects/dual-enrollment-guide-2014" TargetMode="External"/><Relationship Id="rId10" Type="http://schemas.openxmlformats.org/officeDocument/2006/relationships/hyperlink" Target="http://extranet.cccco.edu/Divisions/AcademicAffairs/CurriculumandInstructionUnit/MiddleCollegeHighSchool/DualEnrollmentSummit.aspx" TargetMode="External"/><Relationship Id="rId4" Type="http://schemas.openxmlformats.org/officeDocument/2006/relationships/hyperlink" Target="http://67.205.94.182/publications/what-we-know-about-dual-enrollment.html" TargetMode="External"/><Relationship Id="rId9" Type="http://schemas.openxmlformats.org/officeDocument/2006/relationships/hyperlink" Target="http://www.sbcc.edu/dualenrollment/programresources.php"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hyperlink" Target="mailto:dgreene@collegeofthedesert.edu" TargetMode="External"/><Relationship Id="rId2" Type="http://schemas.openxmlformats.org/officeDocument/2006/relationships/notesSlide" Target="../notesSlides/notesSlide37.xml"/><Relationship Id="rId1" Type="http://schemas.openxmlformats.org/officeDocument/2006/relationships/slideLayout" Target="../slideLayouts/slideLayout17.xml"/><Relationship Id="rId5" Type="http://schemas.openxmlformats.org/officeDocument/2006/relationships/hyperlink" Target="mailto:Michael.Wyly@solano.edu" TargetMode="External"/><Relationship Id="rId4" Type="http://schemas.openxmlformats.org/officeDocument/2006/relationships/hyperlink" Target="mailto:kschenk@dvc.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396" y="0"/>
            <a:ext cx="10186449" cy="2387600"/>
          </a:xfrm>
        </p:spPr>
        <p:txBody>
          <a:bodyPr>
            <a:noAutofit/>
          </a:bodyPr>
          <a:lstStyle/>
          <a:p>
            <a:r>
              <a:rPr lang="en-US" sz="4400" i="0" dirty="0">
                <a:latin typeface="+mn-lt"/>
              </a:rPr>
              <a:t>Dual enrollment – </a:t>
            </a:r>
            <a:r>
              <a:rPr lang="en-US" sz="4400" dirty="0">
                <a:latin typeface="+mn-lt"/>
              </a:rPr>
              <a:t>how do we continue to move forward?</a:t>
            </a:r>
            <a:endParaRPr lang="en-US" sz="4400" i="0" dirty="0">
              <a:latin typeface="+mn-lt"/>
            </a:endParaRPr>
          </a:p>
        </p:txBody>
      </p:sp>
      <p:sp>
        <p:nvSpPr>
          <p:cNvPr id="3" name="Subtitle 2"/>
          <p:cNvSpPr>
            <a:spLocks noGrp="1"/>
          </p:cNvSpPr>
          <p:nvPr>
            <p:ph type="subTitle" idx="1"/>
          </p:nvPr>
        </p:nvSpPr>
        <p:spPr>
          <a:xfrm>
            <a:off x="1650285" y="3931281"/>
            <a:ext cx="9144000" cy="2329091"/>
          </a:xfrm>
        </p:spPr>
        <p:txBody>
          <a:bodyPr>
            <a:normAutofit/>
          </a:bodyPr>
          <a:lstStyle/>
          <a:p>
            <a:r>
              <a:rPr lang="en-US" dirty="0">
                <a:solidFill>
                  <a:schemeClr val="tx2"/>
                </a:solidFill>
              </a:rPr>
              <a:t>Donna Greene, College of the Desert</a:t>
            </a:r>
          </a:p>
          <a:p>
            <a:r>
              <a:rPr lang="en-US" dirty="0">
                <a:solidFill>
                  <a:schemeClr val="tx2"/>
                </a:solidFill>
              </a:rPr>
              <a:t>Kim Schenk, Diablo Valley College</a:t>
            </a:r>
          </a:p>
          <a:p>
            <a:r>
              <a:rPr lang="en-US" i="0" dirty="0">
                <a:solidFill>
                  <a:schemeClr val="tx2"/>
                </a:solidFill>
                <a:latin typeface="+mn-lt"/>
              </a:rPr>
              <a:t>Michael </a:t>
            </a:r>
            <a:r>
              <a:rPr lang="en-US" i="0" dirty="0" err="1">
                <a:solidFill>
                  <a:schemeClr val="tx2"/>
                </a:solidFill>
                <a:latin typeface="+mn-lt"/>
              </a:rPr>
              <a:t>Wyly</a:t>
            </a:r>
            <a:r>
              <a:rPr lang="en-US" i="0" dirty="0">
                <a:solidFill>
                  <a:schemeClr val="tx2"/>
                </a:solidFill>
                <a:latin typeface="+mn-lt"/>
              </a:rPr>
              <a:t>, Solano College </a:t>
            </a:r>
          </a:p>
          <a:p>
            <a:endParaRPr lang="en-US" i="0" dirty="0">
              <a:solidFill>
                <a:schemeClr val="tx2"/>
              </a:solidFill>
              <a:latin typeface="+mn-lt"/>
            </a:endParaRPr>
          </a:p>
          <a:p>
            <a:endParaRPr lang="en-US" dirty="0">
              <a:latin typeface="+mn-lt"/>
            </a:endParaRPr>
          </a:p>
        </p:txBody>
      </p:sp>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fontScale="92500" lnSpcReduction="2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solidFill>
                  <a:schemeClr val="bg1">
                    <a:lumMod val="75000"/>
                  </a:schemeClr>
                </a:solidFill>
                <a:latin typeface="+mn-lt"/>
              </a:rPr>
              <a:t>Programs vary in degree of “formality” – memorandum of understanding vs. verbal agreement</a:t>
            </a:r>
          </a:p>
          <a:p>
            <a:pPr>
              <a:spcAft>
                <a:spcPts val="1200"/>
              </a:spcAft>
            </a:pPr>
            <a:r>
              <a:rPr lang="en-US" sz="3200" b="0" i="0" dirty="0">
                <a:latin typeface="+mn-lt"/>
              </a:rPr>
              <a:t>Programs vary in degree of faculty engagement </a:t>
            </a:r>
          </a:p>
          <a:p>
            <a:pPr marL="0" indent="0" algn="ctr">
              <a:spcAft>
                <a:spcPts val="1200"/>
              </a:spcAft>
              <a:buNone/>
            </a:pPr>
            <a:r>
              <a:rPr lang="en-US" sz="3200" b="0" i="0" dirty="0">
                <a:solidFill>
                  <a:srgbClr val="FF0000"/>
                </a:solidFill>
                <a:latin typeface="+mn-lt"/>
              </a:rPr>
              <a:t>faculty are partners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“the administration does its own thing”</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938251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fontScale="92500" lnSpcReduction="2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solidFill>
                  <a:schemeClr val="bg1">
                    <a:lumMod val="75000"/>
                  </a:schemeClr>
                </a:solidFill>
                <a:latin typeface="+mn-lt"/>
              </a:rPr>
              <a:t>Programs vary in degree of “formality” – memorandum of understanding vs. verbal agreement</a:t>
            </a:r>
          </a:p>
          <a:p>
            <a:pPr>
              <a:spcAft>
                <a:spcPts val="1200"/>
              </a:spcAft>
            </a:pPr>
            <a:r>
              <a:rPr lang="en-US" sz="3200" b="0" i="0" dirty="0">
                <a:latin typeface="+mn-lt"/>
              </a:rPr>
              <a:t>Programs vary in degree of faculty engagement </a:t>
            </a:r>
          </a:p>
          <a:p>
            <a:pPr marL="0" indent="0" algn="ctr">
              <a:spcAft>
                <a:spcPts val="1200"/>
              </a:spcAft>
              <a:buNone/>
            </a:pPr>
            <a:r>
              <a:rPr lang="en-US" sz="3200" b="0" i="0" dirty="0">
                <a:solidFill>
                  <a:srgbClr val="FF0000"/>
                </a:solidFill>
                <a:latin typeface="+mn-lt"/>
              </a:rPr>
              <a:t>faculty are partners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“the administration does its own thing”</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dirty="0">
              <a:solidFill>
                <a:prstClr val="black">
                  <a:tint val="75000"/>
                </a:prstClr>
              </a:solidFill>
            </a:endParaRPr>
          </a:p>
        </p:txBody>
      </p:sp>
      <p:sp>
        <p:nvSpPr>
          <p:cNvPr id="4" name="TextBox 3"/>
          <p:cNvSpPr txBox="1"/>
          <p:nvPr/>
        </p:nvSpPr>
        <p:spPr>
          <a:xfrm rot="20772540">
            <a:off x="7684477" y="5683411"/>
            <a:ext cx="3997569" cy="369332"/>
          </a:xfrm>
          <a:prstGeom prst="rect">
            <a:avLst/>
          </a:prstGeom>
          <a:solidFill>
            <a:schemeClr val="bg1"/>
          </a:solidFill>
          <a:ln>
            <a:solidFill>
              <a:schemeClr val="accent1"/>
            </a:solidFill>
          </a:ln>
        </p:spPr>
        <p:txBody>
          <a:bodyPr wrap="square" rtlCol="0">
            <a:spAutoFit/>
          </a:bodyPr>
          <a:lstStyle/>
          <a:p>
            <a:r>
              <a:rPr lang="en-US" dirty="0"/>
              <a:t>What do you </a:t>
            </a:r>
            <a:r>
              <a:rPr lang="en-US"/>
              <a:t>think about this??</a:t>
            </a:r>
          </a:p>
        </p:txBody>
      </p:sp>
    </p:spTree>
    <p:extLst>
      <p:ext uri="{BB962C8B-B14F-4D97-AF65-F5344CB8AC3E}">
        <p14:creationId xmlns:p14="http://schemas.microsoft.com/office/powerpoint/2010/main" val="1109615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fontScale="92500" lnSpcReduction="10000"/>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solidFill>
                  <a:schemeClr val="bg1">
                    <a:lumMod val="75000"/>
                  </a:schemeClr>
                </a:solidFill>
                <a:latin typeface="+mn-lt"/>
              </a:rPr>
              <a:t>Programs vary in degree of “formality” – memorandum of understanding vs. verbal agreement</a:t>
            </a:r>
          </a:p>
          <a:p>
            <a:pPr>
              <a:spcAft>
                <a:spcPts val="1200"/>
              </a:spcAft>
            </a:pPr>
            <a:r>
              <a:rPr lang="en-US" sz="3200" b="0" i="0" dirty="0">
                <a:solidFill>
                  <a:schemeClr val="bg1">
                    <a:lumMod val="75000"/>
                  </a:schemeClr>
                </a:solidFill>
                <a:latin typeface="+mn-lt"/>
              </a:rPr>
              <a:t>Programs vary in degree of faculty engagement –faculty are partners vs. “the administration does its own thing”</a:t>
            </a:r>
          </a:p>
          <a:p>
            <a:pPr>
              <a:spcAft>
                <a:spcPts val="1200"/>
              </a:spcAft>
            </a:pPr>
            <a:r>
              <a:rPr lang="en-US" sz="3200" b="0" i="0" dirty="0">
                <a:latin typeface="+mn-lt"/>
              </a:rPr>
              <a:t>Problems with the CCCCO survey and misreporting – colleges are worried about getting in trouble</a:t>
            </a:r>
          </a:p>
          <a:p>
            <a:endParaRPr lang="en-US" b="0" dirty="0">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413850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AB 288 (Holden, 2015) is a Game Changer</a:t>
            </a:r>
          </a:p>
        </p:txBody>
      </p:sp>
      <p:sp>
        <p:nvSpPr>
          <p:cNvPr id="3" name="Content Placeholder 2"/>
          <p:cNvSpPr>
            <a:spLocks noGrp="1"/>
          </p:cNvSpPr>
          <p:nvPr>
            <p:ph idx="1"/>
          </p:nvPr>
        </p:nvSpPr>
        <p:spPr>
          <a:xfrm>
            <a:off x="803403" y="1522321"/>
            <a:ext cx="10515600" cy="4219765"/>
          </a:xfrm>
        </p:spPr>
        <p:txBody>
          <a:bodyPr>
            <a:noAutofit/>
          </a:bodyPr>
          <a:lstStyle/>
          <a:p>
            <a:r>
              <a:rPr lang="en-US" sz="2800" i="0" dirty="0">
                <a:latin typeface="+mn-lt"/>
                <a:hlinkClick r:id="rId3"/>
              </a:rPr>
              <a:t>College and Career Access Partnerships (CCAP)</a:t>
            </a:r>
            <a:endParaRPr lang="en-US" sz="2800" i="0" dirty="0">
              <a:latin typeface="+mn-lt"/>
            </a:endParaRPr>
          </a:p>
          <a:p>
            <a:pPr marL="0" indent="0">
              <a:buNone/>
            </a:pPr>
            <a:endParaRPr lang="en-US" sz="2800" i="0" dirty="0">
              <a:latin typeface="+mn-lt"/>
            </a:endParaRPr>
          </a:p>
          <a:p>
            <a:pPr lvl="1"/>
            <a:r>
              <a:rPr lang="en-US" sz="2800" dirty="0">
                <a:latin typeface="+mn-lt"/>
              </a:rPr>
              <a:t>District level agreement to offer Dual Enrollment</a:t>
            </a:r>
          </a:p>
          <a:p>
            <a:pPr lvl="1"/>
            <a:r>
              <a:rPr lang="en-US" sz="2800" dirty="0">
                <a:latin typeface="+mn-lt"/>
              </a:rPr>
              <a:t>Intended to reach broader range of students, not just highly gifted or advanced scholastic or vocational work</a:t>
            </a:r>
          </a:p>
          <a:p>
            <a:pPr lvl="1"/>
            <a:r>
              <a:rPr lang="en-US" sz="2800" dirty="0">
                <a:latin typeface="+mn-lt"/>
              </a:rPr>
              <a:t>Emphasis on college and career readiness and CTE and transfer pathways</a:t>
            </a:r>
          </a:p>
          <a:p>
            <a:pPr lvl="1"/>
            <a:r>
              <a:rPr lang="en-US" sz="2800" dirty="0">
                <a:latin typeface="+mn-lt"/>
              </a:rPr>
              <a:t>Reduce the number of students needing remedial math and English instruction at the community college level </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1625972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614" y="765715"/>
            <a:ext cx="10515600" cy="1530432"/>
          </a:xfrm>
        </p:spPr>
        <p:txBody>
          <a:bodyPr>
            <a:normAutofit/>
          </a:bodyPr>
          <a:lstStyle/>
          <a:p>
            <a:r>
              <a:rPr lang="en-US" sz="4000" i="0" dirty="0">
                <a:latin typeface="+mn-lt"/>
              </a:rPr>
              <a:t>College and Career Access Partnerships (CCAP)</a:t>
            </a:r>
          </a:p>
        </p:txBody>
      </p:sp>
      <p:sp>
        <p:nvSpPr>
          <p:cNvPr id="3" name="Content Placeholder 2"/>
          <p:cNvSpPr>
            <a:spLocks noGrp="1"/>
          </p:cNvSpPr>
          <p:nvPr>
            <p:ph idx="1"/>
          </p:nvPr>
        </p:nvSpPr>
        <p:spPr>
          <a:xfrm>
            <a:off x="838199" y="1825625"/>
            <a:ext cx="10802815" cy="4351338"/>
          </a:xfrm>
        </p:spPr>
        <p:txBody>
          <a:bodyPr/>
          <a:lstStyle/>
          <a:p>
            <a:endParaRPr lang="en-US" b="0" i="0" dirty="0">
              <a:latin typeface="Calibri" charset="0"/>
              <a:ea typeface="Calibri" charset="0"/>
              <a:cs typeface="Calibri" charset="0"/>
            </a:endParaRPr>
          </a:p>
          <a:p>
            <a:pPr>
              <a:lnSpc>
                <a:spcPct val="100000"/>
              </a:lnSpc>
              <a:spcAft>
                <a:spcPts val="1800"/>
              </a:spcAft>
            </a:pPr>
            <a:r>
              <a:rPr lang="en-US" sz="3200" b="0" i="0" dirty="0">
                <a:latin typeface="Calibri" charset="0"/>
                <a:ea typeface="Calibri" charset="0"/>
                <a:cs typeface="Calibri" charset="0"/>
              </a:rPr>
              <a:t>Adds a </a:t>
            </a:r>
            <a:r>
              <a:rPr lang="en-US" sz="3200" i="0" u="sng" dirty="0">
                <a:latin typeface="Calibri" charset="0"/>
                <a:ea typeface="Calibri" charset="0"/>
                <a:cs typeface="Calibri" charset="0"/>
              </a:rPr>
              <a:t>new </a:t>
            </a:r>
            <a:r>
              <a:rPr lang="en-US" sz="3200" b="0" i="0" dirty="0">
                <a:latin typeface="Calibri" charset="0"/>
                <a:ea typeface="Calibri" charset="0"/>
                <a:cs typeface="Calibri" charset="0"/>
              </a:rPr>
              <a:t>option for Dual Enrollment</a:t>
            </a:r>
          </a:p>
          <a:p>
            <a:pPr>
              <a:lnSpc>
                <a:spcPct val="100000"/>
              </a:lnSpc>
              <a:spcAft>
                <a:spcPts val="1800"/>
              </a:spcAft>
            </a:pPr>
            <a:r>
              <a:rPr lang="en-US" sz="3200" b="0" i="0" dirty="0">
                <a:latin typeface="Calibri" charset="0"/>
                <a:ea typeface="Calibri" charset="0"/>
                <a:cs typeface="Calibri" charset="0"/>
              </a:rPr>
              <a:t>Does not replace existing models</a:t>
            </a:r>
          </a:p>
          <a:p>
            <a:pPr>
              <a:lnSpc>
                <a:spcPct val="100000"/>
              </a:lnSpc>
              <a:spcAft>
                <a:spcPts val="1800"/>
              </a:spcAft>
            </a:pPr>
            <a:r>
              <a:rPr lang="en-US" sz="3200" b="0" i="0" dirty="0">
                <a:latin typeface="Calibri" charset="0"/>
                <a:ea typeface="Calibri" charset="0"/>
                <a:cs typeface="Calibri" charset="0"/>
              </a:rPr>
              <a:t>Colleges can continue with existing dual enrollment programs</a:t>
            </a:r>
          </a:p>
          <a:p>
            <a:pPr>
              <a:lnSpc>
                <a:spcPct val="100000"/>
              </a:lnSpc>
              <a:spcAft>
                <a:spcPts val="1800"/>
              </a:spcAft>
            </a:pPr>
            <a:r>
              <a:rPr lang="en-US" sz="3200" b="0" i="0" dirty="0">
                <a:latin typeface="Calibri" charset="0"/>
                <a:ea typeface="Calibri" charset="0"/>
                <a:cs typeface="Calibri" charset="0"/>
              </a:rPr>
              <a:t>Colleges can continue with existing and have CCAPs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533852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What does CCAP allow that is different?</a:t>
            </a:r>
          </a:p>
        </p:txBody>
      </p:sp>
      <p:sp>
        <p:nvSpPr>
          <p:cNvPr id="3" name="Content Placeholder 2"/>
          <p:cNvSpPr>
            <a:spLocks noGrp="1"/>
          </p:cNvSpPr>
          <p:nvPr>
            <p:ph idx="1"/>
          </p:nvPr>
        </p:nvSpPr>
        <p:spPr>
          <a:xfrm>
            <a:off x="838200" y="1992195"/>
            <a:ext cx="10515600" cy="4351338"/>
          </a:xfrm>
        </p:spPr>
        <p:txBody>
          <a:bodyPr>
            <a:normAutofit lnSpcReduction="10000"/>
          </a:bodyPr>
          <a:lstStyle/>
          <a:p>
            <a:r>
              <a:rPr lang="en-US" sz="3200" i="0" dirty="0">
                <a:latin typeface="+mn-lt"/>
              </a:rPr>
              <a:t>Provides added flexibility in three areas</a:t>
            </a:r>
            <a:endParaRPr lang="en-US" i="0" dirty="0">
              <a:latin typeface="+mn-lt"/>
            </a:endParaRPr>
          </a:p>
          <a:p>
            <a:pPr lvl="1">
              <a:lnSpc>
                <a:spcPct val="100000"/>
              </a:lnSpc>
              <a:spcBef>
                <a:spcPts val="0"/>
              </a:spcBef>
              <a:spcAft>
                <a:spcPts val="1800"/>
              </a:spcAft>
            </a:pPr>
            <a:r>
              <a:rPr lang="en-US" sz="3200" dirty="0">
                <a:latin typeface="+mn-lt"/>
              </a:rPr>
              <a:t>Limit enrollment in college courses taught on high school campus to high school students</a:t>
            </a:r>
          </a:p>
          <a:p>
            <a:pPr lvl="1">
              <a:lnSpc>
                <a:spcPct val="100000"/>
              </a:lnSpc>
              <a:spcBef>
                <a:spcPts val="0"/>
              </a:spcBef>
              <a:spcAft>
                <a:spcPts val="1800"/>
              </a:spcAft>
            </a:pPr>
            <a:r>
              <a:rPr lang="en-US" sz="3200" dirty="0">
                <a:latin typeface="+mn-lt"/>
              </a:rPr>
              <a:t>Raise maximum units per term for special high school admits to 15 college credits (but no more than 4 courses)</a:t>
            </a:r>
          </a:p>
          <a:p>
            <a:pPr lvl="1">
              <a:lnSpc>
                <a:spcPct val="100000"/>
              </a:lnSpc>
              <a:spcBef>
                <a:spcPts val="0"/>
              </a:spcBef>
              <a:spcAft>
                <a:spcPts val="1800"/>
              </a:spcAft>
            </a:pPr>
            <a:r>
              <a:rPr lang="en-US" sz="3200" dirty="0">
                <a:latin typeface="+mn-lt"/>
              </a:rPr>
              <a:t>Provide CCAP students same enrollment priority as Middle College High School students</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723918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What does a CCAP agreement require?</a:t>
            </a:r>
          </a:p>
        </p:txBody>
      </p:sp>
      <p:sp>
        <p:nvSpPr>
          <p:cNvPr id="3" name="Content Placeholder 2"/>
          <p:cNvSpPr>
            <a:spLocks noGrp="1"/>
          </p:cNvSpPr>
          <p:nvPr>
            <p:ph idx="1"/>
          </p:nvPr>
        </p:nvSpPr>
        <p:spPr>
          <a:xfrm>
            <a:off x="838200" y="1998839"/>
            <a:ext cx="10515600" cy="4357513"/>
          </a:xfrm>
        </p:spPr>
        <p:txBody>
          <a:bodyPr>
            <a:normAutofit fontScale="85000" lnSpcReduction="20000"/>
          </a:bodyPr>
          <a:lstStyle/>
          <a:p>
            <a:r>
              <a:rPr lang="en-US" sz="3500" i="0" dirty="0">
                <a:latin typeface="+mn-lt"/>
              </a:rPr>
              <a:t>In exchange for added flexibility, districts must…</a:t>
            </a:r>
          </a:p>
          <a:p>
            <a:pPr lvl="1">
              <a:lnSpc>
                <a:spcPct val="110000"/>
              </a:lnSpc>
              <a:spcBef>
                <a:spcPts val="0"/>
              </a:spcBef>
              <a:spcAft>
                <a:spcPts val="1200"/>
              </a:spcAft>
            </a:pPr>
            <a:r>
              <a:rPr lang="en-US" sz="3200" dirty="0">
                <a:latin typeface="+mn-lt"/>
              </a:rPr>
              <a:t>Review and approve CCAP agreements in two open board meetings of </a:t>
            </a:r>
            <a:r>
              <a:rPr lang="en-US" sz="3200" b="1" dirty="0">
                <a:latin typeface="+mn-lt"/>
              </a:rPr>
              <a:t>both</a:t>
            </a:r>
            <a:r>
              <a:rPr lang="en-US" sz="3200" dirty="0">
                <a:latin typeface="+mn-lt"/>
              </a:rPr>
              <a:t> districts</a:t>
            </a:r>
          </a:p>
          <a:p>
            <a:pPr lvl="1">
              <a:lnSpc>
                <a:spcPct val="110000"/>
              </a:lnSpc>
              <a:spcBef>
                <a:spcPts val="0"/>
              </a:spcBef>
              <a:spcAft>
                <a:spcPts val="1200"/>
              </a:spcAft>
            </a:pPr>
            <a:r>
              <a:rPr lang="en-US" sz="3200" dirty="0">
                <a:latin typeface="+mn-lt"/>
              </a:rPr>
              <a:t>Comply with all existing state and federal reporting requirements and local collective bargaining agreements</a:t>
            </a:r>
          </a:p>
          <a:p>
            <a:pPr lvl="1">
              <a:lnSpc>
                <a:spcPct val="110000"/>
              </a:lnSpc>
              <a:spcBef>
                <a:spcPts val="0"/>
              </a:spcBef>
              <a:spcAft>
                <a:spcPts val="1200"/>
              </a:spcAft>
            </a:pPr>
            <a:r>
              <a:rPr lang="en-US" sz="3200" dirty="0">
                <a:latin typeface="+mn-lt"/>
              </a:rPr>
              <a:t>Ensure faculty are not displaced and that “traditional” community college students have access to the courses they need</a:t>
            </a:r>
          </a:p>
          <a:p>
            <a:pPr lvl="1">
              <a:lnSpc>
                <a:spcPct val="110000"/>
              </a:lnSpc>
              <a:spcBef>
                <a:spcPts val="0"/>
              </a:spcBef>
              <a:spcAft>
                <a:spcPts val="1200"/>
              </a:spcAft>
            </a:pPr>
            <a:r>
              <a:rPr lang="en-US" sz="3200" dirty="0">
                <a:latin typeface="+mn-lt"/>
              </a:rPr>
              <a:t>Report on student outcomes in CCAP courses </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550248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Provisions of Note</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latin typeface="+mn-lt"/>
              </a:rPr>
              <a:t>A community college district participating in a CCAP partnership </a:t>
            </a:r>
            <a:r>
              <a:rPr lang="en-US" sz="2800" i="0" dirty="0">
                <a:latin typeface="+mn-lt"/>
              </a:rPr>
              <a:t>shall not provide physical education</a:t>
            </a:r>
            <a:r>
              <a:rPr lang="en-US" sz="2800" b="0" i="0" dirty="0">
                <a:latin typeface="+mn-lt"/>
              </a:rPr>
              <a:t> course opportunities to high school pupils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680686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Provisions of Note</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solidFill>
                  <a:schemeClr val="bg1">
                    <a:lumMod val="65000"/>
                  </a:schemeClr>
                </a:solidFill>
                <a:latin typeface="+mn-lt"/>
              </a:rPr>
              <a:t>A community college district participating in a CCAP partnership </a:t>
            </a:r>
            <a:r>
              <a:rPr lang="en-US" sz="2800" i="0" dirty="0">
                <a:solidFill>
                  <a:schemeClr val="bg1">
                    <a:lumMod val="65000"/>
                  </a:schemeClr>
                </a:solidFill>
                <a:latin typeface="+mn-lt"/>
              </a:rPr>
              <a:t>shall not provide physical education</a:t>
            </a:r>
            <a:r>
              <a:rPr lang="en-US" sz="2800" b="0" i="0" dirty="0">
                <a:solidFill>
                  <a:schemeClr val="bg1">
                    <a:lumMod val="65000"/>
                  </a:schemeClr>
                </a:solidFill>
                <a:latin typeface="+mn-lt"/>
              </a:rPr>
              <a:t> course opportunities to high school pupils</a:t>
            </a:r>
          </a:p>
          <a:p>
            <a:pPr>
              <a:lnSpc>
                <a:spcPct val="100000"/>
              </a:lnSpc>
              <a:spcBef>
                <a:spcPts val="0"/>
              </a:spcBef>
              <a:spcAft>
                <a:spcPts val="1800"/>
              </a:spcAft>
            </a:pPr>
            <a:r>
              <a:rPr lang="en-US" sz="2800" b="0" i="0" dirty="0">
                <a:latin typeface="+mn-lt"/>
              </a:rPr>
              <a:t>A community college district </a:t>
            </a:r>
            <a:r>
              <a:rPr lang="en-US" sz="2800" i="0" dirty="0">
                <a:latin typeface="+mn-lt"/>
              </a:rPr>
              <a:t>shall not enter into a CCAP partnership with a school district within the service area of another community college district</a:t>
            </a:r>
            <a:r>
              <a:rPr lang="en-US" sz="2800" b="0" i="0" dirty="0">
                <a:latin typeface="+mn-lt"/>
              </a:rPr>
              <a:t>, except where an agreement exists, or is established</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066668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Provisions of Note</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solidFill>
                  <a:schemeClr val="bg1">
                    <a:lumMod val="65000"/>
                  </a:schemeClr>
                </a:solidFill>
                <a:latin typeface="+mn-lt"/>
              </a:rPr>
              <a:t>A community college district participating in a CCAP partnership </a:t>
            </a:r>
            <a:r>
              <a:rPr lang="en-US" sz="2800" i="0" dirty="0">
                <a:solidFill>
                  <a:schemeClr val="bg1">
                    <a:lumMod val="65000"/>
                  </a:schemeClr>
                </a:solidFill>
                <a:latin typeface="+mn-lt"/>
              </a:rPr>
              <a:t>shall not provide physical education</a:t>
            </a:r>
            <a:r>
              <a:rPr lang="en-US" sz="2800" b="0" i="0" dirty="0">
                <a:solidFill>
                  <a:schemeClr val="bg1">
                    <a:lumMod val="65000"/>
                  </a:schemeClr>
                </a:solidFill>
                <a:latin typeface="+mn-lt"/>
              </a:rPr>
              <a:t> course opportunities to high school pupils</a:t>
            </a:r>
          </a:p>
          <a:p>
            <a:pPr>
              <a:lnSpc>
                <a:spcPct val="100000"/>
              </a:lnSpc>
              <a:spcBef>
                <a:spcPts val="0"/>
              </a:spcBef>
              <a:spcAft>
                <a:spcPts val="1800"/>
              </a:spcAft>
            </a:pPr>
            <a:r>
              <a:rPr lang="en-US" sz="2800" b="0" i="0" dirty="0">
                <a:solidFill>
                  <a:schemeClr val="bg1">
                    <a:lumMod val="65000"/>
                  </a:schemeClr>
                </a:solidFill>
                <a:latin typeface="+mn-lt"/>
              </a:rPr>
              <a:t>A community college district </a:t>
            </a:r>
            <a:r>
              <a:rPr lang="en-US" sz="2800" i="0" dirty="0">
                <a:solidFill>
                  <a:schemeClr val="bg1">
                    <a:lumMod val="65000"/>
                  </a:schemeClr>
                </a:solidFill>
                <a:latin typeface="+mn-lt"/>
              </a:rPr>
              <a:t>shall not enter into a CCAP partnership with a school district within the service area of another community college district</a:t>
            </a:r>
            <a:r>
              <a:rPr lang="en-US" sz="2800" b="0" i="0" dirty="0">
                <a:solidFill>
                  <a:schemeClr val="bg1">
                    <a:lumMod val="65000"/>
                  </a:schemeClr>
                </a:solidFill>
                <a:latin typeface="+mn-lt"/>
              </a:rPr>
              <a:t>, except where an agreement exists, or is established</a:t>
            </a:r>
          </a:p>
          <a:p>
            <a:pPr>
              <a:lnSpc>
                <a:spcPct val="100000"/>
              </a:lnSpc>
              <a:spcBef>
                <a:spcPts val="0"/>
              </a:spcBef>
              <a:spcAft>
                <a:spcPts val="1800"/>
              </a:spcAft>
            </a:pPr>
            <a:r>
              <a:rPr lang="en-US" sz="2800" b="0" i="0" dirty="0">
                <a:latin typeface="+mn-lt"/>
              </a:rPr>
              <a:t>A community college district participating in a CCAP partnership is </a:t>
            </a:r>
            <a:r>
              <a:rPr lang="en-US" sz="2800" i="0" dirty="0">
                <a:latin typeface="+mn-lt"/>
              </a:rPr>
              <a:t>not </a:t>
            </a:r>
            <a:r>
              <a:rPr lang="en-US" sz="2800" b="0" i="0" dirty="0">
                <a:latin typeface="+mn-lt"/>
              </a:rPr>
              <a:t>required to provide the same services at the high school campus that are on the college campus (but may choose to do so).</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1671624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What Is Dual Enrollment?</a:t>
            </a:r>
          </a:p>
        </p:txBody>
      </p:sp>
      <p:sp>
        <p:nvSpPr>
          <p:cNvPr id="5" name="Content Placeholder 4"/>
          <p:cNvSpPr>
            <a:spLocks noGrp="1"/>
          </p:cNvSpPr>
          <p:nvPr>
            <p:ph idx="1"/>
          </p:nvPr>
        </p:nvSpPr>
        <p:spPr>
          <a:xfrm>
            <a:off x="838200" y="2033838"/>
            <a:ext cx="10515600" cy="4351338"/>
          </a:xfrm>
        </p:spPr>
        <p:txBody>
          <a:bodyPr>
            <a:normAutofit/>
          </a:bodyPr>
          <a:lstStyle/>
          <a:p>
            <a:r>
              <a:rPr lang="en-US" sz="3200" b="0" i="0" dirty="0">
                <a:latin typeface="+mn-lt"/>
              </a:rPr>
              <a:t>High school students taking colleges courses while enrolled in high school</a:t>
            </a:r>
          </a:p>
          <a:p>
            <a:endParaRPr lang="en-US" sz="3200" b="0" i="0" dirty="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dirty="0"/>
          </a:p>
        </p:txBody>
      </p:sp>
      <p:pic>
        <p:nvPicPr>
          <p:cNvPr id="3" name="Picture 2" descr="new tech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8059" y="3357246"/>
            <a:ext cx="3442575" cy="2571306"/>
          </a:xfrm>
          <a:prstGeom prst="rect">
            <a:avLst/>
          </a:prstGeom>
        </p:spPr>
      </p:pic>
    </p:spTree>
    <p:extLst>
      <p:ext uri="{BB962C8B-B14F-4D97-AF65-F5344CB8AC3E}">
        <p14:creationId xmlns:p14="http://schemas.microsoft.com/office/powerpoint/2010/main" val="2284773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 Major Change in “Remedial” Course Offerings</a:t>
            </a:r>
          </a:p>
        </p:txBody>
      </p:sp>
      <p:sp>
        <p:nvSpPr>
          <p:cNvPr id="3" name="Content Placeholder 2"/>
          <p:cNvSpPr>
            <a:spLocks noGrp="1"/>
          </p:cNvSpPr>
          <p:nvPr>
            <p:ph idx="1"/>
          </p:nvPr>
        </p:nvSpPr>
        <p:spPr/>
        <p:txBody>
          <a:bodyPr>
            <a:normAutofit lnSpcReduction="10000"/>
          </a:bodyPr>
          <a:lstStyle/>
          <a:p>
            <a:endParaRPr lang="en-US" b="0" i="0" dirty="0">
              <a:latin typeface="+mn-lt"/>
            </a:endParaRPr>
          </a:p>
          <a:p>
            <a:r>
              <a:rPr lang="en-US" sz="2800" b="0" i="0" dirty="0">
                <a:latin typeface="+mn-lt"/>
              </a:rPr>
              <a:t>The CCAP partnership agreement shall certify that any </a:t>
            </a:r>
            <a:r>
              <a:rPr lang="en-US" sz="2800" i="0" dirty="0">
                <a:latin typeface="+mn-lt"/>
              </a:rPr>
              <a:t>remedial</a:t>
            </a:r>
            <a:r>
              <a:rPr lang="en-US" sz="2800" b="0" i="0" dirty="0">
                <a:latin typeface="+mn-lt"/>
              </a:rPr>
              <a:t> course taught by community college faculty at a partnering high school campus shall be offered only to high school students who do not meet their grade level standard in math, English, or both on an interim assessment in grade 10 or 11, as determined by the partnering school district, </a:t>
            </a:r>
            <a:r>
              <a:rPr lang="en-US" sz="2800" i="0" dirty="0">
                <a:latin typeface="+mn-lt"/>
              </a:rPr>
              <a:t>and shall involve a collaborative effort between high school and community college faculty to deliver an innovative remediation course</a:t>
            </a:r>
            <a:r>
              <a:rPr lang="en-US" sz="2800" b="0" i="0" dirty="0">
                <a:latin typeface="+mn-lt"/>
              </a:rPr>
              <a:t> as an intervention in the student’s junior or senior year to ensure the student is prepared for college-level work upon graduation</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480462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Best Practice, Solano CC</a:t>
            </a:r>
            <a:endParaRPr lang="en-US" dirty="0"/>
          </a:p>
        </p:txBody>
      </p:sp>
      <p:sp>
        <p:nvSpPr>
          <p:cNvPr id="3" name="Content Placeholder 2"/>
          <p:cNvSpPr>
            <a:spLocks noGrp="1"/>
          </p:cNvSpPr>
          <p:nvPr>
            <p:ph idx="1"/>
          </p:nvPr>
        </p:nvSpPr>
        <p:spPr>
          <a:xfrm>
            <a:off x="609600" y="1590040"/>
            <a:ext cx="10972800" cy="4876800"/>
          </a:xfrm>
        </p:spPr>
        <p:txBody>
          <a:bodyPr>
            <a:normAutofit fontScale="85000" lnSpcReduction="20000"/>
          </a:bodyPr>
          <a:lstStyle/>
          <a:p>
            <a:r>
              <a:rPr lang="en-US" dirty="0"/>
              <a:t>Administrative intent to offer dual </a:t>
            </a:r>
            <a:r>
              <a:rPr lang="en-US" dirty="0" smtClean="0"/>
              <a:t>enrollment</a:t>
            </a:r>
            <a:endParaRPr lang="en-US" dirty="0"/>
          </a:p>
          <a:p>
            <a:pPr lvl="1"/>
            <a:r>
              <a:rPr lang="en-US" dirty="0"/>
              <a:t>High school partnerships</a:t>
            </a:r>
          </a:p>
          <a:p>
            <a:pPr lvl="1"/>
            <a:r>
              <a:rPr lang="en-US" dirty="0"/>
              <a:t>Increase to FTES</a:t>
            </a:r>
          </a:p>
          <a:p>
            <a:r>
              <a:rPr lang="en-US" dirty="0"/>
              <a:t>Concerns of local </a:t>
            </a:r>
            <a:r>
              <a:rPr lang="en-US" dirty="0" smtClean="0"/>
              <a:t>senate</a:t>
            </a:r>
          </a:p>
          <a:p>
            <a:pPr lvl="1"/>
            <a:r>
              <a:rPr lang="en-US" dirty="0" smtClean="0"/>
              <a:t>Curriculum, incl. articulation and impact on programs</a:t>
            </a:r>
          </a:p>
          <a:p>
            <a:pPr lvl="1"/>
            <a:r>
              <a:rPr lang="en-US" dirty="0" smtClean="0"/>
              <a:t>Min</a:t>
            </a:r>
            <a:r>
              <a:rPr lang="en-US" dirty="0"/>
              <a:t>. </a:t>
            </a:r>
            <a:r>
              <a:rPr lang="en-US" dirty="0" err="1"/>
              <a:t>quals</a:t>
            </a:r>
            <a:r>
              <a:rPr lang="en-US" dirty="0"/>
              <a:t>. and hiring</a:t>
            </a:r>
          </a:p>
          <a:p>
            <a:pPr lvl="1"/>
            <a:r>
              <a:rPr lang="en-US" dirty="0"/>
              <a:t>Student preparation, assessment and success</a:t>
            </a:r>
          </a:p>
          <a:p>
            <a:r>
              <a:rPr lang="en-US" dirty="0"/>
              <a:t>Faculty Association concerns </a:t>
            </a:r>
          </a:p>
          <a:p>
            <a:pPr lvl="1"/>
            <a:r>
              <a:rPr lang="en-US" dirty="0"/>
              <a:t>Which contract?</a:t>
            </a:r>
          </a:p>
          <a:p>
            <a:pPr lvl="1"/>
            <a:r>
              <a:rPr lang="en-US" dirty="0"/>
              <a:t>Impact on adjunct faculty, incl. load, seniority and rehire </a:t>
            </a:r>
            <a:r>
              <a:rPr lang="en-US" dirty="0" smtClean="0"/>
              <a:t>rights</a:t>
            </a:r>
          </a:p>
          <a:p>
            <a:r>
              <a:rPr lang="en-US" dirty="0"/>
              <a:t>H</a:t>
            </a:r>
            <a:r>
              <a:rPr lang="en-US" dirty="0" smtClean="0"/>
              <a:t>ow best to engage the whole college, and why is it in the best interests of the College?</a:t>
            </a:r>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2926014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Best Practice: Senate </a:t>
            </a:r>
            <a:r>
              <a:rPr lang="en-US" dirty="0"/>
              <a:t>Engagement</a:t>
            </a:r>
          </a:p>
        </p:txBody>
      </p:sp>
      <p:sp>
        <p:nvSpPr>
          <p:cNvPr id="3" name="Content Placeholder 2"/>
          <p:cNvSpPr>
            <a:spLocks noGrp="1"/>
          </p:cNvSpPr>
          <p:nvPr>
            <p:ph idx="1"/>
          </p:nvPr>
        </p:nvSpPr>
        <p:spPr/>
        <p:txBody>
          <a:bodyPr>
            <a:normAutofit fontScale="92500" lnSpcReduction="20000"/>
          </a:bodyPr>
          <a:lstStyle/>
          <a:p>
            <a:r>
              <a:rPr lang="en-US" dirty="0" smtClean="0"/>
              <a:t>It is appropriate to initiate these conversations with the local senate and its leadership, and to involve the union, management and support staff from the out-set</a:t>
            </a:r>
          </a:p>
          <a:p>
            <a:r>
              <a:rPr lang="en-US" dirty="0" smtClean="0"/>
              <a:t>Solano’s method was to appoint representative to a joint taskforce, to include senate </a:t>
            </a:r>
            <a:r>
              <a:rPr lang="en-US" dirty="0"/>
              <a:t>representation; association representative; </a:t>
            </a:r>
            <a:r>
              <a:rPr lang="en-US" dirty="0" smtClean="0"/>
              <a:t>management</a:t>
            </a:r>
            <a:endParaRPr lang="en-US" dirty="0"/>
          </a:p>
          <a:p>
            <a:r>
              <a:rPr lang="en-US" dirty="0"/>
              <a:t>Charge: to consult the campus community as well as other CA CCs to develop recommendations for how to implement Dual Enrollment at the College</a:t>
            </a:r>
          </a:p>
          <a:p>
            <a:r>
              <a:rPr lang="en-US" dirty="0"/>
              <a:t>Cited </a:t>
            </a:r>
            <a:r>
              <a:rPr lang="en-US" dirty="0" smtClean="0"/>
              <a:t>Key Concerns </a:t>
            </a:r>
            <a:r>
              <a:rPr lang="en-US" dirty="0"/>
              <a:t>of the Taskforce</a:t>
            </a:r>
          </a:p>
          <a:p>
            <a:pPr lvl="1"/>
            <a:r>
              <a:rPr lang="en-US" dirty="0" smtClean="0"/>
              <a:t>Minimum </a:t>
            </a:r>
            <a:r>
              <a:rPr lang="en-US" dirty="0"/>
              <a:t>Qualifications &amp; Faculty Hiring Procedures</a:t>
            </a:r>
          </a:p>
          <a:p>
            <a:pPr lvl="1"/>
            <a:r>
              <a:rPr lang="en-US" dirty="0"/>
              <a:t>Faculty roles, including Outcome Assessment</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2763972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 Approve, Enact, Assess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Recommendations of Solano’s Taskforce—Plan, Enact, Assess Pilot Courses: “</a:t>
            </a:r>
            <a:r>
              <a:rPr lang="en-US" dirty="0"/>
              <a:t>As a taskforce, we are in unanimous agreement that removing barriers for Solano County high school students is a priority.  Each scenario will allow us to test our ability as a College to develop procedures and to establish systems.”</a:t>
            </a:r>
          </a:p>
          <a:p>
            <a:pPr lvl="1"/>
            <a:r>
              <a:rPr lang="en-US" b="1" dirty="0"/>
              <a:t>Rec. One</a:t>
            </a:r>
            <a:r>
              <a:rPr lang="en-US" dirty="0"/>
              <a:t>: to pilot a select course(s) during high school hours and taught by a high school instructor who meets min. </a:t>
            </a:r>
            <a:r>
              <a:rPr lang="en-US" dirty="0" err="1"/>
              <a:t>quals</a:t>
            </a:r>
            <a:r>
              <a:rPr lang="en-US" dirty="0"/>
              <a:t> to inform our capacity to scale up dual credit offerings.  </a:t>
            </a:r>
          </a:p>
          <a:p>
            <a:pPr lvl="1"/>
            <a:r>
              <a:rPr lang="en-US" b="1" dirty="0"/>
              <a:t>Rec. Two</a:t>
            </a:r>
            <a:r>
              <a:rPr lang="en-US" dirty="0"/>
              <a:t>: to pilot select course(s) outside of regular high school hours and taught by College faculty. </a:t>
            </a:r>
          </a:p>
          <a:p>
            <a:pPr lvl="1"/>
            <a:r>
              <a:rPr lang="en-US" b="1" dirty="0"/>
              <a:t>Rec. Three</a:t>
            </a:r>
            <a:r>
              <a:rPr lang="en-US" dirty="0"/>
              <a:t>: to work collaboratively with one high school to offer for-credit opportunities. </a:t>
            </a:r>
          </a:p>
          <a:p>
            <a:r>
              <a:rPr lang="en-US" dirty="0"/>
              <a:t>Senate &amp; Faculty Association approval</a:t>
            </a:r>
          </a:p>
          <a:p>
            <a:r>
              <a:rPr lang="en-US" dirty="0"/>
              <a:t>College-wide buy-in and Dual Enrollment Pilot, 2016-2017</a:t>
            </a:r>
          </a:p>
          <a:p>
            <a:pPr marL="365751"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3501653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Assessment and Moving Forward</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Results of </a:t>
            </a:r>
            <a:r>
              <a:rPr lang="en-US" dirty="0" smtClean="0"/>
              <a:t>SCC’s Pilot</a:t>
            </a:r>
            <a:r>
              <a:rPr lang="en-US" dirty="0"/>
              <a:t>: SCC continues limited dual enrollment with possible expansions </a:t>
            </a:r>
            <a:r>
              <a:rPr lang="en-US" dirty="0" smtClean="0"/>
              <a:t>with limited </a:t>
            </a:r>
            <a:r>
              <a:rPr lang="en-US" dirty="0"/>
              <a:t>CCAP agreements</a:t>
            </a:r>
          </a:p>
          <a:p>
            <a:r>
              <a:rPr lang="en-US" dirty="0"/>
              <a:t>New Factors and New Directions while Still Removing Barriers: </a:t>
            </a:r>
          </a:p>
          <a:p>
            <a:pPr lvl="1"/>
            <a:r>
              <a:rPr lang="en-US" dirty="0"/>
              <a:t>new Superintendent-President = new priorities</a:t>
            </a:r>
          </a:p>
          <a:p>
            <a:pPr lvl="1"/>
            <a:r>
              <a:rPr lang="en-US" dirty="0"/>
              <a:t>MMAP and CA Acceleration Project (English and Math), increased access and subsequent change in focus</a:t>
            </a:r>
          </a:p>
          <a:p>
            <a:pPr lvl="1"/>
            <a:r>
              <a:rPr lang="en-US" dirty="0"/>
              <a:t>Pathways </a:t>
            </a:r>
          </a:p>
          <a:p>
            <a:pPr lvl="1"/>
            <a:r>
              <a:rPr lang="en-US" dirty="0"/>
              <a:t>Prioritization on HS articulation agreements</a:t>
            </a:r>
          </a:p>
          <a:p>
            <a:r>
              <a:rPr lang="en-US" dirty="0"/>
              <a:t>Summary—Continued focus on removing barriers for HS students with Dual Enrollment as one tool w/ unique applications</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1057109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0" dirty="0">
                <a:latin typeface="+mn-lt"/>
              </a:rPr>
              <a:t>Why Does This Matter?</a:t>
            </a:r>
          </a:p>
        </p:txBody>
      </p:sp>
      <p:sp>
        <p:nvSpPr>
          <p:cNvPr id="3" name="Content Placeholder 2"/>
          <p:cNvSpPr>
            <a:spLocks noGrp="1"/>
          </p:cNvSpPr>
          <p:nvPr>
            <p:ph idx="1"/>
          </p:nvPr>
        </p:nvSpPr>
        <p:spPr/>
        <p:txBody>
          <a:bodyPr>
            <a:normAutofit fontScale="77500" lnSpcReduction="20000"/>
          </a:bodyPr>
          <a:lstStyle/>
          <a:p>
            <a:r>
              <a:rPr lang="en-US" b="0" i="0" dirty="0">
                <a:latin typeface="+mn-lt"/>
              </a:rPr>
              <a:t>Research has demonstrated that dual enrollment participants, even those who are from traditionally underrepresented groups, do as well or better than their non-dual enrolled peers in a range of areas, including:</a:t>
            </a:r>
          </a:p>
          <a:p>
            <a:pPr lvl="1"/>
            <a:r>
              <a:rPr lang="en-US" dirty="0">
                <a:latin typeface="+mn-lt"/>
              </a:rPr>
              <a:t>High school graduation rates;</a:t>
            </a:r>
          </a:p>
          <a:p>
            <a:pPr lvl="1"/>
            <a:r>
              <a:rPr lang="en-US" dirty="0">
                <a:latin typeface="+mn-lt"/>
              </a:rPr>
              <a:t>High school grade point average;</a:t>
            </a:r>
          </a:p>
          <a:p>
            <a:pPr lvl="1"/>
            <a:r>
              <a:rPr lang="en-US" dirty="0">
                <a:latin typeface="+mn-lt"/>
              </a:rPr>
              <a:t>High school on-time graduation rates;</a:t>
            </a:r>
          </a:p>
          <a:p>
            <a:pPr lvl="1"/>
            <a:r>
              <a:rPr lang="en-US" dirty="0">
                <a:latin typeface="+mn-lt"/>
              </a:rPr>
              <a:t>Assessment into college courses;</a:t>
            </a:r>
          </a:p>
          <a:p>
            <a:pPr lvl="1"/>
            <a:r>
              <a:rPr lang="en-US" dirty="0">
                <a:latin typeface="+mn-lt"/>
              </a:rPr>
              <a:t>College GPA and credit accrual; and </a:t>
            </a:r>
          </a:p>
          <a:p>
            <a:pPr lvl="1"/>
            <a:r>
              <a:rPr lang="en-US" b="0" i="0" dirty="0">
                <a:latin typeface="+mn-lt"/>
              </a:rPr>
              <a:t>Community College enrollment, retention, and persistence </a:t>
            </a:r>
            <a:r>
              <a:rPr lang="en-US" dirty="0">
                <a:latin typeface="+mn-lt"/>
              </a:rPr>
              <a:t>rates.</a:t>
            </a:r>
          </a:p>
          <a:p>
            <a:pPr lvl="1"/>
            <a:r>
              <a:rPr lang="en-US" dirty="0">
                <a:latin typeface="+mn-lt"/>
              </a:rPr>
              <a:t>Summary of these results can be found at:  </a:t>
            </a:r>
            <a:r>
              <a:rPr lang="en-US" dirty="0">
                <a:latin typeface="+mn-lt"/>
                <a:hlinkClick r:id="rId3"/>
              </a:rPr>
              <a:t>http://67.205.94.182/publications/what-we-know-about-dual-enrollment.html</a:t>
            </a:r>
            <a:r>
              <a:rPr lang="en-US" dirty="0">
                <a:latin typeface="+mn-lt"/>
              </a:rPr>
              <a:t>  as well as the Dual Enrollment Toolkit </a:t>
            </a:r>
            <a:r>
              <a:rPr lang="en-US" dirty="0">
                <a:solidFill>
                  <a:srgbClr val="000000"/>
                </a:solidFill>
                <a:hlinkClick r:id="rId4"/>
              </a:rPr>
              <a:t>http://www.careerladdersproject.org/ccccode/</a:t>
            </a:r>
            <a:r>
              <a:rPr lang="en-US" dirty="0">
                <a:solidFill>
                  <a:srgbClr val="000000"/>
                </a:solidFill>
              </a:rPr>
              <a:t> </a:t>
            </a:r>
            <a:endParaRPr lang="en-US" dirty="0" smtClean="0">
              <a:solidFill>
                <a:srgbClr val="000000"/>
              </a:solidFill>
            </a:endParaRPr>
          </a:p>
          <a:p>
            <a:pPr lvl="1"/>
            <a:r>
              <a:rPr lang="en-US" dirty="0" smtClean="0">
                <a:solidFill>
                  <a:srgbClr val="000000"/>
                </a:solidFill>
              </a:rPr>
              <a:t>Links to New High School Graduation Standards</a:t>
            </a:r>
          </a:p>
          <a:p>
            <a:pPr lvl="1"/>
            <a:r>
              <a:rPr lang="en-US" sz="2800" dirty="0" smtClean="0">
                <a:solidFill>
                  <a:srgbClr val="000000"/>
                </a:solidFill>
              </a:rPr>
              <a:t>Pathways Development/Planning</a:t>
            </a:r>
            <a:endParaRPr lang="en-US" sz="2800" dirty="0">
              <a:solidFill>
                <a:srgbClr val="000000"/>
              </a:solidFill>
            </a:endParaRPr>
          </a:p>
          <a:p>
            <a:pPr lvl="1"/>
            <a:endParaRPr lang="en-US" dirty="0">
              <a:latin typeface="+mn-lt"/>
            </a:endParaRPr>
          </a:p>
          <a:p>
            <a:pPr lvl="1"/>
            <a:endParaRPr lang="en-US" b="0" i="0" dirty="0">
              <a:latin typeface="+mn-lt"/>
            </a:endParaRPr>
          </a:p>
          <a:p>
            <a:pPr lvl="1"/>
            <a:endParaRPr lang="en-US" dirty="0">
              <a:latin typeface="+mn-lt"/>
            </a:endParaRPr>
          </a:p>
          <a:p>
            <a:pPr lvl="1"/>
            <a:endParaRPr lang="en-US" b="0" i="0" dirty="0">
              <a:latin typeface="+mn-lt"/>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281432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Academic and Professional Considerations</a:t>
            </a:r>
          </a:p>
        </p:txBody>
      </p:sp>
      <p:sp>
        <p:nvSpPr>
          <p:cNvPr id="3" name="Content Placeholder 2"/>
          <p:cNvSpPr>
            <a:spLocks noGrp="1"/>
          </p:cNvSpPr>
          <p:nvPr>
            <p:ph idx="1"/>
          </p:nvPr>
        </p:nvSpPr>
        <p:spPr/>
        <p:txBody>
          <a:bodyPr>
            <a:noAutofit/>
          </a:bodyPr>
          <a:lstStyle/>
          <a:p>
            <a:pPr>
              <a:lnSpc>
                <a:spcPct val="100000"/>
              </a:lnSpc>
              <a:spcBef>
                <a:spcPts val="0"/>
              </a:spcBef>
              <a:spcAft>
                <a:spcPts val="1800"/>
              </a:spcAft>
            </a:pPr>
            <a:r>
              <a:rPr lang="en-US" sz="2800" b="0" i="0" dirty="0">
                <a:latin typeface="+mn-lt"/>
              </a:rPr>
              <a:t>Curriculum</a:t>
            </a:r>
          </a:p>
          <a:p>
            <a:pPr>
              <a:lnSpc>
                <a:spcPct val="100000"/>
              </a:lnSpc>
              <a:spcBef>
                <a:spcPts val="0"/>
              </a:spcBef>
              <a:spcAft>
                <a:spcPts val="1800"/>
              </a:spcAft>
            </a:pPr>
            <a:r>
              <a:rPr lang="en-US" sz="2800" b="0" i="0" dirty="0">
                <a:latin typeface="+mn-lt"/>
              </a:rPr>
              <a:t>Graduation requirements</a:t>
            </a:r>
          </a:p>
          <a:p>
            <a:pPr>
              <a:lnSpc>
                <a:spcPct val="100000"/>
              </a:lnSpc>
              <a:spcBef>
                <a:spcPts val="0"/>
              </a:spcBef>
              <a:spcAft>
                <a:spcPts val="1800"/>
              </a:spcAft>
            </a:pPr>
            <a:r>
              <a:rPr lang="en-US" sz="2800" b="0" i="0" dirty="0">
                <a:latin typeface="+mn-lt"/>
              </a:rPr>
              <a:t>Minimum qualifications and equivalency</a:t>
            </a:r>
          </a:p>
          <a:p>
            <a:pPr>
              <a:lnSpc>
                <a:spcPct val="100000"/>
              </a:lnSpc>
              <a:spcBef>
                <a:spcPts val="0"/>
              </a:spcBef>
              <a:spcAft>
                <a:spcPts val="1800"/>
              </a:spcAft>
            </a:pPr>
            <a:r>
              <a:rPr lang="en-US" sz="2800" b="0" i="0" dirty="0">
                <a:latin typeface="+mn-lt"/>
              </a:rPr>
              <a:t>Professional development</a:t>
            </a:r>
          </a:p>
          <a:p>
            <a:pPr>
              <a:lnSpc>
                <a:spcPct val="100000"/>
              </a:lnSpc>
              <a:spcBef>
                <a:spcPts val="0"/>
              </a:spcBef>
              <a:spcAft>
                <a:spcPts val="1800"/>
              </a:spcAft>
            </a:pPr>
            <a:r>
              <a:rPr lang="en-US" sz="2800" b="0" i="0" dirty="0">
                <a:latin typeface="+mn-lt"/>
              </a:rPr>
              <a:t>Student preparation and success</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3789255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ASCCC Positions on Dual Enrollment</a:t>
            </a:r>
          </a:p>
        </p:txBody>
      </p:sp>
      <p:sp>
        <p:nvSpPr>
          <p:cNvPr id="3" name="Content Placeholder 2"/>
          <p:cNvSpPr>
            <a:spLocks noGrp="1"/>
          </p:cNvSpPr>
          <p:nvPr>
            <p:ph idx="1"/>
          </p:nvPr>
        </p:nvSpPr>
        <p:spPr>
          <a:xfrm>
            <a:off x="838200" y="2013016"/>
            <a:ext cx="10515600" cy="4351338"/>
          </a:xfrm>
        </p:spPr>
        <p:txBody>
          <a:bodyPr>
            <a:normAutofit/>
          </a:bodyPr>
          <a:lstStyle/>
          <a:p>
            <a:r>
              <a:rPr lang="en-US" sz="2800" i="0" u="sng" dirty="0">
                <a:latin typeface="+mn-lt"/>
              </a:rPr>
              <a:t>Resolution 4.01 F07</a:t>
            </a:r>
            <a:r>
              <a:rPr lang="en-US" sz="2800" i="0" dirty="0">
                <a:latin typeface="+mn-lt"/>
              </a:rPr>
              <a:t> – </a:t>
            </a:r>
            <a:r>
              <a:rPr lang="en-US" sz="2800" b="0" i="0" dirty="0">
                <a:latin typeface="+mn-lt"/>
              </a:rPr>
              <a:t>encourage expansion of concurrent enrollment opportunities</a:t>
            </a:r>
            <a:endParaRPr lang="en-US" sz="28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372400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ASCCC Positions on Dual Enrollment</a:t>
            </a:r>
          </a:p>
        </p:txBody>
      </p:sp>
      <p:sp>
        <p:nvSpPr>
          <p:cNvPr id="3" name="Content Placeholder 2"/>
          <p:cNvSpPr>
            <a:spLocks noGrp="1"/>
          </p:cNvSpPr>
          <p:nvPr>
            <p:ph idx="1"/>
          </p:nvPr>
        </p:nvSpPr>
        <p:spPr>
          <a:xfrm>
            <a:off x="838200" y="2013016"/>
            <a:ext cx="10515600" cy="4351338"/>
          </a:xfrm>
        </p:spPr>
        <p:txBody>
          <a:bodyPr>
            <a:normAutofit/>
          </a:bodyPr>
          <a:lstStyle/>
          <a:p>
            <a:r>
              <a:rPr lang="en-US" i="0" u="sng" dirty="0">
                <a:solidFill>
                  <a:schemeClr val="bg1">
                    <a:lumMod val="65000"/>
                  </a:schemeClr>
                </a:solidFill>
                <a:latin typeface="+mn-lt"/>
              </a:rPr>
              <a:t>Resolution 4.01 F07</a:t>
            </a:r>
            <a:r>
              <a:rPr lang="en-US" i="0" dirty="0">
                <a:solidFill>
                  <a:schemeClr val="bg1">
                    <a:lumMod val="65000"/>
                  </a:schemeClr>
                </a:solidFill>
                <a:latin typeface="+mn-lt"/>
              </a:rPr>
              <a:t> – </a:t>
            </a:r>
            <a:r>
              <a:rPr lang="en-US" b="0" i="0" dirty="0">
                <a:solidFill>
                  <a:schemeClr val="bg1">
                    <a:lumMod val="65000"/>
                  </a:schemeClr>
                </a:solidFill>
                <a:latin typeface="+mn-lt"/>
              </a:rPr>
              <a:t>encourage expansion of concurrent enrollment opportunities</a:t>
            </a:r>
            <a:endParaRPr lang="en-US" b="0" i="0" u="sng" dirty="0">
              <a:solidFill>
                <a:schemeClr val="bg1">
                  <a:lumMod val="65000"/>
                </a:schemeClr>
              </a:solidFill>
              <a:latin typeface="+mn-lt"/>
            </a:endParaRPr>
          </a:p>
          <a:p>
            <a:r>
              <a:rPr lang="en-US" sz="2800" i="0" u="sng" dirty="0">
                <a:latin typeface="+mn-lt"/>
              </a:rPr>
              <a:t>Resolution 4.02 F07</a:t>
            </a:r>
            <a:r>
              <a:rPr lang="en-US" sz="2800" i="0" dirty="0">
                <a:latin typeface="+mn-lt"/>
              </a:rPr>
              <a:t> </a:t>
            </a:r>
            <a:r>
              <a:rPr lang="en-US" sz="2800" b="0" i="0" dirty="0">
                <a:latin typeface="+mn-lt"/>
              </a:rPr>
              <a:t>– local senates encouraged to engage in discussions about concurrent enrollment opportunities, faculty voice essential</a:t>
            </a:r>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1764944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ASCCC Positions on Dual Enrollment</a:t>
            </a:r>
          </a:p>
        </p:txBody>
      </p:sp>
      <p:sp>
        <p:nvSpPr>
          <p:cNvPr id="3" name="Content Placeholder 2"/>
          <p:cNvSpPr>
            <a:spLocks noGrp="1"/>
          </p:cNvSpPr>
          <p:nvPr>
            <p:ph idx="1"/>
          </p:nvPr>
        </p:nvSpPr>
        <p:spPr>
          <a:xfrm>
            <a:off x="838200" y="2013016"/>
            <a:ext cx="10515600" cy="4351338"/>
          </a:xfrm>
        </p:spPr>
        <p:txBody>
          <a:bodyPr>
            <a:normAutofit/>
          </a:bodyPr>
          <a:lstStyle/>
          <a:p>
            <a:r>
              <a:rPr lang="en-US" i="0" u="sng" dirty="0">
                <a:solidFill>
                  <a:schemeClr val="bg1">
                    <a:lumMod val="65000"/>
                  </a:schemeClr>
                </a:solidFill>
                <a:latin typeface="+mn-lt"/>
              </a:rPr>
              <a:t>Resolution 4.01 F07</a:t>
            </a:r>
            <a:r>
              <a:rPr lang="en-US" i="0" dirty="0">
                <a:solidFill>
                  <a:schemeClr val="bg1">
                    <a:lumMod val="65000"/>
                  </a:schemeClr>
                </a:solidFill>
                <a:latin typeface="+mn-lt"/>
              </a:rPr>
              <a:t> – </a:t>
            </a:r>
            <a:r>
              <a:rPr lang="en-US" b="0" i="0" dirty="0">
                <a:solidFill>
                  <a:schemeClr val="bg1">
                    <a:lumMod val="65000"/>
                  </a:schemeClr>
                </a:solidFill>
                <a:latin typeface="+mn-lt"/>
              </a:rPr>
              <a:t>encourage expansion of concurrent enrollment opportunities</a:t>
            </a:r>
            <a:endParaRPr lang="en-US" b="0" i="0" u="sng" dirty="0">
              <a:solidFill>
                <a:schemeClr val="bg1">
                  <a:lumMod val="65000"/>
                </a:schemeClr>
              </a:solidFill>
              <a:latin typeface="+mn-lt"/>
            </a:endParaRPr>
          </a:p>
          <a:p>
            <a:r>
              <a:rPr lang="en-US" i="0" u="sng" dirty="0">
                <a:solidFill>
                  <a:schemeClr val="bg1">
                    <a:lumMod val="65000"/>
                  </a:schemeClr>
                </a:solidFill>
                <a:latin typeface="+mn-lt"/>
              </a:rPr>
              <a:t>Resolution 4.02 F07</a:t>
            </a:r>
            <a:r>
              <a:rPr lang="en-US" i="0" dirty="0">
                <a:solidFill>
                  <a:schemeClr val="bg1">
                    <a:lumMod val="65000"/>
                  </a:schemeClr>
                </a:solidFill>
                <a:latin typeface="+mn-lt"/>
              </a:rPr>
              <a:t> </a:t>
            </a:r>
            <a:r>
              <a:rPr lang="en-US" b="0" i="0" dirty="0">
                <a:solidFill>
                  <a:schemeClr val="bg1">
                    <a:lumMod val="65000"/>
                  </a:schemeClr>
                </a:solidFill>
                <a:latin typeface="+mn-lt"/>
              </a:rPr>
              <a:t>– local senates encouraged to engage in discussions about concurrent enrollment opportunities, faculty voice essential</a:t>
            </a:r>
            <a:endParaRPr lang="en-US" b="0" i="0" u="sng" dirty="0">
              <a:solidFill>
                <a:schemeClr val="bg1">
                  <a:lumMod val="65000"/>
                </a:schemeClr>
              </a:solidFill>
              <a:latin typeface="+mn-lt"/>
            </a:endParaRPr>
          </a:p>
          <a:p>
            <a:r>
              <a:rPr lang="en-US" sz="2800" i="0" u="sng" dirty="0">
                <a:latin typeface="+mn-lt"/>
              </a:rPr>
              <a:t>Resolution 4.01 S08</a:t>
            </a:r>
            <a:r>
              <a:rPr lang="en-US" sz="2800" i="0" dirty="0">
                <a:latin typeface="+mn-lt"/>
              </a:rPr>
              <a:t> </a:t>
            </a:r>
            <a:r>
              <a:rPr lang="en-US" sz="2800" b="0" i="0" dirty="0">
                <a:latin typeface="+mn-lt"/>
              </a:rPr>
              <a:t>- legislation regarding concurrent enrollment needs to be consistent with the recommendations in the ASCCC paper "Minors on Campus” (fall 2006)</a:t>
            </a:r>
            <a:endParaRPr lang="en-US" sz="28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75720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Benefits to Students</a:t>
            </a:r>
          </a:p>
        </p:txBody>
      </p:sp>
      <p:sp>
        <p:nvSpPr>
          <p:cNvPr id="3" name="Content Placeholder 2"/>
          <p:cNvSpPr>
            <a:spLocks noGrp="1"/>
          </p:cNvSpPr>
          <p:nvPr>
            <p:ph idx="1"/>
          </p:nvPr>
        </p:nvSpPr>
        <p:spPr>
          <a:xfrm>
            <a:off x="838200" y="2013017"/>
            <a:ext cx="10515600" cy="4351338"/>
          </a:xfrm>
        </p:spPr>
        <p:txBody>
          <a:bodyPr>
            <a:normAutofit lnSpcReduction="10000"/>
          </a:bodyPr>
          <a:lstStyle/>
          <a:p>
            <a:r>
              <a:rPr lang="en-US" sz="3200" b="0" i="0" dirty="0">
                <a:latin typeface="+mn-lt"/>
              </a:rPr>
              <a:t>Complete high school and college credits at same time</a:t>
            </a:r>
          </a:p>
          <a:p>
            <a:r>
              <a:rPr lang="en-US" sz="3200" b="0" i="0" dirty="0">
                <a:latin typeface="+mn-lt"/>
              </a:rPr>
              <a:t>Introduction to/preparation for college life for a smoother transition to college</a:t>
            </a:r>
          </a:p>
          <a:p>
            <a:r>
              <a:rPr lang="en-US" sz="3200" b="0" i="0" dirty="0">
                <a:latin typeface="+mn-lt"/>
              </a:rPr>
              <a:t>More time for career and/or college major exploration</a:t>
            </a:r>
          </a:p>
          <a:p>
            <a:r>
              <a:rPr lang="en-US" sz="3200" b="0" i="0" dirty="0">
                <a:latin typeface="+mn-lt"/>
              </a:rPr>
              <a:t>Address skills gaps and improve study skills/academic knowledge</a:t>
            </a:r>
          </a:p>
          <a:p>
            <a:r>
              <a:rPr lang="en-US" sz="3200" b="0" i="0" dirty="0">
                <a:latin typeface="+mn-lt"/>
              </a:rPr>
              <a:t>Increased confidence and motivation to persist</a:t>
            </a:r>
          </a:p>
          <a:p>
            <a:r>
              <a:rPr lang="en-US" sz="3200" b="0" i="0" dirty="0">
                <a:latin typeface="+mn-lt"/>
              </a:rPr>
              <a:t>Students experience the benefits of a college education</a:t>
            </a: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12448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ASCCC Positions on Dual Enrollment</a:t>
            </a:r>
          </a:p>
        </p:txBody>
      </p:sp>
      <p:sp>
        <p:nvSpPr>
          <p:cNvPr id="3" name="Content Placeholder 2"/>
          <p:cNvSpPr>
            <a:spLocks noGrp="1"/>
          </p:cNvSpPr>
          <p:nvPr>
            <p:ph idx="1"/>
          </p:nvPr>
        </p:nvSpPr>
        <p:spPr>
          <a:xfrm>
            <a:off x="838200" y="2013016"/>
            <a:ext cx="10515600" cy="4351338"/>
          </a:xfrm>
        </p:spPr>
        <p:txBody>
          <a:bodyPr>
            <a:normAutofit fontScale="85000" lnSpcReduction="10000"/>
          </a:bodyPr>
          <a:lstStyle/>
          <a:p>
            <a:r>
              <a:rPr lang="en-US" i="0" u="sng" dirty="0">
                <a:solidFill>
                  <a:schemeClr val="bg1">
                    <a:lumMod val="65000"/>
                  </a:schemeClr>
                </a:solidFill>
                <a:latin typeface="+mn-lt"/>
              </a:rPr>
              <a:t>Resolution 4.01 F07</a:t>
            </a:r>
            <a:r>
              <a:rPr lang="en-US" i="0" dirty="0">
                <a:solidFill>
                  <a:schemeClr val="bg1">
                    <a:lumMod val="65000"/>
                  </a:schemeClr>
                </a:solidFill>
                <a:latin typeface="+mn-lt"/>
              </a:rPr>
              <a:t> – </a:t>
            </a:r>
            <a:r>
              <a:rPr lang="en-US" b="0" i="0" dirty="0">
                <a:solidFill>
                  <a:schemeClr val="bg1">
                    <a:lumMod val="65000"/>
                  </a:schemeClr>
                </a:solidFill>
                <a:latin typeface="+mn-lt"/>
              </a:rPr>
              <a:t>encourage expansion of concurrent enrollment opportunities</a:t>
            </a:r>
            <a:endParaRPr lang="en-US" b="0" i="0" u="sng" dirty="0">
              <a:solidFill>
                <a:schemeClr val="bg1">
                  <a:lumMod val="65000"/>
                </a:schemeClr>
              </a:solidFill>
              <a:latin typeface="+mn-lt"/>
            </a:endParaRPr>
          </a:p>
          <a:p>
            <a:r>
              <a:rPr lang="en-US" i="0" u="sng" dirty="0">
                <a:solidFill>
                  <a:schemeClr val="bg1">
                    <a:lumMod val="65000"/>
                  </a:schemeClr>
                </a:solidFill>
                <a:latin typeface="+mn-lt"/>
              </a:rPr>
              <a:t>Resolution 4.02 F07</a:t>
            </a:r>
            <a:r>
              <a:rPr lang="en-US" i="0" dirty="0">
                <a:solidFill>
                  <a:schemeClr val="bg1">
                    <a:lumMod val="65000"/>
                  </a:schemeClr>
                </a:solidFill>
                <a:latin typeface="+mn-lt"/>
              </a:rPr>
              <a:t> </a:t>
            </a:r>
            <a:r>
              <a:rPr lang="en-US" b="0" i="0" dirty="0">
                <a:solidFill>
                  <a:schemeClr val="bg1">
                    <a:lumMod val="65000"/>
                  </a:schemeClr>
                </a:solidFill>
                <a:latin typeface="+mn-lt"/>
              </a:rPr>
              <a:t>– local senates encouraged to engage in discussions about concurrent enrollment opportunities, faculty voice essential</a:t>
            </a:r>
            <a:endParaRPr lang="en-US" b="0" i="0" u="sng" dirty="0">
              <a:solidFill>
                <a:schemeClr val="bg1">
                  <a:lumMod val="65000"/>
                </a:schemeClr>
              </a:solidFill>
              <a:latin typeface="+mn-lt"/>
            </a:endParaRPr>
          </a:p>
          <a:p>
            <a:r>
              <a:rPr lang="en-US" i="0" u="sng" dirty="0">
                <a:solidFill>
                  <a:schemeClr val="bg1">
                    <a:lumMod val="65000"/>
                  </a:schemeClr>
                </a:solidFill>
                <a:latin typeface="+mn-lt"/>
              </a:rPr>
              <a:t>Resolution 4.01 S08</a:t>
            </a:r>
            <a:r>
              <a:rPr lang="en-US" i="0" dirty="0">
                <a:solidFill>
                  <a:schemeClr val="bg1">
                    <a:lumMod val="65000"/>
                  </a:schemeClr>
                </a:solidFill>
                <a:latin typeface="+mn-lt"/>
              </a:rPr>
              <a:t> </a:t>
            </a:r>
            <a:r>
              <a:rPr lang="en-US" b="0" i="0" dirty="0">
                <a:solidFill>
                  <a:schemeClr val="bg1">
                    <a:lumMod val="65000"/>
                  </a:schemeClr>
                </a:solidFill>
                <a:latin typeface="+mn-lt"/>
              </a:rPr>
              <a:t>- legislation regarding concurrent enrollment needs to be consistent with the recommendations in the ASCCC paper "Minors on Campus” (fall 2006)</a:t>
            </a:r>
            <a:endParaRPr lang="en-US" b="0" i="0" u="sng" dirty="0">
              <a:solidFill>
                <a:schemeClr val="bg1">
                  <a:lumMod val="65000"/>
                </a:schemeClr>
              </a:solidFill>
              <a:latin typeface="+mn-lt"/>
            </a:endParaRPr>
          </a:p>
          <a:p>
            <a:r>
              <a:rPr lang="en-US" sz="2800" i="0" u="sng" dirty="0">
                <a:latin typeface="+mn-lt"/>
              </a:rPr>
              <a:t>Resolution 15.02 S09</a:t>
            </a:r>
            <a:r>
              <a:rPr lang="en-US" sz="2800" i="0" dirty="0">
                <a:latin typeface="+mn-lt"/>
              </a:rPr>
              <a:t> – </a:t>
            </a:r>
            <a:r>
              <a:rPr lang="en-US" sz="2800" b="0" i="0" dirty="0">
                <a:latin typeface="+mn-lt"/>
              </a:rPr>
              <a:t>clear and appropriate limits on concurrent enrollment opportunities at colleges (concern about skewing curriculum too much towards basic skills courses)</a:t>
            </a:r>
            <a:endParaRPr lang="en-US" sz="28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634196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Early ASCCC Positions on Dual Enrollment</a:t>
            </a:r>
          </a:p>
        </p:txBody>
      </p:sp>
      <p:sp>
        <p:nvSpPr>
          <p:cNvPr id="3" name="Content Placeholder 2"/>
          <p:cNvSpPr>
            <a:spLocks noGrp="1"/>
          </p:cNvSpPr>
          <p:nvPr>
            <p:ph idx="1"/>
          </p:nvPr>
        </p:nvSpPr>
        <p:spPr>
          <a:xfrm>
            <a:off x="838200" y="2013016"/>
            <a:ext cx="10515600" cy="4351338"/>
          </a:xfrm>
        </p:spPr>
        <p:txBody>
          <a:bodyPr>
            <a:normAutofit fontScale="92500"/>
          </a:bodyPr>
          <a:lstStyle/>
          <a:p>
            <a:r>
              <a:rPr lang="en-US" sz="2200" i="0" u="sng" dirty="0">
                <a:solidFill>
                  <a:schemeClr val="bg1">
                    <a:lumMod val="65000"/>
                  </a:schemeClr>
                </a:solidFill>
                <a:latin typeface="+mn-lt"/>
              </a:rPr>
              <a:t>Resolution 4.01 F07</a:t>
            </a:r>
            <a:r>
              <a:rPr lang="en-US" sz="2200" i="0" dirty="0">
                <a:solidFill>
                  <a:schemeClr val="bg1">
                    <a:lumMod val="65000"/>
                  </a:schemeClr>
                </a:solidFill>
                <a:latin typeface="+mn-lt"/>
              </a:rPr>
              <a:t> – </a:t>
            </a:r>
            <a:r>
              <a:rPr lang="en-US" sz="2200" b="0" i="0" dirty="0">
                <a:solidFill>
                  <a:schemeClr val="bg1">
                    <a:lumMod val="65000"/>
                  </a:schemeClr>
                </a:solidFill>
                <a:latin typeface="+mn-lt"/>
              </a:rPr>
              <a:t>encourage expansion of concurrent enrollment opportunities</a:t>
            </a:r>
            <a:endParaRPr lang="en-US" sz="2200" b="0" i="0" u="sng" dirty="0">
              <a:solidFill>
                <a:schemeClr val="bg1">
                  <a:lumMod val="65000"/>
                </a:schemeClr>
              </a:solidFill>
              <a:latin typeface="+mn-lt"/>
            </a:endParaRPr>
          </a:p>
          <a:p>
            <a:r>
              <a:rPr lang="en-US" sz="2200" i="0" u="sng" dirty="0">
                <a:solidFill>
                  <a:schemeClr val="bg1">
                    <a:lumMod val="65000"/>
                  </a:schemeClr>
                </a:solidFill>
                <a:latin typeface="+mn-lt"/>
              </a:rPr>
              <a:t>Resolution 4.02 F07</a:t>
            </a:r>
            <a:r>
              <a:rPr lang="en-US" sz="2200" i="0" dirty="0">
                <a:solidFill>
                  <a:schemeClr val="bg1">
                    <a:lumMod val="65000"/>
                  </a:schemeClr>
                </a:solidFill>
                <a:latin typeface="+mn-lt"/>
              </a:rPr>
              <a:t> </a:t>
            </a:r>
            <a:r>
              <a:rPr lang="en-US" sz="2200" b="0" i="0" dirty="0">
                <a:solidFill>
                  <a:schemeClr val="bg1">
                    <a:lumMod val="65000"/>
                  </a:schemeClr>
                </a:solidFill>
                <a:latin typeface="+mn-lt"/>
              </a:rPr>
              <a:t>– local senates encouraged to engage in discussions about concurrent enrollment opportunities, faculty voice essential</a:t>
            </a:r>
            <a:endParaRPr lang="en-US" sz="2200" b="0" i="0" u="sng" dirty="0">
              <a:solidFill>
                <a:schemeClr val="bg1">
                  <a:lumMod val="65000"/>
                </a:schemeClr>
              </a:solidFill>
              <a:latin typeface="+mn-lt"/>
            </a:endParaRPr>
          </a:p>
          <a:p>
            <a:r>
              <a:rPr lang="en-US" sz="2200" i="0" u="sng" dirty="0">
                <a:solidFill>
                  <a:schemeClr val="bg1">
                    <a:lumMod val="65000"/>
                  </a:schemeClr>
                </a:solidFill>
                <a:latin typeface="+mn-lt"/>
              </a:rPr>
              <a:t>Resolution 4.01 S08</a:t>
            </a:r>
            <a:r>
              <a:rPr lang="en-US" sz="2200" i="0" dirty="0">
                <a:solidFill>
                  <a:schemeClr val="bg1">
                    <a:lumMod val="65000"/>
                  </a:schemeClr>
                </a:solidFill>
                <a:latin typeface="+mn-lt"/>
              </a:rPr>
              <a:t> </a:t>
            </a:r>
            <a:r>
              <a:rPr lang="en-US" sz="2200" b="0" i="0" dirty="0">
                <a:solidFill>
                  <a:schemeClr val="bg1">
                    <a:lumMod val="65000"/>
                  </a:schemeClr>
                </a:solidFill>
                <a:latin typeface="+mn-lt"/>
              </a:rPr>
              <a:t>- legislation regarding concurrent enrollment needs to be consistent with the recommendations in the ASCCC paper "Minors on Campus” (fall 2006)</a:t>
            </a:r>
            <a:endParaRPr lang="en-US" sz="2200" b="0" i="0" u="sng" dirty="0">
              <a:solidFill>
                <a:schemeClr val="bg1">
                  <a:lumMod val="65000"/>
                </a:schemeClr>
              </a:solidFill>
              <a:latin typeface="+mn-lt"/>
            </a:endParaRPr>
          </a:p>
          <a:p>
            <a:r>
              <a:rPr lang="en-US" sz="2200" i="0" u="sng" dirty="0">
                <a:solidFill>
                  <a:schemeClr val="bg1">
                    <a:lumMod val="65000"/>
                  </a:schemeClr>
                </a:solidFill>
                <a:latin typeface="+mn-lt"/>
              </a:rPr>
              <a:t>Resolution 15.02 S09</a:t>
            </a:r>
            <a:r>
              <a:rPr lang="en-US" sz="2200" i="0" dirty="0">
                <a:solidFill>
                  <a:schemeClr val="bg1">
                    <a:lumMod val="65000"/>
                  </a:schemeClr>
                </a:solidFill>
                <a:latin typeface="+mn-lt"/>
              </a:rPr>
              <a:t> – </a:t>
            </a:r>
            <a:r>
              <a:rPr lang="en-US" sz="2200" b="0" i="0" dirty="0">
                <a:solidFill>
                  <a:schemeClr val="bg1">
                    <a:lumMod val="65000"/>
                  </a:schemeClr>
                </a:solidFill>
                <a:latin typeface="+mn-lt"/>
              </a:rPr>
              <a:t>clear and appropriate limits on concurrent enrollment opportunities at colleges (concern about skewing curriculum too much towards basic skills courses)</a:t>
            </a:r>
          </a:p>
          <a:p>
            <a:r>
              <a:rPr lang="en-US" sz="2800" i="0" u="sng" dirty="0">
                <a:latin typeface="+mn-lt"/>
              </a:rPr>
              <a:t>Resolution 13.04 F14 </a:t>
            </a:r>
            <a:r>
              <a:rPr lang="en-US" sz="2800" b="0" i="0" dirty="0">
                <a:latin typeface="+mn-lt"/>
              </a:rPr>
              <a:t>– requests regulatory guidance, examples of effective practices and glossary of terms regarding high schools students in college classes</a:t>
            </a:r>
          </a:p>
          <a:p>
            <a:endParaRPr lang="en-US"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1285592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Recent ASCCC Positions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Resolution 6.03 (S15):</a:t>
            </a:r>
          </a:p>
          <a:p>
            <a:pPr marL="0" indent="0">
              <a:buNone/>
            </a:pPr>
            <a:r>
              <a:rPr lang="en-US" sz="2800" b="0" i="0" dirty="0">
                <a:latin typeface="+mn-lt"/>
              </a:rPr>
              <a:t>Resolved, That the Academic Senate for California Community Colleges support the legislative intent of AB 288 (Holden, as of March 23, 2015) </a:t>
            </a:r>
            <a:r>
              <a:rPr lang="en-US" sz="2800" i="0" dirty="0">
                <a:latin typeface="+mn-lt"/>
              </a:rPr>
              <a:t>to increase or improve dual enrollment opportunities for all high school students, especially for struggling and at-risk high school students. </a:t>
            </a:r>
          </a:p>
          <a:p>
            <a:pPr marL="0" indent="0">
              <a:buNone/>
            </a:pPr>
            <a:endParaRPr lang="en-US" sz="2800" dirty="0"/>
          </a:p>
          <a:p>
            <a:pPr marL="0" indent="0">
              <a:buNone/>
            </a:pPr>
            <a:r>
              <a:rPr lang="en-US" sz="2800" dirty="0"/>
              <a:t>Resolved, That the Academic Senate for California Community Colleges work with the Chancellor’s Office and other system partners to draft guidelines for the field on the implementation of dual enrollment that promote collegial consultation with local senates in the development of dual enrollment agreements, assert community college faculty primacy in all curricular matters involving dual enrollment course offerings, provide a clear system-wide interpretation of the requirements and conditions for the college and school districts to receive apportionment that includes a clear definition of the meaning “instructional activities” in the proposed new Education Code §76004(l), and promote the fulfillment of accountability requirements and incentives for both college and school districts.</a:t>
            </a:r>
          </a:p>
          <a:p>
            <a:pPr marL="0" indent="0">
              <a:buNone/>
            </a:pPr>
            <a:endParaRPr lang="en-US" sz="2800" i="0" dirty="0">
              <a:latin typeface="+mn-lt"/>
            </a:endParaRPr>
          </a:p>
          <a:p>
            <a:pPr marL="0" indent="0">
              <a:buNone/>
            </a:pPr>
            <a:endParaRPr lang="en-US" b="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14140884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Resources</a:t>
            </a:r>
          </a:p>
        </p:txBody>
      </p:sp>
      <p:sp>
        <p:nvSpPr>
          <p:cNvPr id="3" name="Content Placeholder 2"/>
          <p:cNvSpPr>
            <a:spLocks noGrp="1"/>
          </p:cNvSpPr>
          <p:nvPr>
            <p:ph idx="1"/>
          </p:nvPr>
        </p:nvSpPr>
        <p:spPr/>
        <p:txBody>
          <a:bodyPr>
            <a:normAutofit fontScale="55000" lnSpcReduction="20000"/>
          </a:bodyPr>
          <a:lstStyle/>
          <a:p>
            <a:r>
              <a:rPr lang="en-US" sz="3200" i="0" dirty="0">
                <a:solidFill>
                  <a:srgbClr val="000000"/>
                </a:solidFill>
                <a:latin typeface="+mn-lt"/>
              </a:rPr>
              <a:t>Dual Enrollment Toolkit </a:t>
            </a:r>
            <a:r>
              <a:rPr lang="en-US" dirty="0">
                <a:solidFill>
                  <a:srgbClr val="000000"/>
                </a:solidFill>
              </a:rPr>
              <a:t>Resources: </a:t>
            </a:r>
            <a:r>
              <a:rPr lang="en-US" dirty="0">
                <a:solidFill>
                  <a:srgbClr val="000000"/>
                </a:solidFill>
                <a:hlinkClick r:id="rId3"/>
              </a:rPr>
              <a:t>http://www.careerladdersproject.org/ccccode/</a:t>
            </a:r>
            <a:r>
              <a:rPr lang="en-US" dirty="0">
                <a:solidFill>
                  <a:srgbClr val="000000"/>
                </a:solidFill>
              </a:rPr>
              <a:t> </a:t>
            </a:r>
            <a:endParaRPr lang="en-US" sz="3200" i="0" dirty="0">
              <a:solidFill>
                <a:srgbClr val="000000"/>
              </a:solidFill>
              <a:latin typeface="+mn-lt"/>
            </a:endParaRPr>
          </a:p>
          <a:p>
            <a:endParaRPr lang="en-US" dirty="0">
              <a:solidFill>
                <a:srgbClr val="000000"/>
              </a:solidFill>
            </a:endParaRPr>
          </a:p>
          <a:p>
            <a:r>
              <a:rPr lang="en-US" sz="3200" i="0" dirty="0">
                <a:solidFill>
                  <a:srgbClr val="000000"/>
                </a:solidFill>
                <a:latin typeface="+mn-lt"/>
              </a:rPr>
              <a:t>CCRC: What We Know About Dual Enrollment:   </a:t>
            </a:r>
            <a:r>
              <a:rPr lang="en-US" sz="3200" i="0" dirty="0">
                <a:solidFill>
                  <a:srgbClr val="000000"/>
                </a:solidFill>
                <a:latin typeface="+mn-lt"/>
                <a:hlinkClick r:id="rId4"/>
              </a:rPr>
              <a:t>http://67.205.94.182/publications/what-we-know-about-dual-enrollment.html</a:t>
            </a:r>
            <a:endParaRPr lang="en-US" sz="3200" i="0" dirty="0">
              <a:solidFill>
                <a:srgbClr val="000000"/>
              </a:solidFill>
              <a:latin typeface="+mn-lt"/>
            </a:endParaRPr>
          </a:p>
          <a:p>
            <a:r>
              <a:rPr lang="en-US" sz="3200" i="0" dirty="0">
                <a:solidFill>
                  <a:srgbClr val="000000"/>
                </a:solidFill>
                <a:latin typeface="+mn-lt"/>
              </a:rPr>
              <a:t>Guide to Launching and Expanding Dual Enrollment Programs for Historically Underserved Students in CA (R. Purnell; RP Group 2014) </a:t>
            </a:r>
          </a:p>
          <a:p>
            <a:pPr marL="365760" lvl="1" indent="0">
              <a:buNone/>
            </a:pPr>
            <a:r>
              <a:rPr lang="en-US" dirty="0">
                <a:solidFill>
                  <a:srgbClr val="7F7F7F"/>
                </a:solidFill>
                <a:latin typeface="+mn-lt"/>
                <a:hlinkClick r:id="rId5"/>
              </a:rPr>
              <a:t>http://www.rpgroup.org/projects/dual-enrollment-guide-2014</a:t>
            </a:r>
            <a:r>
              <a:rPr lang="en-US" dirty="0">
                <a:solidFill>
                  <a:srgbClr val="7F7F7F"/>
                </a:solidFill>
                <a:latin typeface="+mn-lt"/>
              </a:rPr>
              <a:t> </a:t>
            </a:r>
          </a:p>
          <a:p>
            <a:pPr marL="365760" lvl="1" indent="0">
              <a:buNone/>
            </a:pPr>
            <a:r>
              <a:rPr lang="en-US" u="sng" dirty="0">
                <a:latin typeface="+mn-lt"/>
                <a:hlinkClick r:id="rId6"/>
              </a:rPr>
              <a:t>http://www.rpgroup.org/system/files/High-School-Transition-Brief_0.pdf</a:t>
            </a:r>
            <a:endParaRPr lang="en-US" dirty="0">
              <a:solidFill>
                <a:srgbClr val="7F7F7F"/>
              </a:solidFill>
              <a:latin typeface="+mn-lt"/>
            </a:endParaRPr>
          </a:p>
          <a:p>
            <a:r>
              <a:rPr lang="en-US" sz="3200" i="0" dirty="0">
                <a:solidFill>
                  <a:srgbClr val="000000"/>
                </a:solidFill>
                <a:latin typeface="+mn-lt"/>
              </a:rPr>
              <a:t>Concurrent Courses Initiative (Community College Research Center, Career Ladders Project, James Irvine Foundation)</a:t>
            </a:r>
          </a:p>
          <a:p>
            <a:pPr marL="365760" lvl="1" indent="0">
              <a:buNone/>
            </a:pPr>
            <a:r>
              <a:rPr lang="en-US" dirty="0">
                <a:solidFill>
                  <a:srgbClr val="7F7F7F"/>
                </a:solidFill>
                <a:latin typeface="+mn-lt"/>
                <a:hlinkClick r:id="rId7"/>
              </a:rPr>
              <a:t>http://irvine.org/evaluation/program-evaluations/concurrent-courses-initiative</a:t>
            </a:r>
            <a:r>
              <a:rPr lang="en-US" dirty="0">
                <a:solidFill>
                  <a:srgbClr val="7F7F7F"/>
                </a:solidFill>
                <a:latin typeface="+mn-lt"/>
              </a:rPr>
              <a:t> </a:t>
            </a:r>
          </a:p>
          <a:p>
            <a:r>
              <a:rPr lang="en-US" sz="3200" i="0" dirty="0">
                <a:solidFill>
                  <a:srgbClr val="000000"/>
                </a:solidFill>
                <a:latin typeface="+mn-lt"/>
              </a:rPr>
              <a:t>Career Ladders Project:  HS to College Transition Web Resources</a:t>
            </a:r>
          </a:p>
          <a:p>
            <a:pPr marL="355600" lvl="1" indent="0">
              <a:buNone/>
            </a:pPr>
            <a:r>
              <a:rPr lang="en-US" dirty="0">
                <a:solidFill>
                  <a:srgbClr val="7F7F7F"/>
                </a:solidFill>
                <a:latin typeface="+mn-lt"/>
                <a:hlinkClick r:id="rId8"/>
              </a:rPr>
              <a:t>http://www.careerladdersproject.org/high-school-to-college-transition-tools/early-college-experiences-and-transition-support/</a:t>
            </a:r>
            <a:endParaRPr lang="en-US" dirty="0">
              <a:solidFill>
                <a:srgbClr val="7F7F7F"/>
              </a:solidFill>
              <a:latin typeface="+mn-lt"/>
            </a:endParaRPr>
          </a:p>
          <a:p>
            <a:r>
              <a:rPr lang="en-US" sz="3200" i="0" dirty="0">
                <a:solidFill>
                  <a:srgbClr val="000000"/>
                </a:solidFill>
                <a:latin typeface="+mn-lt"/>
              </a:rPr>
              <a:t>Santa Barbara City College:  Dual Enrollment Program Resources</a:t>
            </a:r>
          </a:p>
          <a:p>
            <a:pPr marL="365760" lvl="1" indent="0">
              <a:buNone/>
            </a:pPr>
            <a:r>
              <a:rPr lang="en-US" dirty="0">
                <a:solidFill>
                  <a:srgbClr val="7F7F7F"/>
                </a:solidFill>
                <a:latin typeface="+mn-lt"/>
                <a:hlinkClick r:id="rId9"/>
              </a:rPr>
              <a:t>http://www.sbcc.edu/dualenrollment/programresources.php</a:t>
            </a:r>
            <a:endParaRPr lang="en-US" dirty="0">
              <a:solidFill>
                <a:srgbClr val="7F7F7F"/>
              </a:solidFill>
              <a:latin typeface="+mn-lt"/>
            </a:endParaRPr>
          </a:p>
          <a:p>
            <a:r>
              <a:rPr lang="en-US" sz="3200" i="0" dirty="0">
                <a:latin typeface="+mn-lt"/>
              </a:rPr>
              <a:t>Dual/Concurrent Enrollment Conference (Sacramento, January 30</a:t>
            </a:r>
            <a:r>
              <a:rPr lang="en-US" sz="3200" i="0" baseline="30000" dirty="0">
                <a:latin typeface="+mn-lt"/>
              </a:rPr>
              <a:t>th</a:t>
            </a:r>
            <a:r>
              <a:rPr lang="en-US" sz="3200" i="0" dirty="0">
                <a:latin typeface="+mn-lt"/>
              </a:rPr>
              <a:t>)</a:t>
            </a:r>
          </a:p>
          <a:p>
            <a:pPr marL="365760" lvl="1" indent="0">
              <a:buNone/>
            </a:pPr>
            <a:r>
              <a:rPr lang="en-US" u="sng" dirty="0">
                <a:latin typeface="+mn-lt"/>
                <a:hlinkClick r:id="rId10"/>
              </a:rPr>
              <a:t>http://extranet.cccco.edu/Divisions/AcademicAffairs/CurriculumandInstructionUnit/MiddleCollegeHighSchool/DualEnrollmentSummit.aspx</a:t>
            </a:r>
            <a:r>
              <a:rPr lang="en-US" u="sng" dirty="0">
                <a:latin typeface="+mn-lt"/>
              </a:rPr>
              <a:t> </a:t>
            </a:r>
          </a:p>
          <a:p>
            <a:endParaRPr lang="en-US" sz="3100" i="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8544833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sz="4000" dirty="0" smtClean="0"/>
              <a:t>Proposed/Pending Changes for Clarification to </a:t>
            </a:r>
            <a:br>
              <a:rPr lang="en-US" sz="4000" dirty="0" smtClean="0"/>
            </a:br>
            <a:r>
              <a:rPr lang="en-US" sz="4000" dirty="0" smtClean="0"/>
              <a:t>Alternative </a:t>
            </a:r>
            <a:r>
              <a:rPr lang="en-US" sz="4000" dirty="0"/>
              <a:t>Methods For Awarding </a:t>
            </a:r>
            <a:r>
              <a:rPr lang="en-US" sz="4000" dirty="0" smtClean="0"/>
              <a:t>Credit (55051)</a:t>
            </a:r>
            <a:endParaRPr lang="en-US" sz="4000" dirty="0"/>
          </a:p>
        </p:txBody>
      </p:sp>
      <p:sp>
        <p:nvSpPr>
          <p:cNvPr id="3" name="Content Placeholder 2"/>
          <p:cNvSpPr>
            <a:spLocks noGrp="1"/>
          </p:cNvSpPr>
          <p:nvPr>
            <p:ph idx="1"/>
          </p:nvPr>
        </p:nvSpPr>
        <p:spPr/>
        <p:txBody>
          <a:bodyPr>
            <a:normAutofit fontScale="55000" lnSpcReduction="20000"/>
          </a:bodyPr>
          <a:lstStyle/>
          <a:p>
            <a:pPr marL="0" indent="0">
              <a:buNone/>
            </a:pPr>
            <a:endParaRPr lang="en-US" dirty="0">
              <a:solidFill>
                <a:schemeClr val="tx2"/>
              </a:solidFill>
            </a:endParaRPr>
          </a:p>
          <a:p>
            <a:pPr marL="0" indent="0">
              <a:buNone/>
            </a:pPr>
            <a:r>
              <a:rPr lang="en-US" dirty="0" smtClean="0"/>
              <a:t>Title 5, 55051, Chapter </a:t>
            </a:r>
            <a:r>
              <a:rPr lang="en-US" dirty="0"/>
              <a:t>6. Curriculum And Instruction. Subchapter 1. Programs, Courses And Classes. </a:t>
            </a:r>
            <a:r>
              <a:rPr lang="en-US" dirty="0" smtClean="0"/>
              <a:t>Article </a:t>
            </a:r>
            <a:r>
              <a:rPr lang="en-US" dirty="0"/>
              <a:t>5.  </a:t>
            </a:r>
            <a:endParaRPr lang="en-US" dirty="0" smtClean="0"/>
          </a:p>
          <a:p>
            <a:pPr marL="0" indent="0">
              <a:buNone/>
            </a:pPr>
            <a:endParaRPr lang="en-US" dirty="0"/>
          </a:p>
          <a:p>
            <a:pPr marL="365751" lvl="1" indent="0">
              <a:buNone/>
            </a:pPr>
            <a:r>
              <a:rPr lang="en-US" dirty="0" smtClean="0"/>
              <a:t>(a) The </a:t>
            </a:r>
            <a:r>
              <a:rPr lang="en-US" dirty="0"/>
              <a:t>governing board of a community college district may adopt policies to permit articulated high school courses to be applied to community </a:t>
            </a:r>
            <a:r>
              <a:rPr lang="en-US" dirty="0" smtClean="0"/>
              <a:t>college </a:t>
            </a:r>
            <a:r>
              <a:rPr lang="en-US" dirty="0"/>
              <a:t>requirements in accordance with this section.  For purposes of this section, the term "articulated high school course" means a high school course or courses that the faculty in the appropriate discipline, using policies and procedures approved by the local curriculum committee established pursuant to section 55002, have determined to be comparable to a specific community college course</a:t>
            </a:r>
            <a:r>
              <a:rPr lang="en-US" dirty="0" smtClean="0"/>
              <a:t>.</a:t>
            </a:r>
          </a:p>
          <a:p>
            <a:pPr marL="0" indent="0">
              <a:buNone/>
            </a:pPr>
            <a:endParaRPr lang="en-US" dirty="0"/>
          </a:p>
          <a:p>
            <a:pPr marL="365751" lvl="1" indent="0">
              <a:buNone/>
            </a:pPr>
            <a:r>
              <a:rPr lang="en-US" dirty="0"/>
              <a:t>(b) The governing board may grant credit to any student enrolled in an articulated high school course who satisfactorily completes a credit by examination process according to policies of the college. Notations of community college course credit shall be made only if the credit is earned via credit by examination with the following requirements: </a:t>
            </a:r>
            <a:endParaRPr lang="en-US" dirty="0" smtClean="0"/>
          </a:p>
          <a:p>
            <a:pPr marL="0" indent="0">
              <a:buNone/>
            </a:pPr>
            <a:endParaRPr lang="en-US" dirty="0"/>
          </a:p>
          <a:p>
            <a:pPr marL="731502" lvl="2" indent="0">
              <a:buNone/>
            </a:pPr>
            <a:r>
              <a:rPr lang="en-US" dirty="0"/>
              <a:t>(1) The nature and content of the articulated course and examination process shall be determined solely by faculty in the discipline who normally teach the course for which credit is to be granted in accordance with policies and procedures approved by the local curriculum committee established pursuant to section 55002. The faculty shall determine that: </a:t>
            </a:r>
          </a:p>
          <a:p>
            <a:pPr marL="731502" lvl="2" indent="0">
              <a:buNone/>
            </a:pPr>
            <a:r>
              <a:rPr lang="en-US" dirty="0" smtClean="0"/>
              <a:t>	(</a:t>
            </a:r>
            <a:r>
              <a:rPr lang="en-US" dirty="0"/>
              <a:t>a) Content of the articulated course substantially corresponds to the content and rigor of the course outline of record and;</a:t>
            </a:r>
            <a:br>
              <a:rPr lang="en-US" dirty="0"/>
            </a:br>
            <a:r>
              <a:rPr lang="en-US" dirty="0" smtClean="0"/>
              <a:t>	(</a:t>
            </a:r>
            <a:r>
              <a:rPr lang="en-US" dirty="0"/>
              <a:t>b) The examination adequately measures mastery of the course content as set forth in the course outline of record. </a:t>
            </a:r>
          </a:p>
          <a:p>
            <a:pPr marL="0" indent="0">
              <a:buNone/>
            </a:pPr>
            <a:endParaRPr lang="en-US" dirty="0" smtClean="0"/>
          </a:p>
          <a:p>
            <a:pPr marL="0" indent="0">
              <a:buNone/>
            </a:pPr>
            <a:endParaRPr lang="en-US" dirty="0"/>
          </a:p>
          <a:p>
            <a:pPr marL="0" indent="0">
              <a:buNone/>
            </a:pPr>
            <a:endParaRPr lang="en-US" i="0" dirty="0">
              <a:solidFill>
                <a:schemeClr val="tx2"/>
              </a:solidFill>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9926373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Proposed/Pending Changes </a:t>
            </a:r>
            <a:r>
              <a:rPr lang="en-US" sz="4000" dirty="0"/>
              <a:t>to </a:t>
            </a:r>
            <a:r>
              <a:rPr lang="en-US" sz="4000" i="0" dirty="0" smtClean="0">
                <a:latin typeface="+mn-lt"/>
              </a:rPr>
              <a:t>55051 (continued-2)</a:t>
            </a:r>
            <a:endParaRPr lang="en-US" sz="4000" i="0" dirty="0">
              <a:latin typeface="+mn-lt"/>
            </a:endParaRPr>
          </a:p>
        </p:txBody>
      </p:sp>
      <p:sp>
        <p:nvSpPr>
          <p:cNvPr id="3" name="Content Placeholder 2"/>
          <p:cNvSpPr>
            <a:spLocks noGrp="1"/>
          </p:cNvSpPr>
          <p:nvPr>
            <p:ph idx="1"/>
          </p:nvPr>
        </p:nvSpPr>
        <p:spPr/>
        <p:txBody>
          <a:bodyPr>
            <a:normAutofit lnSpcReduction="10000"/>
          </a:bodyPr>
          <a:lstStyle/>
          <a:p>
            <a:pPr marL="1097252" lvl="3" indent="0">
              <a:buNone/>
            </a:pPr>
            <a:r>
              <a:rPr lang="en-US" dirty="0"/>
              <a:t>(2) The student's academic record shall be clearly annotated to reflect that credit was earned by examination. Students receiving credit for articulated high school courses shall receive such credit at the time the credit is earned with no requirement for the student to be enrolled at courses at the college. Districts may require standard or abbreviated college application processes for the purpose of establishing academic records. </a:t>
            </a:r>
          </a:p>
          <a:p>
            <a:pPr marL="1097252" lvl="3" indent="0">
              <a:buNone/>
            </a:pPr>
            <a:endParaRPr lang="en-US" dirty="0"/>
          </a:p>
          <a:p>
            <a:pPr marL="1097252" lvl="3" indent="0">
              <a:buNone/>
            </a:pPr>
            <a:r>
              <a:rPr lang="en-US" dirty="0"/>
              <a:t>(3) Grading shall be according to the regular grading system approved by the governing board pursuant to section 55023, as recorded on the course outline of record, including the “pass-no pass” option if that option is available for the course and published in the college catalog. </a:t>
            </a:r>
            <a:endParaRPr lang="en-US" dirty="0" smtClean="0"/>
          </a:p>
          <a:p>
            <a:pPr marL="1097252" lvl="3" indent="0">
              <a:buNone/>
            </a:pPr>
            <a:endParaRPr lang="en-US" dirty="0"/>
          </a:p>
          <a:p>
            <a:pPr marL="1097252" lvl="3" indent="0">
              <a:buNone/>
            </a:pPr>
            <a:r>
              <a:rPr lang="en-US" dirty="0"/>
              <a:t>(4) Units for which credit is given pursuant to the provisions of this section shall not be counted in determining the 12 semester or 18 quarter units of credit in residence required for an associate degree as described in Section 55063. </a:t>
            </a:r>
          </a:p>
          <a:p>
            <a:pPr marL="1097252" lvl="3"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19593814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Proposed/Pending Changes to </a:t>
            </a:r>
            <a:r>
              <a:rPr lang="en-US" sz="4000" i="0" dirty="0" smtClean="0">
                <a:latin typeface="+mn-lt"/>
              </a:rPr>
              <a:t>55051 (continued-3)</a:t>
            </a:r>
            <a:endParaRPr lang="en-US" sz="4000" i="0" dirty="0">
              <a:latin typeface="+mn-lt"/>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a:t>
            </a:r>
            <a:r>
              <a:rPr lang="en-US" dirty="0"/>
              <a:t>c) Only through credit by examination, as defined in section 55050 and this section, shall articulated high school courses  be used to satisfy:</a:t>
            </a:r>
          </a:p>
          <a:p>
            <a:pPr marL="365751" lvl="1" indent="0">
              <a:buNone/>
            </a:pPr>
            <a:r>
              <a:rPr lang="en-US" dirty="0"/>
              <a:t> </a:t>
            </a:r>
          </a:p>
          <a:p>
            <a:pPr marL="365751" lvl="1" indent="0">
              <a:buNone/>
            </a:pPr>
            <a:r>
              <a:rPr lang="en-US" dirty="0"/>
              <a:t>(1) The requirement of section 55063 that students complete at least 60 semester or 90 quarter units in order to receive an associate degree; or,</a:t>
            </a:r>
          </a:p>
          <a:p>
            <a:pPr marL="365751" lvl="1" indent="0">
              <a:buNone/>
            </a:pPr>
            <a:r>
              <a:rPr lang="en-US" dirty="0"/>
              <a:t> </a:t>
            </a:r>
          </a:p>
          <a:p>
            <a:pPr marL="365751" lvl="1" indent="0">
              <a:buNone/>
            </a:pPr>
            <a:r>
              <a:rPr lang="en-US" dirty="0"/>
              <a:t>(2) Any general education requirement for the associate degree established by the district.</a:t>
            </a:r>
          </a:p>
          <a:p>
            <a:pPr marL="365751" lvl="1" indent="0">
              <a:buNone/>
            </a:pPr>
            <a:r>
              <a:rPr lang="en-US" dirty="0"/>
              <a:t> </a:t>
            </a:r>
          </a:p>
          <a:p>
            <a:pPr marL="365751" lvl="1" indent="0">
              <a:buNone/>
            </a:pPr>
            <a:r>
              <a:rPr lang="en-US" dirty="0"/>
              <a:t> </a:t>
            </a:r>
          </a:p>
          <a:p>
            <a:pPr marL="0" indent="0">
              <a:buNone/>
            </a:pPr>
            <a:r>
              <a:rPr lang="en-US" dirty="0"/>
              <a:t>(d) The governing board may accept articulated high school courses may be accepted in lieu of comparable community college courses to partially satisfy:</a:t>
            </a:r>
          </a:p>
          <a:p>
            <a:pPr marL="365751" lvl="1" indent="0">
              <a:buNone/>
            </a:pPr>
            <a:r>
              <a:rPr lang="en-US" dirty="0"/>
              <a:t> </a:t>
            </a:r>
          </a:p>
          <a:p>
            <a:pPr marL="365751" lvl="1" indent="0">
              <a:buNone/>
            </a:pPr>
            <a:r>
              <a:rPr lang="en-US" dirty="0"/>
              <a:t>(1) requirements for a certificate program, including the total number of units required for the certificate; or,</a:t>
            </a:r>
          </a:p>
          <a:p>
            <a:pPr marL="365751" lvl="1" indent="0">
              <a:buNone/>
            </a:pPr>
            <a:r>
              <a:rPr lang="en-US" dirty="0"/>
              <a:t> </a:t>
            </a:r>
          </a:p>
          <a:p>
            <a:pPr marL="365751" lvl="1" indent="0">
              <a:buNone/>
            </a:pPr>
            <a:r>
              <a:rPr lang="en-US" dirty="0"/>
              <a:t>(2) The major or area of emphasis requirements in a degree program.</a:t>
            </a:r>
          </a:p>
          <a:p>
            <a:pPr marL="365751" lvl="1" indent="0">
              <a:buNone/>
            </a:pPr>
            <a:r>
              <a:rPr lang="en-US" dirty="0"/>
              <a:t> </a:t>
            </a:r>
          </a:p>
          <a:p>
            <a:pPr marL="365751" lvl="1" indent="0">
              <a:buNone/>
            </a:pPr>
            <a:r>
              <a:rPr lang="en-US" dirty="0"/>
              <a:t>(3) If an articulated high school course  is accepted in lieu of a comparable community college course to partially satisfy certificate or major/area of emphasis requirements, it shall be clearly noted as such on the student's academic record. </a:t>
            </a:r>
          </a:p>
          <a:p>
            <a:pPr marL="365751" lvl="1" indent="0">
              <a:buNone/>
            </a:pPr>
            <a:r>
              <a:rPr lang="en-US" dirty="0"/>
              <a:t> </a:t>
            </a:r>
          </a:p>
          <a:p>
            <a:pPr marL="365751" lvl="1" indent="0">
              <a:buNone/>
            </a:pPr>
            <a:r>
              <a:rPr lang="en-US" dirty="0"/>
              <a:t>(4) Notations of community college course credit shall be made only if community college courses are successfully completed or if credit is earned via credit by examination.</a:t>
            </a: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24514614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Questions?  Thank You!</a:t>
            </a:r>
          </a:p>
        </p:txBody>
      </p:sp>
      <p:sp>
        <p:nvSpPr>
          <p:cNvPr id="3" name="Content Placeholder 2"/>
          <p:cNvSpPr>
            <a:spLocks noGrp="1"/>
          </p:cNvSpPr>
          <p:nvPr>
            <p:ph idx="1"/>
          </p:nvPr>
        </p:nvSpPr>
        <p:spPr/>
        <p:txBody>
          <a:bodyPr/>
          <a:lstStyle/>
          <a:p>
            <a:pPr marL="0" indent="0">
              <a:buNone/>
            </a:pPr>
            <a:endParaRPr lang="en-US" dirty="0">
              <a:solidFill>
                <a:schemeClr val="tx2"/>
              </a:solidFill>
            </a:endParaRPr>
          </a:p>
          <a:p>
            <a:pPr marL="0" indent="0">
              <a:buNone/>
            </a:pPr>
            <a:r>
              <a:rPr lang="en-US" dirty="0">
                <a:solidFill>
                  <a:schemeClr val="tx2"/>
                </a:solidFill>
              </a:rPr>
              <a:t>Donna Greene -- </a:t>
            </a:r>
            <a:r>
              <a:rPr lang="en-US" dirty="0">
                <a:solidFill>
                  <a:schemeClr val="tx2"/>
                </a:solidFill>
                <a:hlinkClick r:id="rId3"/>
              </a:rPr>
              <a:t>dgreene@collegeofthedesert.edu</a:t>
            </a:r>
            <a:endParaRPr lang="en-US" dirty="0">
              <a:solidFill>
                <a:schemeClr val="tx2"/>
              </a:solidFill>
            </a:endParaRPr>
          </a:p>
          <a:p>
            <a:pPr marL="0" indent="0">
              <a:buNone/>
            </a:pPr>
            <a:endParaRPr lang="en-US" dirty="0">
              <a:solidFill>
                <a:schemeClr val="tx2"/>
              </a:solidFill>
            </a:endParaRPr>
          </a:p>
          <a:p>
            <a:pPr marL="0" indent="0">
              <a:buNone/>
            </a:pPr>
            <a:r>
              <a:rPr lang="en-US" dirty="0">
                <a:solidFill>
                  <a:schemeClr val="tx2"/>
                </a:solidFill>
              </a:rPr>
              <a:t>Kim Schenk - </a:t>
            </a:r>
            <a:r>
              <a:rPr lang="en-US" dirty="0">
                <a:hlinkClick r:id="rId4"/>
              </a:rPr>
              <a:t>kschenk@dvc.edu</a:t>
            </a:r>
            <a:endParaRPr lang="en-US" dirty="0"/>
          </a:p>
          <a:p>
            <a:pPr marL="0" indent="0">
              <a:buNone/>
            </a:pPr>
            <a:endParaRPr lang="en-US" dirty="0">
              <a:solidFill>
                <a:schemeClr val="tx2"/>
              </a:solidFill>
            </a:endParaRPr>
          </a:p>
          <a:p>
            <a:pPr marL="0" indent="0">
              <a:buNone/>
            </a:pPr>
            <a:r>
              <a:rPr lang="en-US" i="0" dirty="0">
                <a:solidFill>
                  <a:schemeClr val="tx2"/>
                </a:solidFill>
                <a:latin typeface="+mn-lt"/>
              </a:rPr>
              <a:t>Michael </a:t>
            </a:r>
            <a:r>
              <a:rPr lang="en-US" i="0" dirty="0" err="1">
                <a:solidFill>
                  <a:schemeClr val="tx2"/>
                </a:solidFill>
                <a:latin typeface="+mn-lt"/>
              </a:rPr>
              <a:t>Wyly</a:t>
            </a:r>
            <a:r>
              <a:rPr lang="en-US" i="0" dirty="0">
                <a:solidFill>
                  <a:schemeClr val="tx2"/>
                </a:solidFill>
                <a:latin typeface="+mn-lt"/>
              </a:rPr>
              <a:t> – </a:t>
            </a:r>
            <a:r>
              <a:rPr lang="en-US" dirty="0">
                <a:hlinkClick r:id="rId5"/>
              </a:rPr>
              <a:t>Michael.Wyly@solano.edu</a:t>
            </a:r>
            <a:endParaRPr lang="en-US" dirty="0"/>
          </a:p>
          <a:p>
            <a:pPr marL="0" indent="0">
              <a:buNone/>
            </a:pPr>
            <a:endParaRPr lang="en-US" dirty="0"/>
          </a:p>
          <a:p>
            <a:pPr marL="0" indent="0">
              <a:buNone/>
            </a:pPr>
            <a:endParaRPr lang="en-US" i="0" dirty="0">
              <a:solidFill>
                <a:schemeClr val="tx2"/>
              </a:solidFill>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2609401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Topics of Interest</a:t>
            </a:r>
          </a:p>
        </p:txBody>
      </p:sp>
      <p:sp>
        <p:nvSpPr>
          <p:cNvPr id="5" name="Content Placeholder 4"/>
          <p:cNvSpPr>
            <a:spLocks noGrp="1"/>
          </p:cNvSpPr>
          <p:nvPr>
            <p:ph idx="1"/>
          </p:nvPr>
        </p:nvSpPr>
        <p:spPr>
          <a:xfrm>
            <a:off x="838200" y="2033838"/>
            <a:ext cx="10515600" cy="4351338"/>
          </a:xfrm>
        </p:spPr>
        <p:txBody>
          <a:bodyPr>
            <a:normAutofit/>
          </a:bodyPr>
          <a:lstStyle/>
          <a:p>
            <a:r>
              <a:rPr lang="en-US" sz="3600" b="0" i="0" dirty="0">
                <a:solidFill>
                  <a:schemeClr val="tx1"/>
                </a:solidFill>
                <a:latin typeface="+mn-lt"/>
              </a:rPr>
              <a:t>Classes can be offered</a:t>
            </a:r>
          </a:p>
          <a:p>
            <a:pPr lvl="1"/>
            <a:r>
              <a:rPr lang="en-US" sz="3000" dirty="0">
                <a:solidFill>
                  <a:schemeClr val="tx1"/>
                </a:solidFill>
                <a:latin typeface="+mn-lt"/>
              </a:rPr>
              <a:t>On </a:t>
            </a:r>
            <a:r>
              <a:rPr lang="en-US" sz="3000" b="0" i="0" dirty="0">
                <a:solidFill>
                  <a:schemeClr val="tx1"/>
                </a:solidFill>
                <a:latin typeface="+mn-lt"/>
              </a:rPr>
              <a:t>college campus or satellite, including Distance Ed</a:t>
            </a:r>
          </a:p>
          <a:p>
            <a:pPr lvl="2"/>
            <a:r>
              <a:rPr lang="en-US" dirty="0"/>
              <a:t>Individual students</a:t>
            </a:r>
          </a:p>
          <a:p>
            <a:pPr lvl="2"/>
            <a:r>
              <a:rPr lang="en-US" dirty="0"/>
              <a:t>C</a:t>
            </a:r>
            <a:r>
              <a:rPr lang="en-US" b="0" i="0" dirty="0">
                <a:solidFill>
                  <a:schemeClr val="tx1"/>
                </a:solidFill>
                <a:latin typeface="+mn-lt"/>
              </a:rPr>
              <a:t>ohorts</a:t>
            </a:r>
          </a:p>
          <a:p>
            <a:pPr lvl="1"/>
            <a:r>
              <a:rPr lang="en-US" sz="3000" dirty="0">
                <a:solidFill>
                  <a:schemeClr val="tx1"/>
                </a:solidFill>
                <a:latin typeface="+mn-lt"/>
              </a:rPr>
              <a:t>On high school </a:t>
            </a:r>
            <a:r>
              <a:rPr lang="en-US" sz="3000" b="0" i="0" dirty="0">
                <a:solidFill>
                  <a:schemeClr val="tx1"/>
                </a:solidFill>
                <a:latin typeface="+mn-lt"/>
              </a:rPr>
              <a:t>campus before or after school</a:t>
            </a:r>
          </a:p>
          <a:p>
            <a:pPr lvl="1"/>
            <a:r>
              <a:rPr lang="en-US" sz="3000" dirty="0">
                <a:solidFill>
                  <a:schemeClr val="tx1"/>
                </a:solidFill>
                <a:latin typeface="+mn-lt"/>
              </a:rPr>
              <a:t>On high school campus during school day</a:t>
            </a:r>
          </a:p>
          <a:p>
            <a:pPr lvl="2"/>
            <a:r>
              <a:rPr lang="en-US" b="0" i="0" dirty="0"/>
              <a:t>Open vs closed</a:t>
            </a:r>
            <a:endParaRPr lang="en-US" b="0" i="0" dirty="0">
              <a:solidFill>
                <a:schemeClr val="tx1"/>
              </a:solidFill>
              <a:latin typeface="+mn-lt"/>
            </a:endParaRPr>
          </a:p>
          <a:p>
            <a:endParaRPr lang="en-US" b="0" dirty="0">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4</a:t>
            </a:fld>
            <a:endParaRPr lang="en-US" dirty="0"/>
          </a:p>
        </p:txBody>
      </p:sp>
    </p:spTree>
    <p:extLst>
      <p:ext uri="{BB962C8B-B14F-4D97-AF65-F5344CB8AC3E}">
        <p14:creationId xmlns:p14="http://schemas.microsoft.com/office/powerpoint/2010/main" val="156897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Topics of Interest</a:t>
            </a:r>
          </a:p>
        </p:txBody>
      </p:sp>
      <p:sp>
        <p:nvSpPr>
          <p:cNvPr id="5" name="Content Placeholder 4"/>
          <p:cNvSpPr>
            <a:spLocks noGrp="1"/>
          </p:cNvSpPr>
          <p:nvPr>
            <p:ph idx="1"/>
          </p:nvPr>
        </p:nvSpPr>
        <p:spPr>
          <a:xfrm>
            <a:off x="838200" y="2033838"/>
            <a:ext cx="10515600" cy="4351338"/>
          </a:xfrm>
        </p:spPr>
        <p:txBody>
          <a:bodyPr>
            <a:normAutofit/>
          </a:bodyPr>
          <a:lstStyle/>
          <a:p>
            <a:r>
              <a:rPr lang="en-US" sz="3600" dirty="0"/>
              <a:t>Credits earned may be applied in both systems</a:t>
            </a:r>
            <a:endParaRPr lang="en-US" sz="3600" b="0" i="0" dirty="0">
              <a:solidFill>
                <a:schemeClr val="tx1"/>
              </a:solidFill>
              <a:latin typeface="+mn-lt"/>
            </a:endParaRPr>
          </a:p>
          <a:p>
            <a:r>
              <a:rPr lang="en-US" sz="3600" b="0" i="0" dirty="0">
                <a:solidFill>
                  <a:schemeClr val="tx1"/>
                </a:solidFill>
                <a:latin typeface="+mn-lt"/>
              </a:rPr>
              <a:t>Apportionment </a:t>
            </a:r>
          </a:p>
          <a:p>
            <a:pPr lvl="1"/>
            <a:r>
              <a:rPr lang="en-US" sz="3200" b="0" i="0" dirty="0">
                <a:solidFill>
                  <a:schemeClr val="tx1"/>
                </a:solidFill>
                <a:latin typeface="+mn-lt"/>
              </a:rPr>
              <a:t>Average Daily Attendance (ADA) </a:t>
            </a:r>
            <a:endParaRPr lang="en-US" sz="3200" dirty="0">
              <a:solidFill>
                <a:schemeClr val="tx1"/>
              </a:solidFill>
              <a:latin typeface="+mn-lt"/>
            </a:endParaRPr>
          </a:p>
          <a:p>
            <a:pPr lvl="1"/>
            <a:r>
              <a:rPr lang="en-US" sz="3200" b="0" i="0" dirty="0">
                <a:solidFill>
                  <a:schemeClr val="tx1"/>
                </a:solidFill>
                <a:latin typeface="+mn-lt"/>
              </a:rPr>
              <a:t>FTES </a:t>
            </a:r>
          </a:p>
          <a:p>
            <a:pPr lvl="1"/>
            <a:r>
              <a:rPr lang="en-US" sz="3200" b="0" dirty="0">
                <a:latin typeface="+mn-lt"/>
              </a:rPr>
              <a:t>Both</a:t>
            </a:r>
          </a:p>
        </p:txBody>
      </p:sp>
      <p:sp>
        <p:nvSpPr>
          <p:cNvPr id="4" name="Slide Number Placeholder 3"/>
          <p:cNvSpPr>
            <a:spLocks noGrp="1"/>
          </p:cNvSpPr>
          <p:nvPr>
            <p:ph type="sldNum" sz="quarter" idx="12"/>
          </p:nvPr>
        </p:nvSpPr>
        <p:spPr/>
        <p:txBody>
          <a:bodyPr/>
          <a:lstStyle/>
          <a:p>
            <a:fld id="{F01EB0EE-5C55-4A20-9AF4-1E061F85A2B6}" type="slidenum">
              <a:rPr lang="en-US" smtClean="0"/>
              <a:t>5</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8177" y="2854668"/>
            <a:ext cx="3275623" cy="2709678"/>
          </a:xfrm>
          <a:prstGeom prst="rect">
            <a:avLst/>
          </a:prstGeom>
        </p:spPr>
      </p:pic>
    </p:spTree>
    <p:extLst>
      <p:ext uri="{BB962C8B-B14F-4D97-AF65-F5344CB8AC3E}">
        <p14:creationId xmlns:p14="http://schemas.microsoft.com/office/powerpoint/2010/main" val="365236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Topics of Interest</a:t>
            </a:r>
          </a:p>
        </p:txBody>
      </p:sp>
      <p:sp>
        <p:nvSpPr>
          <p:cNvPr id="5" name="Content Placeholder 4"/>
          <p:cNvSpPr>
            <a:spLocks noGrp="1"/>
          </p:cNvSpPr>
          <p:nvPr>
            <p:ph idx="1"/>
          </p:nvPr>
        </p:nvSpPr>
        <p:spPr>
          <a:xfrm>
            <a:off x="664215" y="1859887"/>
            <a:ext cx="10515600" cy="4351338"/>
          </a:xfrm>
        </p:spPr>
        <p:txBody>
          <a:bodyPr>
            <a:normAutofit/>
          </a:bodyPr>
          <a:lstStyle/>
          <a:p>
            <a:pPr>
              <a:lnSpc>
                <a:spcPct val="100000"/>
              </a:lnSpc>
              <a:spcAft>
                <a:spcPts val="1800"/>
              </a:spcAft>
            </a:pPr>
            <a:r>
              <a:rPr lang="en-US" sz="3600" b="0" i="0" dirty="0">
                <a:solidFill>
                  <a:schemeClr val="tx1"/>
                </a:solidFill>
                <a:latin typeface="+mn-lt"/>
              </a:rPr>
              <a:t>Instructor must meet MQs</a:t>
            </a:r>
          </a:p>
          <a:p>
            <a:pPr>
              <a:lnSpc>
                <a:spcPct val="100000"/>
              </a:lnSpc>
              <a:spcAft>
                <a:spcPts val="1800"/>
              </a:spcAft>
            </a:pPr>
            <a:r>
              <a:rPr lang="en-US" sz="3600" dirty="0"/>
              <a:t>Who teaches class?</a:t>
            </a:r>
          </a:p>
          <a:p>
            <a:pPr lvl="1">
              <a:lnSpc>
                <a:spcPct val="110000"/>
              </a:lnSpc>
              <a:spcBef>
                <a:spcPts val="0"/>
              </a:spcBef>
            </a:pPr>
            <a:r>
              <a:rPr lang="en-US" sz="3000" dirty="0"/>
              <a:t>High school teacher</a:t>
            </a:r>
          </a:p>
          <a:p>
            <a:pPr lvl="1">
              <a:lnSpc>
                <a:spcPct val="110000"/>
              </a:lnSpc>
              <a:spcBef>
                <a:spcPts val="0"/>
              </a:spcBef>
            </a:pPr>
            <a:r>
              <a:rPr lang="en-US" sz="3000" dirty="0"/>
              <a:t>College teacher</a:t>
            </a:r>
          </a:p>
          <a:p>
            <a:pPr lvl="1">
              <a:lnSpc>
                <a:spcPct val="110000"/>
              </a:lnSpc>
              <a:spcBef>
                <a:spcPts val="0"/>
              </a:spcBef>
            </a:pPr>
            <a:r>
              <a:rPr lang="en-US" sz="3000" dirty="0"/>
              <a:t>What’s the difference?</a:t>
            </a:r>
          </a:p>
          <a:p>
            <a:pPr>
              <a:lnSpc>
                <a:spcPct val="100000"/>
              </a:lnSpc>
              <a:spcAft>
                <a:spcPts val="1800"/>
              </a:spcAft>
            </a:pPr>
            <a:endParaRPr lang="en-US" sz="3600" b="0" i="0" dirty="0">
              <a:solidFill>
                <a:schemeClr val="tx1"/>
              </a:solidFill>
              <a:latin typeface="+mn-lt"/>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t>6</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4677" y="1964404"/>
            <a:ext cx="3086100" cy="3987800"/>
          </a:xfrm>
          <a:prstGeom prst="rect">
            <a:avLst/>
          </a:prstGeom>
        </p:spPr>
      </p:pic>
    </p:spTree>
    <p:extLst>
      <p:ext uri="{BB962C8B-B14F-4D97-AF65-F5344CB8AC3E}">
        <p14:creationId xmlns:p14="http://schemas.microsoft.com/office/powerpoint/2010/main" val="1874063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latin typeface="+mn-lt"/>
              </a:rPr>
              <a:t>Programs vary in purpose</a:t>
            </a:r>
          </a:p>
          <a:p>
            <a:pPr marL="0" indent="0">
              <a:spcAft>
                <a:spcPts val="1200"/>
              </a:spcAft>
              <a:buNone/>
            </a:pPr>
            <a:endParaRPr lang="en-US" sz="3200" b="0" i="0" dirty="0">
              <a:latin typeface="+mn-lt"/>
            </a:endParaRPr>
          </a:p>
          <a:p>
            <a:pPr marL="457200" lvl="1" indent="0" algn="ctr">
              <a:spcAft>
                <a:spcPts val="1200"/>
              </a:spcAft>
              <a:buNone/>
            </a:pPr>
            <a:r>
              <a:rPr lang="en-US" sz="3200" b="0" i="0" dirty="0">
                <a:solidFill>
                  <a:srgbClr val="FF0000"/>
                </a:solidFill>
                <a:latin typeface="+mn-lt"/>
              </a:rPr>
              <a:t> intentional college/career pathway programs </a:t>
            </a:r>
          </a:p>
          <a:p>
            <a:pPr marL="914400" lvl="2" indent="0" algn="ctr">
              <a:spcAft>
                <a:spcPts val="1200"/>
              </a:spcAft>
              <a:buNone/>
            </a:pPr>
            <a:r>
              <a:rPr lang="en-US" sz="2800" b="0" i="0" dirty="0">
                <a:latin typeface="+mn-lt"/>
              </a:rPr>
              <a:t>vs. </a:t>
            </a:r>
          </a:p>
          <a:p>
            <a:pPr marL="457200" lvl="1" indent="0" algn="ctr">
              <a:spcAft>
                <a:spcPts val="1200"/>
              </a:spcAft>
              <a:buNone/>
            </a:pPr>
            <a:r>
              <a:rPr lang="en-US" sz="3200" b="0" i="0" dirty="0">
                <a:solidFill>
                  <a:srgbClr val="FF0000"/>
                </a:solidFill>
                <a:latin typeface="+mn-lt"/>
              </a:rPr>
              <a:t>“chasing FTES”</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147032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latin typeface="+mn-lt"/>
              </a:rPr>
              <a:t>Programs vary in degree of “formality”</a:t>
            </a:r>
            <a:endParaRPr lang="en-US" sz="3200" dirty="0">
              <a:latin typeface="+mn-lt"/>
            </a:endParaRPr>
          </a:p>
          <a:p>
            <a:pPr marL="0" indent="0" algn="ctr">
              <a:spcAft>
                <a:spcPts val="1200"/>
              </a:spcAft>
              <a:buNone/>
            </a:pPr>
            <a:r>
              <a:rPr lang="en-US" sz="3200" b="0" i="0" dirty="0">
                <a:solidFill>
                  <a:srgbClr val="FF0000"/>
                </a:solidFill>
                <a:latin typeface="+mn-lt"/>
              </a:rPr>
              <a:t>memorandum of understanding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verbal agreement</a:t>
            </a:r>
            <a:endParaRPr lang="en-US" b="0" dirty="0">
              <a:solidFill>
                <a:srgbClr val="FF0000"/>
              </a:solidFill>
              <a:latin typeface="+mn-lt"/>
            </a:endParaRPr>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2068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0" dirty="0">
                <a:latin typeface="+mn-lt"/>
              </a:rPr>
              <a:t>So Why Isn’t Everyone Doing This?</a:t>
            </a:r>
          </a:p>
        </p:txBody>
      </p:sp>
      <p:sp>
        <p:nvSpPr>
          <p:cNvPr id="3" name="Content Placeholder 2"/>
          <p:cNvSpPr>
            <a:spLocks noGrp="1"/>
          </p:cNvSpPr>
          <p:nvPr>
            <p:ph idx="1"/>
          </p:nvPr>
        </p:nvSpPr>
        <p:spPr>
          <a:xfrm>
            <a:off x="838200" y="1929730"/>
            <a:ext cx="10515600" cy="4594161"/>
          </a:xfrm>
        </p:spPr>
        <p:txBody>
          <a:bodyPr>
            <a:normAutofit/>
          </a:bodyPr>
          <a:lstStyle/>
          <a:p>
            <a:pPr>
              <a:spcAft>
                <a:spcPts val="1200"/>
              </a:spcAft>
            </a:pPr>
            <a:r>
              <a:rPr lang="en-US" sz="3200" b="0" i="0" dirty="0">
                <a:solidFill>
                  <a:schemeClr val="bg1">
                    <a:lumMod val="75000"/>
                  </a:schemeClr>
                </a:solidFill>
                <a:latin typeface="+mn-lt"/>
              </a:rPr>
              <a:t>Programs vary in purpose– intentional college/career pathway programs vs. “chasing FTES”</a:t>
            </a:r>
          </a:p>
          <a:p>
            <a:pPr>
              <a:spcAft>
                <a:spcPts val="1200"/>
              </a:spcAft>
            </a:pPr>
            <a:r>
              <a:rPr lang="en-US" sz="3200" b="0" i="0" dirty="0">
                <a:latin typeface="+mn-lt"/>
              </a:rPr>
              <a:t>Programs vary in degree of “formality”</a:t>
            </a:r>
            <a:endParaRPr lang="en-US" sz="3200" dirty="0">
              <a:latin typeface="+mn-lt"/>
            </a:endParaRPr>
          </a:p>
          <a:p>
            <a:pPr marL="0" indent="0" algn="ctr">
              <a:spcAft>
                <a:spcPts val="1200"/>
              </a:spcAft>
              <a:buNone/>
            </a:pPr>
            <a:r>
              <a:rPr lang="en-US" sz="3200" b="0" i="0" dirty="0">
                <a:solidFill>
                  <a:srgbClr val="FF0000"/>
                </a:solidFill>
                <a:latin typeface="+mn-lt"/>
              </a:rPr>
              <a:t>memorandum of understanding </a:t>
            </a:r>
          </a:p>
          <a:p>
            <a:pPr marL="0" indent="0" algn="ctr">
              <a:spcAft>
                <a:spcPts val="1200"/>
              </a:spcAft>
              <a:buNone/>
            </a:pPr>
            <a:r>
              <a:rPr lang="en-US" sz="3200" b="0" i="0" dirty="0">
                <a:latin typeface="+mn-lt"/>
              </a:rPr>
              <a:t>vs. </a:t>
            </a:r>
          </a:p>
          <a:p>
            <a:pPr marL="0" indent="0" algn="ctr">
              <a:spcAft>
                <a:spcPts val="1200"/>
              </a:spcAft>
              <a:buNone/>
            </a:pPr>
            <a:r>
              <a:rPr lang="en-US" sz="3200" b="0" i="0" dirty="0">
                <a:solidFill>
                  <a:srgbClr val="FF0000"/>
                </a:solidFill>
                <a:latin typeface="+mn-lt"/>
              </a:rPr>
              <a:t>verbal agreement</a:t>
            </a:r>
            <a:endParaRPr lang="en-US" b="0" dirty="0">
              <a:solidFill>
                <a:srgbClr val="FF0000"/>
              </a:solidFill>
              <a:latin typeface="+mn-lt"/>
            </a:endParaRPr>
          </a:p>
          <a:p>
            <a:endParaRPr lang="en-US" b="0" dirty="0">
              <a:latin typeface="+mn-lt"/>
            </a:endParaRPr>
          </a:p>
          <a:p>
            <a:endParaRPr lang="en-US" dirty="0"/>
          </a:p>
          <a:p>
            <a:endParaRPr lang="en-US" b="0" dirty="0">
              <a:latin typeface="+mn-lt"/>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dirty="0">
              <a:solidFill>
                <a:prstClr val="black">
                  <a:tint val="75000"/>
                </a:prstClr>
              </a:solidFill>
            </a:endParaRPr>
          </a:p>
        </p:txBody>
      </p:sp>
      <p:sp>
        <p:nvSpPr>
          <p:cNvPr id="6" name="TextBox 5"/>
          <p:cNvSpPr txBox="1"/>
          <p:nvPr/>
        </p:nvSpPr>
        <p:spPr>
          <a:xfrm rot="19891385">
            <a:off x="7408252" y="3522720"/>
            <a:ext cx="4541344" cy="1569660"/>
          </a:xfrm>
          <a:prstGeom prst="rect">
            <a:avLst/>
          </a:prstGeom>
          <a:solidFill>
            <a:schemeClr val="bg1"/>
          </a:solidFill>
          <a:ln>
            <a:solidFill>
              <a:schemeClr val="accent1"/>
            </a:solidFill>
          </a:ln>
        </p:spPr>
        <p:txBody>
          <a:bodyPr wrap="square" rtlCol="0">
            <a:spAutoFit/>
          </a:bodyPr>
          <a:lstStyle/>
          <a:p>
            <a:r>
              <a:rPr lang="en-US" sz="2400" dirty="0"/>
              <a:t>If a college is doing a Partnership under AB288 – verbal is not okay.  (more on this  later)</a:t>
            </a:r>
          </a:p>
        </p:txBody>
      </p:sp>
    </p:spTree>
    <p:extLst>
      <p:ext uri="{BB962C8B-B14F-4D97-AF65-F5344CB8AC3E}">
        <p14:creationId xmlns:p14="http://schemas.microsoft.com/office/powerpoint/2010/main" val="676877731"/>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2816</TotalTime>
  <Words>2526</Words>
  <Application>Microsoft Office PowerPoint</Application>
  <PresentationFormat>Widescreen</PresentationFormat>
  <Paragraphs>353</Paragraphs>
  <Slides>37</Slides>
  <Notes>37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37</vt:i4>
      </vt:variant>
    </vt:vector>
  </HeadingPairs>
  <TitlesOfParts>
    <vt:vector size="43" baseType="lpstr">
      <vt:lpstr>Arial</vt:lpstr>
      <vt:lpstr>Calibri</vt:lpstr>
      <vt:lpstr>Georgia</vt:lpstr>
      <vt:lpstr>1_Office Theme</vt:lpstr>
      <vt:lpstr>Office Theme</vt:lpstr>
      <vt:lpstr>Template</vt:lpstr>
      <vt:lpstr>Dual enrollment – how do we continue to move forward?</vt:lpstr>
      <vt:lpstr>What Is Dual Enrollment?</vt:lpstr>
      <vt:lpstr>Benefits to Students</vt:lpstr>
      <vt:lpstr>Topics of Interest</vt:lpstr>
      <vt:lpstr>Topics of Interest</vt:lpstr>
      <vt:lpstr>Topics of Interest</vt:lpstr>
      <vt:lpstr>So Why Isn’t Everyone Doing This?</vt:lpstr>
      <vt:lpstr>So Why Isn’t Everyone Doing This?</vt:lpstr>
      <vt:lpstr>So Why Isn’t Everyone Doing This?</vt:lpstr>
      <vt:lpstr>So Why Isn’t Everyone Doing This?</vt:lpstr>
      <vt:lpstr>So Why Isn’t Everyone Doing This?</vt:lpstr>
      <vt:lpstr>So Why Isn’t Everyone Doing This?</vt:lpstr>
      <vt:lpstr>AB 288 (Holden, 2015) is a Game Changer</vt:lpstr>
      <vt:lpstr>College and Career Access Partnerships (CCAP)</vt:lpstr>
      <vt:lpstr>What does CCAP allow that is different?</vt:lpstr>
      <vt:lpstr>What does a CCAP agreement require?</vt:lpstr>
      <vt:lpstr>Provisions of Note</vt:lpstr>
      <vt:lpstr>Provisions of Note</vt:lpstr>
      <vt:lpstr>Provisions of Note</vt:lpstr>
      <vt:lpstr>A Major Change in “Remedial” Course Offerings</vt:lpstr>
      <vt:lpstr>Best Practice, Solano CC</vt:lpstr>
      <vt:lpstr>Best Practice: Senate Engagement</vt:lpstr>
      <vt:lpstr>Plan, Approve, Enact, Assess</vt:lpstr>
      <vt:lpstr>Assessment and Moving Forward</vt:lpstr>
      <vt:lpstr>Why Does This Matter?</vt:lpstr>
      <vt:lpstr>Academic and Professional Considerations</vt:lpstr>
      <vt:lpstr>ASCCC Positions on Dual Enrollment</vt:lpstr>
      <vt:lpstr>ASCCC Positions on Dual Enrollment</vt:lpstr>
      <vt:lpstr>ASCCC Positions on Dual Enrollment</vt:lpstr>
      <vt:lpstr>ASCCC Positions on Dual Enrollment</vt:lpstr>
      <vt:lpstr>Early ASCCC Positions on Dual Enrollment</vt:lpstr>
      <vt:lpstr>Recent ASCCC Positions</vt:lpstr>
      <vt:lpstr>Resources</vt:lpstr>
      <vt:lpstr>Proposed/Pending Changes for Clarification to  Alternative Methods For Awarding Credit (55051)</vt:lpstr>
      <vt:lpstr>Proposed/Pending Changes to 55051 (continued-2)</vt:lpstr>
      <vt:lpstr>Proposed/Pending Changes to 55051 (continued-3)</vt:lpstr>
      <vt:lpstr>Questions?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Michael Wyly</cp:lastModifiedBy>
  <cp:revision>85</cp:revision>
  <dcterms:created xsi:type="dcterms:W3CDTF">2015-05-02T02:46:00Z</dcterms:created>
  <dcterms:modified xsi:type="dcterms:W3CDTF">2017-07-15T04:54:30Z</dcterms:modified>
</cp:coreProperties>
</file>