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309" r:id="rId2"/>
    <p:sldId id="256" r:id="rId3"/>
    <p:sldId id="285" r:id="rId4"/>
    <p:sldId id="310" r:id="rId5"/>
    <p:sldId id="311" r:id="rId6"/>
    <p:sldId id="312" r:id="rId7"/>
    <p:sldId id="313" r:id="rId8"/>
    <p:sldId id="314" r:id="rId9"/>
    <p:sldId id="298" r:id="rId10"/>
    <p:sldId id="294" r:id="rId11"/>
    <p:sldId id="306" r:id="rId12"/>
    <p:sldId id="301" r:id="rId13"/>
    <p:sldId id="302" r:id="rId14"/>
    <p:sldId id="303" r:id="rId15"/>
    <p:sldId id="307" r:id="rId16"/>
    <p:sldId id="308" r:id="rId17"/>
    <p:sldId id="31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  <p:cmAuthor id="3" name="Samantha Robertson" initials="SR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2D32"/>
    <a:srgbClr val="A7242A"/>
    <a:srgbClr val="B83B1D"/>
    <a:srgbClr val="D83B01"/>
    <a:srgbClr val="D7D7D7"/>
    <a:srgbClr val="C8C8C8"/>
    <a:srgbClr val="DD462F"/>
    <a:srgbClr val="0078D7"/>
    <a:srgbClr val="9BC9EF"/>
    <a:srgbClr val="898E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0E3FDE45-AF77-4B5C-9715-49D594BDF05E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314" autoAdjust="0"/>
  </p:normalViewPr>
  <p:slideViewPr>
    <p:cSldViewPr snapToGrid="0">
      <p:cViewPr>
        <p:scale>
          <a:sx n="80" d="100"/>
          <a:sy n="80" d="100"/>
        </p:scale>
        <p:origin x="424" y="4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1230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commentAuthors" Target="commentAuthors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26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t>5/4/18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5/4/18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090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812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ide view of the Mt. San Antonio College campus with snowy hills in the background.&#10;" title="Landscape of Mt. San Antonio College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49"/>
          <a:stretch/>
        </p:blipFill>
        <p:spPr>
          <a:xfrm>
            <a:off x="-76200" y="0"/>
            <a:ext cx="122682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>
            <a:off x="1251312" y="4459349"/>
            <a:ext cx="10940687" cy="200964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56000" y="4742050"/>
            <a:ext cx="8080373" cy="1111495"/>
          </a:xfrm>
          <a:noFill/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3" name="Picture 2" descr="The logo features the words Mt. San Antonio College, Mt. SAC, hills and a torch." title="Mt. San Antonio Colleg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233" y="4814422"/>
            <a:ext cx="1940560" cy="1375871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566160" y="5427663"/>
            <a:ext cx="8080373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31A3-BB3E-4313-83C9-61296DA7E415}" type="datetimeFigureOut">
              <a:rPr lang="en-US" smtClean="0"/>
              <a:t>5/4/18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754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92256" y="365125"/>
            <a:ext cx="64008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1" y="365125"/>
            <a:ext cx="9163051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31A3-BB3E-4313-83C9-61296DA7E415}" type="datetimeFigureOut">
              <a:rPr lang="en-US" smtClean="0"/>
              <a:t>5/4/18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5736" y="6356358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76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752600" y="1444752"/>
            <a:ext cx="10076688" cy="43891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5/4/18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709744"/>
            <a:ext cx="10079736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589469"/>
            <a:ext cx="1007973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31A3-BB3E-4313-83C9-61296DA7E415}" type="datetimeFigureOut">
              <a:rPr lang="en-US" smtClean="0"/>
              <a:t>5/4/18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5736" y="6356358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84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1" y="1501775"/>
            <a:ext cx="4743451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6601" y="1501775"/>
            <a:ext cx="4743451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31A3-BB3E-4313-83C9-61296DA7E415}" type="datetimeFigureOut">
              <a:rPr lang="en-US" smtClean="0"/>
              <a:t>5/4/18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516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5" y="1414463"/>
            <a:ext cx="47021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2605" y="2238375"/>
            <a:ext cx="4702175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07007" y="1414463"/>
            <a:ext cx="47253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07007" y="2238375"/>
            <a:ext cx="4725332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31A3-BB3E-4313-83C9-61296DA7E415}" type="datetimeFigureOut">
              <a:rPr lang="en-US" smtClean="0"/>
              <a:t>5/4/18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55736" y="6356358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11128" cy="6400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40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5/4/18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44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31A3-BB3E-4313-83C9-61296DA7E415}" type="datetimeFigureOut">
              <a:rPr lang="en-US" smtClean="0"/>
              <a:t>5/4/18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43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1653" y="457200"/>
            <a:ext cx="394335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0301" y="987431"/>
            <a:ext cx="562203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1653" y="2171700"/>
            <a:ext cx="3943351" cy="36972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31A3-BB3E-4313-83C9-61296DA7E415}" type="datetimeFigureOut">
              <a:rPr lang="en-US" smtClean="0"/>
              <a:t>5/4/18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55736" y="6356358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979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3936" y="457200"/>
            <a:ext cx="394106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6208776" y="987431"/>
            <a:ext cx="562356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3936" y="2176272"/>
            <a:ext cx="3941064" cy="369417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31A3-BB3E-4313-83C9-61296DA7E415}" type="datetimeFigureOut">
              <a:rPr lang="en-US" smtClean="0"/>
              <a:t>5/4/18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984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ekaboo view of the Mt. SAC campus with rolling hills and snowcapped mountain in the background" title="Landscape of Campus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1" t="-136" r="49163" b="7881"/>
          <a:stretch/>
        </p:blipFill>
        <p:spPr>
          <a:xfrm>
            <a:off x="-8636" y="-10160"/>
            <a:ext cx="1503680" cy="689864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5494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lvl="0"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11128" cy="6400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5648" y="1447800"/>
            <a:ext cx="10076688" cy="4386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55648" y="6356358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5/4/18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46192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5736" y="6356358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6" r:id="rId3"/>
    <p:sldLayoutId id="2147483677" r:id="rId4"/>
    <p:sldLayoutId id="2147483678" r:id="rId5"/>
    <p:sldLayoutId id="2147483672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377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0" algn="l" defTabSz="914377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0" algn="l" defTabSz="914377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0" indent="0" algn="l" defTabSz="914377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0" indent="0" algn="l" defTabSz="914377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0" indent="0" algn="l" defTabSz="914377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657509" indent="0" algn="l" defTabSz="914377" rtl="0" eaLnBrk="1" latinLnBrk="0" hangingPunct="1">
        <a:lnSpc>
          <a:spcPct val="90000"/>
        </a:lnSpc>
        <a:spcBef>
          <a:spcPct val="30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None/>
        <a:defRPr sz="18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msampat@MtSAC.edu" TargetMode="External"/><Relationship Id="rId4" Type="http://schemas.openxmlformats.org/officeDocument/2006/relationships/hyperlink" Target="mailto:info@asccc.org" TargetMode="External"/><Relationship Id="rId1" Type="http://schemas.openxmlformats.org/officeDocument/2006/relationships/slideLayout" Target="../slideLayouts/slideLayout3.xml"/><Relationship Id="rId2" Type="http://schemas.openxmlformats.org/officeDocument/2006/relationships/hyperlink" Target="mailto:caschenbach@lassencollege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5.jpe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/>
              <a:t>Dual Enrollment</a:t>
            </a:r>
            <a:endParaRPr lang="en-US" sz="72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Cheryl </a:t>
            </a:r>
            <a:r>
              <a:rPr lang="en-US" sz="3600" dirty="0" err="1" smtClean="0"/>
              <a:t>Aschenbach</a:t>
            </a:r>
            <a:r>
              <a:rPr lang="en-US" sz="3600" dirty="0" smtClean="0"/>
              <a:t>, ASCCC North Representative</a:t>
            </a:r>
          </a:p>
          <a:p>
            <a:r>
              <a:rPr lang="en-US" sz="3600" dirty="0" smtClean="0"/>
              <a:t>Michelle </a:t>
            </a:r>
            <a:r>
              <a:rPr lang="en-US" sz="3600" dirty="0" err="1" smtClean="0"/>
              <a:t>Sampat</a:t>
            </a:r>
            <a:r>
              <a:rPr lang="en-US" sz="3600" dirty="0" smtClean="0"/>
              <a:t>, Mt. San Antonio College</a:t>
            </a:r>
            <a:endParaRPr lang="en-US" sz="3600" dirty="0"/>
          </a:p>
        </p:txBody>
      </p:sp>
      <p:pic>
        <p:nvPicPr>
          <p:cNvPr id="4" name="Picture 3" descr="ASCCC_Logo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469590"/>
            <a:ext cx="4551389" cy="956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707" y="158756"/>
            <a:ext cx="1524000" cy="152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696" y="331734"/>
            <a:ext cx="3099193" cy="109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81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670792" cy="64008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Roles &amp; Responsibilities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0898" y="1413430"/>
            <a:ext cx="8610601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932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</a:t>
            </a:r>
            <a:r>
              <a:rPr lang="en-US" sz="3200" b="1" dirty="0">
                <a:solidFill>
                  <a:srgbClr val="932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Responsibilities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/>
              <a:t>Faculty shall be hired and evaluated in compliance with the </a:t>
            </a:r>
            <a:r>
              <a:rPr lang="en-US" sz="2300" dirty="0" smtClean="0"/>
              <a:t>Union/ </a:t>
            </a:r>
            <a:r>
              <a:rPr lang="en-US" sz="2300" dirty="0"/>
              <a:t>Faculty Association Agreement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 smtClean="0"/>
              <a:t>Textbooks </a:t>
            </a:r>
            <a:r>
              <a:rPr lang="en-US" sz="2300" dirty="0"/>
              <a:t>&amp; Tuition (</a:t>
            </a:r>
            <a:r>
              <a:rPr lang="en-US" sz="2300" dirty="0" smtClean="0"/>
              <a:t>free except for students on most visas unless the college agrees to assume these costs) </a:t>
            </a:r>
            <a:endParaRPr lang="en-US" sz="23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/>
              <a:t>Supplemental and Support Services provided by </a:t>
            </a:r>
            <a:r>
              <a:rPr lang="en-US" sz="2300" dirty="0" smtClean="0"/>
              <a:t/>
            </a:r>
            <a:br>
              <a:rPr lang="en-US" sz="2300" dirty="0" smtClean="0"/>
            </a:br>
            <a:r>
              <a:rPr lang="en-US" sz="2300" dirty="0" smtClean="0"/>
              <a:t>the College</a:t>
            </a:r>
            <a:endParaRPr lang="en-US" sz="2300" dirty="0"/>
          </a:p>
          <a:p>
            <a:endParaRPr lang="en-US" sz="4000" b="1" dirty="0">
              <a:solidFill>
                <a:srgbClr val="932D32"/>
              </a:solidFill>
              <a:latin typeface="Arial Rounded MT Bold" panose="020F0704030504030204" pitchFamily="34" charset="0"/>
            </a:endParaRPr>
          </a:p>
          <a:p>
            <a:r>
              <a:rPr lang="en-US" sz="3200" b="1" dirty="0">
                <a:solidFill>
                  <a:srgbClr val="932D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School Responsibilities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/>
              <a:t>Classroom/Instructional facilities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/>
              <a:t>Recruitment and selection of students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/>
              <a:t>Provide a Counselor and Administrator to the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/>
              <a:t>Report student conduct issues to College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9191" y="3093855"/>
            <a:ext cx="2552815" cy="3764151"/>
          </a:xfrm>
          <a:prstGeom prst="rect">
            <a:avLst/>
          </a:prstGeom>
        </p:spPr>
      </p:pic>
      <p:sp>
        <p:nvSpPr>
          <p:cNvPr id="4" name="Explosion 1 3"/>
          <p:cNvSpPr/>
          <p:nvPr/>
        </p:nvSpPr>
        <p:spPr>
          <a:xfrm>
            <a:off x="10803808" y="2189964"/>
            <a:ext cx="1229711" cy="903891"/>
          </a:xfrm>
          <a:prstGeom prst="irregularSeal1">
            <a:avLst/>
          </a:prstGeom>
          <a:solidFill>
            <a:srgbClr val="932D32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FREE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326" y="227669"/>
            <a:ext cx="3099193" cy="109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97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Roles &amp; Responsibilities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819100" y="1469689"/>
            <a:ext cx="9324644" cy="512429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00000"/>
              </a:lnSpc>
              <a:spcAft>
                <a:spcPts val="0"/>
              </a:spcAft>
              <a:buClr>
                <a:srgbClr val="D34817"/>
              </a:buClr>
            </a:pPr>
            <a:r>
              <a:rPr lang="en-US" sz="3200" dirty="0">
                <a:solidFill>
                  <a:prstClr val="black"/>
                </a:solidFill>
              </a:rPr>
              <a:t>Dedicated </a:t>
            </a:r>
            <a:r>
              <a:rPr lang="en-US" sz="3200" dirty="0" smtClean="0">
                <a:solidFill>
                  <a:prstClr val="black"/>
                </a:solidFill>
              </a:rPr>
              <a:t>High School </a:t>
            </a:r>
            <a:r>
              <a:rPr lang="en-US" sz="3200" b="1" dirty="0">
                <a:solidFill>
                  <a:prstClr val="black"/>
                </a:solidFill>
              </a:rPr>
              <a:t>Counselor</a:t>
            </a:r>
          </a:p>
          <a:p>
            <a:pPr lvl="8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4817"/>
              </a:buClr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Insure </a:t>
            </a:r>
            <a:r>
              <a:rPr lang="en-US" sz="3200" dirty="0">
                <a:solidFill>
                  <a:schemeClr val="tx1"/>
                </a:solidFill>
              </a:rPr>
              <a:t>that all students apply and submit all required forms and proper documentation for clearances and </a:t>
            </a:r>
            <a:r>
              <a:rPr lang="en-US" sz="3200" dirty="0" smtClean="0">
                <a:solidFill>
                  <a:schemeClr val="tx1"/>
                </a:solidFill>
              </a:rPr>
              <a:t>registration</a:t>
            </a:r>
          </a:p>
          <a:p>
            <a:pPr lvl="8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4817"/>
              </a:buClr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Schedule assessments at the school site </a:t>
            </a:r>
            <a:endParaRPr lang="en-US" sz="3200" dirty="0">
              <a:solidFill>
                <a:schemeClr val="tx1"/>
              </a:solidFill>
            </a:endParaRPr>
          </a:p>
          <a:p>
            <a:pPr lvl="8" indent="-457200">
              <a:lnSpc>
                <a:spcPct val="100000"/>
              </a:lnSpc>
              <a:spcBef>
                <a:spcPts val="0"/>
              </a:spcBef>
              <a:buClr>
                <a:srgbClr val="D34817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Schedule </a:t>
            </a:r>
            <a:r>
              <a:rPr lang="en-US" sz="3200" dirty="0" smtClean="0">
                <a:solidFill>
                  <a:prstClr val="black"/>
                </a:solidFill>
              </a:rPr>
              <a:t>Parent </a:t>
            </a:r>
            <a:r>
              <a:rPr lang="en-US" sz="3200" dirty="0">
                <a:solidFill>
                  <a:prstClr val="black"/>
                </a:solidFill>
              </a:rPr>
              <a:t>Orientation </a:t>
            </a:r>
            <a:r>
              <a:rPr lang="en-US" sz="3200" dirty="0" smtClean="0">
                <a:solidFill>
                  <a:prstClr val="black"/>
                </a:solidFill>
              </a:rPr>
              <a:t>Session</a:t>
            </a:r>
            <a:endParaRPr lang="en-US" sz="3200" dirty="0">
              <a:solidFill>
                <a:prstClr val="black"/>
              </a:solidFill>
            </a:endParaRPr>
          </a:p>
          <a:p>
            <a:pPr marL="3200309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4817"/>
              </a:buClr>
            </a:pPr>
            <a:endParaRPr lang="en-US" sz="32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Aft>
                <a:spcPts val="0"/>
              </a:spcAft>
              <a:buClr>
                <a:srgbClr val="D34817"/>
              </a:buClr>
            </a:pPr>
            <a:r>
              <a:rPr lang="en-US" sz="3200" dirty="0" smtClean="0">
                <a:solidFill>
                  <a:prstClr val="black"/>
                </a:solidFill>
              </a:rPr>
              <a:t>Dedicated High School </a:t>
            </a:r>
            <a:r>
              <a:rPr lang="en-US" sz="3200" b="1" dirty="0" smtClean="0">
                <a:solidFill>
                  <a:prstClr val="black"/>
                </a:solidFill>
              </a:rPr>
              <a:t>Administrator</a:t>
            </a:r>
            <a:endParaRPr lang="en-US" sz="3200" b="1" dirty="0">
              <a:solidFill>
                <a:prstClr val="black"/>
              </a:solidFill>
            </a:endParaRPr>
          </a:p>
          <a:p>
            <a:pPr lvl="8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4817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Work in collaboration with </a:t>
            </a:r>
            <a:r>
              <a:rPr lang="en-US" sz="3200" dirty="0" smtClean="0">
                <a:solidFill>
                  <a:schemeClr val="tx1"/>
                </a:solidFill>
              </a:rPr>
              <a:t>administration </a:t>
            </a:r>
            <a:r>
              <a:rPr lang="en-US" sz="3200" dirty="0">
                <a:solidFill>
                  <a:schemeClr val="tx1"/>
                </a:solidFill>
              </a:rPr>
              <a:t>and faculty;</a:t>
            </a:r>
          </a:p>
          <a:p>
            <a:pPr lvl="8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4817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Market and promote Dual Enrollment courses at the High School </a:t>
            </a:r>
            <a:r>
              <a:rPr lang="en-US" sz="3200" dirty="0" smtClean="0">
                <a:solidFill>
                  <a:schemeClr val="tx1"/>
                </a:solidFill>
              </a:rPr>
              <a:t>level</a:t>
            </a:r>
            <a:endParaRPr lang="en-US" sz="3200" dirty="0">
              <a:solidFill>
                <a:schemeClr val="tx1"/>
              </a:solidFill>
            </a:endParaRPr>
          </a:p>
          <a:p>
            <a:pPr lvl="8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4817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Insure that students complete assessment for English and M</a:t>
            </a:r>
            <a:r>
              <a:rPr lang="en-US" sz="3200" dirty="0" smtClean="0">
                <a:solidFill>
                  <a:schemeClr val="tx1"/>
                </a:solidFill>
              </a:rPr>
              <a:t>ath.</a:t>
            </a:r>
          </a:p>
          <a:p>
            <a:pPr lvl="8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4817"/>
              </a:buClr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</a:rPr>
              <a:t>Provide </a:t>
            </a:r>
            <a:r>
              <a:rPr lang="en-US" sz="3200" dirty="0">
                <a:solidFill>
                  <a:prstClr val="black"/>
                </a:solidFill>
              </a:rPr>
              <a:t>facility &amp; equipment to </a:t>
            </a:r>
            <a:r>
              <a:rPr lang="en-US" sz="3200" dirty="0" smtClean="0">
                <a:solidFill>
                  <a:prstClr val="black"/>
                </a:solidFill>
              </a:rPr>
              <a:t>host </a:t>
            </a:r>
            <a:br>
              <a:rPr lang="en-US" sz="3200" dirty="0" smtClean="0">
                <a:solidFill>
                  <a:prstClr val="black"/>
                </a:solidFill>
              </a:rPr>
            </a:br>
            <a:r>
              <a:rPr lang="en-US" sz="3200" dirty="0" smtClean="0">
                <a:solidFill>
                  <a:prstClr val="black"/>
                </a:solidFill>
              </a:rPr>
              <a:t>Parent Orientation Session</a:t>
            </a:r>
          </a:p>
          <a:p>
            <a:pPr marL="3200309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4817"/>
              </a:buClr>
            </a:pPr>
            <a:endParaRPr lang="en-US" sz="3200" b="1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551" y="172281"/>
            <a:ext cx="3099193" cy="1094163"/>
          </a:xfrm>
          <a:prstGeom prst="rect">
            <a:avLst/>
          </a:prstGeom>
          <a:effectLst>
            <a:outerShdw blurRad="50800" dist="50800" dir="5400000" sx="2000" sy="2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193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/>
          <p:cNvSpPr>
            <a:spLocks noGrp="1"/>
          </p:cNvSpPr>
          <p:nvPr>
            <p:ph type="title"/>
          </p:nvPr>
        </p:nvSpPr>
        <p:spPr>
          <a:xfrm>
            <a:off x="521214" y="448056"/>
            <a:ext cx="11670793" cy="64008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Timeline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ontent Placeholder 5"/>
          <p:cNvSpPr txBox="1">
            <a:spLocks/>
          </p:cNvSpPr>
          <p:nvPr/>
        </p:nvSpPr>
        <p:spPr>
          <a:xfrm>
            <a:off x="1412856" y="1088136"/>
            <a:ext cx="11435255" cy="448710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8000"/>
              </a:lnSpc>
            </a:pPr>
            <a:endParaRPr 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3DC8010E-6ED8-43C5-BF72-68600B9B12EF}"/>
              </a:ext>
            </a:extLst>
          </p:cNvPr>
          <p:cNvSpPr/>
          <p:nvPr/>
        </p:nvSpPr>
        <p:spPr>
          <a:xfrm>
            <a:off x="6934200" y="1255488"/>
            <a:ext cx="4762501" cy="6114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08000"/>
              </a:lnSpc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780" y="161325"/>
            <a:ext cx="3099193" cy="1094163"/>
          </a:xfrm>
          <a:prstGeom prst="rect">
            <a:avLst/>
          </a:prstGeom>
          <a:effectLst>
            <a:outerShdw blurRad="50800" dist="50800" dir="5400000" sx="2000" sy="2000" algn="ctr" rotWithShape="0">
              <a:srgbClr val="000000">
                <a:alpha val="43137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836892" y="1190714"/>
            <a:ext cx="92168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Dual Enrollment Timeline Considerations </a:t>
            </a:r>
          </a:p>
          <a:p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smtClean="0"/>
              <a:t>Meeting with High School Districts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smtClean="0"/>
              <a:t>Applications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smtClean="0"/>
              <a:t>Assessment and Testing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smtClean="0"/>
              <a:t>MOUs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smtClean="0"/>
              <a:t>Orientations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smtClean="0"/>
              <a:t>Special Admit Form Collection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smtClean="0"/>
              <a:t>Student Clearances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smtClean="0"/>
              <a:t>Course Registration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0708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52600" y="1444751"/>
            <a:ext cx="10076688" cy="5080739"/>
          </a:xfrm>
        </p:spPr>
        <p:txBody>
          <a:bodyPr>
            <a:normAutofit/>
          </a:bodyPr>
          <a:lstStyle/>
          <a:p>
            <a:pPr marL="457200" lvl="1" indent="-457200" defTabSz="914400">
              <a:lnSpc>
                <a:spcPct val="120000"/>
              </a:lnSpc>
              <a:spcAft>
                <a:spcPts val="0"/>
              </a:spcAft>
              <a:buClr>
                <a:srgbClr val="D34817"/>
              </a:buClr>
              <a:buFont typeface="Wingdings" panose="05000000000000000000" pitchFamily="2" charset="2"/>
              <a:buChar char="Ø"/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457200" lvl="1" indent="-457200" defTabSz="914400">
              <a:lnSpc>
                <a:spcPct val="120000"/>
              </a:lnSpc>
              <a:spcAft>
                <a:spcPts val="0"/>
              </a:spcAft>
              <a:buClr>
                <a:srgbClr val="D34817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prstClr val="black"/>
                </a:solidFill>
              </a:rPr>
              <a:t>English </a:t>
            </a:r>
            <a:r>
              <a:rPr lang="en-US" sz="2400" dirty="0">
                <a:solidFill>
                  <a:prstClr val="black"/>
                </a:solidFill>
              </a:rPr>
              <a:t>&amp; Math assessment required for courses with English &amp; Math pre-requisites 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457200" lvl="1" indent="-457200" defTabSz="914400">
              <a:lnSpc>
                <a:spcPct val="120000"/>
              </a:lnSpc>
              <a:spcAft>
                <a:spcPts val="0"/>
              </a:spcAft>
              <a:buClr>
                <a:srgbClr val="D34817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prstClr val="black"/>
                </a:solidFill>
              </a:rPr>
              <a:t>Assessment at the high school site, at the college site, or online</a:t>
            </a:r>
          </a:p>
          <a:p>
            <a:pPr marL="457200" lvl="1" indent="-457200" defTabSz="914400">
              <a:lnSpc>
                <a:spcPct val="120000"/>
              </a:lnSpc>
              <a:spcAft>
                <a:spcPts val="0"/>
              </a:spcAft>
              <a:buClr>
                <a:srgbClr val="D34817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prstClr val="black"/>
                </a:solidFill>
              </a:rPr>
              <a:t>Paper-form </a:t>
            </a:r>
            <a:r>
              <a:rPr lang="en-US" sz="2400" dirty="0" smtClean="0">
                <a:solidFill>
                  <a:prstClr val="black"/>
                </a:solidFill>
              </a:rPr>
              <a:t>or online assessments</a:t>
            </a:r>
            <a:endParaRPr lang="en-US" sz="2400" dirty="0">
              <a:solidFill>
                <a:prstClr val="black"/>
              </a:solidFill>
            </a:endParaRPr>
          </a:p>
          <a:p>
            <a:pPr marL="457200" lvl="1" indent="-457200" defTabSz="914400">
              <a:lnSpc>
                <a:spcPct val="120000"/>
              </a:lnSpc>
              <a:spcAft>
                <a:spcPts val="0"/>
              </a:spcAft>
              <a:buClr>
                <a:srgbClr val="D34817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prstClr val="black"/>
                </a:solidFill>
              </a:rPr>
              <a:t>Consider time </a:t>
            </a:r>
            <a:r>
              <a:rPr lang="en-US" sz="2400" dirty="0">
                <a:solidFill>
                  <a:prstClr val="black"/>
                </a:solidFill>
              </a:rPr>
              <a:t>required for assessment </a:t>
            </a:r>
            <a:r>
              <a:rPr lang="en-US" sz="2400" dirty="0" smtClean="0">
                <a:solidFill>
                  <a:prstClr val="black"/>
                </a:solidFill>
              </a:rPr>
              <a:t>(prepping and distributing materials, instructions, actual test time, and collection of materials)</a:t>
            </a:r>
          </a:p>
          <a:p>
            <a:pPr marL="457200" lvl="1" indent="-457200" defTabSz="914400">
              <a:lnSpc>
                <a:spcPct val="120000"/>
              </a:lnSpc>
              <a:spcAft>
                <a:spcPts val="0"/>
              </a:spcAft>
              <a:buClr>
                <a:srgbClr val="D34817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prstClr val="black"/>
                </a:solidFill>
              </a:rPr>
              <a:t>Time assessments to allow for the development of an MOU</a:t>
            </a:r>
            <a:br>
              <a:rPr lang="en-US" sz="2400" dirty="0" smtClean="0">
                <a:solidFill>
                  <a:prstClr val="black"/>
                </a:solidFill>
              </a:rPr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780" y="161325"/>
            <a:ext cx="3099193" cy="1094163"/>
          </a:xfrm>
          <a:prstGeom prst="rect">
            <a:avLst/>
          </a:prstGeom>
          <a:effectLst>
            <a:outerShdw blurRad="50800" dist="50800" dir="5400000" sx="2000" sy="2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646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MOU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752600" y="1444752"/>
            <a:ext cx="8938846" cy="438912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Memorandum</a:t>
            </a:r>
            <a:r>
              <a:rPr lang="en-US" sz="2400" dirty="0" smtClean="0"/>
              <a:t> </a:t>
            </a:r>
            <a:r>
              <a:rPr lang="en-US" sz="2400" b="1" dirty="0" smtClean="0"/>
              <a:t>of Understanding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prstClr val="black"/>
                </a:solidFill>
              </a:rPr>
              <a:t>Once classes have been decided by both the high school and the college faculty/departments, an MOU will be sent out to the appropriate district liaison for review and approval. </a:t>
            </a:r>
            <a:endParaRPr lang="en-US" sz="36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prstClr val="black"/>
                </a:solidFill>
              </a:rPr>
              <a:t>Once approved, the MOU is sent for Board </a:t>
            </a:r>
            <a:r>
              <a:rPr lang="en-US" sz="2600" dirty="0" smtClean="0">
                <a:solidFill>
                  <a:prstClr val="black"/>
                </a:solidFill>
              </a:rPr>
              <a:t>approval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prstClr val="black"/>
                </a:solidFill>
              </a:rPr>
              <a:t>AB 288 Dual Enrollment requires 2 Board readings.  Non-AB 288 agreements requires 1 Board reading.</a:t>
            </a:r>
            <a:endParaRPr lang="en-US" sz="2600" dirty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endParaRPr lang="en-US" sz="24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213" y="172281"/>
            <a:ext cx="3099193" cy="1094163"/>
          </a:xfrm>
          <a:prstGeom prst="rect">
            <a:avLst/>
          </a:prstGeom>
          <a:effectLst>
            <a:outerShdw blurRad="50800" dist="50800" dir="5400000" sx="2000" sy="2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632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Parent &amp; Student Orientation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92927" y="1461377"/>
            <a:ext cx="9066948" cy="4926543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Inform students and their parents/family members about the course(s) being offered at the HS.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Work with the high school to establish an evening orientation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- Room location (tables, seats, </a:t>
            </a:r>
            <a:r>
              <a:rPr lang="en-US" sz="2000" dirty="0" err="1" smtClean="0"/>
              <a:t>etc</a:t>
            </a:r>
            <a:r>
              <a:rPr lang="en-US" sz="2000" dirty="0" smtClean="0"/>
              <a:t>) </a:t>
            </a:r>
            <a:br>
              <a:rPr lang="en-US" sz="2000" dirty="0" smtClean="0"/>
            </a:br>
            <a:r>
              <a:rPr lang="en-US" sz="2000" dirty="0" smtClean="0"/>
              <a:t>	- Technical accommodations (laptop, projector, screen, microphone)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High Schools can promote:</a:t>
            </a:r>
            <a:br>
              <a:rPr lang="en-US" sz="2000" dirty="0" smtClean="0"/>
            </a:br>
            <a:r>
              <a:rPr lang="en-US" sz="2000" dirty="0" smtClean="0"/>
              <a:t>	- Info meetings/ Lunch meetings with interested students </a:t>
            </a:r>
            <a:br>
              <a:rPr lang="en-US" sz="2000" dirty="0" smtClean="0"/>
            </a:br>
            <a:r>
              <a:rPr lang="en-US" sz="2000" dirty="0" smtClean="0"/>
              <a:t>                     (Dual Enrollment staff can assist). We would collect </a:t>
            </a:r>
            <a:br>
              <a:rPr lang="en-US" sz="2000" dirty="0" smtClean="0"/>
            </a:br>
            <a:r>
              <a:rPr lang="en-US" sz="2000" dirty="0" smtClean="0"/>
              <a:t>                    interest cards from students with their contact info</a:t>
            </a:r>
            <a:br>
              <a:rPr lang="en-US" sz="2000" dirty="0" smtClean="0"/>
            </a:br>
            <a:r>
              <a:rPr lang="en-US" sz="2000" dirty="0" smtClean="0"/>
              <a:t>                   (phone and e-mail) for future correspondence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	- Parent newsletter (mail or e-mail), automated phone messages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	- Flyer (Dual Enrollment staff can assist with creating)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682" y="221014"/>
            <a:ext cx="3099193" cy="1094163"/>
          </a:xfrm>
          <a:prstGeom prst="rect">
            <a:avLst/>
          </a:prstGeom>
          <a:effectLst>
            <a:outerShdw blurRad="50800" dist="50800" dir="5400000" sx="2000" sy="2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485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Instructor Orientation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686884" y="1090327"/>
            <a:ext cx="9387626" cy="5580103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At the College</a:t>
            </a:r>
          </a:p>
          <a:p>
            <a:r>
              <a:rPr lang="en-US" sz="2000" dirty="0" smtClean="0"/>
              <a:t>- Textbook orders</a:t>
            </a:r>
            <a:br>
              <a:rPr lang="en-US" sz="2000" dirty="0" smtClean="0"/>
            </a:br>
            <a:r>
              <a:rPr lang="en-US" sz="2000" dirty="0" smtClean="0"/>
              <a:t>- Canvas/ Software needed </a:t>
            </a:r>
            <a:br>
              <a:rPr lang="en-US" sz="2000" dirty="0" smtClean="0"/>
            </a:br>
            <a:r>
              <a:rPr lang="en-US" sz="2000" dirty="0" smtClean="0"/>
              <a:t>-  Add/Drop deadlines</a:t>
            </a:r>
            <a:br>
              <a:rPr lang="en-US" sz="2000" dirty="0" smtClean="0"/>
            </a:br>
            <a:r>
              <a:rPr lang="en-US" sz="2000" dirty="0" smtClean="0"/>
              <a:t>- Roster </a:t>
            </a:r>
            <a:r>
              <a:rPr lang="en-US" sz="2000" dirty="0"/>
              <a:t>s</a:t>
            </a:r>
            <a:r>
              <a:rPr lang="en-US" sz="2000" dirty="0" smtClean="0"/>
              <a:t>pot checks</a:t>
            </a:r>
            <a:br>
              <a:rPr lang="en-US" sz="2000" dirty="0" smtClean="0"/>
            </a:br>
            <a:r>
              <a:rPr lang="en-US" sz="2000" dirty="0" smtClean="0"/>
              <a:t>- Communication with the high school DE staff regarding absences or conduct</a:t>
            </a:r>
            <a:endParaRPr lang="en-US" sz="2000" dirty="0"/>
          </a:p>
          <a:p>
            <a:r>
              <a:rPr lang="en-US" sz="2000" dirty="0"/>
              <a:t/>
            </a:r>
            <a:br>
              <a:rPr lang="en-US" sz="2000" dirty="0"/>
            </a:br>
            <a:r>
              <a:rPr lang="en-US" sz="2000" b="1" dirty="0" smtClean="0"/>
              <a:t>At the High School</a:t>
            </a:r>
          </a:p>
          <a:p>
            <a:pPr marL="285750" indent="-285750">
              <a:buFontTx/>
              <a:buChar char="-"/>
            </a:pPr>
            <a:r>
              <a:rPr lang="en-US" sz="2000" dirty="0" smtClean="0"/>
              <a:t>Meet with the high school dual enrollment partners</a:t>
            </a:r>
          </a:p>
          <a:p>
            <a:pPr marL="285750" indent="-285750">
              <a:buFontTx/>
              <a:buChar char="-"/>
            </a:pPr>
            <a:r>
              <a:rPr lang="en-US" sz="2000" dirty="0" smtClean="0"/>
              <a:t>Walk-through at the school</a:t>
            </a:r>
          </a:p>
          <a:p>
            <a:pPr marL="285750" indent="-285750">
              <a:buFontTx/>
              <a:buChar char="-"/>
            </a:pPr>
            <a:r>
              <a:rPr lang="en-US" sz="2000" dirty="0" smtClean="0"/>
              <a:t>Room keys </a:t>
            </a:r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dirty="0" smtClean="0"/>
              <a:t>Faculty/ Staff Bathroom </a:t>
            </a:r>
          </a:p>
          <a:p>
            <a:pPr marL="285750" indent="-285750">
              <a:buFontTx/>
              <a:buChar char="-"/>
            </a:pPr>
            <a:r>
              <a:rPr lang="en-US" sz="2000" dirty="0" smtClean="0"/>
              <a:t>Fire drill / Emergency drill </a:t>
            </a:r>
          </a:p>
          <a:p>
            <a:pPr marL="285750" indent="-285750">
              <a:buFontTx/>
              <a:buChar char="-"/>
            </a:pPr>
            <a:r>
              <a:rPr lang="en-US" sz="2000" dirty="0" smtClean="0"/>
              <a:t>Parking </a:t>
            </a:r>
          </a:p>
          <a:p>
            <a:endParaRPr lang="en-US" sz="2000" dirty="0"/>
          </a:p>
          <a:p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682" y="221014"/>
            <a:ext cx="3099193" cy="1094163"/>
          </a:xfrm>
          <a:prstGeom prst="rect">
            <a:avLst/>
          </a:prstGeom>
          <a:effectLst>
            <a:outerShdw blurRad="50800" dist="50800" dir="5400000" sx="2000" sy="2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049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/>
              <a:t>Questions?</a:t>
            </a:r>
            <a:endParaRPr lang="en-US" sz="72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589469"/>
            <a:ext cx="10079736" cy="2100089"/>
          </a:xfrm>
        </p:spPr>
        <p:txBody>
          <a:bodyPr/>
          <a:lstStyle/>
          <a:p>
            <a:r>
              <a:rPr lang="en-US" dirty="0" smtClean="0"/>
              <a:t>Cheryl </a:t>
            </a:r>
            <a:r>
              <a:rPr lang="en-US" dirty="0" err="1" smtClean="0"/>
              <a:t>Aschenbach</a:t>
            </a:r>
            <a:r>
              <a:rPr lang="en-US" dirty="0" smtClean="0"/>
              <a:t>    </a:t>
            </a:r>
            <a:r>
              <a:rPr lang="en-US" dirty="0" smtClean="0">
                <a:hlinkClick r:id="rId2"/>
              </a:rPr>
              <a:t>caschenbach@lassencollege.edu</a:t>
            </a:r>
            <a:endParaRPr lang="en-US" dirty="0" smtClean="0"/>
          </a:p>
          <a:p>
            <a:r>
              <a:rPr lang="en-US" dirty="0" smtClean="0"/>
              <a:t>Michelle </a:t>
            </a:r>
            <a:r>
              <a:rPr lang="en-US" dirty="0" err="1" smtClean="0"/>
              <a:t>Sampat</a:t>
            </a:r>
            <a:r>
              <a:rPr lang="en-US" dirty="0" smtClean="0"/>
              <a:t>    </a:t>
            </a:r>
            <a:r>
              <a:rPr lang="en-US" dirty="0" smtClean="0">
                <a:hlinkClick r:id="rId3"/>
              </a:rPr>
              <a:t>msampat@MtSAC.edu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4"/>
              </a:rPr>
              <a:t>info@asccc.org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1136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5988" y="4722830"/>
            <a:ext cx="12062957" cy="2087880"/>
          </a:xfrm>
          <a:prstGeom prst="rect">
            <a:avLst/>
          </a:prstGeom>
          <a:solidFill>
            <a:srgbClr val="A7242A"/>
          </a:solidFill>
          <a:ln w="12700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4635061"/>
            <a:ext cx="12192000" cy="78166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Dual Enrollment</a:t>
            </a:r>
            <a:endParaRPr lang="en-US" sz="4900" dirty="0">
              <a:latin typeface="Cooper Black" panose="0208090404030B020404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959702" y="5818083"/>
            <a:ext cx="8080373" cy="82391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	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695" y="417159"/>
            <a:ext cx="11658311" cy="64008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700609" y="1268632"/>
            <a:ext cx="10594428" cy="882179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Dual Enrollment Overview </a:t>
            </a:r>
            <a:endParaRPr lang="en-US" sz="2400" b="1" dirty="0"/>
          </a:p>
          <a:p>
            <a:r>
              <a:rPr lang="en-US" sz="2400" dirty="0" smtClean="0"/>
              <a:t>AB </a:t>
            </a:r>
            <a:r>
              <a:rPr lang="en-US" sz="2400" dirty="0"/>
              <a:t>288 and </a:t>
            </a:r>
            <a:r>
              <a:rPr lang="en-US" sz="2400" dirty="0" smtClean="0"/>
              <a:t>Non-AB288</a:t>
            </a:r>
          </a:p>
          <a:p>
            <a:r>
              <a:rPr lang="en-US" sz="2400" dirty="0"/>
              <a:t>Roles &amp; Responsibilities </a:t>
            </a:r>
          </a:p>
          <a:p>
            <a:r>
              <a:rPr lang="en-US" sz="2400" dirty="0" smtClean="0"/>
              <a:t>Dual Enrollment Timeline</a:t>
            </a:r>
          </a:p>
          <a:p>
            <a:r>
              <a:rPr lang="en-US" sz="2400" dirty="0" smtClean="0"/>
              <a:t>Assessments</a:t>
            </a:r>
          </a:p>
          <a:p>
            <a:r>
              <a:rPr lang="en-US" sz="2400" dirty="0" smtClean="0"/>
              <a:t>M.O.U</a:t>
            </a:r>
            <a:endParaRPr lang="en-US" sz="2400" dirty="0"/>
          </a:p>
          <a:p>
            <a:r>
              <a:rPr lang="en-US" sz="2400" dirty="0" smtClean="0"/>
              <a:t>Parent/Student </a:t>
            </a:r>
            <a:r>
              <a:rPr lang="en-US" sz="2400" dirty="0"/>
              <a:t>Orientations </a:t>
            </a:r>
          </a:p>
          <a:p>
            <a:r>
              <a:rPr lang="en-US" sz="2400" dirty="0" smtClean="0"/>
              <a:t>Instructor </a:t>
            </a:r>
            <a:r>
              <a:rPr lang="en-US" sz="2400" dirty="0"/>
              <a:t>Orientation (at Mt SAC and </a:t>
            </a:r>
            <a:r>
              <a:rPr lang="en-US" sz="2400" dirty="0" smtClean="0"/>
              <a:t>high </a:t>
            </a:r>
            <a:r>
              <a:rPr lang="en-US" sz="2400" dirty="0"/>
              <a:t>school)</a:t>
            </a:r>
          </a:p>
          <a:p>
            <a:r>
              <a:rPr lang="en-US" sz="2400" dirty="0" smtClean="0"/>
              <a:t>Questions </a:t>
            </a:r>
            <a:r>
              <a:rPr lang="en-US" sz="2400" dirty="0"/>
              <a:t>and </a:t>
            </a:r>
            <a:r>
              <a:rPr lang="en-US" sz="2400" dirty="0" smtClean="0"/>
              <a:t>Answers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03633" y="2967341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121" y="174469"/>
            <a:ext cx="3099193" cy="10941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575" y="5166574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8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Dual Enrollment? The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52600" y="1444752"/>
            <a:ext cx="10076688" cy="5224062"/>
          </a:xfrm>
        </p:spPr>
        <p:txBody>
          <a:bodyPr>
            <a:normAutofit fontScale="70000" lnSpcReduction="20000"/>
          </a:bodyPr>
          <a:lstStyle/>
          <a:p>
            <a:r>
              <a:rPr lang="en-US" sz="4000" dirty="0" smtClean="0"/>
              <a:t>High school students taking college classes while still enrolled in high school</a:t>
            </a:r>
          </a:p>
          <a:p>
            <a:endParaRPr lang="en-US" sz="4000" dirty="0" smtClean="0"/>
          </a:p>
          <a:p>
            <a:r>
              <a:rPr lang="en-US" sz="4000" dirty="0" smtClean="0"/>
              <a:t>Credits earned may be applied to both systems</a:t>
            </a:r>
            <a:endParaRPr lang="en-US" sz="4000" dirty="0"/>
          </a:p>
          <a:p>
            <a:endParaRPr lang="en-US" sz="3600" dirty="0" smtClean="0">
              <a:solidFill>
                <a:schemeClr val="tx1"/>
              </a:solidFill>
            </a:endParaRPr>
          </a:p>
          <a:p>
            <a:r>
              <a:rPr lang="en-US" sz="4000" dirty="0" smtClean="0">
                <a:solidFill>
                  <a:schemeClr val="tx1"/>
                </a:solidFill>
              </a:rPr>
              <a:t>Classes </a:t>
            </a:r>
            <a:r>
              <a:rPr lang="en-US" sz="4000" dirty="0">
                <a:solidFill>
                  <a:schemeClr val="tx1"/>
                </a:solidFill>
              </a:rPr>
              <a:t>can be offered</a:t>
            </a:r>
          </a:p>
          <a:p>
            <a:pPr marL="457200" lvl="1" indent="-457200">
              <a:buFont typeface="Arial" charset="0"/>
              <a:buChar char="•"/>
            </a:pPr>
            <a:r>
              <a:rPr lang="en-US" sz="3000" dirty="0">
                <a:solidFill>
                  <a:schemeClr val="tx1"/>
                </a:solidFill>
              </a:rPr>
              <a:t>On college campus or satellite, including Distance </a:t>
            </a:r>
            <a:r>
              <a:rPr lang="en-US" sz="3000" dirty="0" smtClean="0">
                <a:solidFill>
                  <a:schemeClr val="tx1"/>
                </a:solidFill>
              </a:rPr>
              <a:t>Ed</a:t>
            </a:r>
          </a:p>
          <a:p>
            <a:pPr marL="457200" lvl="1" indent="-457200">
              <a:buFont typeface="Arial" charset="0"/>
              <a:buChar char="•"/>
            </a:pPr>
            <a:r>
              <a:rPr lang="en-US" sz="3000" dirty="0" smtClean="0">
                <a:solidFill>
                  <a:schemeClr val="tx1"/>
                </a:solidFill>
              </a:rPr>
              <a:t>On </a:t>
            </a:r>
            <a:r>
              <a:rPr lang="en-US" sz="3000" dirty="0">
                <a:solidFill>
                  <a:schemeClr val="tx1"/>
                </a:solidFill>
              </a:rPr>
              <a:t>high school campus before or after school</a:t>
            </a:r>
          </a:p>
          <a:p>
            <a:pPr marL="457200" lvl="1" indent="-457200">
              <a:buFont typeface="Arial" charset="0"/>
              <a:buChar char="•"/>
            </a:pPr>
            <a:r>
              <a:rPr lang="en-US" sz="3000" dirty="0">
                <a:solidFill>
                  <a:schemeClr val="tx1"/>
                </a:solidFill>
              </a:rPr>
              <a:t>On high school campus during school </a:t>
            </a:r>
            <a:r>
              <a:rPr lang="en-US" sz="3000" dirty="0" smtClean="0">
                <a:solidFill>
                  <a:schemeClr val="tx1"/>
                </a:solidFill>
              </a:rPr>
              <a:t>day – open or closed</a:t>
            </a:r>
          </a:p>
          <a:p>
            <a:pPr lvl="1"/>
            <a:endParaRPr lang="en-US" sz="3000" dirty="0">
              <a:solidFill>
                <a:schemeClr val="tx1"/>
              </a:solidFill>
            </a:endParaRPr>
          </a:p>
          <a:p>
            <a:pPr lvl="1"/>
            <a:r>
              <a:rPr lang="en-US" sz="4000" dirty="0" smtClean="0">
                <a:solidFill>
                  <a:schemeClr val="tx1"/>
                </a:solidFill>
              </a:rPr>
              <a:t>CCC MQs must be met whether classes taught by CCC or HS instructors</a:t>
            </a:r>
            <a:endParaRPr lang="en-US" sz="4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2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to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52600" y="1444752"/>
            <a:ext cx="10076688" cy="5224062"/>
          </a:xfrm>
        </p:spPr>
        <p:txBody>
          <a:bodyPr>
            <a:normAutofit fontScale="92500" lnSpcReduction="10000"/>
          </a:bodyPr>
          <a:lstStyle/>
          <a:p>
            <a:pPr marL="571500" indent="-571500">
              <a:buFont typeface="Arial" charset="0"/>
              <a:buChar char="•"/>
            </a:pPr>
            <a:r>
              <a:rPr lang="en-US" sz="3600" dirty="0"/>
              <a:t>Complete high school and college credits at same time</a:t>
            </a:r>
          </a:p>
          <a:p>
            <a:pPr marL="571500" indent="-571500">
              <a:buFont typeface="Arial" charset="0"/>
              <a:buChar char="•"/>
            </a:pPr>
            <a:r>
              <a:rPr lang="en-US" sz="3600" dirty="0"/>
              <a:t>Introduction to/preparation for college life for a smoother transition to college</a:t>
            </a:r>
          </a:p>
          <a:p>
            <a:pPr marL="571500" indent="-571500">
              <a:buFont typeface="Arial" charset="0"/>
              <a:buChar char="•"/>
            </a:pPr>
            <a:r>
              <a:rPr lang="en-US" sz="3600" dirty="0"/>
              <a:t>More time for career and/or college major exploration</a:t>
            </a:r>
          </a:p>
          <a:p>
            <a:pPr marL="571500" indent="-571500">
              <a:buFont typeface="Arial" charset="0"/>
              <a:buChar char="•"/>
            </a:pPr>
            <a:r>
              <a:rPr lang="en-US" sz="3600" dirty="0"/>
              <a:t>Address skills gaps and improve study skills/academic knowledge</a:t>
            </a:r>
          </a:p>
          <a:p>
            <a:pPr marL="571500" indent="-571500">
              <a:buFont typeface="Arial" charset="0"/>
              <a:buChar char="•"/>
            </a:pPr>
            <a:r>
              <a:rPr lang="en-US" sz="3600" dirty="0"/>
              <a:t>Increased confidence and motivation to persist</a:t>
            </a:r>
          </a:p>
          <a:p>
            <a:pPr marL="571500" indent="-571500">
              <a:buFont typeface="Arial" charset="0"/>
              <a:buChar char="•"/>
            </a:pPr>
            <a:r>
              <a:rPr lang="en-US" sz="3600" dirty="0"/>
              <a:t>Students experience the benefits of a college education</a:t>
            </a:r>
          </a:p>
          <a:p>
            <a:endParaRPr lang="en-US" sz="3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 288 (Holden, 2015)  College and Career Access Partnerships (CCAP)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52600" y="1444752"/>
            <a:ext cx="10076688" cy="5224062"/>
          </a:xfrm>
        </p:spPr>
        <p:txBody>
          <a:bodyPr>
            <a:normAutofit/>
          </a:bodyPr>
          <a:lstStyle/>
          <a:p>
            <a:pPr lvl="1"/>
            <a:r>
              <a:rPr lang="en-US" sz="2800" dirty="0" smtClean="0"/>
              <a:t>District </a:t>
            </a:r>
            <a:r>
              <a:rPr lang="en-US" sz="2800" dirty="0"/>
              <a:t>level agreement to offer Dual Enrollment</a:t>
            </a:r>
          </a:p>
          <a:p>
            <a:pPr lvl="1"/>
            <a:r>
              <a:rPr lang="en-US" sz="2800" dirty="0"/>
              <a:t>Intended to reach broader range of students, not just highly gifted or advanced scholastic or vocational work</a:t>
            </a:r>
          </a:p>
          <a:p>
            <a:pPr lvl="1"/>
            <a:r>
              <a:rPr lang="en-US" sz="2800" dirty="0"/>
              <a:t>Emphasis on college and career readiness and CTE and transfer pathways</a:t>
            </a:r>
          </a:p>
          <a:p>
            <a:pPr lvl="1"/>
            <a:r>
              <a:rPr lang="en-US" sz="2800" dirty="0"/>
              <a:t>Reduce the number of students needing remedial math and English instruction at the community college level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75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 288 (Holden, 2015)  College and Career Access Partnerships (CCAP)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52600" y="1444752"/>
            <a:ext cx="10076688" cy="52240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Adds a </a:t>
            </a:r>
            <a:r>
              <a:rPr lang="en-US" sz="3200" u="sng" dirty="0">
                <a:latin typeface="Calibri" charset="0"/>
                <a:ea typeface="Calibri" charset="0"/>
                <a:cs typeface="Calibri" charset="0"/>
              </a:rPr>
              <a:t>new </a:t>
            </a:r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option for Dual Enrollment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Does not replace existing models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Colleges can continue with existing dual enrollment programs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Colleges can continue with existing </a:t>
            </a:r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models and also have </a:t>
            </a:r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CCAPs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74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 288 (Holden, 2015)  College and Career Access Partnerships (CCAP)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52600" y="1444752"/>
            <a:ext cx="10076688" cy="5224062"/>
          </a:xfrm>
        </p:spPr>
        <p:txBody>
          <a:bodyPr>
            <a:normAutofit/>
          </a:bodyPr>
          <a:lstStyle/>
          <a:p>
            <a:r>
              <a:rPr lang="en-US" sz="3200" dirty="0"/>
              <a:t>Provides added flexibility in three areas</a:t>
            </a:r>
            <a:endParaRPr lang="en-US" dirty="0"/>
          </a:p>
          <a:p>
            <a:pPr marL="457200" lvl="1" indent="-457200">
              <a:lnSpc>
                <a:spcPct val="100000"/>
              </a:lnSpc>
              <a:spcAft>
                <a:spcPts val="1800"/>
              </a:spcAft>
              <a:buFont typeface="Arial" charset="0"/>
              <a:buChar char="•"/>
            </a:pPr>
            <a:r>
              <a:rPr lang="en-US" sz="3200" dirty="0"/>
              <a:t>Limit enrollment in college courses taught on high school campus to high school students</a:t>
            </a:r>
          </a:p>
          <a:p>
            <a:pPr marL="457200" lvl="1" indent="-457200">
              <a:lnSpc>
                <a:spcPct val="100000"/>
              </a:lnSpc>
              <a:spcAft>
                <a:spcPts val="1800"/>
              </a:spcAft>
              <a:buFont typeface="Arial" charset="0"/>
              <a:buChar char="•"/>
            </a:pPr>
            <a:r>
              <a:rPr lang="en-US" sz="3200" dirty="0"/>
              <a:t>Raise maximum units per term for special high school admits to 15 college credits (but no more than 4 courses)</a:t>
            </a:r>
          </a:p>
          <a:p>
            <a:pPr marL="457200" lvl="1" indent="-457200">
              <a:lnSpc>
                <a:spcPct val="100000"/>
              </a:lnSpc>
              <a:spcAft>
                <a:spcPts val="1800"/>
              </a:spcAft>
              <a:buFont typeface="Arial" charset="0"/>
              <a:buChar char="•"/>
            </a:pPr>
            <a:r>
              <a:rPr lang="en-US" sz="3200" dirty="0"/>
              <a:t>Provide CCAP students same enrollment priority as Middle College High School students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33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695" y="417159"/>
            <a:ext cx="11658311" cy="64008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AB288 &amp; Non-AB288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597578" y="1268631"/>
            <a:ext cx="10594428" cy="882179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932D32"/>
                </a:solidFill>
                <a:latin typeface="Arial Rounded MT Bold" panose="020F0704030504030204" pitchFamily="34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Dual Enrollment is a program that </a:t>
            </a:r>
            <a:r>
              <a:rPr lang="en-US" sz="2400" b="1" dirty="0" smtClean="0">
                <a:solidFill>
                  <a:srgbClr val="932D32"/>
                </a:solidFill>
                <a:latin typeface="Arial Rounded MT Bold" panose="020F0704030504030204" pitchFamily="34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provides </a:t>
            </a:r>
            <a:r>
              <a:rPr lang="en-US" sz="2400" b="1" dirty="0">
                <a:solidFill>
                  <a:srgbClr val="932D32"/>
                </a:solidFill>
                <a:latin typeface="Arial Rounded MT Bold" panose="020F0704030504030204" pitchFamily="34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high school students the opportunity to enroll in community college credit courses at their HS.</a:t>
            </a:r>
            <a:r>
              <a:rPr lang="en-US" dirty="0" smtClean="0"/>
              <a:t>				</a:t>
            </a:r>
            <a:endParaRPr lang="en-US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0648" y="2362207"/>
            <a:ext cx="7977352" cy="37873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03633" y="2967341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807" y="174468"/>
            <a:ext cx="3099193" cy="10941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33400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42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king Templates Accessible">
  <a:themeElements>
    <a:clrScheme name="Mt. SAC 2018">
      <a:dk1>
        <a:sysClr val="windowText" lastClr="000000"/>
      </a:dk1>
      <a:lt1>
        <a:sysClr val="window" lastClr="FFFFFF"/>
      </a:lt1>
      <a:dk2>
        <a:srgbClr val="595959"/>
      </a:dk2>
      <a:lt2>
        <a:srgbClr val="EEECE1"/>
      </a:lt2>
      <a:accent1>
        <a:srgbClr val="4F81BD"/>
      </a:accent1>
      <a:accent2>
        <a:srgbClr val="C33D43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ssibility guide.potx" id="{709F6ED1-91B4-42EB-B205-04CA5CDF84DF}" vid="{41E99566-B948-45A3-A3EF-0F5CFCE3D0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10286</TotalTime>
  <Words>698</Words>
  <Application>Microsoft Macintosh PowerPoint</Application>
  <PresentationFormat>Widescreen</PresentationFormat>
  <Paragraphs>120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 Rounded MT Bold</vt:lpstr>
      <vt:lpstr>Brush Script MT</vt:lpstr>
      <vt:lpstr>Calibri</vt:lpstr>
      <vt:lpstr>Calibri Light</vt:lpstr>
      <vt:lpstr>Cooper Black</vt:lpstr>
      <vt:lpstr>Malgun Gothic Semilight</vt:lpstr>
      <vt:lpstr>Microsoft YaHei</vt:lpstr>
      <vt:lpstr>Wingdings</vt:lpstr>
      <vt:lpstr>Arial</vt:lpstr>
      <vt:lpstr>Making Templates Accessible</vt:lpstr>
      <vt:lpstr>Dual Enrollment</vt:lpstr>
      <vt:lpstr> Dual Enrollment</vt:lpstr>
      <vt:lpstr>Agenda</vt:lpstr>
      <vt:lpstr>What is Dual Enrollment? The Basics</vt:lpstr>
      <vt:lpstr>Benefits to Students</vt:lpstr>
      <vt:lpstr>AB 288 (Holden, 2015)  College and Career Access Partnerships (CCAP)</vt:lpstr>
      <vt:lpstr>AB 288 (Holden, 2015)  College and Career Access Partnerships (CCAP)</vt:lpstr>
      <vt:lpstr>AB 288 (Holden, 2015)  College and Career Access Partnerships (CCAP)</vt:lpstr>
      <vt:lpstr>AB288 &amp; Non-AB288</vt:lpstr>
      <vt:lpstr>Roles &amp; Responsibilities </vt:lpstr>
      <vt:lpstr>Roles &amp; Responsibilities </vt:lpstr>
      <vt:lpstr>Timeline</vt:lpstr>
      <vt:lpstr>Assessment</vt:lpstr>
      <vt:lpstr>MOU</vt:lpstr>
      <vt:lpstr>Parent &amp; Student Orientation</vt:lpstr>
      <vt:lpstr>Instructor Orientation</vt:lpstr>
      <vt:lpstr>Questions?</vt:lpstr>
    </vt:vector>
  </TitlesOfParts>
  <Company>Mt. San Antonio College</Company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Templates Accessible</dc:title>
  <dc:creator>Mai, Uyen</dc:creator>
  <cp:lastModifiedBy>Microsoft Office User</cp:lastModifiedBy>
  <cp:revision>129</cp:revision>
  <dcterms:created xsi:type="dcterms:W3CDTF">2018-01-26T20:40:34Z</dcterms:created>
  <dcterms:modified xsi:type="dcterms:W3CDTF">2018-05-05T00:04:11Z</dcterms:modified>
  <cp:version/>
</cp:coreProperties>
</file>