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66" r:id="rId2"/>
  </p:sldMasterIdLst>
  <p:notesMasterIdLst>
    <p:notesMasterId r:id="rId39"/>
  </p:notesMasterIdLst>
  <p:handoutMasterIdLst>
    <p:handoutMasterId r:id="rId40"/>
  </p:handoutMasterIdLst>
  <p:sldIdLst>
    <p:sldId id="256" r:id="rId3"/>
    <p:sldId id="257" r:id="rId4"/>
    <p:sldId id="267" r:id="rId5"/>
    <p:sldId id="289" r:id="rId6"/>
    <p:sldId id="290" r:id="rId7"/>
    <p:sldId id="308" r:id="rId8"/>
    <p:sldId id="309" r:id="rId9"/>
    <p:sldId id="291" r:id="rId10"/>
    <p:sldId id="268" r:id="rId11"/>
    <p:sldId id="295" r:id="rId12"/>
    <p:sldId id="298" r:id="rId13"/>
    <p:sldId id="296" r:id="rId14"/>
    <p:sldId id="299" r:id="rId15"/>
    <p:sldId id="297" r:id="rId16"/>
    <p:sldId id="293" r:id="rId17"/>
    <p:sldId id="270" r:id="rId18"/>
    <p:sldId id="300" r:id="rId19"/>
    <p:sldId id="283" r:id="rId20"/>
    <p:sldId id="271" r:id="rId21"/>
    <p:sldId id="272" r:id="rId22"/>
    <p:sldId id="281" r:id="rId23"/>
    <p:sldId id="301" r:id="rId24"/>
    <p:sldId id="302" r:id="rId25"/>
    <p:sldId id="282" r:id="rId26"/>
    <p:sldId id="287" r:id="rId27"/>
    <p:sldId id="280" r:id="rId28"/>
    <p:sldId id="294" r:id="rId29"/>
    <p:sldId id="285" r:id="rId30"/>
    <p:sldId id="303" r:id="rId31"/>
    <p:sldId id="304" r:id="rId32"/>
    <p:sldId id="305" r:id="rId33"/>
    <p:sldId id="306" r:id="rId34"/>
    <p:sldId id="275" r:id="rId35"/>
    <p:sldId id="286" r:id="rId36"/>
    <p:sldId id="307" r:id="rId37"/>
    <p:sldId id="278" r:id="rId3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2706" autoAdjust="0"/>
    <p:restoredTop sz="75575" autoAdjust="0"/>
  </p:normalViewPr>
  <p:slideViewPr>
    <p:cSldViewPr snapToGrid="0">
      <p:cViewPr>
        <p:scale>
          <a:sx n="73" d="100"/>
          <a:sy n="73" d="100"/>
        </p:scale>
        <p:origin x="1168" y="144"/>
      </p:cViewPr>
      <p:guideLst>
        <p:guide orient="horz" pos="2160"/>
        <p:guide pos="384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0" Type="http://schemas.openxmlformats.org/officeDocument/2006/relationships/slide" Target="slides/slide18.xml"/><Relationship Id="rId21" Type="http://schemas.openxmlformats.org/officeDocument/2006/relationships/slide" Target="slides/slide19.xml"/><Relationship Id="rId22" Type="http://schemas.openxmlformats.org/officeDocument/2006/relationships/slide" Target="slides/slide20.xml"/><Relationship Id="rId23" Type="http://schemas.openxmlformats.org/officeDocument/2006/relationships/slide" Target="slides/slide21.xml"/><Relationship Id="rId24" Type="http://schemas.openxmlformats.org/officeDocument/2006/relationships/slide" Target="slides/slide22.xml"/><Relationship Id="rId25" Type="http://schemas.openxmlformats.org/officeDocument/2006/relationships/slide" Target="slides/slide23.xml"/><Relationship Id="rId26" Type="http://schemas.openxmlformats.org/officeDocument/2006/relationships/slide" Target="slides/slide24.xml"/><Relationship Id="rId27" Type="http://schemas.openxmlformats.org/officeDocument/2006/relationships/slide" Target="slides/slide25.xml"/><Relationship Id="rId28" Type="http://schemas.openxmlformats.org/officeDocument/2006/relationships/slide" Target="slides/slide26.xml"/><Relationship Id="rId29" Type="http://schemas.openxmlformats.org/officeDocument/2006/relationships/slide" Target="slides/slide27.xml"/><Relationship Id="rId1" Type="http://schemas.openxmlformats.org/officeDocument/2006/relationships/slideMaster" Target="slideMasters/slideMaster1.xml"/><Relationship Id="rId2" Type="http://schemas.openxmlformats.org/officeDocument/2006/relationships/slideMaster" Target="slideMasters/slideMaster2.xml"/><Relationship Id="rId3" Type="http://schemas.openxmlformats.org/officeDocument/2006/relationships/slide" Target="slides/slide1.xml"/><Relationship Id="rId4" Type="http://schemas.openxmlformats.org/officeDocument/2006/relationships/slide" Target="slides/slide2.xml"/><Relationship Id="rId5" Type="http://schemas.openxmlformats.org/officeDocument/2006/relationships/slide" Target="slides/slide3.xml"/><Relationship Id="rId30" Type="http://schemas.openxmlformats.org/officeDocument/2006/relationships/slide" Target="slides/slide28.xml"/><Relationship Id="rId31" Type="http://schemas.openxmlformats.org/officeDocument/2006/relationships/slide" Target="slides/slide29.xml"/><Relationship Id="rId32" Type="http://schemas.openxmlformats.org/officeDocument/2006/relationships/slide" Target="slides/slide30.xml"/><Relationship Id="rId9" Type="http://schemas.openxmlformats.org/officeDocument/2006/relationships/slide" Target="slides/slide7.xml"/><Relationship Id="rId6" Type="http://schemas.openxmlformats.org/officeDocument/2006/relationships/slide" Target="slides/slide4.xml"/><Relationship Id="rId7" Type="http://schemas.openxmlformats.org/officeDocument/2006/relationships/slide" Target="slides/slide5.xml"/><Relationship Id="rId8" Type="http://schemas.openxmlformats.org/officeDocument/2006/relationships/slide" Target="slides/slide6.xml"/><Relationship Id="rId33" Type="http://schemas.openxmlformats.org/officeDocument/2006/relationships/slide" Target="slides/slide31.xml"/><Relationship Id="rId34" Type="http://schemas.openxmlformats.org/officeDocument/2006/relationships/slide" Target="slides/slide32.xml"/><Relationship Id="rId35" Type="http://schemas.openxmlformats.org/officeDocument/2006/relationships/slide" Target="slides/slide33.xml"/><Relationship Id="rId36" Type="http://schemas.openxmlformats.org/officeDocument/2006/relationships/slide" Target="slides/slide34.xml"/><Relationship Id="rId10" Type="http://schemas.openxmlformats.org/officeDocument/2006/relationships/slide" Target="slides/slide8.xml"/><Relationship Id="rId11" Type="http://schemas.openxmlformats.org/officeDocument/2006/relationships/slide" Target="slides/slide9.xml"/><Relationship Id="rId12" Type="http://schemas.openxmlformats.org/officeDocument/2006/relationships/slide" Target="slides/slide10.xml"/><Relationship Id="rId13" Type="http://schemas.openxmlformats.org/officeDocument/2006/relationships/slide" Target="slides/slide11.xml"/><Relationship Id="rId14" Type="http://schemas.openxmlformats.org/officeDocument/2006/relationships/slide" Target="slides/slide12.xml"/><Relationship Id="rId15" Type="http://schemas.openxmlformats.org/officeDocument/2006/relationships/slide" Target="slides/slide13.xml"/><Relationship Id="rId16" Type="http://schemas.openxmlformats.org/officeDocument/2006/relationships/slide" Target="slides/slide14.xml"/><Relationship Id="rId17" Type="http://schemas.openxmlformats.org/officeDocument/2006/relationships/slide" Target="slides/slide15.xml"/><Relationship Id="rId18" Type="http://schemas.openxmlformats.org/officeDocument/2006/relationships/slide" Target="slides/slide16.xml"/><Relationship Id="rId19" Type="http://schemas.openxmlformats.org/officeDocument/2006/relationships/slide" Target="slides/slide17.xml"/><Relationship Id="rId37" Type="http://schemas.openxmlformats.org/officeDocument/2006/relationships/slide" Target="slides/slide35.xml"/><Relationship Id="rId38" Type="http://schemas.openxmlformats.org/officeDocument/2006/relationships/slide" Target="slides/slide36.xml"/><Relationship Id="rId39" Type="http://schemas.openxmlformats.org/officeDocument/2006/relationships/notesMaster" Target="notesMasters/notesMaster1.xml"/><Relationship Id="rId40" Type="http://schemas.openxmlformats.org/officeDocument/2006/relationships/handoutMaster" Target="handoutMasters/handoutMaster1.xml"/><Relationship Id="rId41" Type="http://schemas.openxmlformats.org/officeDocument/2006/relationships/presProps" Target="presProps.xml"/><Relationship Id="rId42" Type="http://schemas.openxmlformats.org/officeDocument/2006/relationships/viewProps" Target="viewProps.xml"/><Relationship Id="rId43" Type="http://schemas.openxmlformats.org/officeDocument/2006/relationships/theme" Target="theme/theme1.xml"/><Relationship Id="rId4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946F2F9A-1800-B748-BE4F-3AF4543CD1CD}" type="datetimeFigureOut">
              <a:rPr lang="en-US" smtClean="0"/>
              <a:t>5/5/16</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14B6A65-386E-C040-8D7E-DE7F7798D9E3}" type="slidenum">
              <a:rPr lang="en-US" smtClean="0"/>
              <a:t>‹#›</a:t>
            </a:fld>
            <a:endParaRPr lang="en-US" dirty="0"/>
          </a:p>
        </p:txBody>
      </p:sp>
    </p:spTree>
    <p:extLst>
      <p:ext uri="{BB962C8B-B14F-4D97-AF65-F5344CB8AC3E}">
        <p14:creationId xmlns:p14="http://schemas.microsoft.com/office/powerpoint/2010/main" val="835991910"/>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A5B517A-71EB-4509-BAE5-189BC8583ACC}" type="datetimeFigureOut">
              <a:rPr lang="en-US" smtClean="0"/>
              <a:t>5/5/16</a:t>
            </a:fld>
            <a:endParaRPr lang="en-US" dirty="0"/>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76EAC2-157E-434C-9995-73CD4FD359D0}" type="slidenum">
              <a:rPr lang="en-US" smtClean="0"/>
              <a:t>‹#›</a:t>
            </a:fld>
            <a:endParaRPr lang="en-US" dirty="0"/>
          </a:p>
        </p:txBody>
      </p:sp>
    </p:spTree>
    <p:extLst>
      <p:ext uri="{BB962C8B-B14F-4D97-AF65-F5344CB8AC3E}">
        <p14:creationId xmlns:p14="http://schemas.microsoft.com/office/powerpoint/2010/main" val="63428958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5.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9.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5.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3.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a:t>
            </a:fld>
            <a:endParaRPr lang="en-US" dirty="0"/>
          </a:p>
        </p:txBody>
      </p:sp>
    </p:spTree>
    <p:extLst>
      <p:ext uri="{BB962C8B-B14F-4D97-AF65-F5344CB8AC3E}">
        <p14:creationId xmlns:p14="http://schemas.microsoft.com/office/powerpoint/2010/main" val="31161511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10</a:t>
            </a:fld>
            <a:endParaRPr lang="en-US" dirty="0"/>
          </a:p>
        </p:txBody>
      </p:sp>
    </p:spTree>
    <p:extLst>
      <p:ext uri="{BB962C8B-B14F-4D97-AF65-F5344CB8AC3E}">
        <p14:creationId xmlns:p14="http://schemas.microsoft.com/office/powerpoint/2010/main" val="186728168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11</a:t>
            </a:fld>
            <a:endParaRPr lang="en-US" dirty="0"/>
          </a:p>
        </p:txBody>
      </p:sp>
    </p:spTree>
    <p:extLst>
      <p:ext uri="{BB962C8B-B14F-4D97-AF65-F5344CB8AC3E}">
        <p14:creationId xmlns:p14="http://schemas.microsoft.com/office/powerpoint/2010/main" val="10631467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12</a:t>
            </a:fld>
            <a:endParaRPr lang="en-US" dirty="0"/>
          </a:p>
        </p:txBody>
      </p:sp>
    </p:spTree>
    <p:extLst>
      <p:ext uri="{BB962C8B-B14F-4D97-AF65-F5344CB8AC3E}">
        <p14:creationId xmlns:p14="http://schemas.microsoft.com/office/powerpoint/2010/main" val="2187590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13</a:t>
            </a:fld>
            <a:endParaRPr lang="en-US" dirty="0"/>
          </a:p>
        </p:txBody>
      </p:sp>
    </p:spTree>
    <p:extLst>
      <p:ext uri="{BB962C8B-B14F-4D97-AF65-F5344CB8AC3E}">
        <p14:creationId xmlns:p14="http://schemas.microsoft.com/office/powerpoint/2010/main" val="55307918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14</a:t>
            </a:fld>
            <a:endParaRPr lang="en-US" dirty="0"/>
          </a:p>
        </p:txBody>
      </p:sp>
    </p:spTree>
    <p:extLst>
      <p:ext uri="{BB962C8B-B14F-4D97-AF65-F5344CB8AC3E}">
        <p14:creationId xmlns:p14="http://schemas.microsoft.com/office/powerpoint/2010/main" val="20269682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15</a:t>
            </a:fld>
            <a:endParaRPr lang="en-US" dirty="0"/>
          </a:p>
        </p:txBody>
      </p:sp>
    </p:spTree>
    <p:extLst>
      <p:ext uri="{BB962C8B-B14F-4D97-AF65-F5344CB8AC3E}">
        <p14:creationId xmlns:p14="http://schemas.microsoft.com/office/powerpoint/2010/main" val="19130662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19</a:t>
            </a:fld>
            <a:endParaRPr lang="en-US" dirty="0"/>
          </a:p>
        </p:txBody>
      </p:sp>
    </p:spTree>
    <p:extLst>
      <p:ext uri="{BB962C8B-B14F-4D97-AF65-F5344CB8AC3E}">
        <p14:creationId xmlns:p14="http://schemas.microsoft.com/office/powerpoint/2010/main" val="16307090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25</a:t>
            </a:fld>
            <a:endParaRPr lang="en-US" dirty="0"/>
          </a:p>
        </p:txBody>
      </p:sp>
    </p:spTree>
    <p:extLst>
      <p:ext uri="{BB962C8B-B14F-4D97-AF65-F5344CB8AC3E}">
        <p14:creationId xmlns:p14="http://schemas.microsoft.com/office/powerpoint/2010/main" val="259798553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33</a:t>
            </a:fld>
            <a:endParaRPr lang="en-US" dirty="0"/>
          </a:p>
        </p:txBody>
      </p:sp>
    </p:spTree>
    <p:extLst>
      <p:ext uri="{BB962C8B-B14F-4D97-AF65-F5344CB8AC3E}">
        <p14:creationId xmlns:p14="http://schemas.microsoft.com/office/powerpoint/2010/main" val="394710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2</a:t>
            </a:fld>
            <a:endParaRPr lang="en-US" dirty="0"/>
          </a:p>
        </p:txBody>
      </p:sp>
    </p:spTree>
    <p:extLst>
      <p:ext uri="{BB962C8B-B14F-4D97-AF65-F5344CB8AC3E}">
        <p14:creationId xmlns:p14="http://schemas.microsoft.com/office/powerpoint/2010/main" val="41776504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3</a:t>
            </a:fld>
            <a:endParaRPr lang="en-US" dirty="0"/>
          </a:p>
        </p:txBody>
      </p:sp>
    </p:spTree>
    <p:extLst>
      <p:ext uri="{BB962C8B-B14F-4D97-AF65-F5344CB8AC3E}">
        <p14:creationId xmlns:p14="http://schemas.microsoft.com/office/powerpoint/2010/main" val="403991364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4</a:t>
            </a:fld>
            <a:endParaRPr lang="en-US" dirty="0"/>
          </a:p>
        </p:txBody>
      </p:sp>
    </p:spTree>
    <p:extLst>
      <p:ext uri="{BB962C8B-B14F-4D97-AF65-F5344CB8AC3E}">
        <p14:creationId xmlns:p14="http://schemas.microsoft.com/office/powerpoint/2010/main" val="417765042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5</a:t>
            </a:fld>
            <a:endParaRPr lang="en-US" dirty="0"/>
          </a:p>
        </p:txBody>
      </p:sp>
    </p:spTree>
    <p:extLst>
      <p:ext uri="{BB962C8B-B14F-4D97-AF65-F5344CB8AC3E}">
        <p14:creationId xmlns:p14="http://schemas.microsoft.com/office/powerpoint/2010/main" val="417765042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6</a:t>
            </a:fld>
            <a:endParaRPr lang="en-US" dirty="0"/>
          </a:p>
        </p:txBody>
      </p:sp>
    </p:spTree>
    <p:extLst>
      <p:ext uri="{BB962C8B-B14F-4D97-AF65-F5344CB8AC3E}">
        <p14:creationId xmlns:p14="http://schemas.microsoft.com/office/powerpoint/2010/main" val="2411989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7</a:t>
            </a:fld>
            <a:endParaRPr lang="en-US" dirty="0"/>
          </a:p>
        </p:txBody>
      </p:sp>
    </p:spTree>
    <p:extLst>
      <p:ext uri="{BB962C8B-B14F-4D97-AF65-F5344CB8AC3E}">
        <p14:creationId xmlns:p14="http://schemas.microsoft.com/office/powerpoint/2010/main" val="23225906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8</a:t>
            </a:fld>
            <a:endParaRPr lang="en-US" dirty="0"/>
          </a:p>
        </p:txBody>
      </p:sp>
    </p:spTree>
    <p:extLst>
      <p:ext uri="{BB962C8B-B14F-4D97-AF65-F5344CB8AC3E}">
        <p14:creationId xmlns:p14="http://schemas.microsoft.com/office/powerpoint/2010/main" val="417765042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B76EAC2-157E-434C-9995-73CD4FD359D0}" type="slidenum">
              <a:rPr lang="en-US" smtClean="0"/>
              <a:t>9</a:t>
            </a:fld>
            <a:endParaRPr lang="en-US" dirty="0"/>
          </a:p>
        </p:txBody>
      </p:sp>
    </p:spTree>
    <p:extLst>
      <p:ext uri="{BB962C8B-B14F-4D97-AF65-F5344CB8AC3E}">
        <p14:creationId xmlns:p14="http://schemas.microsoft.com/office/powerpoint/2010/main" val="19130662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5CA53794-D6D2-1749-A79D-7DB68B008333}" type="datetime1">
              <a:rPr lang="en-US" smtClean="0">
                <a:solidFill>
                  <a:prstClr val="black">
                    <a:tint val="75000"/>
                  </a:prstClr>
                </a:solidFill>
              </a:rPr>
              <a:t>5/5/16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275777505"/>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087BFD10-689F-D942-80BA-C87B43A8F87B}" type="datetime1">
              <a:rPr lang="en-US" smtClean="0">
                <a:solidFill>
                  <a:prstClr val="black">
                    <a:tint val="75000"/>
                  </a:prstClr>
                </a:solidFill>
              </a:rPr>
              <a:t>5/5/16</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404386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B082EE-5D8C-834E-8A94-7195391A8150}" type="datetime1">
              <a:rPr lang="en-US" smtClean="0">
                <a:solidFill>
                  <a:prstClr val="black">
                    <a:tint val="75000"/>
                  </a:prstClr>
                </a:solidFill>
              </a:rPr>
              <a:t>5/5/16</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1658781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7"/>
            <a:ext cx="3932237" cy="1193799"/>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5181600" y="987427"/>
            <a:ext cx="6172200" cy="500538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839788" y="2181225"/>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FD045F21-EC4D-2949-83D4-20ADE698BD43}" type="datetime1">
              <a:rPr lang="en-US" smtClean="0">
                <a:solidFill>
                  <a:prstClr val="black">
                    <a:tint val="75000"/>
                  </a:prstClr>
                </a:solidFill>
              </a:rPr>
              <a:t>5/5/16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9680643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987426"/>
            <a:ext cx="3932237" cy="1069974"/>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5183188" y="987426"/>
            <a:ext cx="6172200" cy="4994274"/>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839788" y="2057400"/>
            <a:ext cx="3932237" cy="3924300"/>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CA81F0DC-EE33-CA44-9A3B-E6138C1B442F}" type="datetime1">
              <a:rPr lang="en-US" smtClean="0">
                <a:solidFill>
                  <a:prstClr val="black">
                    <a:tint val="75000"/>
                  </a:prstClr>
                </a:solidFill>
              </a:rPr>
              <a:t>5/5/16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1700978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0594839E-DE69-1242-91A5-B68BDE8FEA12}" type="datetime1">
              <a:rPr lang="en-US" smtClean="0">
                <a:solidFill>
                  <a:prstClr val="black">
                    <a:tint val="75000"/>
                  </a:prstClr>
                </a:solidFill>
              </a:rPr>
              <a:t>5/5/16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544398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1" y="923925"/>
            <a:ext cx="2628900" cy="52530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838201" y="923925"/>
            <a:ext cx="7734300" cy="52530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213D091-7C83-184D-AA43-B062872E39AF}" type="datetime1">
              <a:rPr lang="en-US" smtClean="0">
                <a:solidFill>
                  <a:prstClr val="black">
                    <a:tint val="75000"/>
                  </a:prstClr>
                </a:solidFill>
              </a:rPr>
              <a:t>5/5/16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6940836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C3C3DC8-B4B6-5A4B-ACA4-FBA8DCE05FCD}" type="datetime1">
              <a:rPr lang="en-US" smtClean="0"/>
              <a:t>5/5/16</a:t>
            </a:fld>
            <a:endParaRPr lang="en-US" dirty="0"/>
          </a:p>
        </p:txBody>
      </p:sp>
      <p:sp>
        <p:nvSpPr>
          <p:cNvPr id="5" name="Footer Placeholder 4"/>
          <p:cNvSpPr>
            <a:spLocks noGrp="1"/>
          </p:cNvSpPr>
          <p:nvPr>
            <p:ph type="ftr" sz="quarter" idx="11"/>
          </p:nvPr>
        </p:nvSpPr>
        <p:spPr/>
        <p:txBody>
          <a:bodyPr/>
          <a:lstStyle/>
          <a:p>
            <a:r>
              <a:rPr lang="en-US" dirty="0" smtClean="0"/>
              <a:t>CTE Leadership Institute May 8 - 9, 2015 LaJolla, CA</a:t>
            </a:r>
            <a:endParaRPr lang="en-US" dirty="0"/>
          </a:p>
        </p:txBody>
      </p:sp>
      <p:sp>
        <p:nvSpPr>
          <p:cNvPr id="6" name="Slide Number Placeholder 5"/>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4166745179"/>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E6535BB8-85F4-5746-AB53-4CB85CDE18A8}" type="datetime1">
              <a:rPr lang="en-US" smtClean="0"/>
              <a:t>5/5/16</a:t>
            </a:fld>
            <a:endParaRPr lang="en-US" dirty="0"/>
          </a:p>
        </p:txBody>
      </p:sp>
      <p:sp>
        <p:nvSpPr>
          <p:cNvPr id="6" name="Footer Placeholder 5"/>
          <p:cNvSpPr>
            <a:spLocks noGrp="1"/>
          </p:cNvSpPr>
          <p:nvPr>
            <p:ph type="ftr" sz="quarter" idx="11"/>
          </p:nvPr>
        </p:nvSpPr>
        <p:spPr/>
        <p:txBody>
          <a:bodyPr/>
          <a:lstStyle/>
          <a:p>
            <a:r>
              <a:rPr lang="en-US" dirty="0" smtClean="0"/>
              <a:t>CTE Leadership Institute May 8 - 9, 2015 LaJolla, CA</a:t>
            </a:r>
            <a:endParaRPr lang="en-US" dirty="0"/>
          </a:p>
        </p:txBody>
      </p:sp>
      <p:sp>
        <p:nvSpPr>
          <p:cNvPr id="7" name="Slide Number Placeholder 6"/>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34867183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B4E3593-FDB8-814B-B841-B4290301D609}" type="datetime1">
              <a:rPr lang="en-US" smtClean="0"/>
              <a:t>5/5/16</a:t>
            </a:fld>
            <a:endParaRPr lang="en-US" dirty="0"/>
          </a:p>
        </p:txBody>
      </p:sp>
      <p:sp>
        <p:nvSpPr>
          <p:cNvPr id="4" name="Footer Placeholder 3"/>
          <p:cNvSpPr>
            <a:spLocks noGrp="1"/>
          </p:cNvSpPr>
          <p:nvPr>
            <p:ph type="ftr" sz="quarter" idx="11"/>
          </p:nvPr>
        </p:nvSpPr>
        <p:spPr/>
        <p:txBody>
          <a:bodyPr/>
          <a:lstStyle/>
          <a:p>
            <a:r>
              <a:rPr lang="en-US" dirty="0" smtClean="0"/>
              <a:t>CTE Leadership Institute May 8 - 9, 2015 LaJolla, CA</a:t>
            </a:r>
            <a:endParaRPr lang="en-US" dirty="0"/>
          </a:p>
        </p:txBody>
      </p:sp>
      <p:sp>
        <p:nvSpPr>
          <p:cNvPr id="5" name="Slide Number Placeholder 4"/>
          <p:cNvSpPr>
            <a:spLocks noGrp="1"/>
          </p:cNvSpPr>
          <p:nvPr>
            <p:ph type="sldNum" sz="quarter" idx="12"/>
          </p:nvPr>
        </p:nvSpPr>
        <p:spPr/>
        <p:txBody>
          <a:bodyPr/>
          <a:lstStyle/>
          <a:p>
            <a:fld id="{F01EB0EE-5C55-4A20-9AF4-1E061F85A2B6}" type="slidenum">
              <a:rPr lang="en-US" smtClean="0"/>
              <a:t>‹#›</a:t>
            </a:fld>
            <a:endParaRPr lang="en-US" dirty="0"/>
          </a:p>
        </p:txBody>
      </p:sp>
    </p:spTree>
    <p:extLst>
      <p:ext uri="{BB962C8B-B14F-4D97-AF65-F5344CB8AC3E}">
        <p14:creationId xmlns:p14="http://schemas.microsoft.com/office/powerpoint/2010/main" val="193249387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1122363"/>
            <a:ext cx="103632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22" name="Date Placeholder 21"/>
          <p:cNvSpPr>
            <a:spLocks noGrp="1"/>
          </p:cNvSpPr>
          <p:nvPr>
            <p:ph type="dt" sz="half" idx="14"/>
          </p:nvPr>
        </p:nvSpPr>
        <p:spPr/>
        <p:txBody>
          <a:bodyPr/>
          <a:lstStyle/>
          <a:p>
            <a:fld id="{868AF2EF-261F-C147-A0E0-D03A8BB5FF75}" type="datetime1">
              <a:rPr lang="en-US" smtClean="0">
                <a:solidFill>
                  <a:prstClr val="black">
                    <a:tint val="75000"/>
                  </a:prstClr>
                </a:solidFill>
              </a:rPr>
              <a:t>5/5/16</a:t>
            </a:fld>
            <a:endParaRPr lang="en-US" dirty="0">
              <a:solidFill>
                <a:prstClr val="black">
                  <a:tint val="75000"/>
                </a:prstClr>
              </a:solidFill>
            </a:endParaRPr>
          </a:p>
        </p:txBody>
      </p:sp>
      <p:sp>
        <p:nvSpPr>
          <p:cNvPr id="23" name="Footer Placeholder 22"/>
          <p:cNvSpPr>
            <a:spLocks noGrp="1"/>
          </p:cNvSpPr>
          <p:nvPr>
            <p:ph type="ftr" sz="quarter" idx="15"/>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24" name="Slide Number Placeholder 23"/>
          <p:cNvSpPr>
            <a:spLocks noGrp="1"/>
          </p:cNvSpPr>
          <p:nvPr>
            <p:ph type="sldNum" sz="quarter" idx="16"/>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345674925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969C19AE-2B89-AF4C-968F-CDE01D5D7DFD}" type="datetime1">
              <a:rPr lang="en-US" smtClean="0">
                <a:solidFill>
                  <a:prstClr val="black">
                    <a:tint val="75000"/>
                  </a:prstClr>
                </a:solidFill>
              </a:rPr>
              <a:t>5/5/16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14228102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40"/>
            <a:ext cx="105156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831851" y="4589465"/>
            <a:ext cx="105156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186E06B-8D0D-0B4B-ACC6-31C7C1D0EDC2}" type="datetime1">
              <a:rPr lang="en-US" smtClean="0">
                <a:solidFill>
                  <a:prstClr val="black">
                    <a:tint val="75000"/>
                  </a:prstClr>
                </a:solidFill>
              </a:rPr>
              <a:t>5/5/16</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046336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2CCD8CED-4DD4-4140-A1C4-DCDF7078C1FF}" type="datetime1">
              <a:rPr lang="en-US" smtClean="0">
                <a:solidFill>
                  <a:prstClr val="black">
                    <a:tint val="75000"/>
                  </a:prstClr>
                </a:solidFill>
              </a:rPr>
              <a:t>5/5/16</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8157681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895351"/>
            <a:ext cx="10515600" cy="795339"/>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839789"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9"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72201"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1"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636749ED-55EC-4E4E-B2C7-DD0406435501}" type="datetime1">
              <a:rPr lang="en-US" smtClean="0">
                <a:solidFill>
                  <a:prstClr val="black">
                    <a:tint val="75000"/>
                  </a:prstClr>
                </a:solidFill>
              </a:rPr>
              <a:t>5/5/16</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6210455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theme" Target="../theme/theme1.xml"/><Relationship Id="rId6" Type="http://schemas.openxmlformats.org/officeDocument/2006/relationships/image" Target="../media/image1.jpg"/><Relationship Id="rId1" Type="http://schemas.openxmlformats.org/officeDocument/2006/relationships/slideLayout" Target="../slideLayouts/slideLayout1.xml"/><Relationship Id="rId2" Type="http://schemas.openxmlformats.org/officeDocument/2006/relationships/slideLayout" Target="../slideLayouts/slideLayout2.xml"/></Relationships>
</file>

<file path=ppt/slideMasters/_rels/slideMaster2.xml.rels><?xml version="1.0" encoding="UTF-8" standalone="yes"?>
<Relationships xmlns="http://schemas.openxmlformats.org/package/2006/relationships"><Relationship Id="rId11" Type="http://schemas.openxmlformats.org/officeDocument/2006/relationships/slideLayout" Target="../slideLayouts/slideLayout15.xml"/><Relationship Id="rId12" Type="http://schemas.openxmlformats.org/officeDocument/2006/relationships/theme" Target="../theme/theme2.xml"/><Relationship Id="rId13" Type="http://schemas.openxmlformats.org/officeDocument/2006/relationships/image" Target="../media/image2.jpg"/><Relationship Id="rId1" Type="http://schemas.openxmlformats.org/officeDocument/2006/relationships/slideLayout" Target="../slideLayouts/slideLayout5.xml"/><Relationship Id="rId2" Type="http://schemas.openxmlformats.org/officeDocument/2006/relationships/slideLayout" Target="../slideLayouts/slideLayout6.xml"/><Relationship Id="rId3" Type="http://schemas.openxmlformats.org/officeDocument/2006/relationships/slideLayout" Target="../slideLayouts/slideLayout7.xml"/><Relationship Id="rId4" Type="http://schemas.openxmlformats.org/officeDocument/2006/relationships/slideLayout" Target="../slideLayouts/slideLayout8.xml"/><Relationship Id="rId5" Type="http://schemas.openxmlformats.org/officeDocument/2006/relationships/slideLayout" Target="../slideLayouts/slideLayout9.xml"/><Relationship Id="rId6" Type="http://schemas.openxmlformats.org/officeDocument/2006/relationships/slideLayout" Target="../slideLayouts/slideLayout10.xml"/><Relationship Id="rId7" Type="http://schemas.openxmlformats.org/officeDocument/2006/relationships/slideLayout" Target="../slideLayouts/slideLayout11.xml"/><Relationship Id="rId8" Type="http://schemas.openxmlformats.org/officeDocument/2006/relationships/slideLayout" Target="../slideLayouts/slideLayout12.xml"/><Relationship Id="rId9" Type="http://schemas.openxmlformats.org/officeDocument/2006/relationships/slideLayout" Target="../slideLayouts/slideLayout13.xml"/><Relationship Id="rId10"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5319660-978A-3847-831D-F1031CCAB5AE}" type="datetime1">
              <a:rPr lang="en-US" smtClean="0">
                <a:solidFill>
                  <a:prstClr val="black">
                    <a:tint val="75000"/>
                  </a:prstClr>
                </a:solidFill>
              </a:rPr>
              <a:t>5/5/16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58850525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904876"/>
            <a:ext cx="10515600" cy="914401"/>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38200" y="6356352"/>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D15D92-DCC7-D34A-BDBA-BAD7CA28424F}" type="datetime1">
              <a:rPr lang="en-US" smtClean="0">
                <a:solidFill>
                  <a:prstClr val="black">
                    <a:tint val="75000"/>
                  </a:prstClr>
                </a:solidFill>
              </a:rPr>
              <a:t>5/5/16</a:t>
            </a:fld>
            <a:endParaRPr lang="en-US" dirty="0">
              <a:solidFill>
                <a:prstClr val="black">
                  <a:tint val="75000"/>
                </a:prstClr>
              </a:solidFill>
            </a:endParaRPr>
          </a:p>
        </p:txBody>
      </p:sp>
      <p:sp>
        <p:nvSpPr>
          <p:cNvPr id="5" name="Footer Placeholder 4"/>
          <p:cNvSpPr>
            <a:spLocks noGrp="1"/>
          </p:cNvSpPr>
          <p:nvPr>
            <p:ph type="ftr" sz="quarter" idx="3"/>
          </p:nvPr>
        </p:nvSpPr>
        <p:spPr>
          <a:xfrm>
            <a:off x="4038600" y="6356352"/>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solidFill>
                  <a:prstClr val="black">
                    <a:tint val="75000"/>
                  </a:prstClr>
                </a:solidFill>
              </a:rPr>
              <a:t>CTE Leadership Institute May 8 - 9, 2015 LaJolla, CA</a:t>
            </a:r>
            <a:endParaRPr lang="en-US" dirty="0">
              <a:solidFill>
                <a:prstClr val="black">
                  <a:tint val="75000"/>
                </a:prstClr>
              </a:solidFill>
            </a:endParaRPr>
          </a:p>
        </p:txBody>
      </p:sp>
      <p:sp>
        <p:nvSpPr>
          <p:cNvPr id="6" name="Slide Number Placeholder 5"/>
          <p:cNvSpPr>
            <a:spLocks noGrp="1"/>
          </p:cNvSpPr>
          <p:nvPr>
            <p:ph type="sldNum" sz="quarter" idx="4"/>
          </p:nvPr>
        </p:nvSpPr>
        <p:spPr>
          <a:xfrm>
            <a:off x="8610600" y="6356352"/>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FF6F13D-F0A3-46C2-B698-AB3A8038C3A8}"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308468519"/>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Lst>
  <p:timing>
    <p:tnLst>
      <p:par>
        <p:cTn id="1" dur="indefinite" restart="never" nodeType="tmRoot"/>
      </p:par>
    </p:tnLst>
  </p:timing>
  <p:hf hdr="0" ftr="0" dt="0"/>
  <p:txStyles>
    <p:titleStyle>
      <a:lvl1pPr algn="l" defTabSz="914400" rtl="0" eaLnBrk="1" latinLnBrk="0" hangingPunct="1">
        <a:lnSpc>
          <a:spcPct val="90000"/>
        </a:lnSpc>
        <a:spcBef>
          <a:spcPct val="0"/>
        </a:spcBef>
        <a:buNone/>
        <a:defRPr sz="3600" b="1" i="1" kern="1200">
          <a:solidFill>
            <a:srgbClr val="261300"/>
          </a:solidFill>
          <a:latin typeface="Georgia" panose="02040502050405020303" pitchFamily="18"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400" b="1" i="1" kern="1200">
          <a:solidFill>
            <a:srgbClr val="1A0D00"/>
          </a:solidFill>
          <a:latin typeface="Georgia" panose="02040502050405020303" pitchFamily="18"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rgbClr val="1A0D00"/>
          </a:solidFill>
          <a:latin typeface="Georgia" panose="02040502050405020303" pitchFamily="18"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rgbClr val="1A0D00"/>
          </a:solidFill>
          <a:latin typeface="Georgia" panose="02040502050405020303" pitchFamily="18"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rgbClr val="1A0D00"/>
          </a:solidFill>
          <a:latin typeface="Georgia" panose="02040502050405020303" pitchFamily="18"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3.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hyperlink" Target="http://67.205.94.182/publications/what-we-know-about-dual-enrollment.html"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hyperlink" Target="http://67.205.94.182/publications/what-we-know-about-dual-enrollment.html" TargetMode="External"/><Relationship Id="rId4" Type="http://schemas.openxmlformats.org/officeDocument/2006/relationships/hyperlink" Target="http://www.rpgroup.org/projects/dual-enrollment-guide-2014" TargetMode="External"/><Relationship Id="rId5" Type="http://schemas.openxmlformats.org/officeDocument/2006/relationships/hyperlink" Target="http://www.rpgroup.org/system/files/High-School-Transition-Brief_0.pdf" TargetMode="External"/><Relationship Id="rId6" Type="http://schemas.openxmlformats.org/officeDocument/2006/relationships/hyperlink" Target="http://irvine.org/evaluation/program-evaluations/concurrent-courses-initiative" TargetMode="External"/><Relationship Id="rId7" Type="http://schemas.openxmlformats.org/officeDocument/2006/relationships/hyperlink" Target="http://www.careerladdersproject.org/high-school-to-college-transition-tools/early-college-experiences-and-transition-support/" TargetMode="External"/><Relationship Id="rId8" Type="http://schemas.openxmlformats.org/officeDocument/2006/relationships/hyperlink" Target="http://www.sbcc.edu/dualenrollment/programresources.php" TargetMode="External"/><Relationship Id="rId9" Type="http://schemas.openxmlformats.org/officeDocument/2006/relationships/hyperlink" Target="http://extranet.cccco.edu/Divisions/AcademicAffairs/CurriculumandInstructionUnit/MiddleCollegeHighSchool/DualEnrollmentSummit.aspx" TargetMode="External"/><Relationship Id="rId1" Type="http://schemas.openxmlformats.org/officeDocument/2006/relationships/slideLayout" Target="../slideLayouts/slideLayout6.xml"/><Relationship Id="rId2" Type="http://schemas.openxmlformats.org/officeDocument/2006/relationships/notesSlide" Target="../notesSlides/notesSlide18.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hyperlink" Target="mailto:dchiabotti@napavalley.edu" TargetMode="Externa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4.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5.jp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18186" y="1122363"/>
            <a:ext cx="10186449" cy="2387600"/>
          </a:xfrm>
        </p:spPr>
        <p:txBody>
          <a:bodyPr>
            <a:noAutofit/>
          </a:bodyPr>
          <a:lstStyle/>
          <a:p>
            <a:r>
              <a:rPr lang="en-US" sz="4400" i="0" strike="sngStrike" dirty="0">
                <a:latin typeface="+mn-lt"/>
              </a:rPr>
              <a:t>Dual </a:t>
            </a:r>
            <a:r>
              <a:rPr lang="en-US" sz="4400" i="0" strike="sngStrike" dirty="0" smtClean="0">
                <a:latin typeface="+mn-lt"/>
              </a:rPr>
              <a:t>Enrollment Toolkit</a:t>
            </a:r>
            <a:br>
              <a:rPr lang="en-US" sz="4400" i="0" strike="sngStrike" dirty="0" smtClean="0">
                <a:latin typeface="+mn-lt"/>
              </a:rPr>
            </a:br>
            <a:r>
              <a:rPr lang="en-US" sz="4400" i="0" dirty="0" smtClean="0">
                <a:latin typeface="+mn-lt"/>
              </a:rPr>
              <a:t>Dual Enrollment . . . What’s It All About?</a:t>
            </a:r>
            <a:endParaRPr lang="en-US" sz="4400" i="0" dirty="0">
              <a:latin typeface="+mn-lt"/>
            </a:endParaRPr>
          </a:p>
        </p:txBody>
      </p:sp>
      <p:sp>
        <p:nvSpPr>
          <p:cNvPr id="3" name="Subtitle 2"/>
          <p:cNvSpPr>
            <a:spLocks noGrp="1"/>
          </p:cNvSpPr>
          <p:nvPr>
            <p:ph type="subTitle" idx="1"/>
          </p:nvPr>
        </p:nvSpPr>
        <p:spPr>
          <a:xfrm>
            <a:off x="1650285" y="3931281"/>
            <a:ext cx="9144000" cy="2329091"/>
          </a:xfrm>
        </p:spPr>
        <p:txBody>
          <a:bodyPr>
            <a:normAutofit/>
          </a:bodyPr>
          <a:lstStyle/>
          <a:p>
            <a:r>
              <a:rPr lang="en-US" i="0" dirty="0" smtClean="0">
                <a:solidFill>
                  <a:schemeClr val="tx2"/>
                </a:solidFill>
                <a:latin typeface="+mn-lt"/>
              </a:rPr>
              <a:t>Katherine </a:t>
            </a:r>
            <a:r>
              <a:rPr lang="en-US" i="0" dirty="0" err="1" smtClean="0">
                <a:solidFill>
                  <a:schemeClr val="tx2"/>
                </a:solidFill>
                <a:latin typeface="+mn-lt"/>
              </a:rPr>
              <a:t>Krolikowski</a:t>
            </a:r>
            <a:r>
              <a:rPr lang="en-US" i="0" dirty="0" smtClean="0">
                <a:solidFill>
                  <a:schemeClr val="tx2"/>
                </a:solidFill>
                <a:latin typeface="+mn-lt"/>
              </a:rPr>
              <a:t>, CTE Leadership Committee, Facilitator</a:t>
            </a:r>
          </a:p>
          <a:p>
            <a:r>
              <a:rPr lang="en-US" i="0" dirty="0" smtClean="0">
                <a:solidFill>
                  <a:schemeClr val="tx2"/>
                </a:solidFill>
                <a:latin typeface="+mn-lt"/>
              </a:rPr>
              <a:t>Dianna </a:t>
            </a:r>
            <a:r>
              <a:rPr lang="en-US" i="0" dirty="0" err="1" smtClean="0">
                <a:solidFill>
                  <a:schemeClr val="tx2"/>
                </a:solidFill>
                <a:latin typeface="+mn-lt"/>
              </a:rPr>
              <a:t>Chiabotti</a:t>
            </a:r>
            <a:r>
              <a:rPr lang="en-US" i="0" dirty="0" smtClean="0">
                <a:solidFill>
                  <a:schemeClr val="tx2"/>
                </a:solidFill>
                <a:latin typeface="+mn-lt"/>
              </a:rPr>
              <a:t>, Technical Assistance Provider on Curriculum</a:t>
            </a:r>
          </a:p>
          <a:p>
            <a:r>
              <a:rPr lang="en-US" i="0" dirty="0" smtClean="0">
                <a:solidFill>
                  <a:schemeClr val="tx2"/>
                </a:solidFill>
                <a:latin typeface="+mn-lt"/>
              </a:rPr>
              <a:t>Dolores Davison, ASCCC Executive Committee</a:t>
            </a:r>
          </a:p>
          <a:p>
            <a:endParaRPr lang="en-US" i="0" dirty="0">
              <a:solidFill>
                <a:schemeClr val="tx2"/>
              </a:solidFill>
              <a:latin typeface="+mn-lt"/>
            </a:endParaRPr>
          </a:p>
          <a:p>
            <a:endParaRPr lang="en-US" dirty="0">
              <a:latin typeface="+mn-lt"/>
            </a:endParaRPr>
          </a:p>
        </p:txBody>
      </p:sp>
    </p:spTree>
    <p:extLst>
      <p:ext uri="{BB962C8B-B14F-4D97-AF65-F5344CB8AC3E}">
        <p14:creationId xmlns:p14="http://schemas.microsoft.com/office/powerpoint/2010/main" val="29585983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So Why Isn’t Everyone Doing This?</a:t>
            </a:r>
            <a:endParaRPr lang="en-US" sz="4000" i="0" dirty="0">
              <a:latin typeface="+mn-lt"/>
            </a:endParaRPr>
          </a:p>
        </p:txBody>
      </p:sp>
      <p:sp>
        <p:nvSpPr>
          <p:cNvPr id="3" name="Content Placeholder 2"/>
          <p:cNvSpPr>
            <a:spLocks noGrp="1"/>
          </p:cNvSpPr>
          <p:nvPr>
            <p:ph idx="1"/>
          </p:nvPr>
        </p:nvSpPr>
        <p:spPr>
          <a:xfrm>
            <a:off x="838200" y="1929730"/>
            <a:ext cx="10515600" cy="4594161"/>
          </a:xfrm>
        </p:spPr>
        <p:txBody>
          <a:bodyPr>
            <a:normAutofit/>
          </a:bodyPr>
          <a:lstStyle/>
          <a:p>
            <a:pPr>
              <a:spcAft>
                <a:spcPts val="1200"/>
              </a:spcAft>
            </a:pPr>
            <a:r>
              <a:rPr lang="en-US" sz="3200" b="0" i="0" dirty="0">
                <a:solidFill>
                  <a:schemeClr val="bg1">
                    <a:lumMod val="75000"/>
                  </a:schemeClr>
                </a:solidFill>
                <a:latin typeface="+mn-lt"/>
              </a:rPr>
              <a:t>Programs vary in purpose– intentional college/career pathway programs vs. “chasing FTES</a:t>
            </a:r>
            <a:r>
              <a:rPr lang="en-US" sz="3200" b="0" i="0" dirty="0" smtClean="0">
                <a:solidFill>
                  <a:schemeClr val="bg1">
                    <a:lumMod val="75000"/>
                  </a:schemeClr>
                </a:solidFill>
                <a:latin typeface="+mn-lt"/>
              </a:rPr>
              <a:t>”</a:t>
            </a:r>
            <a:endParaRPr lang="en-US" sz="3200" b="0" i="0" dirty="0">
              <a:solidFill>
                <a:schemeClr val="bg1">
                  <a:lumMod val="75000"/>
                </a:schemeClr>
              </a:solidFill>
              <a:latin typeface="+mn-lt"/>
            </a:endParaRPr>
          </a:p>
          <a:p>
            <a:pPr>
              <a:spcAft>
                <a:spcPts val="1200"/>
              </a:spcAft>
            </a:pPr>
            <a:r>
              <a:rPr lang="en-US" sz="3200" b="0" i="0" dirty="0">
                <a:latin typeface="+mn-lt"/>
              </a:rPr>
              <a:t>Programs vary in degree of “</a:t>
            </a:r>
            <a:r>
              <a:rPr lang="en-US" sz="3200" b="0" i="0" dirty="0" smtClean="0">
                <a:latin typeface="+mn-lt"/>
              </a:rPr>
              <a:t>formality”</a:t>
            </a:r>
            <a:endParaRPr lang="en-US" sz="3200" dirty="0" smtClean="0">
              <a:latin typeface="+mn-lt"/>
            </a:endParaRPr>
          </a:p>
          <a:p>
            <a:pPr marL="0" indent="0" algn="ctr">
              <a:spcAft>
                <a:spcPts val="1200"/>
              </a:spcAft>
              <a:buNone/>
            </a:pPr>
            <a:r>
              <a:rPr lang="en-US" sz="3200" b="0" i="0" dirty="0" smtClean="0">
                <a:solidFill>
                  <a:srgbClr val="FF0000"/>
                </a:solidFill>
                <a:latin typeface="+mn-lt"/>
              </a:rPr>
              <a:t>memorandum </a:t>
            </a:r>
            <a:r>
              <a:rPr lang="en-US" sz="3200" b="0" i="0" dirty="0">
                <a:solidFill>
                  <a:srgbClr val="FF0000"/>
                </a:solidFill>
                <a:latin typeface="+mn-lt"/>
              </a:rPr>
              <a:t>of understanding </a:t>
            </a:r>
            <a:endParaRPr lang="en-US" sz="3200" b="0" i="0" dirty="0" smtClean="0">
              <a:solidFill>
                <a:srgbClr val="FF0000"/>
              </a:solidFill>
              <a:latin typeface="+mn-lt"/>
            </a:endParaRPr>
          </a:p>
          <a:p>
            <a:pPr marL="0" indent="0" algn="ctr">
              <a:spcAft>
                <a:spcPts val="1200"/>
              </a:spcAft>
              <a:buNone/>
            </a:pPr>
            <a:r>
              <a:rPr lang="en-US" sz="3200" b="0" i="0" dirty="0" smtClean="0">
                <a:latin typeface="+mn-lt"/>
              </a:rPr>
              <a:t>vs</a:t>
            </a:r>
            <a:r>
              <a:rPr lang="en-US" sz="3200" b="0" i="0" dirty="0">
                <a:latin typeface="+mn-lt"/>
              </a:rPr>
              <a:t>. </a:t>
            </a:r>
            <a:endParaRPr lang="en-US" sz="3200" b="0" i="0" dirty="0" smtClean="0">
              <a:latin typeface="+mn-lt"/>
            </a:endParaRPr>
          </a:p>
          <a:p>
            <a:pPr marL="0" indent="0" algn="ctr">
              <a:spcAft>
                <a:spcPts val="1200"/>
              </a:spcAft>
              <a:buNone/>
            </a:pPr>
            <a:r>
              <a:rPr lang="en-US" sz="3200" b="0" i="0" dirty="0" smtClean="0">
                <a:solidFill>
                  <a:srgbClr val="FF0000"/>
                </a:solidFill>
                <a:latin typeface="+mn-lt"/>
              </a:rPr>
              <a:t>verbal agreement</a:t>
            </a:r>
            <a:endParaRPr lang="en-US" b="0" dirty="0">
              <a:solidFill>
                <a:srgbClr val="FF0000"/>
              </a:solidFill>
              <a:latin typeface="+mn-lt"/>
            </a:endParaRPr>
          </a:p>
          <a:p>
            <a:endParaRPr lang="en-US" b="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10</a:t>
            </a:fld>
            <a:endParaRPr lang="en-US" dirty="0">
              <a:solidFill>
                <a:prstClr val="black">
                  <a:tint val="75000"/>
                </a:prstClr>
              </a:solidFill>
            </a:endParaRPr>
          </a:p>
        </p:txBody>
      </p:sp>
    </p:spTree>
    <p:extLst>
      <p:ext uri="{BB962C8B-B14F-4D97-AF65-F5344CB8AC3E}">
        <p14:creationId xmlns:p14="http://schemas.microsoft.com/office/powerpoint/2010/main" val="120680090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So Why Isn’t Everyone Doing This?</a:t>
            </a:r>
            <a:endParaRPr lang="en-US" sz="4000" i="0" dirty="0">
              <a:latin typeface="+mn-lt"/>
            </a:endParaRPr>
          </a:p>
        </p:txBody>
      </p:sp>
      <p:sp>
        <p:nvSpPr>
          <p:cNvPr id="3" name="Content Placeholder 2"/>
          <p:cNvSpPr>
            <a:spLocks noGrp="1"/>
          </p:cNvSpPr>
          <p:nvPr>
            <p:ph idx="1"/>
          </p:nvPr>
        </p:nvSpPr>
        <p:spPr>
          <a:xfrm>
            <a:off x="838200" y="1929730"/>
            <a:ext cx="10515600" cy="4594161"/>
          </a:xfrm>
        </p:spPr>
        <p:txBody>
          <a:bodyPr>
            <a:normAutofit/>
          </a:bodyPr>
          <a:lstStyle/>
          <a:p>
            <a:pPr>
              <a:spcAft>
                <a:spcPts val="1200"/>
              </a:spcAft>
            </a:pPr>
            <a:r>
              <a:rPr lang="en-US" sz="3200" b="0" i="0" dirty="0">
                <a:solidFill>
                  <a:schemeClr val="bg1">
                    <a:lumMod val="75000"/>
                  </a:schemeClr>
                </a:solidFill>
                <a:latin typeface="+mn-lt"/>
              </a:rPr>
              <a:t>Programs vary in purpose– intentional college/career pathway programs vs. “chasing FTES</a:t>
            </a:r>
            <a:r>
              <a:rPr lang="en-US" sz="3200" b="0" i="0" dirty="0" smtClean="0">
                <a:solidFill>
                  <a:schemeClr val="bg1">
                    <a:lumMod val="75000"/>
                  </a:schemeClr>
                </a:solidFill>
                <a:latin typeface="+mn-lt"/>
              </a:rPr>
              <a:t>”</a:t>
            </a:r>
            <a:endParaRPr lang="en-US" sz="3200" b="0" i="0" dirty="0">
              <a:solidFill>
                <a:schemeClr val="bg1">
                  <a:lumMod val="75000"/>
                </a:schemeClr>
              </a:solidFill>
              <a:latin typeface="+mn-lt"/>
            </a:endParaRPr>
          </a:p>
          <a:p>
            <a:pPr>
              <a:spcAft>
                <a:spcPts val="1200"/>
              </a:spcAft>
            </a:pPr>
            <a:r>
              <a:rPr lang="en-US" sz="3200" b="0" i="0" dirty="0">
                <a:latin typeface="+mn-lt"/>
              </a:rPr>
              <a:t>Programs vary in degree of “</a:t>
            </a:r>
            <a:r>
              <a:rPr lang="en-US" sz="3200" b="0" i="0" dirty="0" smtClean="0">
                <a:latin typeface="+mn-lt"/>
              </a:rPr>
              <a:t>formality”</a:t>
            </a:r>
            <a:endParaRPr lang="en-US" sz="3200" dirty="0" smtClean="0">
              <a:latin typeface="+mn-lt"/>
            </a:endParaRPr>
          </a:p>
          <a:p>
            <a:pPr marL="0" indent="0" algn="ctr">
              <a:spcAft>
                <a:spcPts val="1200"/>
              </a:spcAft>
              <a:buNone/>
            </a:pPr>
            <a:r>
              <a:rPr lang="en-US" sz="3200" b="0" i="0" dirty="0" smtClean="0">
                <a:solidFill>
                  <a:srgbClr val="FF0000"/>
                </a:solidFill>
                <a:latin typeface="+mn-lt"/>
              </a:rPr>
              <a:t>memorandum </a:t>
            </a:r>
            <a:r>
              <a:rPr lang="en-US" sz="3200" b="0" i="0" dirty="0">
                <a:solidFill>
                  <a:srgbClr val="FF0000"/>
                </a:solidFill>
                <a:latin typeface="+mn-lt"/>
              </a:rPr>
              <a:t>of understanding </a:t>
            </a:r>
            <a:endParaRPr lang="en-US" sz="3200" b="0" i="0" dirty="0" smtClean="0">
              <a:solidFill>
                <a:srgbClr val="FF0000"/>
              </a:solidFill>
              <a:latin typeface="+mn-lt"/>
            </a:endParaRPr>
          </a:p>
          <a:p>
            <a:pPr marL="0" indent="0" algn="ctr">
              <a:spcAft>
                <a:spcPts val="1200"/>
              </a:spcAft>
              <a:buNone/>
            </a:pPr>
            <a:r>
              <a:rPr lang="en-US" sz="3200" b="0" i="0" dirty="0" smtClean="0">
                <a:latin typeface="+mn-lt"/>
              </a:rPr>
              <a:t>vs</a:t>
            </a:r>
            <a:r>
              <a:rPr lang="en-US" sz="3200" b="0" i="0" dirty="0">
                <a:latin typeface="+mn-lt"/>
              </a:rPr>
              <a:t>. </a:t>
            </a:r>
            <a:endParaRPr lang="en-US" sz="3200" b="0" i="0" dirty="0" smtClean="0">
              <a:latin typeface="+mn-lt"/>
            </a:endParaRPr>
          </a:p>
          <a:p>
            <a:pPr marL="0" indent="0" algn="ctr">
              <a:spcAft>
                <a:spcPts val="1200"/>
              </a:spcAft>
              <a:buNone/>
            </a:pPr>
            <a:r>
              <a:rPr lang="en-US" sz="3200" b="0" i="0" dirty="0" smtClean="0">
                <a:solidFill>
                  <a:srgbClr val="FF0000"/>
                </a:solidFill>
                <a:latin typeface="+mn-lt"/>
              </a:rPr>
              <a:t>verbal agreement</a:t>
            </a:r>
            <a:endParaRPr lang="en-US" b="0" dirty="0">
              <a:solidFill>
                <a:srgbClr val="FF0000"/>
              </a:solidFill>
              <a:latin typeface="+mn-lt"/>
            </a:endParaRPr>
          </a:p>
          <a:p>
            <a:endParaRPr lang="en-US" b="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11</a:t>
            </a:fld>
            <a:endParaRPr lang="en-US" dirty="0">
              <a:solidFill>
                <a:prstClr val="black">
                  <a:tint val="75000"/>
                </a:prstClr>
              </a:solidFill>
            </a:endParaRPr>
          </a:p>
        </p:txBody>
      </p:sp>
      <p:sp>
        <p:nvSpPr>
          <p:cNvPr id="6" name="TextBox 5"/>
          <p:cNvSpPr txBox="1"/>
          <p:nvPr/>
        </p:nvSpPr>
        <p:spPr>
          <a:xfrm rot="19891385">
            <a:off x="7408252" y="3707385"/>
            <a:ext cx="4541344" cy="1200329"/>
          </a:xfrm>
          <a:prstGeom prst="rect">
            <a:avLst/>
          </a:prstGeom>
          <a:solidFill>
            <a:schemeClr val="bg1"/>
          </a:solidFill>
          <a:ln>
            <a:solidFill>
              <a:schemeClr val="accent1"/>
            </a:solidFill>
          </a:ln>
        </p:spPr>
        <p:txBody>
          <a:bodyPr wrap="square" rtlCol="0">
            <a:spAutoFit/>
          </a:bodyPr>
          <a:lstStyle/>
          <a:p>
            <a:r>
              <a:rPr lang="en-US" dirty="0" smtClean="0"/>
              <a:t>If </a:t>
            </a:r>
            <a:r>
              <a:rPr lang="en-US" sz="2400" dirty="0" smtClean="0"/>
              <a:t>a college is doing a Partnership under AB2888 – verbal is not okay.  (more on this  later)</a:t>
            </a:r>
            <a:endParaRPr lang="en-US" sz="2400" dirty="0"/>
          </a:p>
        </p:txBody>
      </p:sp>
    </p:spTree>
    <p:extLst>
      <p:ext uri="{BB962C8B-B14F-4D97-AF65-F5344CB8AC3E}">
        <p14:creationId xmlns:p14="http://schemas.microsoft.com/office/powerpoint/2010/main" val="67687773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So Why Isn’t Everyone Doing This?</a:t>
            </a:r>
            <a:endParaRPr lang="en-US" sz="4000" i="0" dirty="0">
              <a:latin typeface="+mn-lt"/>
            </a:endParaRPr>
          </a:p>
        </p:txBody>
      </p:sp>
      <p:sp>
        <p:nvSpPr>
          <p:cNvPr id="3" name="Content Placeholder 2"/>
          <p:cNvSpPr>
            <a:spLocks noGrp="1"/>
          </p:cNvSpPr>
          <p:nvPr>
            <p:ph idx="1"/>
          </p:nvPr>
        </p:nvSpPr>
        <p:spPr>
          <a:xfrm>
            <a:off x="838200" y="1929730"/>
            <a:ext cx="10515600" cy="4594161"/>
          </a:xfrm>
        </p:spPr>
        <p:txBody>
          <a:bodyPr>
            <a:normAutofit fontScale="92500" lnSpcReduction="10000"/>
          </a:bodyPr>
          <a:lstStyle/>
          <a:p>
            <a:pPr>
              <a:spcAft>
                <a:spcPts val="1200"/>
              </a:spcAft>
            </a:pPr>
            <a:r>
              <a:rPr lang="en-US" sz="3200" b="0" i="0" dirty="0">
                <a:solidFill>
                  <a:schemeClr val="bg1">
                    <a:lumMod val="75000"/>
                  </a:schemeClr>
                </a:solidFill>
                <a:latin typeface="+mn-lt"/>
              </a:rPr>
              <a:t>Programs vary in purpose– intentional college/career pathway programs vs. “chasing FTES</a:t>
            </a:r>
            <a:r>
              <a:rPr lang="en-US" sz="3200" b="0" i="0" dirty="0" smtClean="0">
                <a:solidFill>
                  <a:schemeClr val="bg1">
                    <a:lumMod val="75000"/>
                  </a:schemeClr>
                </a:solidFill>
                <a:latin typeface="+mn-lt"/>
              </a:rPr>
              <a:t>”</a:t>
            </a:r>
            <a:endParaRPr lang="en-US" sz="3200" b="0" i="0" dirty="0">
              <a:solidFill>
                <a:schemeClr val="bg1">
                  <a:lumMod val="75000"/>
                </a:schemeClr>
              </a:solidFill>
              <a:latin typeface="+mn-lt"/>
            </a:endParaRPr>
          </a:p>
          <a:p>
            <a:pPr>
              <a:spcAft>
                <a:spcPts val="1200"/>
              </a:spcAft>
            </a:pPr>
            <a:r>
              <a:rPr lang="en-US" sz="3200" b="0" i="0" dirty="0">
                <a:solidFill>
                  <a:schemeClr val="bg1">
                    <a:lumMod val="75000"/>
                  </a:schemeClr>
                </a:solidFill>
                <a:latin typeface="+mn-lt"/>
              </a:rPr>
              <a:t>Programs vary in degree of “formality” – memorandum of understanding vs. verbal </a:t>
            </a:r>
            <a:r>
              <a:rPr lang="en-US" sz="3200" b="0" i="0" dirty="0" smtClean="0">
                <a:solidFill>
                  <a:schemeClr val="bg1">
                    <a:lumMod val="75000"/>
                  </a:schemeClr>
                </a:solidFill>
                <a:latin typeface="+mn-lt"/>
              </a:rPr>
              <a:t>agreement</a:t>
            </a:r>
            <a:endParaRPr lang="en-US" sz="3200" b="0" i="0" dirty="0">
              <a:solidFill>
                <a:schemeClr val="bg1">
                  <a:lumMod val="75000"/>
                </a:schemeClr>
              </a:solidFill>
              <a:latin typeface="+mn-lt"/>
            </a:endParaRPr>
          </a:p>
          <a:p>
            <a:pPr>
              <a:spcAft>
                <a:spcPts val="1200"/>
              </a:spcAft>
            </a:pPr>
            <a:r>
              <a:rPr lang="en-US" sz="3200" b="0" i="0" dirty="0">
                <a:latin typeface="+mn-lt"/>
              </a:rPr>
              <a:t>Programs vary in degree of faculty engagement </a:t>
            </a:r>
          </a:p>
          <a:p>
            <a:pPr marL="0" indent="0" algn="ctr">
              <a:spcAft>
                <a:spcPts val="1200"/>
              </a:spcAft>
              <a:buNone/>
            </a:pPr>
            <a:r>
              <a:rPr lang="en-US" sz="3200" b="0" i="0" dirty="0" smtClean="0">
                <a:solidFill>
                  <a:srgbClr val="FF0000"/>
                </a:solidFill>
                <a:latin typeface="+mn-lt"/>
              </a:rPr>
              <a:t>faculty </a:t>
            </a:r>
            <a:r>
              <a:rPr lang="en-US" sz="3200" b="0" i="0" dirty="0">
                <a:solidFill>
                  <a:srgbClr val="FF0000"/>
                </a:solidFill>
                <a:latin typeface="+mn-lt"/>
              </a:rPr>
              <a:t>are partners </a:t>
            </a:r>
            <a:endParaRPr lang="en-US" sz="3200" b="0" i="0" dirty="0" smtClean="0">
              <a:solidFill>
                <a:srgbClr val="FF0000"/>
              </a:solidFill>
              <a:latin typeface="+mn-lt"/>
            </a:endParaRPr>
          </a:p>
          <a:p>
            <a:pPr marL="0" indent="0" algn="ctr">
              <a:spcAft>
                <a:spcPts val="1200"/>
              </a:spcAft>
              <a:buNone/>
            </a:pPr>
            <a:r>
              <a:rPr lang="en-US" sz="3200" b="0" i="0" dirty="0" smtClean="0">
                <a:latin typeface="+mn-lt"/>
              </a:rPr>
              <a:t>vs</a:t>
            </a:r>
            <a:r>
              <a:rPr lang="en-US" sz="3200" b="0" i="0" dirty="0">
                <a:latin typeface="+mn-lt"/>
              </a:rPr>
              <a:t>. </a:t>
            </a:r>
            <a:endParaRPr lang="en-US" sz="3200" b="0" i="0" dirty="0" smtClean="0">
              <a:latin typeface="+mn-lt"/>
            </a:endParaRPr>
          </a:p>
          <a:p>
            <a:pPr marL="0" indent="0" algn="ctr">
              <a:spcAft>
                <a:spcPts val="1200"/>
              </a:spcAft>
              <a:buNone/>
            </a:pPr>
            <a:r>
              <a:rPr lang="en-US" sz="3200" b="0" i="0" dirty="0" smtClean="0">
                <a:solidFill>
                  <a:srgbClr val="FF0000"/>
                </a:solidFill>
                <a:latin typeface="+mn-lt"/>
              </a:rPr>
              <a:t>“</a:t>
            </a:r>
            <a:r>
              <a:rPr lang="en-US" sz="3200" b="0" i="0" dirty="0">
                <a:solidFill>
                  <a:srgbClr val="FF0000"/>
                </a:solidFill>
                <a:latin typeface="+mn-lt"/>
              </a:rPr>
              <a:t>the administration does its own thing</a:t>
            </a:r>
            <a:r>
              <a:rPr lang="en-US" sz="3200" b="0" i="0" dirty="0" smtClean="0">
                <a:solidFill>
                  <a:srgbClr val="FF0000"/>
                </a:solidFill>
                <a:latin typeface="+mn-lt"/>
              </a:rPr>
              <a:t>”</a:t>
            </a:r>
            <a:endParaRPr lang="en-US" b="0" dirty="0">
              <a:solidFill>
                <a:srgbClr val="FF0000"/>
              </a:solidFill>
              <a:latin typeface="+mn-lt"/>
            </a:endParaRPr>
          </a:p>
          <a:p>
            <a:endParaRPr lang="en-US" b="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12</a:t>
            </a:fld>
            <a:endParaRPr lang="en-US" dirty="0">
              <a:solidFill>
                <a:prstClr val="black">
                  <a:tint val="75000"/>
                </a:prstClr>
              </a:solidFill>
            </a:endParaRPr>
          </a:p>
        </p:txBody>
      </p:sp>
    </p:spTree>
    <p:extLst>
      <p:ext uri="{BB962C8B-B14F-4D97-AF65-F5344CB8AC3E}">
        <p14:creationId xmlns:p14="http://schemas.microsoft.com/office/powerpoint/2010/main" val="938251394"/>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So Why Isn’t Everyone Doing This?</a:t>
            </a:r>
            <a:endParaRPr lang="en-US" sz="4000" i="0" dirty="0">
              <a:latin typeface="+mn-lt"/>
            </a:endParaRPr>
          </a:p>
        </p:txBody>
      </p:sp>
      <p:sp>
        <p:nvSpPr>
          <p:cNvPr id="3" name="Content Placeholder 2"/>
          <p:cNvSpPr>
            <a:spLocks noGrp="1"/>
          </p:cNvSpPr>
          <p:nvPr>
            <p:ph idx="1"/>
          </p:nvPr>
        </p:nvSpPr>
        <p:spPr>
          <a:xfrm>
            <a:off x="838200" y="1929730"/>
            <a:ext cx="10515600" cy="4594161"/>
          </a:xfrm>
        </p:spPr>
        <p:txBody>
          <a:bodyPr>
            <a:normAutofit fontScale="92500" lnSpcReduction="10000"/>
          </a:bodyPr>
          <a:lstStyle/>
          <a:p>
            <a:pPr>
              <a:spcAft>
                <a:spcPts val="1200"/>
              </a:spcAft>
            </a:pPr>
            <a:r>
              <a:rPr lang="en-US" sz="3200" b="0" i="0" dirty="0">
                <a:solidFill>
                  <a:schemeClr val="bg1">
                    <a:lumMod val="75000"/>
                  </a:schemeClr>
                </a:solidFill>
                <a:latin typeface="+mn-lt"/>
              </a:rPr>
              <a:t>Programs vary in purpose– intentional college/career pathway programs vs. “chasing FTES</a:t>
            </a:r>
            <a:r>
              <a:rPr lang="en-US" sz="3200" b="0" i="0" dirty="0" smtClean="0">
                <a:solidFill>
                  <a:schemeClr val="bg1">
                    <a:lumMod val="75000"/>
                  </a:schemeClr>
                </a:solidFill>
                <a:latin typeface="+mn-lt"/>
              </a:rPr>
              <a:t>”</a:t>
            </a:r>
            <a:endParaRPr lang="en-US" sz="3200" b="0" i="0" dirty="0">
              <a:solidFill>
                <a:schemeClr val="bg1">
                  <a:lumMod val="75000"/>
                </a:schemeClr>
              </a:solidFill>
              <a:latin typeface="+mn-lt"/>
            </a:endParaRPr>
          </a:p>
          <a:p>
            <a:pPr>
              <a:spcAft>
                <a:spcPts val="1200"/>
              </a:spcAft>
            </a:pPr>
            <a:r>
              <a:rPr lang="en-US" sz="3200" b="0" i="0" dirty="0">
                <a:solidFill>
                  <a:schemeClr val="bg1">
                    <a:lumMod val="75000"/>
                  </a:schemeClr>
                </a:solidFill>
                <a:latin typeface="+mn-lt"/>
              </a:rPr>
              <a:t>Programs vary in degree of “formality” – memorandum of understanding vs. verbal </a:t>
            </a:r>
            <a:r>
              <a:rPr lang="en-US" sz="3200" b="0" i="0" dirty="0" smtClean="0">
                <a:solidFill>
                  <a:schemeClr val="bg1">
                    <a:lumMod val="75000"/>
                  </a:schemeClr>
                </a:solidFill>
                <a:latin typeface="+mn-lt"/>
              </a:rPr>
              <a:t>agreement</a:t>
            </a:r>
            <a:endParaRPr lang="en-US" sz="3200" b="0" i="0" dirty="0">
              <a:solidFill>
                <a:schemeClr val="bg1">
                  <a:lumMod val="75000"/>
                </a:schemeClr>
              </a:solidFill>
              <a:latin typeface="+mn-lt"/>
            </a:endParaRPr>
          </a:p>
          <a:p>
            <a:pPr>
              <a:spcAft>
                <a:spcPts val="1200"/>
              </a:spcAft>
            </a:pPr>
            <a:r>
              <a:rPr lang="en-US" sz="3200" b="0" i="0" dirty="0">
                <a:latin typeface="+mn-lt"/>
              </a:rPr>
              <a:t>Programs vary in degree of faculty engagement </a:t>
            </a:r>
          </a:p>
          <a:p>
            <a:pPr marL="0" indent="0" algn="ctr">
              <a:spcAft>
                <a:spcPts val="1200"/>
              </a:spcAft>
              <a:buNone/>
            </a:pPr>
            <a:r>
              <a:rPr lang="en-US" sz="3200" b="0" i="0" dirty="0" smtClean="0">
                <a:solidFill>
                  <a:srgbClr val="FF0000"/>
                </a:solidFill>
                <a:latin typeface="+mn-lt"/>
              </a:rPr>
              <a:t>faculty </a:t>
            </a:r>
            <a:r>
              <a:rPr lang="en-US" sz="3200" b="0" i="0" dirty="0">
                <a:solidFill>
                  <a:srgbClr val="FF0000"/>
                </a:solidFill>
                <a:latin typeface="+mn-lt"/>
              </a:rPr>
              <a:t>are partners </a:t>
            </a:r>
            <a:endParaRPr lang="en-US" sz="3200" b="0" i="0" dirty="0" smtClean="0">
              <a:solidFill>
                <a:srgbClr val="FF0000"/>
              </a:solidFill>
              <a:latin typeface="+mn-lt"/>
            </a:endParaRPr>
          </a:p>
          <a:p>
            <a:pPr marL="0" indent="0" algn="ctr">
              <a:spcAft>
                <a:spcPts val="1200"/>
              </a:spcAft>
              <a:buNone/>
            </a:pPr>
            <a:r>
              <a:rPr lang="en-US" sz="3200" b="0" i="0" dirty="0" smtClean="0">
                <a:latin typeface="+mn-lt"/>
              </a:rPr>
              <a:t>vs</a:t>
            </a:r>
            <a:r>
              <a:rPr lang="en-US" sz="3200" b="0" i="0" dirty="0">
                <a:latin typeface="+mn-lt"/>
              </a:rPr>
              <a:t>. </a:t>
            </a:r>
            <a:endParaRPr lang="en-US" sz="3200" b="0" i="0" dirty="0" smtClean="0">
              <a:latin typeface="+mn-lt"/>
            </a:endParaRPr>
          </a:p>
          <a:p>
            <a:pPr marL="0" indent="0" algn="ctr">
              <a:spcAft>
                <a:spcPts val="1200"/>
              </a:spcAft>
              <a:buNone/>
            </a:pPr>
            <a:r>
              <a:rPr lang="en-US" sz="3200" b="0" i="0" dirty="0" smtClean="0">
                <a:solidFill>
                  <a:srgbClr val="FF0000"/>
                </a:solidFill>
                <a:latin typeface="+mn-lt"/>
              </a:rPr>
              <a:t>“</a:t>
            </a:r>
            <a:r>
              <a:rPr lang="en-US" sz="3200" b="0" i="0" dirty="0">
                <a:solidFill>
                  <a:srgbClr val="FF0000"/>
                </a:solidFill>
                <a:latin typeface="+mn-lt"/>
              </a:rPr>
              <a:t>the administration does its own thing</a:t>
            </a:r>
            <a:r>
              <a:rPr lang="en-US" sz="3200" b="0" i="0" dirty="0" smtClean="0">
                <a:solidFill>
                  <a:srgbClr val="FF0000"/>
                </a:solidFill>
                <a:latin typeface="+mn-lt"/>
              </a:rPr>
              <a:t>”</a:t>
            </a:r>
            <a:endParaRPr lang="en-US" b="0" dirty="0">
              <a:solidFill>
                <a:srgbClr val="FF0000"/>
              </a:solidFill>
              <a:latin typeface="+mn-lt"/>
            </a:endParaRPr>
          </a:p>
          <a:p>
            <a:endParaRPr lang="en-US" b="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13</a:t>
            </a:fld>
            <a:endParaRPr lang="en-US" dirty="0">
              <a:solidFill>
                <a:prstClr val="black">
                  <a:tint val="75000"/>
                </a:prstClr>
              </a:solidFill>
            </a:endParaRPr>
          </a:p>
        </p:txBody>
      </p:sp>
      <p:sp>
        <p:nvSpPr>
          <p:cNvPr id="4" name="TextBox 3"/>
          <p:cNvSpPr txBox="1"/>
          <p:nvPr/>
        </p:nvSpPr>
        <p:spPr>
          <a:xfrm rot="20772540">
            <a:off x="7684477" y="5683411"/>
            <a:ext cx="3997569" cy="369332"/>
          </a:xfrm>
          <a:prstGeom prst="rect">
            <a:avLst/>
          </a:prstGeom>
          <a:solidFill>
            <a:schemeClr val="bg1"/>
          </a:solidFill>
          <a:ln>
            <a:solidFill>
              <a:schemeClr val="accent1"/>
            </a:solidFill>
          </a:ln>
        </p:spPr>
        <p:txBody>
          <a:bodyPr wrap="square" rtlCol="0">
            <a:spAutoFit/>
          </a:bodyPr>
          <a:lstStyle/>
          <a:p>
            <a:r>
              <a:rPr lang="en-US" dirty="0" smtClean="0"/>
              <a:t>What do you </a:t>
            </a:r>
            <a:r>
              <a:rPr lang="en-US" smtClean="0"/>
              <a:t>think about this??</a:t>
            </a:r>
            <a:endParaRPr lang="en-US"/>
          </a:p>
        </p:txBody>
      </p:sp>
    </p:spTree>
    <p:extLst>
      <p:ext uri="{BB962C8B-B14F-4D97-AF65-F5344CB8AC3E}">
        <p14:creationId xmlns:p14="http://schemas.microsoft.com/office/powerpoint/2010/main" val="110961510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So Why Isn’t Everyone Doing This?</a:t>
            </a:r>
            <a:endParaRPr lang="en-US" sz="4000" i="0" dirty="0">
              <a:latin typeface="+mn-lt"/>
            </a:endParaRPr>
          </a:p>
        </p:txBody>
      </p:sp>
      <p:sp>
        <p:nvSpPr>
          <p:cNvPr id="3" name="Content Placeholder 2"/>
          <p:cNvSpPr>
            <a:spLocks noGrp="1"/>
          </p:cNvSpPr>
          <p:nvPr>
            <p:ph idx="1"/>
          </p:nvPr>
        </p:nvSpPr>
        <p:spPr>
          <a:xfrm>
            <a:off x="838200" y="1929730"/>
            <a:ext cx="10515600" cy="4594161"/>
          </a:xfrm>
        </p:spPr>
        <p:txBody>
          <a:bodyPr>
            <a:normAutofit/>
          </a:bodyPr>
          <a:lstStyle/>
          <a:p>
            <a:pPr>
              <a:spcAft>
                <a:spcPts val="1200"/>
              </a:spcAft>
            </a:pPr>
            <a:r>
              <a:rPr lang="en-US" sz="3200" b="0" i="0" dirty="0">
                <a:solidFill>
                  <a:schemeClr val="bg1">
                    <a:lumMod val="75000"/>
                  </a:schemeClr>
                </a:solidFill>
                <a:latin typeface="+mn-lt"/>
              </a:rPr>
              <a:t>Programs vary in purpose– intentional college/career pathway programs vs. “chasing FTES</a:t>
            </a:r>
            <a:r>
              <a:rPr lang="en-US" sz="3200" b="0" i="0" dirty="0" smtClean="0">
                <a:solidFill>
                  <a:schemeClr val="bg1">
                    <a:lumMod val="75000"/>
                  </a:schemeClr>
                </a:solidFill>
                <a:latin typeface="+mn-lt"/>
              </a:rPr>
              <a:t>”</a:t>
            </a:r>
            <a:endParaRPr lang="en-US" sz="3200" b="0" i="0" dirty="0">
              <a:solidFill>
                <a:schemeClr val="bg1">
                  <a:lumMod val="75000"/>
                </a:schemeClr>
              </a:solidFill>
              <a:latin typeface="+mn-lt"/>
            </a:endParaRPr>
          </a:p>
          <a:p>
            <a:pPr>
              <a:spcAft>
                <a:spcPts val="1200"/>
              </a:spcAft>
            </a:pPr>
            <a:r>
              <a:rPr lang="en-US" sz="3200" b="0" i="0" dirty="0">
                <a:solidFill>
                  <a:schemeClr val="bg1">
                    <a:lumMod val="75000"/>
                  </a:schemeClr>
                </a:solidFill>
                <a:latin typeface="+mn-lt"/>
              </a:rPr>
              <a:t>Programs vary in degree of “formality” – memorandum of understanding vs. verbal </a:t>
            </a:r>
            <a:r>
              <a:rPr lang="en-US" sz="3200" b="0" i="0" dirty="0" smtClean="0">
                <a:solidFill>
                  <a:schemeClr val="bg1">
                    <a:lumMod val="75000"/>
                  </a:schemeClr>
                </a:solidFill>
                <a:latin typeface="+mn-lt"/>
              </a:rPr>
              <a:t>agreement</a:t>
            </a:r>
            <a:endParaRPr lang="en-US" sz="3200" b="0" i="0" dirty="0">
              <a:solidFill>
                <a:schemeClr val="bg1">
                  <a:lumMod val="75000"/>
                </a:schemeClr>
              </a:solidFill>
              <a:latin typeface="+mn-lt"/>
            </a:endParaRPr>
          </a:p>
          <a:p>
            <a:pPr>
              <a:spcAft>
                <a:spcPts val="1200"/>
              </a:spcAft>
            </a:pPr>
            <a:r>
              <a:rPr lang="en-US" sz="3200" b="0" i="0" dirty="0">
                <a:solidFill>
                  <a:schemeClr val="bg1">
                    <a:lumMod val="75000"/>
                  </a:schemeClr>
                </a:solidFill>
                <a:latin typeface="+mn-lt"/>
              </a:rPr>
              <a:t>Programs vary in degree of faculty engagement –faculty are partners vs. “the administration does its own thing</a:t>
            </a:r>
            <a:r>
              <a:rPr lang="en-US" sz="3200" b="0" i="0" dirty="0" smtClean="0">
                <a:solidFill>
                  <a:schemeClr val="bg1">
                    <a:lumMod val="75000"/>
                  </a:schemeClr>
                </a:solidFill>
                <a:latin typeface="+mn-lt"/>
              </a:rPr>
              <a:t>”</a:t>
            </a:r>
          </a:p>
          <a:p>
            <a:pPr>
              <a:spcAft>
                <a:spcPts val="1200"/>
              </a:spcAft>
            </a:pPr>
            <a:r>
              <a:rPr lang="en-US" sz="3200" b="0" i="0" dirty="0" smtClean="0">
                <a:latin typeface="+mn-lt"/>
              </a:rPr>
              <a:t>Problems with the CCCCO survey and misreporting – colleges are worried about getting in trouble</a:t>
            </a:r>
            <a:endParaRPr lang="en-US" sz="3200" b="0" i="0" dirty="0">
              <a:latin typeface="+mn-lt"/>
            </a:endParaRPr>
          </a:p>
          <a:p>
            <a:endParaRPr lang="en-US" b="0" dirty="0">
              <a:latin typeface="+mn-lt"/>
            </a:endParaRPr>
          </a:p>
          <a:p>
            <a:endParaRPr lang="en-US" b="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14</a:t>
            </a:fld>
            <a:endParaRPr lang="en-US" dirty="0">
              <a:solidFill>
                <a:prstClr val="black">
                  <a:tint val="75000"/>
                </a:prstClr>
              </a:solidFill>
            </a:endParaRPr>
          </a:p>
        </p:txBody>
      </p:sp>
    </p:spTree>
    <p:extLst>
      <p:ext uri="{BB962C8B-B14F-4D97-AF65-F5344CB8AC3E}">
        <p14:creationId xmlns:p14="http://schemas.microsoft.com/office/powerpoint/2010/main" val="4138501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Things to keep in mind. . . </a:t>
            </a:r>
            <a:endParaRPr lang="en-US" sz="4000" i="0" dirty="0">
              <a:latin typeface="+mn-lt"/>
            </a:endParaRPr>
          </a:p>
        </p:txBody>
      </p:sp>
      <p:sp>
        <p:nvSpPr>
          <p:cNvPr id="3" name="Content Placeholder 2"/>
          <p:cNvSpPr>
            <a:spLocks noGrp="1"/>
          </p:cNvSpPr>
          <p:nvPr>
            <p:ph idx="1"/>
          </p:nvPr>
        </p:nvSpPr>
        <p:spPr>
          <a:xfrm>
            <a:off x="838200" y="1929731"/>
            <a:ext cx="10515600" cy="4351338"/>
          </a:xfrm>
        </p:spPr>
        <p:txBody>
          <a:bodyPr/>
          <a:lstStyle/>
          <a:p>
            <a:pPr>
              <a:lnSpc>
                <a:spcPct val="100000"/>
              </a:lnSpc>
              <a:spcAft>
                <a:spcPts val="2400"/>
              </a:spcAft>
            </a:pPr>
            <a:r>
              <a:rPr lang="en-US" sz="3600" b="0" i="0" dirty="0" smtClean="0">
                <a:latin typeface="+mn-lt"/>
              </a:rPr>
              <a:t>AB 288 passed</a:t>
            </a:r>
          </a:p>
          <a:p>
            <a:pPr>
              <a:lnSpc>
                <a:spcPct val="100000"/>
              </a:lnSpc>
              <a:spcAft>
                <a:spcPts val="2400"/>
              </a:spcAft>
            </a:pPr>
            <a:r>
              <a:rPr lang="en-US" sz="3600" b="0" i="0" dirty="0" smtClean="0">
                <a:latin typeface="+mn-lt"/>
              </a:rPr>
              <a:t>It provides an option for districts</a:t>
            </a:r>
          </a:p>
          <a:p>
            <a:pPr>
              <a:lnSpc>
                <a:spcPct val="100000"/>
              </a:lnSpc>
              <a:spcAft>
                <a:spcPts val="2400"/>
              </a:spcAft>
            </a:pPr>
            <a:r>
              <a:rPr lang="en-US" sz="3600" b="0" i="0" dirty="0" smtClean="0">
                <a:latin typeface="+mn-lt"/>
              </a:rPr>
              <a:t>It did </a:t>
            </a:r>
            <a:r>
              <a:rPr lang="en-US" sz="3600" i="0" dirty="0" smtClean="0">
                <a:latin typeface="+mn-lt"/>
              </a:rPr>
              <a:t>not</a:t>
            </a:r>
            <a:r>
              <a:rPr lang="en-US" sz="3600" b="0" i="0" dirty="0" smtClean="0">
                <a:latin typeface="+mn-lt"/>
              </a:rPr>
              <a:t> change existing options</a:t>
            </a:r>
            <a:endParaRPr lang="en-US" sz="3600" b="0" i="0" dirty="0">
              <a:latin typeface="+mn-lt"/>
            </a:endParaRPr>
          </a:p>
          <a:p>
            <a:endParaRPr lang="en-US" b="0" dirty="0">
              <a:latin typeface="+mn-lt"/>
            </a:endParaRPr>
          </a:p>
          <a:p>
            <a:endParaRPr lang="en-US" b="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15</a:t>
            </a:fld>
            <a:endParaRPr lang="en-US" dirty="0">
              <a:solidFill>
                <a:prstClr val="black">
                  <a:tint val="75000"/>
                </a:prstClr>
              </a:solidFill>
            </a:endParaRPr>
          </a:p>
        </p:txBody>
      </p:sp>
    </p:spTree>
    <p:extLst>
      <p:ext uri="{BB962C8B-B14F-4D97-AF65-F5344CB8AC3E}">
        <p14:creationId xmlns:p14="http://schemas.microsoft.com/office/powerpoint/2010/main" val="38601036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AB 288 (Holden, 2015) is a Game Changer</a:t>
            </a:r>
            <a:endParaRPr lang="en-US" sz="4000" i="0" dirty="0">
              <a:latin typeface="+mn-lt"/>
            </a:endParaRPr>
          </a:p>
        </p:txBody>
      </p:sp>
      <p:sp>
        <p:nvSpPr>
          <p:cNvPr id="3" name="Content Placeholder 2"/>
          <p:cNvSpPr>
            <a:spLocks noGrp="1"/>
          </p:cNvSpPr>
          <p:nvPr>
            <p:ph idx="1"/>
          </p:nvPr>
        </p:nvSpPr>
        <p:spPr>
          <a:xfrm>
            <a:off x="838200" y="1957197"/>
            <a:ext cx="10515600" cy="4219765"/>
          </a:xfrm>
        </p:spPr>
        <p:txBody>
          <a:bodyPr>
            <a:normAutofit/>
          </a:bodyPr>
          <a:lstStyle/>
          <a:p>
            <a:r>
              <a:rPr lang="en-US" sz="3200" i="0" dirty="0">
                <a:latin typeface="+mn-lt"/>
              </a:rPr>
              <a:t> </a:t>
            </a:r>
            <a:r>
              <a:rPr lang="en-US" sz="3200" i="0" dirty="0" smtClean="0">
                <a:latin typeface="+mn-lt"/>
              </a:rPr>
              <a:t>It allows college and high school districts to create </a:t>
            </a:r>
          </a:p>
          <a:p>
            <a:endParaRPr lang="en-US" sz="3200" i="0" dirty="0">
              <a:latin typeface="+mn-lt"/>
            </a:endParaRPr>
          </a:p>
          <a:p>
            <a:pPr marL="0" indent="0" algn="ctr">
              <a:buNone/>
            </a:pPr>
            <a:r>
              <a:rPr lang="en-US" sz="3200" i="0" dirty="0" smtClean="0">
                <a:latin typeface="+mn-lt"/>
              </a:rPr>
              <a:t>College </a:t>
            </a:r>
            <a:r>
              <a:rPr lang="en-US" sz="3200" i="0" dirty="0">
                <a:latin typeface="+mn-lt"/>
              </a:rPr>
              <a:t>and Career Access Partnerships (CCAP</a:t>
            </a:r>
            <a:r>
              <a:rPr lang="en-US" sz="3200" i="0" dirty="0" smtClean="0">
                <a:latin typeface="+mn-lt"/>
              </a:rPr>
              <a:t>)</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16</a:t>
            </a:fld>
            <a:endParaRPr lang="en-US" dirty="0">
              <a:solidFill>
                <a:prstClr val="black">
                  <a:tint val="75000"/>
                </a:prstClr>
              </a:solidFill>
            </a:endParaRPr>
          </a:p>
        </p:txBody>
      </p:sp>
    </p:spTree>
    <p:extLst>
      <p:ext uri="{BB962C8B-B14F-4D97-AF65-F5344CB8AC3E}">
        <p14:creationId xmlns:p14="http://schemas.microsoft.com/office/powerpoint/2010/main" val="621233305"/>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AB 288 (Holden, 2015) is a Game Changer</a:t>
            </a:r>
            <a:endParaRPr lang="en-US" sz="4000" i="0" dirty="0">
              <a:latin typeface="+mn-lt"/>
            </a:endParaRPr>
          </a:p>
        </p:txBody>
      </p:sp>
      <p:sp>
        <p:nvSpPr>
          <p:cNvPr id="3" name="Content Placeholder 2"/>
          <p:cNvSpPr>
            <a:spLocks noGrp="1"/>
          </p:cNvSpPr>
          <p:nvPr>
            <p:ph idx="1"/>
          </p:nvPr>
        </p:nvSpPr>
        <p:spPr>
          <a:xfrm>
            <a:off x="838200" y="1957197"/>
            <a:ext cx="10515600" cy="4219765"/>
          </a:xfrm>
        </p:spPr>
        <p:txBody>
          <a:bodyPr>
            <a:normAutofit fontScale="92500" lnSpcReduction="20000"/>
          </a:bodyPr>
          <a:lstStyle/>
          <a:p>
            <a:r>
              <a:rPr lang="en-US" sz="3200" i="0" dirty="0">
                <a:latin typeface="+mn-lt"/>
              </a:rPr>
              <a:t>College and Career Access Partnerships (CCAP</a:t>
            </a:r>
            <a:r>
              <a:rPr lang="en-US" sz="3200" i="0" dirty="0" smtClean="0">
                <a:latin typeface="+mn-lt"/>
              </a:rPr>
              <a:t>)</a:t>
            </a:r>
          </a:p>
          <a:p>
            <a:pPr marL="0" indent="0">
              <a:buNone/>
            </a:pPr>
            <a:endParaRPr lang="en-US" i="0" dirty="0">
              <a:latin typeface="+mn-lt"/>
            </a:endParaRPr>
          </a:p>
          <a:p>
            <a:pPr lvl="1"/>
            <a:r>
              <a:rPr lang="en-US" sz="2800" dirty="0">
                <a:latin typeface="+mn-lt"/>
              </a:rPr>
              <a:t>District level agreement to offer Dual </a:t>
            </a:r>
            <a:r>
              <a:rPr lang="en-US" sz="2800" dirty="0" smtClean="0">
                <a:latin typeface="+mn-lt"/>
              </a:rPr>
              <a:t>Enrollment</a:t>
            </a:r>
          </a:p>
          <a:p>
            <a:pPr marL="457200" lvl="1" indent="0">
              <a:buNone/>
            </a:pPr>
            <a:endParaRPr lang="en-US" sz="2800" dirty="0">
              <a:latin typeface="+mn-lt"/>
            </a:endParaRPr>
          </a:p>
          <a:p>
            <a:pPr lvl="1"/>
            <a:r>
              <a:rPr lang="en-US" sz="2800" dirty="0">
                <a:latin typeface="+mn-lt"/>
              </a:rPr>
              <a:t>Intended to reach broader range of students, not just highly gifted or advanced scholastic or vocational </a:t>
            </a:r>
            <a:r>
              <a:rPr lang="en-US" sz="2800" dirty="0" smtClean="0">
                <a:latin typeface="+mn-lt"/>
              </a:rPr>
              <a:t>work</a:t>
            </a:r>
          </a:p>
          <a:p>
            <a:pPr marL="457200" lvl="1" indent="0">
              <a:buNone/>
            </a:pPr>
            <a:endParaRPr lang="en-US" sz="2800" dirty="0">
              <a:latin typeface="+mn-lt"/>
            </a:endParaRPr>
          </a:p>
          <a:p>
            <a:pPr lvl="1"/>
            <a:r>
              <a:rPr lang="en-US" sz="2800" dirty="0">
                <a:latin typeface="+mn-lt"/>
              </a:rPr>
              <a:t>Emphasis on college and career readiness and CTE and transfer </a:t>
            </a:r>
            <a:r>
              <a:rPr lang="en-US" sz="2800" dirty="0" smtClean="0">
                <a:latin typeface="+mn-lt"/>
              </a:rPr>
              <a:t>pathways</a:t>
            </a:r>
          </a:p>
          <a:p>
            <a:pPr marL="457200" lvl="1" indent="0">
              <a:buNone/>
            </a:pPr>
            <a:endParaRPr lang="en-US" sz="2800" dirty="0">
              <a:latin typeface="+mn-lt"/>
            </a:endParaRPr>
          </a:p>
          <a:p>
            <a:pPr lvl="1"/>
            <a:r>
              <a:rPr lang="en-US" sz="2800" dirty="0">
                <a:latin typeface="+mn-lt"/>
              </a:rPr>
              <a:t>Reduce the number of students needing remedial math and English instruction at the community college level </a:t>
            </a: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17</a:t>
            </a:fld>
            <a:endParaRPr lang="en-US" dirty="0">
              <a:solidFill>
                <a:prstClr val="black">
                  <a:tint val="75000"/>
                </a:prstClr>
              </a:solidFill>
            </a:endParaRPr>
          </a:p>
        </p:txBody>
      </p:sp>
    </p:spTree>
    <p:extLst>
      <p:ext uri="{BB962C8B-B14F-4D97-AF65-F5344CB8AC3E}">
        <p14:creationId xmlns:p14="http://schemas.microsoft.com/office/powerpoint/2010/main" val="1625972863"/>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1614" y="765715"/>
            <a:ext cx="10515600" cy="1530432"/>
          </a:xfrm>
        </p:spPr>
        <p:txBody>
          <a:bodyPr>
            <a:normAutofit/>
          </a:bodyPr>
          <a:lstStyle/>
          <a:p>
            <a:r>
              <a:rPr lang="en-US" sz="4000" i="0" dirty="0">
                <a:latin typeface="+mn-lt"/>
              </a:rPr>
              <a:t>College and Career Access Partnerships (CCAP</a:t>
            </a:r>
            <a:r>
              <a:rPr lang="en-US" sz="4000" i="0" dirty="0" smtClean="0">
                <a:latin typeface="+mn-lt"/>
              </a:rPr>
              <a:t>)</a:t>
            </a:r>
            <a:endParaRPr lang="en-US" sz="4000" i="0" dirty="0">
              <a:latin typeface="+mn-lt"/>
            </a:endParaRPr>
          </a:p>
        </p:txBody>
      </p:sp>
      <p:sp>
        <p:nvSpPr>
          <p:cNvPr id="3" name="Content Placeholder 2"/>
          <p:cNvSpPr>
            <a:spLocks noGrp="1"/>
          </p:cNvSpPr>
          <p:nvPr>
            <p:ph idx="1"/>
          </p:nvPr>
        </p:nvSpPr>
        <p:spPr>
          <a:xfrm>
            <a:off x="838199" y="1825625"/>
            <a:ext cx="10802815" cy="4351338"/>
          </a:xfrm>
        </p:spPr>
        <p:txBody>
          <a:bodyPr/>
          <a:lstStyle/>
          <a:p>
            <a:endParaRPr lang="en-US" b="0" i="0" dirty="0" smtClean="0">
              <a:latin typeface="Calibri" charset="0"/>
              <a:ea typeface="Calibri" charset="0"/>
              <a:cs typeface="Calibri" charset="0"/>
            </a:endParaRPr>
          </a:p>
          <a:p>
            <a:pPr>
              <a:lnSpc>
                <a:spcPct val="100000"/>
              </a:lnSpc>
              <a:spcAft>
                <a:spcPts val="1800"/>
              </a:spcAft>
            </a:pPr>
            <a:r>
              <a:rPr lang="en-US" sz="3200" b="0" i="0" dirty="0" smtClean="0">
                <a:latin typeface="Calibri" charset="0"/>
                <a:ea typeface="Calibri" charset="0"/>
                <a:cs typeface="Calibri" charset="0"/>
              </a:rPr>
              <a:t>Adds </a:t>
            </a:r>
            <a:r>
              <a:rPr lang="en-US" sz="3200" b="0" i="0" dirty="0">
                <a:latin typeface="Calibri" charset="0"/>
                <a:ea typeface="Calibri" charset="0"/>
                <a:cs typeface="Calibri" charset="0"/>
              </a:rPr>
              <a:t>a </a:t>
            </a:r>
            <a:r>
              <a:rPr lang="en-US" sz="3200" i="0" u="sng" dirty="0" smtClean="0">
                <a:latin typeface="Calibri" charset="0"/>
                <a:ea typeface="Calibri" charset="0"/>
                <a:cs typeface="Calibri" charset="0"/>
              </a:rPr>
              <a:t>new </a:t>
            </a:r>
            <a:r>
              <a:rPr lang="en-US" sz="3200" b="0" i="0" dirty="0">
                <a:latin typeface="Calibri" charset="0"/>
                <a:ea typeface="Calibri" charset="0"/>
                <a:cs typeface="Calibri" charset="0"/>
              </a:rPr>
              <a:t>o</a:t>
            </a:r>
            <a:r>
              <a:rPr lang="en-US" sz="3200" b="0" i="0" dirty="0" smtClean="0">
                <a:latin typeface="Calibri" charset="0"/>
                <a:ea typeface="Calibri" charset="0"/>
                <a:cs typeface="Calibri" charset="0"/>
              </a:rPr>
              <a:t>ption </a:t>
            </a:r>
            <a:r>
              <a:rPr lang="en-US" sz="3200" b="0" i="0" dirty="0">
                <a:latin typeface="Calibri" charset="0"/>
                <a:ea typeface="Calibri" charset="0"/>
                <a:cs typeface="Calibri" charset="0"/>
              </a:rPr>
              <a:t>for Dual </a:t>
            </a:r>
            <a:r>
              <a:rPr lang="en-US" sz="3200" b="0" i="0" dirty="0" smtClean="0">
                <a:latin typeface="Calibri" charset="0"/>
                <a:ea typeface="Calibri" charset="0"/>
                <a:cs typeface="Calibri" charset="0"/>
              </a:rPr>
              <a:t>Enrollment</a:t>
            </a:r>
          </a:p>
          <a:p>
            <a:pPr>
              <a:lnSpc>
                <a:spcPct val="100000"/>
              </a:lnSpc>
              <a:spcAft>
                <a:spcPts val="1800"/>
              </a:spcAft>
            </a:pPr>
            <a:r>
              <a:rPr lang="en-US" sz="3200" b="0" i="0" dirty="0" smtClean="0">
                <a:latin typeface="Calibri" charset="0"/>
                <a:ea typeface="Calibri" charset="0"/>
                <a:cs typeface="Calibri" charset="0"/>
              </a:rPr>
              <a:t>Does not replace existing models</a:t>
            </a:r>
          </a:p>
          <a:p>
            <a:pPr>
              <a:lnSpc>
                <a:spcPct val="100000"/>
              </a:lnSpc>
              <a:spcAft>
                <a:spcPts val="1800"/>
              </a:spcAft>
            </a:pPr>
            <a:r>
              <a:rPr lang="en-US" sz="3200" b="0" i="0" dirty="0" smtClean="0">
                <a:latin typeface="Calibri" charset="0"/>
                <a:ea typeface="Calibri" charset="0"/>
                <a:cs typeface="Calibri" charset="0"/>
              </a:rPr>
              <a:t>Colleges can continue with existing dual enrollment programs</a:t>
            </a:r>
          </a:p>
          <a:p>
            <a:pPr>
              <a:lnSpc>
                <a:spcPct val="100000"/>
              </a:lnSpc>
              <a:spcAft>
                <a:spcPts val="1800"/>
              </a:spcAft>
            </a:pPr>
            <a:r>
              <a:rPr lang="en-US" sz="3200" b="0" i="0" dirty="0" smtClean="0">
                <a:latin typeface="Calibri" charset="0"/>
                <a:ea typeface="Calibri" charset="0"/>
                <a:cs typeface="Calibri" charset="0"/>
              </a:rPr>
              <a:t>Colleges can continue with existing and have CCAPs</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18</a:t>
            </a:fld>
            <a:endParaRPr lang="en-US" dirty="0">
              <a:solidFill>
                <a:prstClr val="black">
                  <a:tint val="75000"/>
                </a:prstClr>
              </a:solidFill>
            </a:endParaRPr>
          </a:p>
        </p:txBody>
      </p:sp>
    </p:spTree>
    <p:extLst>
      <p:ext uri="{BB962C8B-B14F-4D97-AF65-F5344CB8AC3E}">
        <p14:creationId xmlns:p14="http://schemas.microsoft.com/office/powerpoint/2010/main" val="253385277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What does CCAP allow that is different?</a:t>
            </a:r>
            <a:endParaRPr lang="en-US" sz="4000" i="0" dirty="0">
              <a:latin typeface="+mn-lt"/>
            </a:endParaRPr>
          </a:p>
        </p:txBody>
      </p:sp>
      <p:sp>
        <p:nvSpPr>
          <p:cNvPr id="3" name="Content Placeholder 2"/>
          <p:cNvSpPr>
            <a:spLocks noGrp="1"/>
          </p:cNvSpPr>
          <p:nvPr>
            <p:ph idx="1"/>
          </p:nvPr>
        </p:nvSpPr>
        <p:spPr>
          <a:xfrm>
            <a:off x="838200" y="1992195"/>
            <a:ext cx="10515600" cy="4351338"/>
          </a:xfrm>
        </p:spPr>
        <p:txBody>
          <a:bodyPr>
            <a:normAutofit/>
          </a:bodyPr>
          <a:lstStyle/>
          <a:p>
            <a:r>
              <a:rPr lang="en-US" sz="3200" i="0" dirty="0">
                <a:latin typeface="+mn-lt"/>
              </a:rPr>
              <a:t>Provides added flexibility in three </a:t>
            </a:r>
            <a:r>
              <a:rPr lang="en-US" sz="3200" i="0" dirty="0" smtClean="0">
                <a:latin typeface="+mn-lt"/>
              </a:rPr>
              <a:t>areas</a:t>
            </a:r>
            <a:endParaRPr lang="en-US" i="0" dirty="0">
              <a:latin typeface="+mn-lt"/>
            </a:endParaRPr>
          </a:p>
          <a:p>
            <a:pPr lvl="1">
              <a:lnSpc>
                <a:spcPct val="100000"/>
              </a:lnSpc>
              <a:spcBef>
                <a:spcPts val="0"/>
              </a:spcBef>
              <a:spcAft>
                <a:spcPts val="1800"/>
              </a:spcAft>
            </a:pPr>
            <a:r>
              <a:rPr lang="en-US" sz="3200" dirty="0">
                <a:latin typeface="+mn-lt"/>
              </a:rPr>
              <a:t>Limit enrollment in college courses taught on high school </a:t>
            </a:r>
            <a:r>
              <a:rPr lang="en-US" sz="3200" dirty="0" smtClean="0">
                <a:latin typeface="+mn-lt"/>
              </a:rPr>
              <a:t>campus to </a:t>
            </a:r>
            <a:r>
              <a:rPr lang="en-US" sz="3200" dirty="0">
                <a:latin typeface="+mn-lt"/>
              </a:rPr>
              <a:t>high school </a:t>
            </a:r>
            <a:r>
              <a:rPr lang="en-US" sz="3200" dirty="0" smtClean="0">
                <a:latin typeface="+mn-lt"/>
              </a:rPr>
              <a:t>students</a:t>
            </a:r>
            <a:endParaRPr lang="en-US" sz="3200" dirty="0">
              <a:latin typeface="+mn-lt"/>
            </a:endParaRPr>
          </a:p>
          <a:p>
            <a:pPr lvl="1">
              <a:lnSpc>
                <a:spcPct val="100000"/>
              </a:lnSpc>
              <a:spcBef>
                <a:spcPts val="0"/>
              </a:spcBef>
              <a:spcAft>
                <a:spcPts val="1800"/>
              </a:spcAft>
            </a:pPr>
            <a:r>
              <a:rPr lang="en-US" sz="3200" dirty="0">
                <a:latin typeface="+mn-lt"/>
              </a:rPr>
              <a:t>Raise maximum units per term for special </a:t>
            </a:r>
            <a:r>
              <a:rPr lang="en-US" sz="3200" dirty="0" smtClean="0">
                <a:latin typeface="+mn-lt"/>
              </a:rPr>
              <a:t>high school admits </a:t>
            </a:r>
            <a:r>
              <a:rPr lang="en-US" sz="3200" dirty="0">
                <a:latin typeface="+mn-lt"/>
              </a:rPr>
              <a:t>to </a:t>
            </a:r>
            <a:r>
              <a:rPr lang="en-US" sz="3200" dirty="0" smtClean="0">
                <a:latin typeface="+mn-lt"/>
              </a:rPr>
              <a:t>15 college credits </a:t>
            </a:r>
            <a:r>
              <a:rPr lang="en-US" sz="3200" dirty="0">
                <a:latin typeface="+mn-lt"/>
              </a:rPr>
              <a:t>(but no more than 4 courses</a:t>
            </a:r>
            <a:r>
              <a:rPr lang="en-US" sz="3200" dirty="0" smtClean="0">
                <a:latin typeface="+mn-lt"/>
              </a:rPr>
              <a:t>)</a:t>
            </a:r>
          </a:p>
          <a:p>
            <a:pPr lvl="1">
              <a:lnSpc>
                <a:spcPct val="100000"/>
              </a:lnSpc>
              <a:spcBef>
                <a:spcPts val="0"/>
              </a:spcBef>
              <a:spcAft>
                <a:spcPts val="1800"/>
              </a:spcAft>
            </a:pPr>
            <a:r>
              <a:rPr lang="en-US" sz="3200" dirty="0" smtClean="0">
                <a:latin typeface="+mn-lt"/>
              </a:rPr>
              <a:t>Provide CCAP students same enrollment priority as Middle College High School students</a:t>
            </a:r>
          </a:p>
          <a:p>
            <a:endParaRPr lang="en-US"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19</a:t>
            </a:fld>
            <a:endParaRPr lang="en-US" dirty="0">
              <a:solidFill>
                <a:prstClr val="black">
                  <a:tint val="75000"/>
                </a:prstClr>
              </a:solidFill>
            </a:endParaRPr>
          </a:p>
        </p:txBody>
      </p:sp>
    </p:spTree>
    <p:extLst>
      <p:ext uri="{BB962C8B-B14F-4D97-AF65-F5344CB8AC3E}">
        <p14:creationId xmlns:p14="http://schemas.microsoft.com/office/powerpoint/2010/main" val="72391846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What Is Dual Enrollment?</a:t>
            </a:r>
            <a:endParaRPr lang="en-US" sz="4000" i="0" dirty="0">
              <a:latin typeface="+mn-lt"/>
            </a:endParaRPr>
          </a:p>
        </p:txBody>
      </p:sp>
      <p:sp>
        <p:nvSpPr>
          <p:cNvPr id="4" name="Slide Number Placeholder 3"/>
          <p:cNvSpPr>
            <a:spLocks noGrp="1"/>
          </p:cNvSpPr>
          <p:nvPr>
            <p:ph type="sldNum" sz="quarter" idx="12"/>
          </p:nvPr>
        </p:nvSpPr>
        <p:spPr/>
        <p:txBody>
          <a:bodyPr/>
          <a:lstStyle/>
          <a:p>
            <a:fld id="{F01EB0EE-5C55-4A20-9AF4-1E061F85A2B6}" type="slidenum">
              <a:rPr lang="en-US" smtClean="0"/>
              <a:t>2</a:t>
            </a:fld>
            <a:endParaRPr lang="en-US" dirty="0"/>
          </a:p>
        </p:txBody>
      </p:sp>
      <p:sp>
        <p:nvSpPr>
          <p:cNvPr id="5" name="Content Placeholder 4"/>
          <p:cNvSpPr>
            <a:spLocks noGrp="1"/>
          </p:cNvSpPr>
          <p:nvPr>
            <p:ph idx="1"/>
          </p:nvPr>
        </p:nvSpPr>
        <p:spPr>
          <a:xfrm>
            <a:off x="838200" y="2033838"/>
            <a:ext cx="10515600" cy="4351338"/>
          </a:xfrm>
        </p:spPr>
        <p:txBody>
          <a:bodyPr>
            <a:normAutofit/>
          </a:bodyPr>
          <a:lstStyle/>
          <a:p>
            <a:r>
              <a:rPr lang="en-US" sz="3200" b="0" i="0" dirty="0" smtClean="0">
                <a:latin typeface="+mn-lt"/>
              </a:rPr>
              <a:t>High school students taking colleges courses while enrolled in high school</a:t>
            </a:r>
          </a:p>
          <a:p>
            <a:endParaRPr lang="en-US" sz="3200" b="0" i="0" dirty="0" smtClean="0">
              <a:latin typeface="+mn-lt"/>
            </a:endParaRPr>
          </a:p>
        </p:txBody>
      </p:sp>
      <p:pic>
        <p:nvPicPr>
          <p:cNvPr id="3" name="Picture 2" descr="new tech1.jpg"/>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717322" y="3009345"/>
            <a:ext cx="3442575" cy="2571306"/>
          </a:xfrm>
          <a:prstGeom prst="rect">
            <a:avLst/>
          </a:prstGeom>
        </p:spPr>
      </p:pic>
    </p:spTree>
    <p:extLst>
      <p:ext uri="{BB962C8B-B14F-4D97-AF65-F5344CB8AC3E}">
        <p14:creationId xmlns:p14="http://schemas.microsoft.com/office/powerpoint/2010/main" val="228477365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What Else Does It Allow?</a:t>
            </a:r>
            <a:endParaRPr lang="en-US" sz="4000" i="0" dirty="0">
              <a:latin typeface="+mn-lt"/>
            </a:endParaRPr>
          </a:p>
        </p:txBody>
      </p:sp>
      <p:sp>
        <p:nvSpPr>
          <p:cNvPr id="3" name="Content Placeholder 2"/>
          <p:cNvSpPr>
            <a:spLocks noGrp="1"/>
          </p:cNvSpPr>
          <p:nvPr>
            <p:ph idx="1"/>
          </p:nvPr>
        </p:nvSpPr>
        <p:spPr>
          <a:xfrm>
            <a:off x="838200" y="1998839"/>
            <a:ext cx="10515600" cy="4357513"/>
          </a:xfrm>
        </p:spPr>
        <p:txBody>
          <a:bodyPr>
            <a:normAutofit fontScale="92500" lnSpcReduction="20000"/>
          </a:bodyPr>
          <a:lstStyle/>
          <a:p>
            <a:r>
              <a:rPr lang="en-US" sz="2800" i="0" dirty="0">
                <a:latin typeface="+mn-lt"/>
              </a:rPr>
              <a:t>In exchange for added flexibility, districts must</a:t>
            </a:r>
            <a:r>
              <a:rPr lang="en-US" sz="2800" i="0" dirty="0" smtClean="0">
                <a:latin typeface="+mn-lt"/>
              </a:rPr>
              <a:t>…</a:t>
            </a:r>
            <a:endParaRPr lang="en-US" sz="2800" i="0" dirty="0">
              <a:latin typeface="+mn-lt"/>
            </a:endParaRPr>
          </a:p>
          <a:p>
            <a:pPr lvl="1">
              <a:lnSpc>
                <a:spcPct val="110000"/>
              </a:lnSpc>
              <a:spcBef>
                <a:spcPts val="0"/>
              </a:spcBef>
              <a:spcAft>
                <a:spcPts val="1200"/>
              </a:spcAft>
            </a:pPr>
            <a:r>
              <a:rPr lang="en-US" sz="3200" dirty="0">
                <a:latin typeface="+mn-lt"/>
              </a:rPr>
              <a:t>Review and approve CCAP agreements in two open board meetings of </a:t>
            </a:r>
            <a:r>
              <a:rPr lang="en-US" sz="3200" b="1" dirty="0">
                <a:latin typeface="+mn-lt"/>
              </a:rPr>
              <a:t>both</a:t>
            </a:r>
            <a:r>
              <a:rPr lang="en-US" sz="3200" dirty="0">
                <a:latin typeface="+mn-lt"/>
              </a:rPr>
              <a:t> </a:t>
            </a:r>
            <a:r>
              <a:rPr lang="en-US" sz="3200" dirty="0" smtClean="0">
                <a:latin typeface="+mn-lt"/>
              </a:rPr>
              <a:t>districts</a:t>
            </a:r>
            <a:endParaRPr lang="en-US" sz="3200" dirty="0">
              <a:latin typeface="+mn-lt"/>
            </a:endParaRPr>
          </a:p>
          <a:p>
            <a:pPr lvl="1">
              <a:lnSpc>
                <a:spcPct val="110000"/>
              </a:lnSpc>
              <a:spcBef>
                <a:spcPts val="0"/>
              </a:spcBef>
              <a:spcAft>
                <a:spcPts val="1200"/>
              </a:spcAft>
            </a:pPr>
            <a:r>
              <a:rPr lang="en-US" sz="3200" dirty="0">
                <a:latin typeface="+mn-lt"/>
              </a:rPr>
              <a:t>Comply with all existing state and federal reporting requirements and local collective bargaining </a:t>
            </a:r>
            <a:r>
              <a:rPr lang="en-US" sz="3200" dirty="0" smtClean="0">
                <a:latin typeface="+mn-lt"/>
              </a:rPr>
              <a:t>agreements</a:t>
            </a:r>
            <a:endParaRPr lang="en-US" sz="3200" dirty="0">
              <a:latin typeface="+mn-lt"/>
            </a:endParaRPr>
          </a:p>
          <a:p>
            <a:pPr lvl="1">
              <a:lnSpc>
                <a:spcPct val="110000"/>
              </a:lnSpc>
              <a:spcBef>
                <a:spcPts val="0"/>
              </a:spcBef>
              <a:spcAft>
                <a:spcPts val="1200"/>
              </a:spcAft>
            </a:pPr>
            <a:r>
              <a:rPr lang="en-US" sz="3200" dirty="0">
                <a:latin typeface="+mn-lt"/>
              </a:rPr>
              <a:t>Ensure faculty are not displaced and that “traditional” community college students have access to the courses they </a:t>
            </a:r>
            <a:r>
              <a:rPr lang="en-US" sz="3200" dirty="0" smtClean="0">
                <a:latin typeface="+mn-lt"/>
              </a:rPr>
              <a:t>need</a:t>
            </a:r>
            <a:endParaRPr lang="en-US" sz="3200" dirty="0">
              <a:latin typeface="+mn-lt"/>
            </a:endParaRPr>
          </a:p>
          <a:p>
            <a:pPr lvl="1">
              <a:lnSpc>
                <a:spcPct val="110000"/>
              </a:lnSpc>
              <a:spcBef>
                <a:spcPts val="0"/>
              </a:spcBef>
              <a:spcAft>
                <a:spcPts val="1200"/>
              </a:spcAft>
            </a:pPr>
            <a:r>
              <a:rPr lang="en-US" sz="3200" dirty="0">
                <a:latin typeface="+mn-lt"/>
              </a:rPr>
              <a:t>Report on student outcomes in CCAP courses </a:t>
            </a:r>
          </a:p>
          <a:p>
            <a:endParaRPr lang="en-US"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20</a:t>
            </a:fld>
            <a:endParaRPr lang="en-US" dirty="0">
              <a:solidFill>
                <a:prstClr val="black">
                  <a:tint val="75000"/>
                </a:prstClr>
              </a:solidFill>
            </a:endParaRPr>
          </a:p>
        </p:txBody>
      </p:sp>
    </p:spTree>
    <p:extLst>
      <p:ext uri="{BB962C8B-B14F-4D97-AF65-F5344CB8AC3E}">
        <p14:creationId xmlns:p14="http://schemas.microsoft.com/office/powerpoint/2010/main" val="55024804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Provisions of Note</a:t>
            </a:r>
            <a:endParaRPr lang="en-US" sz="4000" i="0" dirty="0">
              <a:latin typeface="+mn-lt"/>
            </a:endParaRPr>
          </a:p>
        </p:txBody>
      </p:sp>
      <p:sp>
        <p:nvSpPr>
          <p:cNvPr id="3" name="Content Placeholder 2"/>
          <p:cNvSpPr>
            <a:spLocks noGrp="1"/>
          </p:cNvSpPr>
          <p:nvPr>
            <p:ph idx="1"/>
          </p:nvPr>
        </p:nvSpPr>
        <p:spPr/>
        <p:txBody>
          <a:bodyPr>
            <a:noAutofit/>
          </a:bodyPr>
          <a:lstStyle/>
          <a:p>
            <a:pPr>
              <a:lnSpc>
                <a:spcPct val="100000"/>
              </a:lnSpc>
              <a:spcBef>
                <a:spcPts val="0"/>
              </a:spcBef>
              <a:spcAft>
                <a:spcPts val="1800"/>
              </a:spcAft>
            </a:pPr>
            <a:r>
              <a:rPr lang="en-US" sz="2800" b="0" i="0" dirty="0">
                <a:latin typeface="+mn-lt"/>
              </a:rPr>
              <a:t>A community college district participating in a CCAP partnership </a:t>
            </a:r>
            <a:r>
              <a:rPr lang="en-US" sz="2800" i="0" dirty="0">
                <a:latin typeface="+mn-lt"/>
              </a:rPr>
              <a:t>shall not provide physical education</a:t>
            </a:r>
            <a:r>
              <a:rPr lang="en-US" sz="2800" b="0" i="0" dirty="0">
                <a:latin typeface="+mn-lt"/>
              </a:rPr>
              <a:t> course opportunities to high school </a:t>
            </a:r>
            <a:r>
              <a:rPr lang="en-US" sz="2800" b="0" i="0" dirty="0" smtClean="0">
                <a:latin typeface="+mn-lt"/>
              </a:rPr>
              <a:t>pupils</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21</a:t>
            </a:fld>
            <a:endParaRPr lang="en-US" dirty="0">
              <a:solidFill>
                <a:prstClr val="black">
                  <a:tint val="75000"/>
                </a:prstClr>
              </a:solidFill>
            </a:endParaRPr>
          </a:p>
        </p:txBody>
      </p:sp>
    </p:spTree>
    <p:extLst>
      <p:ext uri="{BB962C8B-B14F-4D97-AF65-F5344CB8AC3E}">
        <p14:creationId xmlns:p14="http://schemas.microsoft.com/office/powerpoint/2010/main" val="3680686815"/>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Provisions of Note</a:t>
            </a:r>
            <a:endParaRPr lang="en-US" sz="4000" i="0" dirty="0">
              <a:latin typeface="+mn-lt"/>
            </a:endParaRPr>
          </a:p>
        </p:txBody>
      </p:sp>
      <p:sp>
        <p:nvSpPr>
          <p:cNvPr id="3" name="Content Placeholder 2"/>
          <p:cNvSpPr>
            <a:spLocks noGrp="1"/>
          </p:cNvSpPr>
          <p:nvPr>
            <p:ph idx="1"/>
          </p:nvPr>
        </p:nvSpPr>
        <p:spPr/>
        <p:txBody>
          <a:bodyPr>
            <a:noAutofit/>
          </a:bodyPr>
          <a:lstStyle/>
          <a:p>
            <a:pPr>
              <a:lnSpc>
                <a:spcPct val="100000"/>
              </a:lnSpc>
              <a:spcBef>
                <a:spcPts val="0"/>
              </a:spcBef>
              <a:spcAft>
                <a:spcPts val="1800"/>
              </a:spcAft>
            </a:pPr>
            <a:r>
              <a:rPr lang="en-US" sz="2800" b="0" i="0" dirty="0">
                <a:solidFill>
                  <a:schemeClr val="bg1">
                    <a:lumMod val="65000"/>
                  </a:schemeClr>
                </a:solidFill>
                <a:latin typeface="+mn-lt"/>
              </a:rPr>
              <a:t>A community college district participating in a CCAP partnership </a:t>
            </a:r>
            <a:r>
              <a:rPr lang="en-US" sz="2800" i="0" dirty="0">
                <a:solidFill>
                  <a:schemeClr val="bg1">
                    <a:lumMod val="65000"/>
                  </a:schemeClr>
                </a:solidFill>
                <a:latin typeface="+mn-lt"/>
              </a:rPr>
              <a:t>shall not provide physical education</a:t>
            </a:r>
            <a:r>
              <a:rPr lang="en-US" sz="2800" b="0" i="0" dirty="0">
                <a:solidFill>
                  <a:schemeClr val="bg1">
                    <a:lumMod val="65000"/>
                  </a:schemeClr>
                </a:solidFill>
                <a:latin typeface="+mn-lt"/>
              </a:rPr>
              <a:t> course opportunities to high school </a:t>
            </a:r>
            <a:r>
              <a:rPr lang="en-US" sz="2800" b="0" i="0" dirty="0" smtClean="0">
                <a:solidFill>
                  <a:schemeClr val="bg1">
                    <a:lumMod val="65000"/>
                  </a:schemeClr>
                </a:solidFill>
                <a:latin typeface="+mn-lt"/>
              </a:rPr>
              <a:t>pupils</a:t>
            </a:r>
          </a:p>
          <a:p>
            <a:pPr>
              <a:lnSpc>
                <a:spcPct val="100000"/>
              </a:lnSpc>
              <a:spcBef>
                <a:spcPts val="0"/>
              </a:spcBef>
              <a:spcAft>
                <a:spcPts val="1800"/>
              </a:spcAft>
            </a:pPr>
            <a:r>
              <a:rPr lang="en-US" sz="2800" b="0" i="0" dirty="0">
                <a:latin typeface="+mn-lt"/>
              </a:rPr>
              <a:t>A community college district </a:t>
            </a:r>
            <a:r>
              <a:rPr lang="en-US" sz="2800" i="0" dirty="0">
                <a:latin typeface="+mn-lt"/>
              </a:rPr>
              <a:t>shall not enter into a CCAP partnership with a school district within the service area of another community college district</a:t>
            </a:r>
            <a:r>
              <a:rPr lang="en-US" sz="2800" b="0" i="0" dirty="0">
                <a:latin typeface="+mn-lt"/>
              </a:rPr>
              <a:t>, except where an agreement exists, or is </a:t>
            </a:r>
            <a:r>
              <a:rPr lang="en-US" sz="2800" b="0" i="0" dirty="0" smtClean="0">
                <a:latin typeface="+mn-lt"/>
              </a:rPr>
              <a:t>established</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22</a:t>
            </a:fld>
            <a:endParaRPr lang="en-US" dirty="0">
              <a:solidFill>
                <a:prstClr val="black">
                  <a:tint val="75000"/>
                </a:prstClr>
              </a:solidFill>
            </a:endParaRPr>
          </a:p>
        </p:txBody>
      </p:sp>
    </p:spTree>
    <p:extLst>
      <p:ext uri="{BB962C8B-B14F-4D97-AF65-F5344CB8AC3E}">
        <p14:creationId xmlns:p14="http://schemas.microsoft.com/office/powerpoint/2010/main" val="206666803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Provisions of Note</a:t>
            </a:r>
            <a:endParaRPr lang="en-US" sz="4000" i="0" dirty="0">
              <a:latin typeface="+mn-lt"/>
            </a:endParaRPr>
          </a:p>
        </p:txBody>
      </p:sp>
      <p:sp>
        <p:nvSpPr>
          <p:cNvPr id="3" name="Content Placeholder 2"/>
          <p:cNvSpPr>
            <a:spLocks noGrp="1"/>
          </p:cNvSpPr>
          <p:nvPr>
            <p:ph idx="1"/>
          </p:nvPr>
        </p:nvSpPr>
        <p:spPr/>
        <p:txBody>
          <a:bodyPr>
            <a:noAutofit/>
          </a:bodyPr>
          <a:lstStyle/>
          <a:p>
            <a:pPr>
              <a:lnSpc>
                <a:spcPct val="100000"/>
              </a:lnSpc>
              <a:spcBef>
                <a:spcPts val="0"/>
              </a:spcBef>
              <a:spcAft>
                <a:spcPts val="1800"/>
              </a:spcAft>
            </a:pPr>
            <a:r>
              <a:rPr lang="en-US" sz="2800" b="0" i="0" dirty="0">
                <a:solidFill>
                  <a:schemeClr val="bg1">
                    <a:lumMod val="65000"/>
                  </a:schemeClr>
                </a:solidFill>
                <a:latin typeface="+mn-lt"/>
              </a:rPr>
              <a:t>A community college district participating in a CCAP partnership </a:t>
            </a:r>
            <a:r>
              <a:rPr lang="en-US" sz="2800" i="0" dirty="0">
                <a:solidFill>
                  <a:schemeClr val="bg1">
                    <a:lumMod val="65000"/>
                  </a:schemeClr>
                </a:solidFill>
                <a:latin typeface="+mn-lt"/>
              </a:rPr>
              <a:t>shall not provide physical education</a:t>
            </a:r>
            <a:r>
              <a:rPr lang="en-US" sz="2800" b="0" i="0" dirty="0">
                <a:solidFill>
                  <a:schemeClr val="bg1">
                    <a:lumMod val="65000"/>
                  </a:schemeClr>
                </a:solidFill>
                <a:latin typeface="+mn-lt"/>
              </a:rPr>
              <a:t> course opportunities to high school </a:t>
            </a:r>
            <a:r>
              <a:rPr lang="en-US" sz="2800" b="0" i="0" dirty="0" smtClean="0">
                <a:solidFill>
                  <a:schemeClr val="bg1">
                    <a:lumMod val="65000"/>
                  </a:schemeClr>
                </a:solidFill>
                <a:latin typeface="+mn-lt"/>
              </a:rPr>
              <a:t>pupils</a:t>
            </a:r>
          </a:p>
          <a:p>
            <a:pPr>
              <a:lnSpc>
                <a:spcPct val="100000"/>
              </a:lnSpc>
              <a:spcBef>
                <a:spcPts val="0"/>
              </a:spcBef>
              <a:spcAft>
                <a:spcPts val="1800"/>
              </a:spcAft>
            </a:pPr>
            <a:r>
              <a:rPr lang="en-US" sz="2800" b="0" i="0" dirty="0">
                <a:solidFill>
                  <a:schemeClr val="bg1">
                    <a:lumMod val="65000"/>
                  </a:schemeClr>
                </a:solidFill>
                <a:latin typeface="+mn-lt"/>
              </a:rPr>
              <a:t>A community college district </a:t>
            </a:r>
            <a:r>
              <a:rPr lang="en-US" sz="2800" i="0" dirty="0">
                <a:solidFill>
                  <a:schemeClr val="bg1">
                    <a:lumMod val="65000"/>
                  </a:schemeClr>
                </a:solidFill>
                <a:latin typeface="+mn-lt"/>
              </a:rPr>
              <a:t>shall not enter into a CCAP partnership with a school district within the service area of another community college district</a:t>
            </a:r>
            <a:r>
              <a:rPr lang="en-US" sz="2800" b="0" i="0" dirty="0">
                <a:solidFill>
                  <a:schemeClr val="bg1">
                    <a:lumMod val="65000"/>
                  </a:schemeClr>
                </a:solidFill>
                <a:latin typeface="+mn-lt"/>
              </a:rPr>
              <a:t>, except where an agreement exists, or is </a:t>
            </a:r>
            <a:r>
              <a:rPr lang="en-US" sz="2800" b="0" i="0" dirty="0" smtClean="0">
                <a:solidFill>
                  <a:schemeClr val="bg1">
                    <a:lumMod val="65000"/>
                  </a:schemeClr>
                </a:solidFill>
                <a:latin typeface="+mn-lt"/>
              </a:rPr>
              <a:t>established</a:t>
            </a:r>
          </a:p>
          <a:p>
            <a:pPr>
              <a:lnSpc>
                <a:spcPct val="100000"/>
              </a:lnSpc>
              <a:spcBef>
                <a:spcPts val="0"/>
              </a:spcBef>
              <a:spcAft>
                <a:spcPts val="1800"/>
              </a:spcAft>
            </a:pPr>
            <a:r>
              <a:rPr lang="en-US" sz="2800" b="0" i="0" dirty="0">
                <a:latin typeface="+mn-lt"/>
              </a:rPr>
              <a:t>A community college district participating in a CCAP </a:t>
            </a:r>
            <a:r>
              <a:rPr lang="en-US" sz="2800" b="0" i="0" dirty="0" smtClean="0">
                <a:latin typeface="+mn-lt"/>
              </a:rPr>
              <a:t>partnership is </a:t>
            </a:r>
            <a:r>
              <a:rPr lang="en-US" sz="2800" i="0" dirty="0" smtClean="0">
                <a:latin typeface="+mn-lt"/>
              </a:rPr>
              <a:t>not </a:t>
            </a:r>
            <a:r>
              <a:rPr lang="en-US" sz="2800" b="0" i="0" dirty="0" smtClean="0">
                <a:latin typeface="+mn-lt"/>
              </a:rPr>
              <a:t>required to provide the same services at the high school campus that are on the college campus (but may choose to do so).</a:t>
            </a:r>
            <a:endParaRPr lang="en-US" sz="2800" b="0" i="0" dirty="0">
              <a:latin typeface="+mn-lt"/>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23</a:t>
            </a:fld>
            <a:endParaRPr lang="en-US" dirty="0">
              <a:solidFill>
                <a:prstClr val="black">
                  <a:tint val="75000"/>
                </a:prstClr>
              </a:solidFill>
            </a:endParaRPr>
          </a:p>
        </p:txBody>
      </p:sp>
    </p:spTree>
    <p:extLst>
      <p:ext uri="{BB962C8B-B14F-4D97-AF65-F5344CB8AC3E}">
        <p14:creationId xmlns:p14="http://schemas.microsoft.com/office/powerpoint/2010/main" val="1671624919"/>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A Major Change in “Remedial” Course Offerings</a:t>
            </a:r>
            <a:endParaRPr lang="en-US" sz="4000" i="0" dirty="0">
              <a:latin typeface="+mn-lt"/>
            </a:endParaRPr>
          </a:p>
        </p:txBody>
      </p:sp>
      <p:sp>
        <p:nvSpPr>
          <p:cNvPr id="3" name="Content Placeholder 2"/>
          <p:cNvSpPr>
            <a:spLocks noGrp="1"/>
          </p:cNvSpPr>
          <p:nvPr>
            <p:ph idx="1"/>
          </p:nvPr>
        </p:nvSpPr>
        <p:spPr/>
        <p:txBody>
          <a:bodyPr>
            <a:normAutofit lnSpcReduction="10000"/>
          </a:bodyPr>
          <a:lstStyle/>
          <a:p>
            <a:endParaRPr lang="en-US" b="0" i="0" dirty="0" smtClean="0">
              <a:latin typeface="+mn-lt"/>
            </a:endParaRPr>
          </a:p>
          <a:p>
            <a:r>
              <a:rPr lang="en-US" sz="2800" b="0" i="0" dirty="0" smtClean="0">
                <a:latin typeface="+mn-lt"/>
              </a:rPr>
              <a:t>The </a:t>
            </a:r>
            <a:r>
              <a:rPr lang="en-US" sz="2800" b="0" i="0" dirty="0">
                <a:latin typeface="+mn-lt"/>
              </a:rPr>
              <a:t>CCAP partnership agreement shall certify that any </a:t>
            </a:r>
            <a:r>
              <a:rPr lang="en-US" sz="2800" i="0" dirty="0">
                <a:latin typeface="+mn-lt"/>
              </a:rPr>
              <a:t>remedial</a:t>
            </a:r>
            <a:r>
              <a:rPr lang="en-US" sz="2800" b="0" i="0" dirty="0">
                <a:latin typeface="+mn-lt"/>
              </a:rPr>
              <a:t> course taught by community college faculty at a partnering high school campus shall be offered only to high school students who do not meet their grade level standard in math, English, or both on an interim assessment in grade 10 or 11, as determined by the partnering school district, </a:t>
            </a:r>
            <a:r>
              <a:rPr lang="en-US" sz="2800" i="0" dirty="0">
                <a:latin typeface="+mn-lt"/>
              </a:rPr>
              <a:t>and shall involve a collaborative effort between high school and community college faculty to deliver an innovative remediation course</a:t>
            </a:r>
            <a:r>
              <a:rPr lang="en-US" sz="2800" b="0" i="0" dirty="0">
                <a:latin typeface="+mn-lt"/>
              </a:rPr>
              <a:t> as an intervention in the student’s junior or senior year to ensure the student is prepared for college-level work upon graduation</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24</a:t>
            </a:fld>
            <a:endParaRPr lang="en-US" dirty="0">
              <a:solidFill>
                <a:prstClr val="black">
                  <a:tint val="75000"/>
                </a:prstClr>
              </a:solidFill>
            </a:endParaRPr>
          </a:p>
        </p:txBody>
      </p:sp>
    </p:spTree>
    <p:extLst>
      <p:ext uri="{BB962C8B-B14F-4D97-AF65-F5344CB8AC3E}">
        <p14:creationId xmlns:p14="http://schemas.microsoft.com/office/powerpoint/2010/main" val="480462546"/>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latin typeface="+mn-lt"/>
              </a:rPr>
              <a:t>Why Does This Matter?</a:t>
            </a:r>
            <a:endParaRPr lang="en-US" i="0" dirty="0">
              <a:latin typeface="+mn-lt"/>
            </a:endParaRPr>
          </a:p>
        </p:txBody>
      </p:sp>
      <p:sp>
        <p:nvSpPr>
          <p:cNvPr id="3" name="Content Placeholder 2"/>
          <p:cNvSpPr>
            <a:spLocks noGrp="1"/>
          </p:cNvSpPr>
          <p:nvPr>
            <p:ph idx="1"/>
          </p:nvPr>
        </p:nvSpPr>
        <p:spPr/>
        <p:txBody>
          <a:bodyPr>
            <a:normAutofit lnSpcReduction="10000"/>
          </a:bodyPr>
          <a:lstStyle/>
          <a:p>
            <a:r>
              <a:rPr lang="en-US" b="0" i="0" dirty="0" smtClean="0">
                <a:latin typeface="+mn-lt"/>
              </a:rPr>
              <a:t>Research has demonstrated that dual enrollment participants, even those who are from traditionally underrepresented groups, do as well or better than their non-dual enrolled peers in a range of areas, including:</a:t>
            </a:r>
          </a:p>
          <a:p>
            <a:pPr lvl="1"/>
            <a:r>
              <a:rPr lang="en-US" dirty="0" smtClean="0">
                <a:latin typeface="+mn-lt"/>
              </a:rPr>
              <a:t>High school graduation rates;</a:t>
            </a:r>
          </a:p>
          <a:p>
            <a:pPr lvl="1"/>
            <a:r>
              <a:rPr lang="en-US" dirty="0" smtClean="0">
                <a:latin typeface="+mn-lt"/>
              </a:rPr>
              <a:t>High school grade point average;</a:t>
            </a:r>
          </a:p>
          <a:p>
            <a:pPr lvl="1"/>
            <a:r>
              <a:rPr lang="en-US" dirty="0" smtClean="0">
                <a:latin typeface="+mn-lt"/>
              </a:rPr>
              <a:t>High school on-time graduation rates;</a:t>
            </a:r>
          </a:p>
          <a:p>
            <a:pPr lvl="1"/>
            <a:r>
              <a:rPr lang="en-US" dirty="0" smtClean="0">
                <a:latin typeface="+mn-lt"/>
              </a:rPr>
              <a:t>Assessment into college courses;</a:t>
            </a:r>
          </a:p>
          <a:p>
            <a:pPr lvl="1"/>
            <a:r>
              <a:rPr lang="en-US" dirty="0" smtClean="0">
                <a:latin typeface="+mn-lt"/>
              </a:rPr>
              <a:t>College GPA and credit accrual; and </a:t>
            </a:r>
          </a:p>
          <a:p>
            <a:pPr lvl="1"/>
            <a:r>
              <a:rPr lang="en-US" b="0" i="0" dirty="0" smtClean="0">
                <a:latin typeface="+mn-lt"/>
              </a:rPr>
              <a:t>Community College enrollment, retention, and persistence </a:t>
            </a:r>
            <a:r>
              <a:rPr lang="en-US" dirty="0">
                <a:latin typeface="+mn-lt"/>
              </a:rPr>
              <a:t>rates</a:t>
            </a:r>
            <a:r>
              <a:rPr lang="en-US" dirty="0" smtClean="0">
                <a:latin typeface="+mn-lt"/>
              </a:rPr>
              <a:t>.</a:t>
            </a:r>
          </a:p>
          <a:p>
            <a:pPr lvl="1"/>
            <a:r>
              <a:rPr lang="en-US" dirty="0" smtClean="0">
                <a:latin typeface="+mn-lt"/>
              </a:rPr>
              <a:t>Summary of these results can be found at:  </a:t>
            </a:r>
            <a:r>
              <a:rPr lang="en-US" dirty="0">
                <a:latin typeface="+mn-lt"/>
                <a:hlinkClick r:id="rId3"/>
              </a:rPr>
              <a:t>http://67.205.94.182/publications/what-we-know-about-dual-</a:t>
            </a:r>
            <a:r>
              <a:rPr lang="en-US" dirty="0" smtClean="0">
                <a:latin typeface="+mn-lt"/>
                <a:hlinkClick r:id="rId3"/>
              </a:rPr>
              <a:t>enrollment.html</a:t>
            </a:r>
            <a:r>
              <a:rPr lang="en-US" dirty="0" smtClean="0">
                <a:latin typeface="+mn-lt"/>
              </a:rPr>
              <a:t>  as well as the forthcoming Dual Enrollment Toolkit</a:t>
            </a:r>
          </a:p>
          <a:p>
            <a:pPr lvl="1"/>
            <a:endParaRPr lang="en-US" b="0" i="0" dirty="0" smtClean="0">
              <a:latin typeface="+mn-lt"/>
            </a:endParaRPr>
          </a:p>
          <a:p>
            <a:pPr lvl="1"/>
            <a:endParaRPr lang="en-US" dirty="0">
              <a:latin typeface="+mn-lt"/>
            </a:endParaRPr>
          </a:p>
          <a:p>
            <a:pPr lvl="1"/>
            <a:endParaRPr lang="en-US" b="0" i="0" dirty="0" smtClean="0">
              <a:latin typeface="+mn-lt"/>
            </a:endParaRP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25</a:t>
            </a:fld>
            <a:endParaRPr lang="en-US" dirty="0">
              <a:solidFill>
                <a:prstClr val="black">
                  <a:tint val="75000"/>
                </a:prstClr>
              </a:solidFill>
            </a:endParaRPr>
          </a:p>
        </p:txBody>
      </p:sp>
    </p:spTree>
    <p:extLst>
      <p:ext uri="{BB962C8B-B14F-4D97-AF65-F5344CB8AC3E}">
        <p14:creationId xmlns:p14="http://schemas.microsoft.com/office/powerpoint/2010/main" val="2814320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Academic and Professional Considerations</a:t>
            </a:r>
            <a:endParaRPr lang="en-US" sz="4000" i="0" dirty="0">
              <a:latin typeface="+mn-lt"/>
            </a:endParaRPr>
          </a:p>
        </p:txBody>
      </p:sp>
      <p:sp>
        <p:nvSpPr>
          <p:cNvPr id="3" name="Content Placeholder 2"/>
          <p:cNvSpPr>
            <a:spLocks noGrp="1"/>
          </p:cNvSpPr>
          <p:nvPr>
            <p:ph idx="1"/>
          </p:nvPr>
        </p:nvSpPr>
        <p:spPr/>
        <p:txBody>
          <a:bodyPr>
            <a:noAutofit/>
          </a:bodyPr>
          <a:lstStyle/>
          <a:p>
            <a:pPr>
              <a:lnSpc>
                <a:spcPct val="100000"/>
              </a:lnSpc>
              <a:spcBef>
                <a:spcPts val="0"/>
              </a:spcBef>
              <a:spcAft>
                <a:spcPts val="1800"/>
              </a:spcAft>
            </a:pPr>
            <a:r>
              <a:rPr lang="en-US" sz="2800" b="0" i="0" dirty="0" smtClean="0">
                <a:latin typeface="+mn-lt"/>
              </a:rPr>
              <a:t>Curriculum</a:t>
            </a:r>
          </a:p>
          <a:p>
            <a:pPr>
              <a:lnSpc>
                <a:spcPct val="100000"/>
              </a:lnSpc>
              <a:spcBef>
                <a:spcPts val="0"/>
              </a:spcBef>
              <a:spcAft>
                <a:spcPts val="1800"/>
              </a:spcAft>
            </a:pPr>
            <a:r>
              <a:rPr lang="en-US" sz="2800" b="0" i="0" dirty="0" smtClean="0">
                <a:latin typeface="+mn-lt"/>
              </a:rPr>
              <a:t>Graduation requirements</a:t>
            </a:r>
            <a:endParaRPr lang="en-US" sz="2800" b="0" i="0" dirty="0">
              <a:latin typeface="+mn-lt"/>
            </a:endParaRPr>
          </a:p>
          <a:p>
            <a:pPr>
              <a:lnSpc>
                <a:spcPct val="100000"/>
              </a:lnSpc>
              <a:spcBef>
                <a:spcPts val="0"/>
              </a:spcBef>
              <a:spcAft>
                <a:spcPts val="1800"/>
              </a:spcAft>
            </a:pPr>
            <a:r>
              <a:rPr lang="en-US" sz="2800" b="0" i="0" dirty="0" smtClean="0">
                <a:latin typeface="+mn-lt"/>
              </a:rPr>
              <a:t>Minimum qualifications and equivalency</a:t>
            </a:r>
            <a:endParaRPr lang="en-US" sz="2800" b="0" i="0" dirty="0">
              <a:latin typeface="+mn-lt"/>
            </a:endParaRPr>
          </a:p>
          <a:p>
            <a:pPr>
              <a:lnSpc>
                <a:spcPct val="100000"/>
              </a:lnSpc>
              <a:spcBef>
                <a:spcPts val="0"/>
              </a:spcBef>
              <a:spcAft>
                <a:spcPts val="1800"/>
              </a:spcAft>
            </a:pPr>
            <a:r>
              <a:rPr lang="en-US" sz="2800" b="0" i="0" dirty="0" smtClean="0">
                <a:latin typeface="+mn-lt"/>
              </a:rPr>
              <a:t>Professional development</a:t>
            </a:r>
            <a:endParaRPr lang="en-US" sz="2800" b="0" i="0" dirty="0">
              <a:latin typeface="+mn-lt"/>
            </a:endParaRPr>
          </a:p>
          <a:p>
            <a:pPr>
              <a:lnSpc>
                <a:spcPct val="100000"/>
              </a:lnSpc>
              <a:spcBef>
                <a:spcPts val="0"/>
              </a:spcBef>
              <a:spcAft>
                <a:spcPts val="1800"/>
              </a:spcAft>
            </a:pPr>
            <a:r>
              <a:rPr lang="en-US" sz="2800" b="0" i="0" dirty="0" smtClean="0">
                <a:latin typeface="+mn-lt"/>
              </a:rPr>
              <a:t>Student preparation and success</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26</a:t>
            </a:fld>
            <a:endParaRPr lang="en-US" dirty="0">
              <a:solidFill>
                <a:prstClr val="black">
                  <a:tint val="75000"/>
                </a:prstClr>
              </a:solidFill>
            </a:endParaRPr>
          </a:p>
        </p:txBody>
      </p:sp>
    </p:spTree>
    <p:extLst>
      <p:ext uri="{BB962C8B-B14F-4D97-AF65-F5344CB8AC3E}">
        <p14:creationId xmlns:p14="http://schemas.microsoft.com/office/powerpoint/2010/main" val="37892556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i="0" dirty="0" smtClean="0"/>
              <a:t>Considerations Specific to CTE	</a:t>
            </a:r>
            <a:endParaRPr lang="en-US" i="0" dirty="0"/>
          </a:p>
        </p:txBody>
      </p:sp>
      <p:sp>
        <p:nvSpPr>
          <p:cNvPr id="3" name="Content Placeholder 2"/>
          <p:cNvSpPr>
            <a:spLocks noGrp="1"/>
          </p:cNvSpPr>
          <p:nvPr>
            <p:ph idx="1"/>
          </p:nvPr>
        </p:nvSpPr>
        <p:spPr/>
        <p:txBody>
          <a:bodyPr>
            <a:normAutofit/>
          </a:bodyPr>
          <a:lstStyle/>
          <a:p>
            <a:r>
              <a:rPr lang="en-US" sz="2800" b="0" i="0" dirty="0" smtClean="0"/>
              <a:t>Push for pathways from K-12 system and CCC System</a:t>
            </a:r>
          </a:p>
          <a:p>
            <a:r>
              <a:rPr lang="en-US" sz="2800" b="0" i="0" dirty="0" smtClean="0"/>
              <a:t>Determining what courses are appropriate for high school aged students</a:t>
            </a:r>
          </a:p>
          <a:p>
            <a:r>
              <a:rPr lang="en-US" sz="2800" b="0" i="0" dirty="0" smtClean="0"/>
              <a:t>Linkages to pathways</a:t>
            </a:r>
          </a:p>
          <a:p>
            <a:r>
              <a:rPr lang="en-US" sz="2800" b="0" i="0" dirty="0" smtClean="0"/>
              <a:t>Locations of offerings</a:t>
            </a:r>
          </a:p>
          <a:p>
            <a:r>
              <a:rPr lang="en-US" sz="2800" b="0" i="0" dirty="0" smtClean="0"/>
              <a:t>Instructor</a:t>
            </a:r>
          </a:p>
        </p:txBody>
      </p:sp>
      <p:sp>
        <p:nvSpPr>
          <p:cNvPr id="4" name="Slide Number Placeholder 3"/>
          <p:cNvSpPr>
            <a:spLocks noGrp="1"/>
          </p:cNvSpPr>
          <p:nvPr>
            <p:ph type="sldNum" sz="quarter" idx="12"/>
          </p:nvPr>
        </p:nvSpPr>
        <p:spPr/>
        <p:txBody>
          <a:bodyPr/>
          <a:lstStyle/>
          <a:p>
            <a:fld id="{FFF6F13D-F0A3-46C2-B698-AB3A8038C3A8}" type="slidenum">
              <a:rPr lang="en-US" smtClean="0">
                <a:solidFill>
                  <a:prstClr val="black">
                    <a:tint val="75000"/>
                  </a:prstClr>
                </a:solidFill>
              </a:rPr>
              <a:pPr/>
              <a:t>27</a:t>
            </a:fld>
            <a:endParaRPr lang="en-US" dirty="0">
              <a:solidFill>
                <a:prstClr val="black">
                  <a:tint val="75000"/>
                </a:prstClr>
              </a:solidFill>
            </a:endParaRPr>
          </a:p>
        </p:txBody>
      </p:sp>
    </p:spTree>
    <p:extLst>
      <p:ext uri="{BB962C8B-B14F-4D97-AF65-F5344CB8AC3E}">
        <p14:creationId xmlns:p14="http://schemas.microsoft.com/office/powerpoint/2010/main" val="737600949"/>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ASCCC Positions on Dual Enrollment</a:t>
            </a:r>
            <a:endParaRPr lang="en-US" sz="4000" i="0" dirty="0">
              <a:latin typeface="+mn-lt"/>
            </a:endParaRPr>
          </a:p>
        </p:txBody>
      </p:sp>
      <p:sp>
        <p:nvSpPr>
          <p:cNvPr id="3" name="Content Placeholder 2"/>
          <p:cNvSpPr>
            <a:spLocks noGrp="1"/>
          </p:cNvSpPr>
          <p:nvPr>
            <p:ph idx="1"/>
          </p:nvPr>
        </p:nvSpPr>
        <p:spPr>
          <a:xfrm>
            <a:off x="838200" y="2013016"/>
            <a:ext cx="10515600" cy="4351338"/>
          </a:xfrm>
        </p:spPr>
        <p:txBody>
          <a:bodyPr>
            <a:normAutofit/>
          </a:bodyPr>
          <a:lstStyle/>
          <a:p>
            <a:r>
              <a:rPr lang="en-US" sz="2800" i="0" u="sng" dirty="0">
                <a:latin typeface="+mn-lt"/>
              </a:rPr>
              <a:t>Resolution 4.01 F07</a:t>
            </a:r>
            <a:r>
              <a:rPr lang="en-US" sz="2800" i="0" dirty="0">
                <a:latin typeface="+mn-lt"/>
              </a:rPr>
              <a:t> – </a:t>
            </a:r>
            <a:r>
              <a:rPr lang="en-US" sz="2800" b="0" i="0" dirty="0">
                <a:latin typeface="+mn-lt"/>
              </a:rPr>
              <a:t>encourage expansion of concurrent enrollment </a:t>
            </a:r>
            <a:r>
              <a:rPr lang="en-US" sz="2800" b="0" i="0" dirty="0" smtClean="0">
                <a:latin typeface="+mn-lt"/>
              </a:rPr>
              <a:t>opportunities</a:t>
            </a:r>
            <a:endParaRPr lang="en-US" sz="2800"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28</a:t>
            </a:fld>
            <a:endParaRPr lang="en-US" dirty="0">
              <a:solidFill>
                <a:prstClr val="black">
                  <a:tint val="75000"/>
                </a:prstClr>
              </a:solidFill>
            </a:endParaRPr>
          </a:p>
        </p:txBody>
      </p:sp>
    </p:spTree>
    <p:extLst>
      <p:ext uri="{BB962C8B-B14F-4D97-AF65-F5344CB8AC3E}">
        <p14:creationId xmlns:p14="http://schemas.microsoft.com/office/powerpoint/2010/main" val="37240004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ASCCC Positions on Dual Enrollment</a:t>
            </a:r>
            <a:endParaRPr lang="en-US" sz="4000" i="0" dirty="0">
              <a:latin typeface="+mn-lt"/>
            </a:endParaRPr>
          </a:p>
        </p:txBody>
      </p:sp>
      <p:sp>
        <p:nvSpPr>
          <p:cNvPr id="3" name="Content Placeholder 2"/>
          <p:cNvSpPr>
            <a:spLocks noGrp="1"/>
          </p:cNvSpPr>
          <p:nvPr>
            <p:ph idx="1"/>
          </p:nvPr>
        </p:nvSpPr>
        <p:spPr>
          <a:xfrm>
            <a:off x="838200" y="2013016"/>
            <a:ext cx="10515600" cy="4351338"/>
          </a:xfrm>
        </p:spPr>
        <p:txBody>
          <a:bodyPr>
            <a:normAutofit/>
          </a:bodyPr>
          <a:lstStyle/>
          <a:p>
            <a:r>
              <a:rPr lang="en-US" i="0" u="sng" dirty="0">
                <a:solidFill>
                  <a:schemeClr val="bg1">
                    <a:lumMod val="65000"/>
                  </a:schemeClr>
                </a:solidFill>
                <a:latin typeface="+mn-lt"/>
              </a:rPr>
              <a:t>Resolution 4.01 F07</a:t>
            </a:r>
            <a:r>
              <a:rPr lang="en-US" i="0" dirty="0">
                <a:solidFill>
                  <a:schemeClr val="bg1">
                    <a:lumMod val="65000"/>
                  </a:schemeClr>
                </a:solidFill>
                <a:latin typeface="+mn-lt"/>
              </a:rPr>
              <a:t> – </a:t>
            </a:r>
            <a:r>
              <a:rPr lang="en-US" b="0" i="0" dirty="0">
                <a:solidFill>
                  <a:schemeClr val="bg1">
                    <a:lumMod val="65000"/>
                  </a:schemeClr>
                </a:solidFill>
                <a:latin typeface="+mn-lt"/>
              </a:rPr>
              <a:t>encourage expansion of concurrent enrollment </a:t>
            </a:r>
            <a:r>
              <a:rPr lang="en-US" b="0" i="0" dirty="0" smtClean="0">
                <a:solidFill>
                  <a:schemeClr val="bg1">
                    <a:lumMod val="65000"/>
                  </a:schemeClr>
                </a:solidFill>
                <a:latin typeface="+mn-lt"/>
              </a:rPr>
              <a:t>opportunities</a:t>
            </a:r>
            <a:endParaRPr lang="en-US" b="0" i="0" u="sng" dirty="0">
              <a:solidFill>
                <a:schemeClr val="bg1">
                  <a:lumMod val="65000"/>
                </a:schemeClr>
              </a:solidFill>
              <a:latin typeface="+mn-lt"/>
            </a:endParaRPr>
          </a:p>
          <a:p>
            <a:r>
              <a:rPr lang="en-US" sz="2800" i="0" u="sng" dirty="0">
                <a:latin typeface="+mn-lt"/>
              </a:rPr>
              <a:t>Resolution 4.02 F07</a:t>
            </a:r>
            <a:r>
              <a:rPr lang="en-US" sz="2800" i="0" dirty="0">
                <a:latin typeface="+mn-lt"/>
              </a:rPr>
              <a:t> </a:t>
            </a:r>
            <a:r>
              <a:rPr lang="en-US" sz="2800" b="0" i="0" dirty="0">
                <a:latin typeface="+mn-lt"/>
              </a:rPr>
              <a:t>– local senates encouraged to engage in discussions about concurrent enrollment opportunities, faculty voice </a:t>
            </a:r>
            <a:r>
              <a:rPr lang="en-US" sz="2800" b="0" i="0" dirty="0" smtClean="0">
                <a:latin typeface="+mn-lt"/>
              </a:rPr>
              <a:t>essential</a:t>
            </a:r>
            <a:endParaRPr lang="en-US"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29</a:t>
            </a:fld>
            <a:endParaRPr lang="en-US" dirty="0">
              <a:solidFill>
                <a:prstClr val="black">
                  <a:tint val="75000"/>
                </a:prstClr>
              </a:solidFill>
            </a:endParaRPr>
          </a:p>
        </p:txBody>
      </p:sp>
    </p:spTree>
    <p:extLst>
      <p:ext uri="{BB962C8B-B14F-4D97-AF65-F5344CB8AC3E}">
        <p14:creationId xmlns:p14="http://schemas.microsoft.com/office/powerpoint/2010/main" val="17649449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Benefits to Students</a:t>
            </a:r>
            <a:endParaRPr lang="en-US" sz="4000" i="0" dirty="0">
              <a:latin typeface="+mn-lt"/>
            </a:endParaRPr>
          </a:p>
        </p:txBody>
      </p:sp>
      <p:sp>
        <p:nvSpPr>
          <p:cNvPr id="3" name="Content Placeholder 2"/>
          <p:cNvSpPr>
            <a:spLocks noGrp="1"/>
          </p:cNvSpPr>
          <p:nvPr>
            <p:ph idx="1"/>
          </p:nvPr>
        </p:nvSpPr>
        <p:spPr>
          <a:xfrm>
            <a:off x="838200" y="2013017"/>
            <a:ext cx="10515600" cy="4351338"/>
          </a:xfrm>
        </p:spPr>
        <p:txBody>
          <a:bodyPr>
            <a:normAutofit/>
          </a:bodyPr>
          <a:lstStyle/>
          <a:p>
            <a:r>
              <a:rPr lang="en-US" sz="3200" b="0" i="0" dirty="0">
                <a:latin typeface="+mn-lt"/>
              </a:rPr>
              <a:t>Complete high school and college credits at same </a:t>
            </a:r>
            <a:r>
              <a:rPr lang="en-US" sz="3200" b="0" i="0" dirty="0" smtClean="0">
                <a:latin typeface="+mn-lt"/>
              </a:rPr>
              <a:t>time</a:t>
            </a:r>
            <a:endParaRPr lang="en-US" sz="3200" b="0" i="0" dirty="0">
              <a:latin typeface="+mn-lt"/>
            </a:endParaRPr>
          </a:p>
          <a:p>
            <a:r>
              <a:rPr lang="en-US" sz="3200" b="0" i="0" dirty="0">
                <a:latin typeface="+mn-lt"/>
              </a:rPr>
              <a:t>Introduction to/preparation for college life for a smoother transition to </a:t>
            </a:r>
            <a:r>
              <a:rPr lang="en-US" sz="3200" b="0" i="0" dirty="0" smtClean="0">
                <a:latin typeface="+mn-lt"/>
              </a:rPr>
              <a:t>college</a:t>
            </a:r>
            <a:endParaRPr lang="en-US" sz="3200" b="0" i="0" dirty="0">
              <a:latin typeface="+mn-lt"/>
            </a:endParaRPr>
          </a:p>
          <a:p>
            <a:r>
              <a:rPr lang="en-US" sz="3200" b="0" i="0" dirty="0">
                <a:latin typeface="+mn-lt"/>
              </a:rPr>
              <a:t>More time for career and/or college major </a:t>
            </a:r>
            <a:r>
              <a:rPr lang="en-US" sz="3200" b="0" i="0" dirty="0" smtClean="0">
                <a:latin typeface="+mn-lt"/>
              </a:rPr>
              <a:t>exploration</a:t>
            </a:r>
            <a:endParaRPr lang="en-US" sz="3200" b="0" i="0" dirty="0">
              <a:latin typeface="+mn-lt"/>
            </a:endParaRPr>
          </a:p>
          <a:p>
            <a:r>
              <a:rPr lang="en-US" sz="3200" b="0" i="0" dirty="0">
                <a:latin typeface="+mn-lt"/>
              </a:rPr>
              <a:t>Address skills gaps and improve study skills/academic </a:t>
            </a:r>
            <a:r>
              <a:rPr lang="en-US" sz="3200" b="0" i="0" dirty="0" smtClean="0">
                <a:latin typeface="+mn-lt"/>
              </a:rPr>
              <a:t>knowledge</a:t>
            </a:r>
            <a:endParaRPr lang="en-US" sz="3200" b="0" i="0" dirty="0">
              <a:latin typeface="+mn-lt"/>
            </a:endParaRPr>
          </a:p>
          <a:p>
            <a:r>
              <a:rPr lang="en-US" sz="3200" b="0" i="0" dirty="0">
                <a:latin typeface="+mn-lt"/>
              </a:rPr>
              <a:t>Increased confidence and motivation to </a:t>
            </a:r>
            <a:r>
              <a:rPr lang="en-US" sz="3200" b="0" i="0" dirty="0" smtClean="0">
                <a:latin typeface="+mn-lt"/>
              </a:rPr>
              <a:t>persist</a:t>
            </a:r>
            <a:endParaRPr lang="en-US" sz="3200" b="0" i="0" dirty="0">
              <a:latin typeface="+mn-lt"/>
            </a:endParaRPr>
          </a:p>
          <a:p>
            <a:r>
              <a:rPr lang="en-US" sz="3200" b="0" i="0" dirty="0">
                <a:latin typeface="+mn-lt"/>
              </a:rPr>
              <a:t>Students </a:t>
            </a:r>
            <a:r>
              <a:rPr lang="en-US" sz="3200" b="0" i="0" dirty="0" smtClean="0">
                <a:latin typeface="+mn-lt"/>
              </a:rPr>
              <a:t>experience the </a:t>
            </a:r>
            <a:r>
              <a:rPr lang="en-US" sz="3200" b="0" i="0" dirty="0">
                <a:latin typeface="+mn-lt"/>
              </a:rPr>
              <a:t>benefits of a college education</a:t>
            </a:r>
          </a:p>
          <a:p>
            <a:endParaRPr lang="en-US" b="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a:t>
            </a:fld>
            <a:endParaRPr lang="en-US" dirty="0">
              <a:solidFill>
                <a:prstClr val="black">
                  <a:tint val="75000"/>
                </a:prstClr>
              </a:solidFill>
            </a:endParaRPr>
          </a:p>
        </p:txBody>
      </p:sp>
    </p:spTree>
    <p:extLst>
      <p:ext uri="{BB962C8B-B14F-4D97-AF65-F5344CB8AC3E}">
        <p14:creationId xmlns:p14="http://schemas.microsoft.com/office/powerpoint/2010/main" val="21244843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ASCCC Positions on Dual Enrollment</a:t>
            </a:r>
            <a:endParaRPr lang="en-US" sz="4000" i="0" dirty="0">
              <a:latin typeface="+mn-lt"/>
            </a:endParaRPr>
          </a:p>
        </p:txBody>
      </p:sp>
      <p:sp>
        <p:nvSpPr>
          <p:cNvPr id="3" name="Content Placeholder 2"/>
          <p:cNvSpPr>
            <a:spLocks noGrp="1"/>
          </p:cNvSpPr>
          <p:nvPr>
            <p:ph idx="1"/>
          </p:nvPr>
        </p:nvSpPr>
        <p:spPr>
          <a:xfrm>
            <a:off x="838200" y="2013016"/>
            <a:ext cx="10515600" cy="4351338"/>
          </a:xfrm>
        </p:spPr>
        <p:txBody>
          <a:bodyPr>
            <a:normAutofit/>
          </a:bodyPr>
          <a:lstStyle/>
          <a:p>
            <a:r>
              <a:rPr lang="en-US" i="0" u="sng" dirty="0">
                <a:solidFill>
                  <a:schemeClr val="bg1">
                    <a:lumMod val="65000"/>
                  </a:schemeClr>
                </a:solidFill>
                <a:latin typeface="+mn-lt"/>
              </a:rPr>
              <a:t>Resolution 4.01 F07</a:t>
            </a:r>
            <a:r>
              <a:rPr lang="en-US" i="0" dirty="0">
                <a:solidFill>
                  <a:schemeClr val="bg1">
                    <a:lumMod val="65000"/>
                  </a:schemeClr>
                </a:solidFill>
                <a:latin typeface="+mn-lt"/>
              </a:rPr>
              <a:t> – </a:t>
            </a:r>
            <a:r>
              <a:rPr lang="en-US" b="0" i="0" dirty="0">
                <a:solidFill>
                  <a:schemeClr val="bg1">
                    <a:lumMod val="65000"/>
                  </a:schemeClr>
                </a:solidFill>
                <a:latin typeface="+mn-lt"/>
              </a:rPr>
              <a:t>encourage expansion of concurrent enrollment </a:t>
            </a:r>
            <a:r>
              <a:rPr lang="en-US" b="0" i="0" dirty="0" smtClean="0">
                <a:solidFill>
                  <a:schemeClr val="bg1">
                    <a:lumMod val="65000"/>
                  </a:schemeClr>
                </a:solidFill>
                <a:latin typeface="+mn-lt"/>
              </a:rPr>
              <a:t>opportunities</a:t>
            </a:r>
            <a:endParaRPr lang="en-US" b="0" i="0" u="sng" dirty="0">
              <a:solidFill>
                <a:schemeClr val="bg1">
                  <a:lumMod val="65000"/>
                </a:schemeClr>
              </a:solidFill>
              <a:latin typeface="+mn-lt"/>
            </a:endParaRPr>
          </a:p>
          <a:p>
            <a:r>
              <a:rPr lang="en-US" i="0" u="sng" dirty="0">
                <a:solidFill>
                  <a:schemeClr val="bg1">
                    <a:lumMod val="65000"/>
                  </a:schemeClr>
                </a:solidFill>
                <a:latin typeface="+mn-lt"/>
              </a:rPr>
              <a:t>Resolution 4.02 F07</a:t>
            </a:r>
            <a:r>
              <a:rPr lang="en-US" i="0" dirty="0">
                <a:solidFill>
                  <a:schemeClr val="bg1">
                    <a:lumMod val="65000"/>
                  </a:schemeClr>
                </a:solidFill>
                <a:latin typeface="+mn-lt"/>
              </a:rPr>
              <a:t> </a:t>
            </a:r>
            <a:r>
              <a:rPr lang="en-US" b="0" i="0" dirty="0">
                <a:solidFill>
                  <a:schemeClr val="bg1">
                    <a:lumMod val="65000"/>
                  </a:schemeClr>
                </a:solidFill>
                <a:latin typeface="+mn-lt"/>
              </a:rPr>
              <a:t>– local senates encouraged to engage in discussions about concurrent enrollment opportunities, faculty voice </a:t>
            </a:r>
            <a:r>
              <a:rPr lang="en-US" b="0" i="0" dirty="0" smtClean="0">
                <a:solidFill>
                  <a:schemeClr val="bg1">
                    <a:lumMod val="65000"/>
                  </a:schemeClr>
                </a:solidFill>
                <a:latin typeface="+mn-lt"/>
              </a:rPr>
              <a:t>essential</a:t>
            </a:r>
            <a:endParaRPr lang="en-US" b="0" i="0" u="sng" dirty="0">
              <a:solidFill>
                <a:schemeClr val="bg1">
                  <a:lumMod val="65000"/>
                </a:schemeClr>
              </a:solidFill>
              <a:latin typeface="+mn-lt"/>
            </a:endParaRPr>
          </a:p>
          <a:p>
            <a:r>
              <a:rPr lang="en-US" sz="2800" i="0" u="sng" dirty="0">
                <a:latin typeface="+mn-lt"/>
              </a:rPr>
              <a:t>Resolution 4.01 S08</a:t>
            </a:r>
            <a:r>
              <a:rPr lang="en-US" sz="2800" i="0" dirty="0">
                <a:latin typeface="+mn-lt"/>
              </a:rPr>
              <a:t> </a:t>
            </a:r>
            <a:r>
              <a:rPr lang="en-US" sz="2800" b="0" i="0" dirty="0">
                <a:latin typeface="+mn-lt"/>
              </a:rPr>
              <a:t>- legislation regarding concurrent enrollment needs to be consistent with the recommendations in the ASCCC </a:t>
            </a:r>
            <a:r>
              <a:rPr lang="en-US" sz="2800" b="0" i="0" dirty="0" smtClean="0">
                <a:latin typeface="+mn-lt"/>
              </a:rPr>
              <a:t>paper "</a:t>
            </a:r>
            <a:r>
              <a:rPr lang="en-US" sz="2800" b="0" i="0" dirty="0">
                <a:latin typeface="+mn-lt"/>
              </a:rPr>
              <a:t>Minors on Campus” (fall 2006</a:t>
            </a:r>
            <a:r>
              <a:rPr lang="en-US" sz="2800" b="0" i="0" dirty="0" smtClean="0">
                <a:latin typeface="+mn-lt"/>
              </a:rPr>
              <a:t>)</a:t>
            </a:r>
            <a:endParaRPr lang="en-US" sz="2800"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30</a:t>
            </a:fld>
            <a:endParaRPr lang="en-US" dirty="0">
              <a:solidFill>
                <a:prstClr val="black">
                  <a:tint val="75000"/>
                </a:prstClr>
              </a:solidFill>
            </a:endParaRPr>
          </a:p>
        </p:txBody>
      </p:sp>
    </p:spTree>
    <p:extLst>
      <p:ext uri="{BB962C8B-B14F-4D97-AF65-F5344CB8AC3E}">
        <p14:creationId xmlns:p14="http://schemas.microsoft.com/office/powerpoint/2010/main" val="757207889"/>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ASCCC Positions on Dual Enrollment</a:t>
            </a:r>
            <a:endParaRPr lang="en-US" sz="4000" i="0" dirty="0">
              <a:latin typeface="+mn-lt"/>
            </a:endParaRPr>
          </a:p>
        </p:txBody>
      </p:sp>
      <p:sp>
        <p:nvSpPr>
          <p:cNvPr id="3" name="Content Placeholder 2"/>
          <p:cNvSpPr>
            <a:spLocks noGrp="1"/>
          </p:cNvSpPr>
          <p:nvPr>
            <p:ph idx="1"/>
          </p:nvPr>
        </p:nvSpPr>
        <p:spPr>
          <a:xfrm>
            <a:off x="838200" y="2013016"/>
            <a:ext cx="10515600" cy="4351338"/>
          </a:xfrm>
        </p:spPr>
        <p:txBody>
          <a:bodyPr>
            <a:normAutofit/>
          </a:bodyPr>
          <a:lstStyle/>
          <a:p>
            <a:r>
              <a:rPr lang="en-US" i="0" u="sng" dirty="0">
                <a:solidFill>
                  <a:schemeClr val="bg1">
                    <a:lumMod val="65000"/>
                  </a:schemeClr>
                </a:solidFill>
                <a:latin typeface="+mn-lt"/>
              </a:rPr>
              <a:t>Resolution 4.01 F07</a:t>
            </a:r>
            <a:r>
              <a:rPr lang="en-US" i="0" dirty="0">
                <a:solidFill>
                  <a:schemeClr val="bg1">
                    <a:lumMod val="65000"/>
                  </a:schemeClr>
                </a:solidFill>
                <a:latin typeface="+mn-lt"/>
              </a:rPr>
              <a:t> – </a:t>
            </a:r>
            <a:r>
              <a:rPr lang="en-US" b="0" i="0" dirty="0">
                <a:solidFill>
                  <a:schemeClr val="bg1">
                    <a:lumMod val="65000"/>
                  </a:schemeClr>
                </a:solidFill>
                <a:latin typeface="+mn-lt"/>
              </a:rPr>
              <a:t>encourage expansion of concurrent enrollment </a:t>
            </a:r>
            <a:r>
              <a:rPr lang="en-US" b="0" i="0" dirty="0" smtClean="0">
                <a:solidFill>
                  <a:schemeClr val="bg1">
                    <a:lumMod val="65000"/>
                  </a:schemeClr>
                </a:solidFill>
                <a:latin typeface="+mn-lt"/>
              </a:rPr>
              <a:t>opportunities</a:t>
            </a:r>
            <a:endParaRPr lang="en-US" b="0" i="0" u="sng" dirty="0">
              <a:solidFill>
                <a:schemeClr val="bg1">
                  <a:lumMod val="65000"/>
                </a:schemeClr>
              </a:solidFill>
              <a:latin typeface="+mn-lt"/>
            </a:endParaRPr>
          </a:p>
          <a:p>
            <a:r>
              <a:rPr lang="en-US" i="0" u="sng" dirty="0">
                <a:solidFill>
                  <a:schemeClr val="bg1">
                    <a:lumMod val="65000"/>
                  </a:schemeClr>
                </a:solidFill>
                <a:latin typeface="+mn-lt"/>
              </a:rPr>
              <a:t>Resolution 4.02 F07</a:t>
            </a:r>
            <a:r>
              <a:rPr lang="en-US" i="0" dirty="0">
                <a:solidFill>
                  <a:schemeClr val="bg1">
                    <a:lumMod val="65000"/>
                  </a:schemeClr>
                </a:solidFill>
                <a:latin typeface="+mn-lt"/>
              </a:rPr>
              <a:t> </a:t>
            </a:r>
            <a:r>
              <a:rPr lang="en-US" b="0" i="0" dirty="0">
                <a:solidFill>
                  <a:schemeClr val="bg1">
                    <a:lumMod val="65000"/>
                  </a:schemeClr>
                </a:solidFill>
                <a:latin typeface="+mn-lt"/>
              </a:rPr>
              <a:t>– local senates encouraged to engage in discussions about concurrent enrollment opportunities, faculty voice </a:t>
            </a:r>
            <a:r>
              <a:rPr lang="en-US" b="0" i="0" dirty="0" smtClean="0">
                <a:solidFill>
                  <a:schemeClr val="bg1">
                    <a:lumMod val="65000"/>
                  </a:schemeClr>
                </a:solidFill>
                <a:latin typeface="+mn-lt"/>
              </a:rPr>
              <a:t>essential</a:t>
            </a:r>
            <a:endParaRPr lang="en-US" b="0" i="0" u="sng" dirty="0">
              <a:solidFill>
                <a:schemeClr val="bg1">
                  <a:lumMod val="65000"/>
                </a:schemeClr>
              </a:solidFill>
              <a:latin typeface="+mn-lt"/>
            </a:endParaRPr>
          </a:p>
          <a:p>
            <a:r>
              <a:rPr lang="en-US" i="0" u="sng" dirty="0">
                <a:solidFill>
                  <a:schemeClr val="bg1">
                    <a:lumMod val="65000"/>
                  </a:schemeClr>
                </a:solidFill>
                <a:latin typeface="+mn-lt"/>
              </a:rPr>
              <a:t>Resolution 4.01 S08</a:t>
            </a:r>
            <a:r>
              <a:rPr lang="en-US" i="0" dirty="0">
                <a:solidFill>
                  <a:schemeClr val="bg1">
                    <a:lumMod val="65000"/>
                  </a:schemeClr>
                </a:solidFill>
                <a:latin typeface="+mn-lt"/>
              </a:rPr>
              <a:t> </a:t>
            </a:r>
            <a:r>
              <a:rPr lang="en-US" b="0" i="0" dirty="0">
                <a:solidFill>
                  <a:schemeClr val="bg1">
                    <a:lumMod val="65000"/>
                  </a:schemeClr>
                </a:solidFill>
                <a:latin typeface="+mn-lt"/>
              </a:rPr>
              <a:t>- legislation regarding concurrent enrollment needs to be consistent with the recommendations in the ASCCC </a:t>
            </a:r>
            <a:r>
              <a:rPr lang="en-US" b="0" i="0" dirty="0" smtClean="0">
                <a:solidFill>
                  <a:schemeClr val="bg1">
                    <a:lumMod val="65000"/>
                  </a:schemeClr>
                </a:solidFill>
                <a:latin typeface="+mn-lt"/>
              </a:rPr>
              <a:t>paper "</a:t>
            </a:r>
            <a:r>
              <a:rPr lang="en-US" b="0" i="0" dirty="0">
                <a:solidFill>
                  <a:schemeClr val="bg1">
                    <a:lumMod val="65000"/>
                  </a:schemeClr>
                </a:solidFill>
                <a:latin typeface="+mn-lt"/>
              </a:rPr>
              <a:t>Minors on Campus” (fall 2006</a:t>
            </a:r>
            <a:r>
              <a:rPr lang="en-US" b="0" i="0" dirty="0" smtClean="0">
                <a:solidFill>
                  <a:schemeClr val="bg1">
                    <a:lumMod val="65000"/>
                  </a:schemeClr>
                </a:solidFill>
                <a:latin typeface="+mn-lt"/>
              </a:rPr>
              <a:t>)</a:t>
            </a:r>
            <a:endParaRPr lang="en-US" b="0" i="0" u="sng" dirty="0">
              <a:solidFill>
                <a:schemeClr val="bg1">
                  <a:lumMod val="65000"/>
                </a:schemeClr>
              </a:solidFill>
              <a:latin typeface="+mn-lt"/>
            </a:endParaRPr>
          </a:p>
          <a:p>
            <a:r>
              <a:rPr lang="en-US" sz="2800" i="0" u="sng" dirty="0">
                <a:latin typeface="+mn-lt"/>
              </a:rPr>
              <a:t>Resolution 15.02 S09</a:t>
            </a:r>
            <a:r>
              <a:rPr lang="en-US" sz="2800" i="0" dirty="0">
                <a:latin typeface="+mn-lt"/>
              </a:rPr>
              <a:t> – </a:t>
            </a:r>
            <a:r>
              <a:rPr lang="en-US" sz="2800" b="0" i="0" dirty="0">
                <a:latin typeface="+mn-lt"/>
              </a:rPr>
              <a:t>clear and appropriate limits on concurrent enrollment opportunities at colleges (concern about skewing curriculum too much towards basic skills courses</a:t>
            </a:r>
            <a:r>
              <a:rPr lang="en-US" sz="2800" b="0" i="0" dirty="0" smtClean="0">
                <a:latin typeface="+mn-lt"/>
              </a:rPr>
              <a:t>)</a:t>
            </a:r>
            <a:endParaRPr lang="en-US" sz="2800"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31</a:t>
            </a:fld>
            <a:endParaRPr lang="en-US" dirty="0">
              <a:solidFill>
                <a:prstClr val="black">
                  <a:tint val="75000"/>
                </a:prstClr>
              </a:solidFill>
            </a:endParaRPr>
          </a:p>
        </p:txBody>
      </p:sp>
    </p:spTree>
    <p:extLst>
      <p:ext uri="{BB962C8B-B14F-4D97-AF65-F5344CB8AC3E}">
        <p14:creationId xmlns:p14="http://schemas.microsoft.com/office/powerpoint/2010/main" val="36341968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ASCCC Positions on Dual Enrollment</a:t>
            </a:r>
            <a:endParaRPr lang="en-US" sz="4000" i="0" dirty="0">
              <a:latin typeface="+mn-lt"/>
            </a:endParaRPr>
          </a:p>
        </p:txBody>
      </p:sp>
      <p:sp>
        <p:nvSpPr>
          <p:cNvPr id="3" name="Content Placeholder 2"/>
          <p:cNvSpPr>
            <a:spLocks noGrp="1"/>
          </p:cNvSpPr>
          <p:nvPr>
            <p:ph idx="1"/>
          </p:nvPr>
        </p:nvSpPr>
        <p:spPr>
          <a:xfrm>
            <a:off x="838200" y="2013016"/>
            <a:ext cx="10515600" cy="4351338"/>
          </a:xfrm>
        </p:spPr>
        <p:txBody>
          <a:bodyPr>
            <a:normAutofit/>
          </a:bodyPr>
          <a:lstStyle/>
          <a:p>
            <a:r>
              <a:rPr lang="en-US" sz="2200" i="0" u="sng" dirty="0">
                <a:solidFill>
                  <a:schemeClr val="bg1">
                    <a:lumMod val="65000"/>
                  </a:schemeClr>
                </a:solidFill>
                <a:latin typeface="+mn-lt"/>
              </a:rPr>
              <a:t>Resolution 4.01 F07</a:t>
            </a:r>
            <a:r>
              <a:rPr lang="en-US" sz="2200" i="0" dirty="0">
                <a:solidFill>
                  <a:schemeClr val="bg1">
                    <a:lumMod val="65000"/>
                  </a:schemeClr>
                </a:solidFill>
                <a:latin typeface="+mn-lt"/>
              </a:rPr>
              <a:t> – </a:t>
            </a:r>
            <a:r>
              <a:rPr lang="en-US" sz="2200" b="0" i="0" dirty="0">
                <a:solidFill>
                  <a:schemeClr val="bg1">
                    <a:lumMod val="65000"/>
                  </a:schemeClr>
                </a:solidFill>
                <a:latin typeface="+mn-lt"/>
              </a:rPr>
              <a:t>encourage expansion of concurrent enrollment </a:t>
            </a:r>
            <a:r>
              <a:rPr lang="en-US" sz="2200" b="0" i="0" dirty="0" smtClean="0">
                <a:solidFill>
                  <a:schemeClr val="bg1">
                    <a:lumMod val="65000"/>
                  </a:schemeClr>
                </a:solidFill>
                <a:latin typeface="+mn-lt"/>
              </a:rPr>
              <a:t>opportunities</a:t>
            </a:r>
            <a:endParaRPr lang="en-US" sz="2200" b="0" i="0" u="sng" dirty="0">
              <a:solidFill>
                <a:schemeClr val="bg1">
                  <a:lumMod val="65000"/>
                </a:schemeClr>
              </a:solidFill>
              <a:latin typeface="+mn-lt"/>
            </a:endParaRPr>
          </a:p>
          <a:p>
            <a:r>
              <a:rPr lang="en-US" sz="2200" i="0" u="sng" dirty="0">
                <a:solidFill>
                  <a:schemeClr val="bg1">
                    <a:lumMod val="65000"/>
                  </a:schemeClr>
                </a:solidFill>
                <a:latin typeface="+mn-lt"/>
              </a:rPr>
              <a:t>Resolution 4.02 F07</a:t>
            </a:r>
            <a:r>
              <a:rPr lang="en-US" sz="2200" i="0" dirty="0">
                <a:solidFill>
                  <a:schemeClr val="bg1">
                    <a:lumMod val="65000"/>
                  </a:schemeClr>
                </a:solidFill>
                <a:latin typeface="+mn-lt"/>
              </a:rPr>
              <a:t> </a:t>
            </a:r>
            <a:r>
              <a:rPr lang="en-US" sz="2200" b="0" i="0" dirty="0">
                <a:solidFill>
                  <a:schemeClr val="bg1">
                    <a:lumMod val="65000"/>
                  </a:schemeClr>
                </a:solidFill>
                <a:latin typeface="+mn-lt"/>
              </a:rPr>
              <a:t>– local senates encouraged to engage in discussions about concurrent enrollment opportunities, faculty voice </a:t>
            </a:r>
            <a:r>
              <a:rPr lang="en-US" sz="2200" b="0" i="0" dirty="0" smtClean="0">
                <a:solidFill>
                  <a:schemeClr val="bg1">
                    <a:lumMod val="65000"/>
                  </a:schemeClr>
                </a:solidFill>
                <a:latin typeface="+mn-lt"/>
              </a:rPr>
              <a:t>essential</a:t>
            </a:r>
            <a:endParaRPr lang="en-US" sz="2200" b="0" i="0" u="sng" dirty="0">
              <a:solidFill>
                <a:schemeClr val="bg1">
                  <a:lumMod val="65000"/>
                </a:schemeClr>
              </a:solidFill>
              <a:latin typeface="+mn-lt"/>
            </a:endParaRPr>
          </a:p>
          <a:p>
            <a:r>
              <a:rPr lang="en-US" sz="2200" i="0" u="sng" dirty="0">
                <a:solidFill>
                  <a:schemeClr val="bg1">
                    <a:lumMod val="65000"/>
                  </a:schemeClr>
                </a:solidFill>
                <a:latin typeface="+mn-lt"/>
              </a:rPr>
              <a:t>Resolution 4.01 S08</a:t>
            </a:r>
            <a:r>
              <a:rPr lang="en-US" sz="2200" i="0" dirty="0">
                <a:solidFill>
                  <a:schemeClr val="bg1">
                    <a:lumMod val="65000"/>
                  </a:schemeClr>
                </a:solidFill>
                <a:latin typeface="+mn-lt"/>
              </a:rPr>
              <a:t> </a:t>
            </a:r>
            <a:r>
              <a:rPr lang="en-US" sz="2200" b="0" i="0" dirty="0">
                <a:solidFill>
                  <a:schemeClr val="bg1">
                    <a:lumMod val="65000"/>
                  </a:schemeClr>
                </a:solidFill>
                <a:latin typeface="+mn-lt"/>
              </a:rPr>
              <a:t>- legislation regarding concurrent enrollment needs to be consistent with the recommendations in the ASCCC </a:t>
            </a:r>
            <a:r>
              <a:rPr lang="en-US" sz="2200" b="0" i="0" dirty="0" smtClean="0">
                <a:solidFill>
                  <a:schemeClr val="bg1">
                    <a:lumMod val="65000"/>
                  </a:schemeClr>
                </a:solidFill>
                <a:latin typeface="+mn-lt"/>
              </a:rPr>
              <a:t>paper "</a:t>
            </a:r>
            <a:r>
              <a:rPr lang="en-US" sz="2200" b="0" i="0" dirty="0">
                <a:solidFill>
                  <a:schemeClr val="bg1">
                    <a:lumMod val="65000"/>
                  </a:schemeClr>
                </a:solidFill>
                <a:latin typeface="+mn-lt"/>
              </a:rPr>
              <a:t>Minors on Campus” (fall 2006</a:t>
            </a:r>
            <a:r>
              <a:rPr lang="en-US" sz="2200" b="0" i="0" dirty="0" smtClean="0">
                <a:solidFill>
                  <a:schemeClr val="bg1">
                    <a:lumMod val="65000"/>
                  </a:schemeClr>
                </a:solidFill>
                <a:latin typeface="+mn-lt"/>
              </a:rPr>
              <a:t>)</a:t>
            </a:r>
            <a:endParaRPr lang="en-US" sz="2200" b="0" i="0" u="sng" dirty="0">
              <a:solidFill>
                <a:schemeClr val="bg1">
                  <a:lumMod val="65000"/>
                </a:schemeClr>
              </a:solidFill>
              <a:latin typeface="+mn-lt"/>
            </a:endParaRPr>
          </a:p>
          <a:p>
            <a:r>
              <a:rPr lang="en-US" sz="2200" i="0" u="sng" dirty="0">
                <a:solidFill>
                  <a:schemeClr val="bg1">
                    <a:lumMod val="65000"/>
                  </a:schemeClr>
                </a:solidFill>
                <a:latin typeface="+mn-lt"/>
              </a:rPr>
              <a:t>Resolution 15.02 S09</a:t>
            </a:r>
            <a:r>
              <a:rPr lang="en-US" sz="2200" i="0" dirty="0">
                <a:solidFill>
                  <a:schemeClr val="bg1">
                    <a:lumMod val="65000"/>
                  </a:schemeClr>
                </a:solidFill>
                <a:latin typeface="+mn-lt"/>
              </a:rPr>
              <a:t> – </a:t>
            </a:r>
            <a:r>
              <a:rPr lang="en-US" sz="2200" b="0" i="0" dirty="0">
                <a:solidFill>
                  <a:schemeClr val="bg1">
                    <a:lumMod val="65000"/>
                  </a:schemeClr>
                </a:solidFill>
                <a:latin typeface="+mn-lt"/>
              </a:rPr>
              <a:t>clear and appropriate limits on concurrent enrollment opportunities at colleges (concern about skewing curriculum too much towards basic skills courses</a:t>
            </a:r>
            <a:r>
              <a:rPr lang="en-US" sz="2200" b="0" i="0" dirty="0" smtClean="0">
                <a:solidFill>
                  <a:schemeClr val="bg1">
                    <a:lumMod val="65000"/>
                  </a:schemeClr>
                </a:solidFill>
                <a:latin typeface="+mn-lt"/>
              </a:rPr>
              <a:t>)</a:t>
            </a:r>
            <a:endParaRPr lang="en-US" sz="2200" b="0" i="0" dirty="0">
              <a:solidFill>
                <a:schemeClr val="bg1">
                  <a:lumMod val="65000"/>
                </a:schemeClr>
              </a:solidFill>
              <a:latin typeface="+mn-lt"/>
            </a:endParaRPr>
          </a:p>
          <a:p>
            <a:r>
              <a:rPr lang="en-US" sz="2800" i="0" u="sng" dirty="0">
                <a:latin typeface="+mn-lt"/>
              </a:rPr>
              <a:t>Resolution 13.04 F14 </a:t>
            </a:r>
            <a:r>
              <a:rPr lang="en-US" sz="2800" b="0" i="0" dirty="0">
                <a:latin typeface="+mn-lt"/>
              </a:rPr>
              <a:t>– requests regulatory guidance, examples of effective practices and glossary of terms regarding high schools students in college classes</a:t>
            </a:r>
          </a:p>
          <a:p>
            <a:endParaRPr lang="en-US"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32</a:t>
            </a:fld>
            <a:endParaRPr lang="en-US" dirty="0">
              <a:solidFill>
                <a:prstClr val="black">
                  <a:tint val="75000"/>
                </a:prstClr>
              </a:solidFill>
            </a:endParaRPr>
          </a:p>
        </p:txBody>
      </p:sp>
    </p:spTree>
    <p:extLst>
      <p:ext uri="{BB962C8B-B14F-4D97-AF65-F5344CB8AC3E}">
        <p14:creationId xmlns:p14="http://schemas.microsoft.com/office/powerpoint/2010/main" val="128559270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Resources</a:t>
            </a:r>
            <a:endParaRPr lang="en-US" sz="4000" i="0" dirty="0">
              <a:latin typeface="+mn-lt"/>
            </a:endParaRPr>
          </a:p>
        </p:txBody>
      </p:sp>
      <p:sp>
        <p:nvSpPr>
          <p:cNvPr id="3" name="Content Placeholder 2"/>
          <p:cNvSpPr>
            <a:spLocks noGrp="1"/>
          </p:cNvSpPr>
          <p:nvPr>
            <p:ph idx="1"/>
          </p:nvPr>
        </p:nvSpPr>
        <p:spPr/>
        <p:txBody>
          <a:bodyPr>
            <a:normAutofit fontScale="62500" lnSpcReduction="20000"/>
          </a:bodyPr>
          <a:lstStyle/>
          <a:p>
            <a:r>
              <a:rPr lang="en-US" sz="3200" i="0" dirty="0" smtClean="0">
                <a:solidFill>
                  <a:srgbClr val="000000"/>
                </a:solidFill>
                <a:latin typeface="+mn-lt"/>
              </a:rPr>
              <a:t>CCRC: What We Know About Dual Enrollment:   </a:t>
            </a:r>
            <a:r>
              <a:rPr lang="en-US" sz="3200" i="0" dirty="0">
                <a:solidFill>
                  <a:srgbClr val="000000"/>
                </a:solidFill>
                <a:latin typeface="+mn-lt"/>
                <a:hlinkClick r:id="rId3"/>
              </a:rPr>
              <a:t>http://67.205.94.182/publications/what-we-know-about-dual-</a:t>
            </a:r>
            <a:r>
              <a:rPr lang="en-US" sz="3200" i="0" dirty="0" smtClean="0">
                <a:solidFill>
                  <a:srgbClr val="000000"/>
                </a:solidFill>
                <a:latin typeface="+mn-lt"/>
                <a:hlinkClick r:id="rId3"/>
              </a:rPr>
              <a:t>enrollment.html</a:t>
            </a:r>
            <a:endParaRPr lang="en-US" sz="3200" i="0" dirty="0">
              <a:solidFill>
                <a:srgbClr val="000000"/>
              </a:solidFill>
              <a:latin typeface="+mn-lt"/>
            </a:endParaRPr>
          </a:p>
          <a:p>
            <a:r>
              <a:rPr lang="en-US" sz="3200" i="0" dirty="0" smtClean="0">
                <a:solidFill>
                  <a:srgbClr val="000000"/>
                </a:solidFill>
                <a:latin typeface="+mn-lt"/>
              </a:rPr>
              <a:t>Guide </a:t>
            </a:r>
            <a:r>
              <a:rPr lang="en-US" sz="3200" i="0" dirty="0">
                <a:solidFill>
                  <a:srgbClr val="000000"/>
                </a:solidFill>
                <a:latin typeface="+mn-lt"/>
              </a:rPr>
              <a:t>to Launching and Expanding Dual Enrollment Programs for Historically Underserved Students in CA (R. Purnell; RP Group 2014) </a:t>
            </a:r>
          </a:p>
          <a:p>
            <a:pPr marL="365760" lvl="1" indent="0">
              <a:buNone/>
            </a:pPr>
            <a:r>
              <a:rPr lang="en-US" dirty="0">
                <a:solidFill>
                  <a:srgbClr val="7F7F7F"/>
                </a:solidFill>
                <a:latin typeface="+mn-lt"/>
                <a:hlinkClick r:id="rId4"/>
              </a:rPr>
              <a:t>http://www.rpgroup.org/projects/dual-enrollment-guide-2014</a:t>
            </a:r>
            <a:r>
              <a:rPr lang="en-US" dirty="0">
                <a:solidFill>
                  <a:srgbClr val="7F7F7F"/>
                </a:solidFill>
                <a:latin typeface="+mn-lt"/>
              </a:rPr>
              <a:t> </a:t>
            </a:r>
          </a:p>
          <a:p>
            <a:pPr marL="365760" lvl="1" indent="0">
              <a:buNone/>
            </a:pPr>
            <a:r>
              <a:rPr lang="en-US" u="sng" dirty="0">
                <a:latin typeface="+mn-lt"/>
                <a:hlinkClick r:id="rId5"/>
              </a:rPr>
              <a:t>http://www.rpgroup.org/system/files/High-School-Transition-Brief_0.pdf</a:t>
            </a:r>
            <a:endParaRPr lang="en-US" dirty="0">
              <a:solidFill>
                <a:srgbClr val="7F7F7F"/>
              </a:solidFill>
              <a:latin typeface="+mn-lt"/>
            </a:endParaRPr>
          </a:p>
          <a:p>
            <a:r>
              <a:rPr lang="en-US" sz="3200" i="0" dirty="0">
                <a:solidFill>
                  <a:srgbClr val="000000"/>
                </a:solidFill>
                <a:latin typeface="+mn-lt"/>
              </a:rPr>
              <a:t>Concurrent Courses Initiative (Community College Research Center, Career Ladders Project, James Irvine Foundation)</a:t>
            </a:r>
          </a:p>
          <a:p>
            <a:pPr marL="365760" lvl="1" indent="0">
              <a:buNone/>
            </a:pPr>
            <a:r>
              <a:rPr lang="en-US" dirty="0">
                <a:solidFill>
                  <a:srgbClr val="7F7F7F"/>
                </a:solidFill>
                <a:latin typeface="+mn-lt"/>
                <a:hlinkClick r:id="rId6"/>
              </a:rPr>
              <a:t>http://irvine.org/evaluation/program-evaluations/concurrent-courses-initiative</a:t>
            </a:r>
            <a:r>
              <a:rPr lang="en-US" dirty="0">
                <a:solidFill>
                  <a:srgbClr val="7F7F7F"/>
                </a:solidFill>
                <a:latin typeface="+mn-lt"/>
              </a:rPr>
              <a:t> </a:t>
            </a:r>
          </a:p>
          <a:p>
            <a:r>
              <a:rPr lang="en-US" sz="3200" i="0" dirty="0">
                <a:solidFill>
                  <a:srgbClr val="000000"/>
                </a:solidFill>
                <a:latin typeface="+mn-lt"/>
              </a:rPr>
              <a:t>Career Ladders Project:  HS to College Transition Web Resources</a:t>
            </a:r>
          </a:p>
          <a:p>
            <a:pPr marL="355600" lvl="1" indent="0">
              <a:buNone/>
            </a:pPr>
            <a:r>
              <a:rPr lang="en-US" dirty="0">
                <a:solidFill>
                  <a:srgbClr val="7F7F7F"/>
                </a:solidFill>
                <a:latin typeface="+mn-lt"/>
                <a:hlinkClick r:id="rId7"/>
              </a:rPr>
              <a:t>http://www.careerladdersproject.org/high-school-to-college-transition-tools/early-college-experiences-and-transition-support/</a:t>
            </a:r>
            <a:endParaRPr lang="en-US" dirty="0">
              <a:solidFill>
                <a:srgbClr val="7F7F7F"/>
              </a:solidFill>
              <a:latin typeface="+mn-lt"/>
            </a:endParaRPr>
          </a:p>
          <a:p>
            <a:r>
              <a:rPr lang="en-US" sz="3200" i="0" dirty="0">
                <a:solidFill>
                  <a:srgbClr val="000000"/>
                </a:solidFill>
                <a:latin typeface="+mn-lt"/>
              </a:rPr>
              <a:t>Santa Barbara City College:  Dual Enrollment Program Resources</a:t>
            </a:r>
          </a:p>
          <a:p>
            <a:pPr marL="365760" lvl="1" indent="0">
              <a:buNone/>
            </a:pPr>
            <a:r>
              <a:rPr lang="en-US" dirty="0">
                <a:solidFill>
                  <a:srgbClr val="7F7F7F"/>
                </a:solidFill>
                <a:latin typeface="+mn-lt"/>
                <a:hlinkClick r:id="rId8"/>
              </a:rPr>
              <a:t>http://www.sbcc.edu/dualenrollment/programresources.php</a:t>
            </a:r>
            <a:endParaRPr lang="en-US" dirty="0">
              <a:solidFill>
                <a:srgbClr val="7F7F7F"/>
              </a:solidFill>
              <a:latin typeface="+mn-lt"/>
            </a:endParaRPr>
          </a:p>
          <a:p>
            <a:r>
              <a:rPr lang="en-US" sz="3200" i="0" dirty="0">
                <a:latin typeface="+mn-lt"/>
              </a:rPr>
              <a:t>Dual/Concurrent Enrollment Conference (Sacramento, January 30</a:t>
            </a:r>
            <a:r>
              <a:rPr lang="en-US" sz="3200" i="0" baseline="30000" dirty="0">
                <a:latin typeface="+mn-lt"/>
              </a:rPr>
              <a:t>th</a:t>
            </a:r>
            <a:r>
              <a:rPr lang="en-US" sz="3200" i="0" dirty="0">
                <a:latin typeface="+mn-lt"/>
              </a:rPr>
              <a:t>)</a:t>
            </a:r>
          </a:p>
          <a:p>
            <a:pPr marL="365760" lvl="1" indent="0">
              <a:buNone/>
            </a:pPr>
            <a:r>
              <a:rPr lang="en-US" u="sng" dirty="0">
                <a:latin typeface="+mn-lt"/>
                <a:hlinkClick r:id="rId9"/>
              </a:rPr>
              <a:t>http://extranet.cccco.edu/Divisions/AcademicAffairs/CurriculumandInstructionUnit/MiddleCollegeHighSchool/DualEnrollmentSummit.aspx</a:t>
            </a:r>
            <a:r>
              <a:rPr lang="en-US" u="sng" dirty="0">
                <a:latin typeface="+mn-lt"/>
              </a:rPr>
              <a:t> </a:t>
            </a:r>
            <a:endParaRPr lang="en-US" u="sng" dirty="0" smtClean="0">
              <a:latin typeface="+mn-lt"/>
            </a:endParaRPr>
          </a:p>
          <a:p>
            <a:endParaRPr lang="en-US" sz="3100" i="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33</a:t>
            </a:fld>
            <a:endParaRPr lang="en-US" dirty="0">
              <a:solidFill>
                <a:prstClr val="black">
                  <a:tint val="75000"/>
                </a:prstClr>
              </a:solidFill>
            </a:endParaRPr>
          </a:p>
        </p:txBody>
      </p:sp>
    </p:spTree>
    <p:extLst>
      <p:ext uri="{BB962C8B-B14F-4D97-AF65-F5344CB8AC3E}">
        <p14:creationId xmlns:p14="http://schemas.microsoft.com/office/powerpoint/2010/main" val="85448335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Resolution 6.03 (S15)</a:t>
            </a:r>
            <a:endParaRPr lang="en-US" sz="4000" i="0" dirty="0">
              <a:latin typeface="+mn-lt"/>
            </a:endParaRPr>
          </a:p>
        </p:txBody>
      </p:sp>
      <p:sp>
        <p:nvSpPr>
          <p:cNvPr id="3" name="Content Placeholder 2"/>
          <p:cNvSpPr>
            <a:spLocks noGrp="1"/>
          </p:cNvSpPr>
          <p:nvPr>
            <p:ph idx="1"/>
          </p:nvPr>
        </p:nvSpPr>
        <p:spPr/>
        <p:txBody>
          <a:bodyPr>
            <a:normAutofit/>
          </a:bodyPr>
          <a:lstStyle/>
          <a:p>
            <a:pPr marL="0" indent="0">
              <a:buNone/>
            </a:pPr>
            <a:r>
              <a:rPr lang="en-US" b="0" i="0" dirty="0">
                <a:latin typeface="+mn-lt"/>
              </a:rPr>
              <a:t>Resolved, That the Academic Senate for California Community Colleges support the legislative intent of AB 288 (Holden, as of March 23, 2015) </a:t>
            </a:r>
            <a:r>
              <a:rPr lang="en-US" sz="2600" i="0" dirty="0">
                <a:latin typeface="+mn-lt"/>
              </a:rPr>
              <a:t>to increase or improve dual enrollment opportunities for all high school students, especially for struggling and at-risk high school students; </a:t>
            </a:r>
          </a:p>
          <a:p>
            <a:pPr marL="0" indent="0">
              <a:buNone/>
            </a:pPr>
            <a:endParaRPr lang="en-US" b="0" i="0" dirty="0" smtClean="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34</a:t>
            </a:fld>
            <a:endParaRPr lang="en-US" dirty="0">
              <a:solidFill>
                <a:prstClr val="black">
                  <a:tint val="75000"/>
                </a:prstClr>
              </a:solidFill>
            </a:endParaRPr>
          </a:p>
        </p:txBody>
      </p:sp>
    </p:spTree>
    <p:extLst>
      <p:ext uri="{BB962C8B-B14F-4D97-AF65-F5344CB8AC3E}">
        <p14:creationId xmlns:p14="http://schemas.microsoft.com/office/powerpoint/2010/main" val="141408840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Resolution 6.03 (S15)</a:t>
            </a:r>
            <a:endParaRPr lang="en-US" sz="4000" i="0" dirty="0">
              <a:latin typeface="+mn-lt"/>
            </a:endParaRPr>
          </a:p>
        </p:txBody>
      </p:sp>
      <p:sp>
        <p:nvSpPr>
          <p:cNvPr id="3" name="Content Placeholder 2"/>
          <p:cNvSpPr>
            <a:spLocks noGrp="1"/>
          </p:cNvSpPr>
          <p:nvPr>
            <p:ph idx="1"/>
          </p:nvPr>
        </p:nvSpPr>
        <p:spPr/>
        <p:txBody>
          <a:bodyPr>
            <a:normAutofit/>
          </a:bodyPr>
          <a:lstStyle/>
          <a:p>
            <a:pPr marL="0" indent="0">
              <a:buNone/>
            </a:pPr>
            <a:endParaRPr lang="en-US" b="0" i="0" dirty="0" smtClean="0">
              <a:latin typeface="+mn-lt"/>
            </a:endParaRPr>
          </a:p>
          <a:p>
            <a:pPr marL="0" indent="0">
              <a:buNone/>
            </a:pPr>
            <a:r>
              <a:rPr lang="en-US" sz="2200" b="0" i="0" dirty="0" smtClean="0">
                <a:latin typeface="+mn-lt"/>
              </a:rPr>
              <a:t>Resolved</a:t>
            </a:r>
            <a:r>
              <a:rPr lang="en-US" sz="2200" b="0" i="0" dirty="0">
                <a:latin typeface="+mn-lt"/>
              </a:rPr>
              <a:t>, That the Academic Senate for California Community Colleges work with the Chancellor’s Office and other system partners to </a:t>
            </a:r>
            <a:r>
              <a:rPr lang="en-US" sz="2600" i="0" dirty="0">
                <a:latin typeface="+mn-lt"/>
              </a:rPr>
              <a:t>draft guidelines </a:t>
            </a:r>
            <a:r>
              <a:rPr lang="en-US" sz="2200" b="0" i="0" dirty="0">
                <a:latin typeface="+mn-lt"/>
              </a:rPr>
              <a:t>for the field on the </a:t>
            </a:r>
            <a:r>
              <a:rPr lang="en-US" sz="2600" i="0" dirty="0">
                <a:latin typeface="+mn-lt"/>
              </a:rPr>
              <a:t>implementation of dual enrollment that promote collegial consultation with local senates in the development of dual enrollment agreements</a:t>
            </a:r>
            <a:r>
              <a:rPr lang="en-US" sz="2200" b="0" i="0" dirty="0">
                <a:latin typeface="+mn-lt"/>
              </a:rPr>
              <a:t>, </a:t>
            </a:r>
            <a:r>
              <a:rPr lang="en-US" sz="2600" i="0" dirty="0">
                <a:latin typeface="+mn-lt"/>
              </a:rPr>
              <a:t>assert community college faculty primacy in all curricular matters involving dual enrollment course offerings</a:t>
            </a:r>
            <a:r>
              <a:rPr lang="en-US" sz="2200" b="0" i="0" dirty="0">
                <a:latin typeface="+mn-lt"/>
              </a:rPr>
              <a:t>, provide a clear system-wide interpretation of the requirements and conditions for the college and school districts to receive apportionment that includes a clear definition of the meaning “instructional activities” in the proposed new Education Code §76004(l), and promote the fulfillment of accountability requirements and incentives for both college and school districts.</a:t>
            </a:r>
          </a:p>
          <a:p>
            <a:endParaRPr lang="en-US" b="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35</a:t>
            </a:fld>
            <a:endParaRPr lang="en-US" dirty="0">
              <a:solidFill>
                <a:prstClr val="black">
                  <a:tint val="75000"/>
                </a:prstClr>
              </a:solidFill>
            </a:endParaRPr>
          </a:p>
        </p:txBody>
      </p:sp>
    </p:spTree>
    <p:extLst>
      <p:ext uri="{BB962C8B-B14F-4D97-AF65-F5344CB8AC3E}">
        <p14:creationId xmlns:p14="http://schemas.microsoft.com/office/powerpoint/2010/main" val="52134118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Questions?  Thank You!</a:t>
            </a:r>
            <a:endParaRPr lang="en-US" sz="4000" i="0" dirty="0">
              <a:latin typeface="+mn-lt"/>
            </a:endParaRPr>
          </a:p>
        </p:txBody>
      </p:sp>
      <p:sp>
        <p:nvSpPr>
          <p:cNvPr id="3" name="Content Placeholder 2"/>
          <p:cNvSpPr>
            <a:spLocks noGrp="1"/>
          </p:cNvSpPr>
          <p:nvPr>
            <p:ph idx="1"/>
          </p:nvPr>
        </p:nvSpPr>
        <p:spPr/>
        <p:txBody>
          <a:bodyPr/>
          <a:lstStyle/>
          <a:p>
            <a:pPr marL="0" indent="0">
              <a:buNone/>
            </a:pPr>
            <a:endParaRPr lang="en-US" i="0" dirty="0">
              <a:solidFill>
                <a:schemeClr val="tx2"/>
              </a:solidFill>
              <a:latin typeface="+mn-lt"/>
            </a:endParaRPr>
          </a:p>
          <a:p>
            <a:pPr marL="0" indent="0">
              <a:buNone/>
            </a:pPr>
            <a:r>
              <a:rPr lang="en-US" i="0" dirty="0" smtClean="0">
                <a:solidFill>
                  <a:schemeClr val="tx2"/>
                </a:solidFill>
                <a:latin typeface="+mn-lt"/>
              </a:rPr>
              <a:t>Dianna Chiabotti – </a:t>
            </a:r>
            <a:r>
              <a:rPr lang="en-US" i="0" dirty="0" smtClean="0">
                <a:solidFill>
                  <a:schemeClr val="tx2"/>
                </a:solidFill>
                <a:latin typeface="+mn-lt"/>
                <a:hlinkClick r:id="rId2"/>
              </a:rPr>
              <a:t>dchiabotti@napavalley.edu</a:t>
            </a:r>
            <a:r>
              <a:rPr lang="en-US" i="0" dirty="0" smtClean="0">
                <a:solidFill>
                  <a:schemeClr val="tx2"/>
                </a:solidFill>
                <a:latin typeface="+mn-lt"/>
              </a:rPr>
              <a:t>  </a:t>
            </a:r>
          </a:p>
          <a:p>
            <a:pPr marL="0" indent="0">
              <a:buNone/>
            </a:pPr>
            <a:endParaRPr lang="en-US" i="0" dirty="0">
              <a:solidFill>
                <a:schemeClr val="tx2"/>
              </a:solidFill>
              <a:latin typeface="+mn-lt"/>
            </a:endParaRPr>
          </a:p>
          <a:p>
            <a:pPr marL="0" indent="0">
              <a:buNone/>
            </a:pPr>
            <a:r>
              <a:rPr lang="en-US" i="0" smtClean="0">
                <a:solidFill>
                  <a:schemeClr val="tx2"/>
                </a:solidFill>
                <a:latin typeface="+mn-lt"/>
              </a:rPr>
              <a:t>Dolores Davison - </a:t>
            </a:r>
            <a:endParaRPr lang="en-US" i="0" dirty="0">
              <a:solidFill>
                <a:schemeClr val="tx2"/>
              </a:solidFill>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36</a:t>
            </a:fld>
            <a:endParaRPr lang="en-US" dirty="0">
              <a:solidFill>
                <a:prstClr val="black">
                  <a:tint val="75000"/>
                </a:prstClr>
              </a:solidFill>
            </a:endParaRPr>
          </a:p>
        </p:txBody>
      </p:sp>
    </p:spTree>
    <p:extLst>
      <p:ext uri="{BB962C8B-B14F-4D97-AF65-F5344CB8AC3E}">
        <p14:creationId xmlns:p14="http://schemas.microsoft.com/office/powerpoint/2010/main" val="417627475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Topics of Interest</a:t>
            </a:r>
            <a:endParaRPr lang="en-US" sz="4000" i="0" dirty="0">
              <a:latin typeface="+mn-lt"/>
            </a:endParaRPr>
          </a:p>
        </p:txBody>
      </p:sp>
      <p:sp>
        <p:nvSpPr>
          <p:cNvPr id="4" name="Slide Number Placeholder 3"/>
          <p:cNvSpPr>
            <a:spLocks noGrp="1"/>
          </p:cNvSpPr>
          <p:nvPr>
            <p:ph type="sldNum" sz="quarter" idx="12"/>
          </p:nvPr>
        </p:nvSpPr>
        <p:spPr/>
        <p:txBody>
          <a:bodyPr/>
          <a:lstStyle/>
          <a:p>
            <a:fld id="{F01EB0EE-5C55-4A20-9AF4-1E061F85A2B6}" type="slidenum">
              <a:rPr lang="en-US" smtClean="0"/>
              <a:t>4</a:t>
            </a:fld>
            <a:endParaRPr lang="en-US" dirty="0"/>
          </a:p>
        </p:txBody>
      </p:sp>
      <p:sp>
        <p:nvSpPr>
          <p:cNvPr id="5" name="Content Placeholder 4"/>
          <p:cNvSpPr>
            <a:spLocks noGrp="1"/>
          </p:cNvSpPr>
          <p:nvPr>
            <p:ph idx="1"/>
          </p:nvPr>
        </p:nvSpPr>
        <p:spPr>
          <a:xfrm>
            <a:off x="838200" y="2033838"/>
            <a:ext cx="10515600" cy="4351338"/>
          </a:xfrm>
        </p:spPr>
        <p:txBody>
          <a:bodyPr>
            <a:normAutofit/>
          </a:bodyPr>
          <a:lstStyle/>
          <a:p>
            <a:r>
              <a:rPr lang="en-US" sz="3600" b="0" i="0" dirty="0" smtClean="0">
                <a:solidFill>
                  <a:schemeClr val="tx1"/>
                </a:solidFill>
                <a:latin typeface="+mn-lt"/>
              </a:rPr>
              <a:t>Apportionment </a:t>
            </a:r>
          </a:p>
          <a:p>
            <a:pPr lvl="1"/>
            <a:r>
              <a:rPr lang="en-US" sz="3200" b="0" i="0" dirty="0" smtClean="0">
                <a:solidFill>
                  <a:schemeClr val="tx1"/>
                </a:solidFill>
                <a:latin typeface="+mn-lt"/>
              </a:rPr>
              <a:t>Average </a:t>
            </a:r>
            <a:r>
              <a:rPr lang="en-US" sz="3200" b="0" i="0" dirty="0">
                <a:solidFill>
                  <a:schemeClr val="tx1"/>
                </a:solidFill>
                <a:latin typeface="+mn-lt"/>
              </a:rPr>
              <a:t>Daily Attendance (ADA) </a:t>
            </a:r>
            <a:endParaRPr lang="en-US" sz="3200" dirty="0">
              <a:solidFill>
                <a:schemeClr val="tx1"/>
              </a:solidFill>
              <a:latin typeface="+mn-lt"/>
            </a:endParaRPr>
          </a:p>
          <a:p>
            <a:pPr lvl="1"/>
            <a:r>
              <a:rPr lang="en-US" sz="3200" b="0" i="0" dirty="0" smtClean="0">
                <a:solidFill>
                  <a:schemeClr val="tx1"/>
                </a:solidFill>
                <a:latin typeface="+mn-lt"/>
              </a:rPr>
              <a:t>FTES </a:t>
            </a:r>
          </a:p>
          <a:p>
            <a:pPr lvl="1"/>
            <a:r>
              <a:rPr lang="en-US" sz="3200" dirty="0" smtClean="0">
                <a:solidFill>
                  <a:schemeClr val="tx1"/>
                </a:solidFill>
                <a:latin typeface="+mn-lt"/>
              </a:rPr>
              <a:t>Both</a:t>
            </a:r>
            <a:endParaRPr lang="en-US" sz="3200" b="0" dirty="0">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174523" y="3310373"/>
            <a:ext cx="3275623" cy="2709678"/>
          </a:xfrm>
          <a:prstGeom prst="rect">
            <a:avLst/>
          </a:prstGeom>
        </p:spPr>
      </p:pic>
    </p:spTree>
    <p:extLst>
      <p:ext uri="{BB962C8B-B14F-4D97-AF65-F5344CB8AC3E}">
        <p14:creationId xmlns:p14="http://schemas.microsoft.com/office/powerpoint/2010/main" val="36523650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Topics of Interest</a:t>
            </a:r>
            <a:endParaRPr lang="en-US" sz="4000" i="0" dirty="0">
              <a:latin typeface="+mn-lt"/>
            </a:endParaRPr>
          </a:p>
        </p:txBody>
      </p:sp>
      <p:sp>
        <p:nvSpPr>
          <p:cNvPr id="4" name="Slide Number Placeholder 3"/>
          <p:cNvSpPr>
            <a:spLocks noGrp="1"/>
          </p:cNvSpPr>
          <p:nvPr>
            <p:ph type="sldNum" sz="quarter" idx="12"/>
          </p:nvPr>
        </p:nvSpPr>
        <p:spPr/>
        <p:txBody>
          <a:bodyPr/>
          <a:lstStyle/>
          <a:p>
            <a:fld id="{F01EB0EE-5C55-4A20-9AF4-1E061F85A2B6}" type="slidenum">
              <a:rPr lang="en-US" smtClean="0"/>
              <a:t>5</a:t>
            </a:fld>
            <a:endParaRPr lang="en-US" dirty="0"/>
          </a:p>
        </p:txBody>
      </p:sp>
      <p:sp>
        <p:nvSpPr>
          <p:cNvPr id="5" name="Content Placeholder 4"/>
          <p:cNvSpPr>
            <a:spLocks noGrp="1"/>
          </p:cNvSpPr>
          <p:nvPr>
            <p:ph idx="1"/>
          </p:nvPr>
        </p:nvSpPr>
        <p:spPr>
          <a:xfrm>
            <a:off x="664215" y="1859887"/>
            <a:ext cx="10515600" cy="4351338"/>
          </a:xfrm>
        </p:spPr>
        <p:txBody>
          <a:bodyPr>
            <a:normAutofit/>
          </a:bodyPr>
          <a:lstStyle/>
          <a:p>
            <a:pPr>
              <a:lnSpc>
                <a:spcPct val="100000"/>
              </a:lnSpc>
              <a:spcAft>
                <a:spcPts val="1800"/>
              </a:spcAft>
            </a:pPr>
            <a:r>
              <a:rPr lang="en-US" sz="3600" b="0" i="0" dirty="0" smtClean="0">
                <a:solidFill>
                  <a:schemeClr val="tx1"/>
                </a:solidFill>
                <a:latin typeface="+mn-lt"/>
              </a:rPr>
              <a:t>Credits can be </a:t>
            </a:r>
            <a:r>
              <a:rPr lang="en-US" sz="3600" b="0" i="0" dirty="0">
                <a:solidFill>
                  <a:schemeClr val="tx1"/>
                </a:solidFill>
                <a:latin typeface="+mn-lt"/>
              </a:rPr>
              <a:t>earned for both </a:t>
            </a:r>
            <a:r>
              <a:rPr lang="en-US" sz="3600" b="0" i="0" dirty="0" smtClean="0">
                <a:solidFill>
                  <a:schemeClr val="tx1"/>
                </a:solidFill>
                <a:latin typeface="+mn-lt"/>
              </a:rPr>
              <a:t>systems</a:t>
            </a:r>
            <a:endParaRPr lang="en-US" sz="3600" b="0" i="0" dirty="0">
              <a:latin typeface="+mn-lt"/>
            </a:endParaRPr>
          </a:p>
        </p:txBody>
      </p:sp>
    </p:spTree>
    <p:extLst>
      <p:ext uri="{BB962C8B-B14F-4D97-AF65-F5344CB8AC3E}">
        <p14:creationId xmlns:p14="http://schemas.microsoft.com/office/powerpoint/2010/main" val="1100964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Topics of Interest</a:t>
            </a:r>
            <a:endParaRPr lang="en-US" sz="4000" i="0" dirty="0">
              <a:latin typeface="+mn-lt"/>
            </a:endParaRPr>
          </a:p>
        </p:txBody>
      </p:sp>
      <p:sp>
        <p:nvSpPr>
          <p:cNvPr id="4" name="Slide Number Placeholder 3"/>
          <p:cNvSpPr>
            <a:spLocks noGrp="1"/>
          </p:cNvSpPr>
          <p:nvPr>
            <p:ph type="sldNum" sz="quarter" idx="12"/>
          </p:nvPr>
        </p:nvSpPr>
        <p:spPr/>
        <p:txBody>
          <a:bodyPr/>
          <a:lstStyle/>
          <a:p>
            <a:fld id="{F01EB0EE-5C55-4A20-9AF4-1E061F85A2B6}" type="slidenum">
              <a:rPr lang="en-US" smtClean="0"/>
              <a:t>6</a:t>
            </a:fld>
            <a:endParaRPr lang="en-US" dirty="0"/>
          </a:p>
        </p:txBody>
      </p:sp>
      <p:sp>
        <p:nvSpPr>
          <p:cNvPr id="5" name="Content Placeholder 4"/>
          <p:cNvSpPr>
            <a:spLocks noGrp="1"/>
          </p:cNvSpPr>
          <p:nvPr>
            <p:ph idx="1"/>
          </p:nvPr>
        </p:nvSpPr>
        <p:spPr>
          <a:xfrm>
            <a:off x="664215" y="1859887"/>
            <a:ext cx="10515600" cy="4351338"/>
          </a:xfrm>
        </p:spPr>
        <p:txBody>
          <a:bodyPr>
            <a:normAutofit/>
          </a:bodyPr>
          <a:lstStyle/>
          <a:p>
            <a:pPr>
              <a:lnSpc>
                <a:spcPct val="100000"/>
              </a:lnSpc>
              <a:spcAft>
                <a:spcPts val="1800"/>
              </a:spcAft>
            </a:pPr>
            <a:r>
              <a:rPr lang="en-US" sz="3600" b="0" i="0" dirty="0" smtClean="0">
                <a:solidFill>
                  <a:schemeClr val="tx1"/>
                </a:solidFill>
                <a:latin typeface="+mn-lt"/>
              </a:rPr>
              <a:t>Instructor </a:t>
            </a:r>
            <a:r>
              <a:rPr lang="en-US" sz="3600" b="0" i="0" dirty="0" smtClean="0">
                <a:solidFill>
                  <a:schemeClr val="tx1"/>
                </a:solidFill>
                <a:latin typeface="+mn-lt"/>
              </a:rPr>
              <a:t>must meet </a:t>
            </a:r>
            <a:r>
              <a:rPr lang="en-US" sz="3600" b="0" i="0" dirty="0" smtClean="0">
                <a:solidFill>
                  <a:schemeClr val="tx1"/>
                </a:solidFill>
                <a:latin typeface="+mn-lt"/>
              </a:rPr>
              <a:t>MQs</a:t>
            </a:r>
          </a:p>
          <a:p>
            <a:pPr>
              <a:lnSpc>
                <a:spcPct val="100000"/>
              </a:lnSpc>
              <a:spcAft>
                <a:spcPts val="1800"/>
              </a:spcAft>
            </a:pPr>
            <a:endParaRPr lang="en-US" sz="3600" b="0" i="0" dirty="0">
              <a:solidFill>
                <a:schemeClr val="tx1"/>
              </a:solidFill>
              <a:latin typeface="+mn-lt"/>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744677" y="1964404"/>
            <a:ext cx="3086100" cy="3987800"/>
          </a:xfrm>
          <a:prstGeom prst="rect">
            <a:avLst/>
          </a:prstGeom>
        </p:spPr>
      </p:pic>
    </p:spTree>
    <p:extLst>
      <p:ext uri="{BB962C8B-B14F-4D97-AF65-F5344CB8AC3E}">
        <p14:creationId xmlns:p14="http://schemas.microsoft.com/office/powerpoint/2010/main" val="187406341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Topics of Interest</a:t>
            </a:r>
            <a:endParaRPr lang="en-US" sz="4000" i="0" dirty="0">
              <a:latin typeface="+mn-lt"/>
            </a:endParaRPr>
          </a:p>
        </p:txBody>
      </p:sp>
      <p:sp>
        <p:nvSpPr>
          <p:cNvPr id="4" name="Slide Number Placeholder 3"/>
          <p:cNvSpPr>
            <a:spLocks noGrp="1"/>
          </p:cNvSpPr>
          <p:nvPr>
            <p:ph type="sldNum" sz="quarter" idx="12"/>
          </p:nvPr>
        </p:nvSpPr>
        <p:spPr/>
        <p:txBody>
          <a:bodyPr/>
          <a:lstStyle/>
          <a:p>
            <a:fld id="{F01EB0EE-5C55-4A20-9AF4-1E061F85A2B6}" type="slidenum">
              <a:rPr lang="en-US" smtClean="0"/>
              <a:t>7</a:t>
            </a:fld>
            <a:endParaRPr lang="en-US" dirty="0"/>
          </a:p>
        </p:txBody>
      </p:sp>
      <p:sp>
        <p:nvSpPr>
          <p:cNvPr id="5" name="Content Placeholder 4"/>
          <p:cNvSpPr>
            <a:spLocks noGrp="1"/>
          </p:cNvSpPr>
          <p:nvPr>
            <p:ph idx="1"/>
          </p:nvPr>
        </p:nvSpPr>
        <p:spPr>
          <a:xfrm>
            <a:off x="664215" y="1859887"/>
            <a:ext cx="10515600" cy="4351338"/>
          </a:xfrm>
        </p:spPr>
        <p:txBody>
          <a:bodyPr>
            <a:normAutofit/>
          </a:bodyPr>
          <a:lstStyle/>
          <a:p>
            <a:pPr>
              <a:lnSpc>
                <a:spcPct val="100000"/>
              </a:lnSpc>
              <a:spcAft>
                <a:spcPts val="1800"/>
              </a:spcAft>
            </a:pPr>
            <a:r>
              <a:rPr lang="en-US" sz="3600" b="0" i="0" dirty="0" smtClean="0">
                <a:solidFill>
                  <a:schemeClr val="tx1"/>
                </a:solidFill>
                <a:latin typeface="+mn-lt"/>
              </a:rPr>
              <a:t>Who </a:t>
            </a:r>
            <a:r>
              <a:rPr lang="en-US" sz="3600" b="0" i="0" dirty="0" smtClean="0">
                <a:solidFill>
                  <a:schemeClr val="tx1"/>
                </a:solidFill>
                <a:latin typeface="+mn-lt"/>
              </a:rPr>
              <a:t>teaches class?</a:t>
            </a:r>
          </a:p>
          <a:p>
            <a:pPr lvl="1">
              <a:lnSpc>
                <a:spcPct val="110000"/>
              </a:lnSpc>
              <a:spcBef>
                <a:spcPts val="0"/>
              </a:spcBef>
            </a:pPr>
            <a:r>
              <a:rPr lang="en-US" sz="3000" dirty="0" smtClean="0">
                <a:solidFill>
                  <a:schemeClr val="tx1"/>
                </a:solidFill>
                <a:latin typeface="+mn-lt"/>
              </a:rPr>
              <a:t>High school teacher</a:t>
            </a:r>
          </a:p>
          <a:p>
            <a:pPr lvl="1">
              <a:lnSpc>
                <a:spcPct val="110000"/>
              </a:lnSpc>
              <a:spcBef>
                <a:spcPts val="0"/>
              </a:spcBef>
            </a:pPr>
            <a:r>
              <a:rPr lang="en-US" sz="3000" b="0" i="0" dirty="0" smtClean="0">
                <a:solidFill>
                  <a:schemeClr val="tx1"/>
                </a:solidFill>
                <a:latin typeface="+mn-lt"/>
              </a:rPr>
              <a:t>College teacher</a:t>
            </a:r>
          </a:p>
          <a:p>
            <a:pPr lvl="1">
              <a:lnSpc>
                <a:spcPct val="110000"/>
              </a:lnSpc>
              <a:spcBef>
                <a:spcPts val="0"/>
              </a:spcBef>
            </a:pPr>
            <a:r>
              <a:rPr lang="en-US" sz="3000" dirty="0" smtClean="0">
                <a:solidFill>
                  <a:schemeClr val="tx1"/>
                </a:solidFill>
                <a:latin typeface="+mn-lt"/>
              </a:rPr>
              <a:t>What’s the difference?</a:t>
            </a:r>
            <a:endParaRPr lang="en-US" sz="3000" b="0" i="0" dirty="0">
              <a:solidFill>
                <a:schemeClr val="tx1"/>
              </a:solidFill>
              <a:latin typeface="+mn-lt"/>
            </a:endParaRPr>
          </a:p>
        </p:txBody>
      </p:sp>
    </p:spTree>
    <p:extLst>
      <p:ext uri="{BB962C8B-B14F-4D97-AF65-F5344CB8AC3E}">
        <p14:creationId xmlns:p14="http://schemas.microsoft.com/office/powerpoint/2010/main" val="146812752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Topics of Interest</a:t>
            </a:r>
            <a:endParaRPr lang="en-US" sz="4000" i="0" dirty="0">
              <a:latin typeface="+mn-lt"/>
            </a:endParaRPr>
          </a:p>
        </p:txBody>
      </p:sp>
      <p:sp>
        <p:nvSpPr>
          <p:cNvPr id="4" name="Slide Number Placeholder 3"/>
          <p:cNvSpPr>
            <a:spLocks noGrp="1"/>
          </p:cNvSpPr>
          <p:nvPr>
            <p:ph type="sldNum" sz="quarter" idx="12"/>
          </p:nvPr>
        </p:nvSpPr>
        <p:spPr/>
        <p:txBody>
          <a:bodyPr/>
          <a:lstStyle/>
          <a:p>
            <a:fld id="{F01EB0EE-5C55-4A20-9AF4-1E061F85A2B6}" type="slidenum">
              <a:rPr lang="en-US" smtClean="0"/>
              <a:t>8</a:t>
            </a:fld>
            <a:endParaRPr lang="en-US" dirty="0"/>
          </a:p>
        </p:txBody>
      </p:sp>
      <p:sp>
        <p:nvSpPr>
          <p:cNvPr id="5" name="Content Placeholder 4"/>
          <p:cNvSpPr>
            <a:spLocks noGrp="1"/>
          </p:cNvSpPr>
          <p:nvPr>
            <p:ph idx="1"/>
          </p:nvPr>
        </p:nvSpPr>
        <p:spPr>
          <a:xfrm>
            <a:off x="838200" y="2033838"/>
            <a:ext cx="10515600" cy="4351338"/>
          </a:xfrm>
        </p:spPr>
        <p:txBody>
          <a:bodyPr>
            <a:normAutofit/>
          </a:bodyPr>
          <a:lstStyle/>
          <a:p>
            <a:r>
              <a:rPr lang="en-US" sz="3600" b="0" i="0" dirty="0" smtClean="0">
                <a:solidFill>
                  <a:schemeClr val="tx1"/>
                </a:solidFill>
                <a:latin typeface="+mn-lt"/>
              </a:rPr>
              <a:t>Classes can be offered</a:t>
            </a:r>
          </a:p>
          <a:p>
            <a:pPr lvl="1"/>
            <a:r>
              <a:rPr lang="en-US" sz="3000" dirty="0" smtClean="0">
                <a:solidFill>
                  <a:schemeClr val="tx1"/>
                </a:solidFill>
                <a:latin typeface="+mn-lt"/>
              </a:rPr>
              <a:t>On </a:t>
            </a:r>
            <a:r>
              <a:rPr lang="en-US" sz="3000" b="0" i="0" dirty="0" smtClean="0">
                <a:solidFill>
                  <a:schemeClr val="tx1"/>
                </a:solidFill>
                <a:latin typeface="+mn-lt"/>
              </a:rPr>
              <a:t>college campus or satellite, includes Distance Ed</a:t>
            </a:r>
          </a:p>
          <a:p>
            <a:pPr lvl="1"/>
            <a:r>
              <a:rPr lang="en-US" sz="3000" dirty="0" smtClean="0">
                <a:solidFill>
                  <a:schemeClr val="tx1"/>
                </a:solidFill>
                <a:latin typeface="+mn-lt"/>
              </a:rPr>
              <a:t>On high </a:t>
            </a:r>
            <a:r>
              <a:rPr lang="en-US" sz="3000" dirty="0">
                <a:solidFill>
                  <a:schemeClr val="tx1"/>
                </a:solidFill>
                <a:latin typeface="+mn-lt"/>
              </a:rPr>
              <a:t>s</a:t>
            </a:r>
            <a:r>
              <a:rPr lang="en-US" sz="3000" dirty="0" smtClean="0">
                <a:solidFill>
                  <a:schemeClr val="tx1"/>
                </a:solidFill>
                <a:latin typeface="+mn-lt"/>
              </a:rPr>
              <a:t>chool </a:t>
            </a:r>
            <a:r>
              <a:rPr lang="en-US" sz="3000" b="0" i="0" dirty="0" smtClean="0">
                <a:solidFill>
                  <a:schemeClr val="tx1"/>
                </a:solidFill>
                <a:latin typeface="+mn-lt"/>
              </a:rPr>
              <a:t>campus after school</a:t>
            </a:r>
          </a:p>
          <a:p>
            <a:pPr lvl="1"/>
            <a:r>
              <a:rPr lang="en-US" sz="3000" dirty="0" smtClean="0">
                <a:solidFill>
                  <a:schemeClr val="tx1"/>
                </a:solidFill>
                <a:latin typeface="+mn-lt"/>
              </a:rPr>
              <a:t>On high school campus during school day</a:t>
            </a:r>
            <a:endParaRPr lang="en-US" sz="3000" b="0" i="0" dirty="0">
              <a:solidFill>
                <a:schemeClr val="tx1"/>
              </a:solidFill>
              <a:latin typeface="+mn-lt"/>
            </a:endParaRPr>
          </a:p>
          <a:p>
            <a:endParaRPr lang="en-US" b="0" dirty="0">
              <a:latin typeface="+mn-lt"/>
            </a:endParaRPr>
          </a:p>
        </p:txBody>
      </p:sp>
    </p:spTree>
    <p:extLst>
      <p:ext uri="{BB962C8B-B14F-4D97-AF65-F5344CB8AC3E}">
        <p14:creationId xmlns:p14="http://schemas.microsoft.com/office/powerpoint/2010/main" val="156897151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4000" i="0" dirty="0" smtClean="0">
                <a:latin typeface="+mn-lt"/>
              </a:rPr>
              <a:t>So Why Isn’t Everyone Doing This?</a:t>
            </a:r>
            <a:endParaRPr lang="en-US" sz="4000" i="0" dirty="0">
              <a:latin typeface="+mn-lt"/>
            </a:endParaRPr>
          </a:p>
        </p:txBody>
      </p:sp>
      <p:sp>
        <p:nvSpPr>
          <p:cNvPr id="3" name="Content Placeholder 2"/>
          <p:cNvSpPr>
            <a:spLocks noGrp="1"/>
          </p:cNvSpPr>
          <p:nvPr>
            <p:ph idx="1"/>
          </p:nvPr>
        </p:nvSpPr>
        <p:spPr>
          <a:xfrm>
            <a:off x="838200" y="1929730"/>
            <a:ext cx="10515600" cy="4594161"/>
          </a:xfrm>
        </p:spPr>
        <p:txBody>
          <a:bodyPr>
            <a:normAutofit/>
          </a:bodyPr>
          <a:lstStyle/>
          <a:p>
            <a:pPr>
              <a:spcAft>
                <a:spcPts val="1200"/>
              </a:spcAft>
            </a:pPr>
            <a:r>
              <a:rPr lang="en-US" sz="3200" b="0" i="0" dirty="0">
                <a:latin typeface="+mn-lt"/>
              </a:rPr>
              <a:t>Programs vary in </a:t>
            </a:r>
            <a:r>
              <a:rPr lang="en-US" sz="3200" b="0" i="0" dirty="0" smtClean="0">
                <a:latin typeface="+mn-lt"/>
              </a:rPr>
              <a:t>purpose</a:t>
            </a:r>
          </a:p>
          <a:p>
            <a:pPr marL="0" indent="0">
              <a:spcAft>
                <a:spcPts val="1200"/>
              </a:spcAft>
              <a:buNone/>
            </a:pPr>
            <a:endParaRPr lang="en-US" sz="3200" b="0" i="0" dirty="0" smtClean="0">
              <a:latin typeface="+mn-lt"/>
            </a:endParaRPr>
          </a:p>
          <a:p>
            <a:pPr marL="457200" lvl="1" indent="0" algn="ctr">
              <a:spcAft>
                <a:spcPts val="1200"/>
              </a:spcAft>
              <a:buNone/>
            </a:pPr>
            <a:r>
              <a:rPr lang="en-US" sz="3200" b="0" i="0" dirty="0" smtClean="0">
                <a:solidFill>
                  <a:srgbClr val="FF0000"/>
                </a:solidFill>
                <a:latin typeface="+mn-lt"/>
              </a:rPr>
              <a:t> </a:t>
            </a:r>
            <a:r>
              <a:rPr lang="en-US" sz="3200" b="0" i="0" dirty="0">
                <a:solidFill>
                  <a:srgbClr val="FF0000"/>
                </a:solidFill>
                <a:latin typeface="+mn-lt"/>
              </a:rPr>
              <a:t>intentional college/career pathway programs </a:t>
            </a:r>
            <a:endParaRPr lang="en-US" sz="3200" b="0" i="0" dirty="0" smtClean="0">
              <a:solidFill>
                <a:srgbClr val="FF0000"/>
              </a:solidFill>
              <a:latin typeface="+mn-lt"/>
            </a:endParaRPr>
          </a:p>
          <a:p>
            <a:pPr marL="914400" lvl="2" indent="0" algn="ctr">
              <a:spcAft>
                <a:spcPts val="1200"/>
              </a:spcAft>
              <a:buNone/>
            </a:pPr>
            <a:r>
              <a:rPr lang="en-US" sz="2800" b="0" i="0" dirty="0" smtClean="0">
                <a:latin typeface="+mn-lt"/>
              </a:rPr>
              <a:t>vs</a:t>
            </a:r>
            <a:r>
              <a:rPr lang="en-US" sz="2800" b="0" i="0" dirty="0">
                <a:latin typeface="+mn-lt"/>
              </a:rPr>
              <a:t>. </a:t>
            </a:r>
            <a:endParaRPr lang="en-US" sz="2800" b="0" i="0" dirty="0" smtClean="0">
              <a:latin typeface="+mn-lt"/>
            </a:endParaRPr>
          </a:p>
          <a:p>
            <a:pPr marL="457200" lvl="1" indent="0" algn="ctr">
              <a:spcAft>
                <a:spcPts val="1200"/>
              </a:spcAft>
              <a:buNone/>
            </a:pPr>
            <a:r>
              <a:rPr lang="en-US" sz="3200" b="0" i="0" dirty="0" smtClean="0">
                <a:solidFill>
                  <a:srgbClr val="FF0000"/>
                </a:solidFill>
                <a:latin typeface="+mn-lt"/>
              </a:rPr>
              <a:t>“</a:t>
            </a:r>
            <a:r>
              <a:rPr lang="en-US" sz="3200" b="0" i="0" dirty="0">
                <a:solidFill>
                  <a:srgbClr val="FF0000"/>
                </a:solidFill>
                <a:latin typeface="+mn-lt"/>
              </a:rPr>
              <a:t>chasing FTES</a:t>
            </a:r>
            <a:r>
              <a:rPr lang="en-US" sz="3200" b="0" i="0" dirty="0" smtClean="0">
                <a:solidFill>
                  <a:srgbClr val="FF0000"/>
                </a:solidFill>
                <a:latin typeface="+mn-lt"/>
              </a:rPr>
              <a:t>”</a:t>
            </a:r>
            <a:endParaRPr lang="en-US" b="0" dirty="0">
              <a:solidFill>
                <a:srgbClr val="FF0000"/>
              </a:solidFill>
              <a:latin typeface="+mn-lt"/>
            </a:endParaRPr>
          </a:p>
          <a:p>
            <a:endParaRPr lang="en-US" b="0" dirty="0">
              <a:latin typeface="+mn-lt"/>
            </a:endParaRPr>
          </a:p>
        </p:txBody>
      </p:sp>
      <p:sp>
        <p:nvSpPr>
          <p:cNvPr id="5" name="Slide Number Placeholder 4"/>
          <p:cNvSpPr>
            <a:spLocks noGrp="1"/>
          </p:cNvSpPr>
          <p:nvPr>
            <p:ph type="sldNum" sz="quarter" idx="12"/>
          </p:nvPr>
        </p:nvSpPr>
        <p:spPr/>
        <p:txBody>
          <a:bodyPr/>
          <a:lstStyle/>
          <a:p>
            <a:fld id="{FFF6F13D-F0A3-46C2-B698-AB3A8038C3A8}" type="slidenum">
              <a:rPr lang="en-US" smtClean="0">
                <a:solidFill>
                  <a:prstClr val="black">
                    <a:tint val="75000"/>
                  </a:prstClr>
                </a:solidFill>
              </a:rPr>
              <a:pPr/>
              <a:t>9</a:t>
            </a:fld>
            <a:endParaRPr lang="en-US" dirty="0">
              <a:solidFill>
                <a:prstClr val="black">
                  <a:tint val="75000"/>
                </a:prstClr>
              </a:solidFill>
            </a:endParaRPr>
          </a:p>
        </p:txBody>
      </p:sp>
    </p:spTree>
    <p:extLst>
      <p:ext uri="{BB962C8B-B14F-4D97-AF65-F5344CB8AC3E}">
        <p14:creationId xmlns:p14="http://schemas.microsoft.com/office/powerpoint/2010/main" val="2147032972"/>
      </p:ext>
    </p:extLst>
  </p:cSld>
  <p:clrMapOvr>
    <a:masterClrMapping/>
  </p:clrMapOvr>
  <p:timing>
    <p:tnLst>
      <p:par>
        <p:cTn id="1" dur="indefinite" restart="never" nodeType="tmRoot"/>
      </p:par>
    </p:tnLst>
  </p:timing>
</p:sld>
</file>

<file path=ppt/theme/theme1.xml><?xml version="1.0" encoding="utf-8"?>
<a:theme xmlns:a="http://schemas.openxmlformats.org/drawingml/2006/main" name="1_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C6C0C59A-314C-476A-9EA5-9BC28D9283A5}" vid="{6A25FF00-F3F4-435C-AC82-54739F77B3A6}"/>
    </a:ext>
  </a:extLst>
</a:theme>
</file>

<file path=ppt/theme/theme2.xml><?xml version="1.0" encoding="utf-8"?>
<a:theme xmlns:a="http://schemas.openxmlformats.org/drawingml/2006/main" name="Office Theme">
  <a:themeElements>
    <a:clrScheme name="Custom 1">
      <a:dk1>
        <a:sysClr val="windowText" lastClr="000000"/>
      </a:dk1>
      <a:lt1>
        <a:sysClr val="window" lastClr="FFFFFF"/>
      </a:lt1>
      <a:dk2>
        <a:srgbClr val="44546A"/>
      </a:dk2>
      <a:lt2>
        <a:srgbClr val="E7E6E6"/>
      </a:lt2>
      <a:accent1>
        <a:srgbClr val="422100"/>
      </a:accent1>
      <a:accent2>
        <a:srgbClr val="ED7D31"/>
      </a:accent2>
      <a:accent3>
        <a:srgbClr val="C28446"/>
      </a:accent3>
      <a:accent4>
        <a:srgbClr val="FFC000"/>
      </a:accent4>
      <a:accent5>
        <a:srgbClr val="9F9F9F"/>
      </a:accent5>
      <a:accent6>
        <a:srgbClr val="70AD47"/>
      </a:accent6>
      <a:hlink>
        <a:srgbClr val="0563C1"/>
      </a:hlink>
      <a:folHlink>
        <a:srgbClr val="954F72"/>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Presentation1" id="{E08B9877-1A5F-4C8C-AE8B-A393F1B2205C}" vid="{6C1C3204-970A-4D19-960B-0C81057B61D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2175</TotalTime>
  <Words>1853</Words>
  <Application>Microsoft Macintosh PowerPoint</Application>
  <PresentationFormat>Widescreen</PresentationFormat>
  <Paragraphs>236</Paragraphs>
  <Slides>36</Slides>
  <Notes>18</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36</vt:i4>
      </vt:variant>
    </vt:vector>
  </HeadingPairs>
  <TitlesOfParts>
    <vt:vector size="41" baseType="lpstr">
      <vt:lpstr>Calibri</vt:lpstr>
      <vt:lpstr>Georgia</vt:lpstr>
      <vt:lpstr>Arial</vt:lpstr>
      <vt:lpstr>1_Office Theme</vt:lpstr>
      <vt:lpstr>Office Theme</vt:lpstr>
      <vt:lpstr>Dual Enrollment Toolkit Dual Enrollment . . . What’s It All About?</vt:lpstr>
      <vt:lpstr>What Is Dual Enrollment?</vt:lpstr>
      <vt:lpstr>Benefits to Students</vt:lpstr>
      <vt:lpstr>Topics of Interest</vt:lpstr>
      <vt:lpstr>Topics of Interest</vt:lpstr>
      <vt:lpstr>Topics of Interest</vt:lpstr>
      <vt:lpstr>Topics of Interest</vt:lpstr>
      <vt:lpstr>Topics of Interest</vt:lpstr>
      <vt:lpstr>So Why Isn’t Everyone Doing This?</vt:lpstr>
      <vt:lpstr>So Why Isn’t Everyone Doing This?</vt:lpstr>
      <vt:lpstr>So Why Isn’t Everyone Doing This?</vt:lpstr>
      <vt:lpstr>So Why Isn’t Everyone Doing This?</vt:lpstr>
      <vt:lpstr>So Why Isn’t Everyone Doing This?</vt:lpstr>
      <vt:lpstr>So Why Isn’t Everyone Doing This?</vt:lpstr>
      <vt:lpstr>Things to keep in mind. . . </vt:lpstr>
      <vt:lpstr>AB 288 (Holden, 2015) is a Game Changer</vt:lpstr>
      <vt:lpstr>AB 288 (Holden, 2015) is a Game Changer</vt:lpstr>
      <vt:lpstr>College and Career Access Partnerships (CCAP)</vt:lpstr>
      <vt:lpstr>What does CCAP allow that is different?</vt:lpstr>
      <vt:lpstr>What Else Does It Allow?</vt:lpstr>
      <vt:lpstr>Provisions of Note</vt:lpstr>
      <vt:lpstr>Provisions of Note</vt:lpstr>
      <vt:lpstr>Provisions of Note</vt:lpstr>
      <vt:lpstr>A Major Change in “Remedial” Course Offerings</vt:lpstr>
      <vt:lpstr>Why Does This Matter?</vt:lpstr>
      <vt:lpstr>Academic and Professional Considerations</vt:lpstr>
      <vt:lpstr>Considerations Specific to CTE </vt:lpstr>
      <vt:lpstr>ASCCC Positions on Dual Enrollment</vt:lpstr>
      <vt:lpstr>ASCCC Positions on Dual Enrollment</vt:lpstr>
      <vt:lpstr>ASCCC Positions on Dual Enrollment</vt:lpstr>
      <vt:lpstr>ASCCC Positions on Dual Enrollment</vt:lpstr>
      <vt:lpstr>ASCCC Positions on Dual Enrollment</vt:lpstr>
      <vt:lpstr>Resources</vt:lpstr>
      <vt:lpstr>Resolution 6.03 (S15)</vt:lpstr>
      <vt:lpstr>Resolution 6.03 (S15)</vt:lpstr>
      <vt:lpstr>Questions?  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 Call to Action</dc:title>
  <dc:creator>Grant</dc:creator>
  <cp:lastModifiedBy>Dianna Chiabotti</cp:lastModifiedBy>
  <cp:revision>65</cp:revision>
  <dcterms:created xsi:type="dcterms:W3CDTF">2015-05-02T02:46:00Z</dcterms:created>
  <dcterms:modified xsi:type="dcterms:W3CDTF">2016-05-05T20:42:10Z</dcterms:modified>
</cp:coreProperties>
</file>