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51"/>
  </p:handoutMasterIdLst>
  <p:sldIdLst>
    <p:sldId id="315" r:id="rId2"/>
    <p:sldId id="376" r:id="rId3"/>
    <p:sldId id="363" r:id="rId4"/>
    <p:sldId id="333" r:id="rId5"/>
    <p:sldId id="348" r:id="rId6"/>
    <p:sldId id="366" r:id="rId7"/>
    <p:sldId id="375" r:id="rId8"/>
    <p:sldId id="343" r:id="rId9"/>
    <p:sldId id="361" r:id="rId10"/>
    <p:sldId id="368" r:id="rId11"/>
    <p:sldId id="372" r:id="rId12"/>
    <p:sldId id="373" r:id="rId13"/>
    <p:sldId id="377" r:id="rId14"/>
    <p:sldId id="378" r:id="rId15"/>
    <p:sldId id="379" r:id="rId16"/>
    <p:sldId id="380" r:id="rId17"/>
    <p:sldId id="381" r:id="rId18"/>
    <p:sldId id="382" r:id="rId19"/>
    <p:sldId id="383" r:id="rId20"/>
    <p:sldId id="384" r:id="rId21"/>
    <p:sldId id="385" r:id="rId22"/>
    <p:sldId id="392" r:id="rId23"/>
    <p:sldId id="386" r:id="rId24"/>
    <p:sldId id="387" r:id="rId25"/>
    <p:sldId id="388" r:id="rId26"/>
    <p:sldId id="389" r:id="rId27"/>
    <p:sldId id="393" r:id="rId28"/>
    <p:sldId id="390" r:id="rId29"/>
    <p:sldId id="391" r:id="rId30"/>
    <p:sldId id="398" r:id="rId31"/>
    <p:sldId id="399" r:id="rId32"/>
    <p:sldId id="396" r:id="rId33"/>
    <p:sldId id="400" r:id="rId34"/>
    <p:sldId id="401" r:id="rId35"/>
    <p:sldId id="414" r:id="rId36"/>
    <p:sldId id="397" r:id="rId37"/>
    <p:sldId id="402" r:id="rId38"/>
    <p:sldId id="407" r:id="rId39"/>
    <p:sldId id="403" r:id="rId40"/>
    <p:sldId id="408" r:id="rId41"/>
    <p:sldId id="409" r:id="rId42"/>
    <p:sldId id="404" r:id="rId43"/>
    <p:sldId id="410" r:id="rId44"/>
    <p:sldId id="411" r:id="rId45"/>
    <p:sldId id="405" r:id="rId46"/>
    <p:sldId id="406" r:id="rId47"/>
    <p:sldId id="412" r:id="rId48"/>
    <p:sldId id="413" r:id="rId49"/>
    <p:sldId id="365" r:id="rId50"/>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CC3300"/>
    <a:srgbClr val="BE830E"/>
    <a:srgbClr val="D69410"/>
    <a:srgbClr val="EFAA22"/>
    <a:srgbClr val="000099"/>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88" autoAdjust="0"/>
    <p:restoredTop sz="94674" autoAdjust="0"/>
  </p:normalViewPr>
  <p:slideViewPr>
    <p:cSldViewPr>
      <p:cViewPr varScale="1">
        <p:scale>
          <a:sx n="94" d="100"/>
          <a:sy n="94" d="100"/>
        </p:scale>
        <p:origin x="2080" y="19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800" b="1" dirty="0">
                <a:solidFill>
                  <a:schemeClr val="tx1"/>
                </a:solidFill>
              </a:rPr>
              <a:t>INCREASED</a:t>
            </a:r>
            <a:r>
              <a:rPr lang="en-US" sz="2800" b="1" baseline="0" dirty="0">
                <a:solidFill>
                  <a:schemeClr val="tx1"/>
                </a:solidFill>
              </a:rPr>
              <a:t> DISTRICT PARTICIPATION</a:t>
            </a:r>
            <a:endParaRPr lang="en-US" sz="2800" b="1" dirty="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2015</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EEO Plan</c:v>
                </c:pt>
                <c:pt idx="1">
                  <c:v>Multiple Methods</c:v>
                </c:pt>
                <c:pt idx="2">
                  <c:v>Expenditure/Performance Reports</c:v>
                </c:pt>
              </c:strCache>
            </c:strRef>
          </c:cat>
          <c:val>
            <c:numRef>
              <c:f>Sheet1!$B$2:$B$4</c:f>
              <c:numCache>
                <c:formatCode>General</c:formatCode>
                <c:ptCount val="3"/>
                <c:pt idx="0" formatCode="0.00%">
                  <c:v>0.55500000000000005</c:v>
                </c:pt>
                <c:pt idx="1">
                  <c:v>0</c:v>
                </c:pt>
                <c:pt idx="2" formatCode="0%">
                  <c:v>0.79</c:v>
                </c:pt>
              </c:numCache>
            </c:numRef>
          </c:val>
          <c:extLst>
            <c:ext xmlns:c16="http://schemas.microsoft.com/office/drawing/2014/chart" uri="{C3380CC4-5D6E-409C-BE32-E72D297353CC}">
              <c16:uniqueId val="{00000000-51D0-44AC-8874-8254CB520B91}"/>
            </c:ext>
          </c:extLst>
        </c:ser>
        <c:ser>
          <c:idx val="1"/>
          <c:order val="1"/>
          <c:tx>
            <c:strRef>
              <c:f>Sheet1!$C$1</c:f>
              <c:strCache>
                <c:ptCount val="1"/>
                <c:pt idx="0">
                  <c:v>2016</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EEO Plan</c:v>
                </c:pt>
                <c:pt idx="1">
                  <c:v>Multiple Methods</c:v>
                </c:pt>
                <c:pt idx="2">
                  <c:v>Expenditure/Performance Reports</c:v>
                </c:pt>
              </c:strCache>
            </c:strRef>
          </c:cat>
          <c:val>
            <c:numRef>
              <c:f>Sheet1!$C$2:$C$4</c:f>
              <c:numCache>
                <c:formatCode>0.00%</c:formatCode>
                <c:ptCount val="3"/>
                <c:pt idx="0">
                  <c:v>0.77700000000000002</c:v>
                </c:pt>
                <c:pt idx="1">
                  <c:v>0.77700000000000002</c:v>
                </c:pt>
                <c:pt idx="2">
                  <c:v>0.83299999999999996</c:v>
                </c:pt>
              </c:numCache>
            </c:numRef>
          </c:val>
          <c:extLst>
            <c:ext xmlns:c16="http://schemas.microsoft.com/office/drawing/2014/chart" uri="{C3380CC4-5D6E-409C-BE32-E72D297353CC}">
              <c16:uniqueId val="{00000001-51D0-44AC-8874-8254CB520B91}"/>
            </c:ext>
          </c:extLst>
        </c:ser>
        <c:ser>
          <c:idx val="2"/>
          <c:order val="2"/>
          <c:tx>
            <c:strRef>
              <c:f>Sheet1!$D$1</c:f>
              <c:strCache>
                <c:ptCount val="1"/>
                <c:pt idx="0">
                  <c:v>2017</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EEO Plan</c:v>
                </c:pt>
                <c:pt idx="1">
                  <c:v>Multiple Methods</c:v>
                </c:pt>
                <c:pt idx="2">
                  <c:v>Expenditure/Performance Reports</c:v>
                </c:pt>
              </c:strCache>
            </c:strRef>
          </c:cat>
          <c:val>
            <c:numRef>
              <c:f>Sheet1!$D$2:$D$4</c:f>
              <c:numCache>
                <c:formatCode>0.00%</c:formatCode>
                <c:ptCount val="3"/>
                <c:pt idx="0" formatCode="0%">
                  <c:v>0.96</c:v>
                </c:pt>
                <c:pt idx="1">
                  <c:v>0.94399999999999995</c:v>
                </c:pt>
                <c:pt idx="2" formatCode="0%">
                  <c:v>1</c:v>
                </c:pt>
              </c:numCache>
            </c:numRef>
          </c:val>
          <c:extLst>
            <c:ext xmlns:c16="http://schemas.microsoft.com/office/drawing/2014/chart" uri="{C3380CC4-5D6E-409C-BE32-E72D297353CC}">
              <c16:uniqueId val="{00000002-51D0-44AC-8874-8254CB520B91}"/>
            </c:ext>
          </c:extLst>
        </c:ser>
        <c:dLbls>
          <c:showLegendKey val="0"/>
          <c:showVal val="0"/>
          <c:showCatName val="0"/>
          <c:showSerName val="0"/>
          <c:showPercent val="0"/>
          <c:showBubbleSize val="0"/>
        </c:dLbls>
        <c:gapWidth val="151"/>
        <c:overlap val="-25"/>
        <c:axId val="1890279727"/>
        <c:axId val="1890288463"/>
      </c:barChart>
      <c:catAx>
        <c:axId val="1890279727"/>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90288463"/>
        <c:crosses val="autoZero"/>
        <c:auto val="1"/>
        <c:lblAlgn val="ctr"/>
        <c:lblOffset val="100"/>
        <c:noMultiLvlLbl val="0"/>
      </c:catAx>
      <c:valAx>
        <c:axId val="1890288463"/>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90279727"/>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72421" cy="465138"/>
          </a:xfrm>
          <a:prstGeom prst="rect">
            <a:avLst/>
          </a:prstGeom>
        </p:spPr>
        <p:txBody>
          <a:bodyPr vert="horz" lIns="90569" tIns="45286" rIns="90569" bIns="45286" rtlCol="0"/>
          <a:lstStyle>
            <a:lvl1pPr algn="l">
              <a:defRPr sz="1200"/>
            </a:lvl1pPr>
          </a:lstStyle>
          <a:p>
            <a:endParaRPr lang="en-US"/>
          </a:p>
        </p:txBody>
      </p:sp>
      <p:sp>
        <p:nvSpPr>
          <p:cNvPr id="3" name="Date Placeholder 2"/>
          <p:cNvSpPr>
            <a:spLocks noGrp="1"/>
          </p:cNvSpPr>
          <p:nvPr>
            <p:ph type="dt" sz="quarter" idx="1"/>
          </p:nvPr>
        </p:nvSpPr>
        <p:spPr>
          <a:xfrm>
            <a:off x="3884028" y="1"/>
            <a:ext cx="2972421" cy="465138"/>
          </a:xfrm>
          <a:prstGeom prst="rect">
            <a:avLst/>
          </a:prstGeom>
        </p:spPr>
        <p:txBody>
          <a:bodyPr vert="horz" lIns="90569" tIns="45286" rIns="90569" bIns="45286" rtlCol="0"/>
          <a:lstStyle>
            <a:lvl1pPr algn="r">
              <a:defRPr sz="1200"/>
            </a:lvl1pPr>
          </a:lstStyle>
          <a:p>
            <a:fld id="{8F61BC68-0783-48C7-A4CD-572B66E2CAB7}" type="datetimeFigureOut">
              <a:rPr lang="en-US" smtClean="0"/>
              <a:t>4/5/18</a:t>
            </a:fld>
            <a:endParaRPr lang="en-US"/>
          </a:p>
        </p:txBody>
      </p:sp>
      <p:sp>
        <p:nvSpPr>
          <p:cNvPr id="4" name="Footer Placeholder 3"/>
          <p:cNvSpPr>
            <a:spLocks noGrp="1"/>
          </p:cNvSpPr>
          <p:nvPr>
            <p:ph type="ftr" sz="quarter" idx="2"/>
          </p:nvPr>
        </p:nvSpPr>
        <p:spPr>
          <a:xfrm>
            <a:off x="2" y="8829677"/>
            <a:ext cx="2972421" cy="465138"/>
          </a:xfrm>
          <a:prstGeom prst="rect">
            <a:avLst/>
          </a:prstGeom>
        </p:spPr>
        <p:txBody>
          <a:bodyPr vert="horz" lIns="90569" tIns="45286" rIns="90569" bIns="45286" rtlCol="0" anchor="b"/>
          <a:lstStyle>
            <a:lvl1pPr algn="l">
              <a:defRPr sz="1200"/>
            </a:lvl1pPr>
          </a:lstStyle>
          <a:p>
            <a:endParaRPr lang="en-US"/>
          </a:p>
        </p:txBody>
      </p:sp>
      <p:sp>
        <p:nvSpPr>
          <p:cNvPr id="5" name="Slide Number Placeholder 4"/>
          <p:cNvSpPr>
            <a:spLocks noGrp="1"/>
          </p:cNvSpPr>
          <p:nvPr>
            <p:ph type="sldNum" sz="quarter" idx="3"/>
          </p:nvPr>
        </p:nvSpPr>
        <p:spPr>
          <a:xfrm>
            <a:off x="3884028" y="8829677"/>
            <a:ext cx="2972421" cy="465138"/>
          </a:xfrm>
          <a:prstGeom prst="rect">
            <a:avLst/>
          </a:prstGeom>
        </p:spPr>
        <p:txBody>
          <a:bodyPr vert="horz" lIns="90569" tIns="45286" rIns="90569" bIns="45286" rtlCol="0" anchor="b"/>
          <a:lstStyle>
            <a:lvl1pPr algn="r">
              <a:defRPr sz="1200"/>
            </a:lvl1pPr>
          </a:lstStyle>
          <a:p>
            <a:fld id="{A8CF1F88-80D0-4E5D-A963-D768D497D943}" type="slidenum">
              <a:rPr lang="en-US" smtClean="0"/>
              <a:t>‹#›</a:t>
            </a:fld>
            <a:endParaRPr lang="en-US"/>
          </a:p>
        </p:txBody>
      </p:sp>
    </p:spTree>
    <p:extLst>
      <p:ext uri="{BB962C8B-B14F-4D97-AF65-F5344CB8AC3E}">
        <p14:creationId xmlns:p14="http://schemas.microsoft.com/office/powerpoint/2010/main" val="121130933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E27CBB8-5BA5-4EDC-B0D5-8EFD78685E76}" type="datetimeFigureOut">
              <a:rPr lang="en-US" smtClean="0"/>
              <a:t>4/5/18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507D8-6DC6-4D2C-8233-08C18F3EF4D6}" type="slidenum">
              <a:rPr lang="en-US" smtClean="0"/>
              <a:t>‹#›</a:t>
            </a:fld>
            <a:endParaRPr lang="en-US"/>
          </a:p>
        </p:txBody>
      </p:sp>
    </p:spTree>
    <p:extLst>
      <p:ext uri="{BB962C8B-B14F-4D97-AF65-F5344CB8AC3E}">
        <p14:creationId xmlns:p14="http://schemas.microsoft.com/office/powerpoint/2010/main" val="1811653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27CBB8-5BA5-4EDC-B0D5-8EFD78685E76}" type="datetimeFigureOut">
              <a:rPr lang="en-US" smtClean="0"/>
              <a:t>4/5/18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507D8-6DC6-4D2C-8233-08C18F3EF4D6}" type="slidenum">
              <a:rPr lang="en-US" smtClean="0"/>
              <a:t>‹#›</a:t>
            </a:fld>
            <a:endParaRPr lang="en-US"/>
          </a:p>
        </p:txBody>
      </p:sp>
    </p:spTree>
    <p:extLst>
      <p:ext uri="{BB962C8B-B14F-4D97-AF65-F5344CB8AC3E}">
        <p14:creationId xmlns:p14="http://schemas.microsoft.com/office/powerpoint/2010/main" val="4221845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27CBB8-5BA5-4EDC-B0D5-8EFD78685E76}" type="datetimeFigureOut">
              <a:rPr lang="en-US" smtClean="0"/>
              <a:t>4/5/18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E507D8-6DC6-4D2C-8233-08C18F3EF4D6}" type="slidenum">
              <a:rPr lang="en-US" smtClean="0"/>
              <a:t>‹#›</a:t>
            </a:fld>
            <a:endParaRPr lang="en-US"/>
          </a:p>
        </p:txBody>
      </p:sp>
    </p:spTree>
    <p:extLst>
      <p:ext uri="{BB962C8B-B14F-4D97-AF65-F5344CB8AC3E}">
        <p14:creationId xmlns:p14="http://schemas.microsoft.com/office/powerpoint/2010/main" val="23417296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a:blip r:embed="rId6">
            <a:extLst>
              <a:ext uri="{28A0092B-C50C-407E-A947-70E740481C1C}">
                <a14:useLocalDpi xmlns:a14="http://schemas.microsoft.com/office/drawing/2010/main" val="0"/>
              </a:ext>
            </a:extLst>
          </a:blip>
          <a:stretch>
            <a:fillRect/>
          </a:stretch>
        </p:blipFill>
        <p:spPr bwMode="auto">
          <a:xfrm>
            <a:off x="-76200" y="-57859"/>
            <a:ext cx="9296399" cy="6973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27CBB8-5BA5-4EDC-B0D5-8EFD78685E76}" type="datetimeFigureOut">
              <a:rPr lang="en-US" smtClean="0"/>
              <a:t>4/5/18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E507D8-6DC6-4D2C-8233-08C18F3EF4D6}" type="slidenum">
              <a:rPr lang="en-US" smtClean="0"/>
              <a:t>‹#›</a:t>
            </a:fld>
            <a:endParaRPr lang="en-US"/>
          </a:p>
        </p:txBody>
      </p:sp>
    </p:spTree>
    <p:extLst>
      <p:ext uri="{BB962C8B-B14F-4D97-AF65-F5344CB8AC3E}">
        <p14:creationId xmlns:p14="http://schemas.microsoft.com/office/powerpoint/2010/main" val="34159528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txStyles>
    <p:titleStyle>
      <a:lvl1pPr algn="ctr" defTabSz="914400" rtl="0" eaLnBrk="1" latinLnBrk="0" hangingPunct="1">
        <a:spcBef>
          <a:spcPct val="0"/>
        </a:spcBef>
        <a:buNone/>
        <a:defRPr sz="4400" kern="1200" baseline="0">
          <a:solidFill>
            <a:schemeClr val="tx1"/>
          </a:solidFill>
          <a:latin typeface="Calibri"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Calibri"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Calibri"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extranet.cccco.edu/Portals/1/Legal/EEO/2018-Longitudinal-Data-Guide.WEB.pdf"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143000"/>
          </a:xfrm>
        </p:spPr>
        <p:txBody>
          <a:bodyPr>
            <a:normAutofit fontScale="90000"/>
          </a:bodyPr>
          <a:lstStyle/>
          <a:p>
            <a:r>
              <a:rPr lang="en-US" dirty="0"/>
              <a:t>The Numbers Don’t Lie:  Putting Data to Work for Your EEO Program</a:t>
            </a:r>
          </a:p>
        </p:txBody>
      </p:sp>
      <p:sp>
        <p:nvSpPr>
          <p:cNvPr id="3" name="Content Placeholder 2"/>
          <p:cNvSpPr>
            <a:spLocks noGrp="1"/>
          </p:cNvSpPr>
          <p:nvPr>
            <p:ph idx="1"/>
          </p:nvPr>
        </p:nvSpPr>
        <p:spPr>
          <a:xfrm>
            <a:off x="304800" y="4572000"/>
            <a:ext cx="8229600" cy="1524000"/>
          </a:xfrm>
        </p:spPr>
        <p:txBody>
          <a:bodyPr>
            <a:normAutofit/>
          </a:bodyPr>
          <a:lstStyle/>
          <a:p>
            <a:pPr marL="0" indent="0" algn="ctr">
              <a:buNone/>
            </a:pPr>
            <a:r>
              <a:rPr lang="en-US" sz="2400" dirty="0"/>
              <a:t>ASCCC Equity and Diversity Action Committee Regional Meetings</a:t>
            </a:r>
          </a:p>
          <a:p>
            <a:pPr marL="0" indent="0" algn="ctr">
              <a:buNone/>
            </a:pPr>
            <a:r>
              <a:rPr lang="en-US" sz="2400" dirty="0"/>
              <a:t>Woodland College and Southwestern College </a:t>
            </a:r>
          </a:p>
          <a:p>
            <a:pPr marL="0" indent="0" algn="ctr">
              <a:buNone/>
            </a:pPr>
            <a:r>
              <a:rPr lang="en-US" sz="2400" dirty="0"/>
              <a:t>April 6 &amp; 7, 2018</a:t>
            </a:r>
          </a:p>
          <a:p>
            <a:pPr marL="0" indent="0" algn="ctr">
              <a:buNone/>
            </a:pPr>
            <a:endParaRPr lang="en-US" sz="2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286000"/>
            <a:ext cx="20574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a:stretch>
            <a:fillRect/>
          </a:stretch>
        </p:blipFill>
        <p:spPr>
          <a:xfrm>
            <a:off x="4191000" y="2819367"/>
            <a:ext cx="4267570" cy="762066"/>
          </a:xfrm>
          <a:prstGeom prst="rect">
            <a:avLst/>
          </a:prstGeom>
        </p:spPr>
      </p:pic>
      <p:pic>
        <p:nvPicPr>
          <p:cNvPr id="6" name="Picture 5"/>
          <p:cNvPicPr>
            <a:picLocks noChangeAspect="1"/>
          </p:cNvPicPr>
          <p:nvPr/>
        </p:nvPicPr>
        <p:blipFill>
          <a:blip r:embed="rId4"/>
          <a:stretch>
            <a:fillRect/>
          </a:stretch>
        </p:blipFill>
        <p:spPr>
          <a:xfrm>
            <a:off x="8500153" y="6213231"/>
            <a:ext cx="643847" cy="609600"/>
          </a:xfrm>
          <a:prstGeom prst="rect">
            <a:avLst/>
          </a:prstGeom>
        </p:spPr>
      </p:pic>
    </p:spTree>
    <p:extLst>
      <p:ext uri="{BB962C8B-B14F-4D97-AF65-F5344CB8AC3E}">
        <p14:creationId xmlns:p14="http://schemas.microsoft.com/office/powerpoint/2010/main" val="2251076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EEO and Diversity Best Practices Handbook</a:t>
            </a:r>
          </a:p>
        </p:txBody>
      </p:sp>
      <p:sp>
        <p:nvSpPr>
          <p:cNvPr id="3" name="Content Placeholder 2"/>
          <p:cNvSpPr>
            <a:spLocks noGrp="1"/>
          </p:cNvSpPr>
          <p:nvPr>
            <p:ph idx="1"/>
          </p:nvPr>
        </p:nvSpPr>
        <p:spPr>
          <a:xfrm>
            <a:off x="457200" y="1447800"/>
            <a:ext cx="8229600" cy="4525963"/>
          </a:xfrm>
        </p:spPr>
        <p:txBody>
          <a:bodyPr/>
          <a:lstStyle/>
          <a:p>
            <a:r>
              <a:rPr lang="en-US" sz="2500" dirty="0"/>
              <a:t>The Statewide EEO and Diversity Advisory Committee reviewed all responses to the multiple measures submissions and selected three from each category for inclusion in an EEO and Diversity Best Practices Handbook</a:t>
            </a:r>
          </a:p>
          <a:p>
            <a:pPr marL="0" indent="0">
              <a:buNone/>
            </a:pPr>
            <a:endParaRPr lang="en-US" dirty="0"/>
          </a:p>
        </p:txBody>
      </p:sp>
      <p:pic>
        <p:nvPicPr>
          <p:cNvPr id="5" name="Picture 4"/>
          <p:cNvPicPr>
            <a:picLocks noChangeAspect="1"/>
          </p:cNvPicPr>
          <p:nvPr/>
        </p:nvPicPr>
        <p:blipFill>
          <a:blip r:embed="rId2"/>
          <a:stretch>
            <a:fillRect/>
          </a:stretch>
        </p:blipFill>
        <p:spPr>
          <a:xfrm>
            <a:off x="1822847" y="3048000"/>
            <a:ext cx="5498306" cy="2792094"/>
          </a:xfrm>
          <a:prstGeom prst="rect">
            <a:avLst/>
          </a:prstGeom>
        </p:spPr>
      </p:pic>
      <p:pic>
        <p:nvPicPr>
          <p:cNvPr id="6" name="Picture 5"/>
          <p:cNvPicPr>
            <a:picLocks noChangeAspect="1"/>
          </p:cNvPicPr>
          <p:nvPr/>
        </p:nvPicPr>
        <p:blipFill>
          <a:blip r:embed="rId3"/>
          <a:stretch>
            <a:fillRect/>
          </a:stretch>
        </p:blipFill>
        <p:spPr>
          <a:xfrm>
            <a:off x="8500153" y="6213231"/>
            <a:ext cx="643847" cy="609600"/>
          </a:xfrm>
          <a:prstGeom prst="rect">
            <a:avLst/>
          </a:prstGeom>
        </p:spPr>
      </p:pic>
    </p:spTree>
    <p:extLst>
      <p:ext uri="{BB962C8B-B14F-4D97-AF65-F5344CB8AC3E}">
        <p14:creationId xmlns:p14="http://schemas.microsoft.com/office/powerpoint/2010/main" val="4080988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38200" y="457200"/>
            <a:ext cx="7315200" cy="5301465"/>
          </a:xfrm>
          <a:prstGeom prst="rect">
            <a:avLst/>
          </a:prstGeom>
        </p:spPr>
      </p:pic>
      <p:pic>
        <p:nvPicPr>
          <p:cNvPr id="3" name="Picture 2"/>
          <p:cNvPicPr>
            <a:picLocks noChangeAspect="1"/>
          </p:cNvPicPr>
          <p:nvPr/>
        </p:nvPicPr>
        <p:blipFill>
          <a:blip r:embed="rId3"/>
          <a:stretch>
            <a:fillRect/>
          </a:stretch>
        </p:blipFill>
        <p:spPr>
          <a:xfrm>
            <a:off x="8500153" y="6213231"/>
            <a:ext cx="643847" cy="609600"/>
          </a:xfrm>
          <a:prstGeom prst="rect">
            <a:avLst/>
          </a:prstGeom>
        </p:spPr>
      </p:pic>
    </p:spTree>
    <p:extLst>
      <p:ext uri="{BB962C8B-B14F-4D97-AF65-F5344CB8AC3E}">
        <p14:creationId xmlns:p14="http://schemas.microsoft.com/office/powerpoint/2010/main" val="3376276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EEO Longitudinal Data Guide</a:t>
            </a:r>
          </a:p>
        </p:txBody>
      </p:sp>
      <p:sp>
        <p:nvSpPr>
          <p:cNvPr id="3" name="Content Placeholder 2"/>
          <p:cNvSpPr>
            <a:spLocks noGrp="1"/>
          </p:cNvSpPr>
          <p:nvPr>
            <p:ph idx="1"/>
          </p:nvPr>
        </p:nvSpPr>
        <p:spPr>
          <a:xfrm>
            <a:off x="457200" y="1219200"/>
            <a:ext cx="8229600" cy="4525963"/>
          </a:xfrm>
        </p:spPr>
        <p:txBody>
          <a:bodyPr>
            <a:normAutofit fontScale="85000" lnSpcReduction="10000"/>
          </a:bodyPr>
          <a:lstStyle/>
          <a:p>
            <a:r>
              <a:rPr lang="en-US" dirty="0"/>
              <a:t>The Chancellor’s Office and the Statewide EEO and Diversity Advisory Committee developed a guide for the use of local EEO data</a:t>
            </a:r>
          </a:p>
          <a:p>
            <a:pPr lvl="1"/>
            <a:r>
              <a:rPr lang="en-US" dirty="0"/>
              <a:t>What is Longitudinal Data?</a:t>
            </a:r>
          </a:p>
          <a:p>
            <a:pPr lvl="1"/>
            <a:r>
              <a:rPr lang="en-US" dirty="0"/>
              <a:t>Title 5 EEO Longitudinal Data Requirements</a:t>
            </a:r>
          </a:p>
          <a:p>
            <a:pPr lvl="1"/>
            <a:r>
              <a:rPr lang="en-US" dirty="0"/>
              <a:t>Why Should I Collect and Analyze Longitudinal Data?</a:t>
            </a:r>
          </a:p>
          <a:p>
            <a:pPr lvl="1"/>
            <a:r>
              <a:rPr lang="en-US" dirty="0"/>
              <a:t>How Do I Use Longitudinal Data?</a:t>
            </a:r>
          </a:p>
          <a:p>
            <a:pPr lvl="1"/>
            <a:r>
              <a:rPr lang="en-US" dirty="0"/>
              <a:t>Examples and Best Practices</a:t>
            </a:r>
          </a:p>
          <a:p>
            <a:r>
              <a:rPr lang="en-US" dirty="0"/>
              <a:t>The EEO Longitudinal Data Guide was released in April of 2018</a:t>
            </a:r>
          </a:p>
          <a:p>
            <a:r>
              <a:rPr lang="en-US" dirty="0"/>
              <a:t>Training sessions and webinars to follow in Fall 2018</a:t>
            </a:r>
          </a:p>
        </p:txBody>
      </p:sp>
      <p:pic>
        <p:nvPicPr>
          <p:cNvPr id="4" name="Picture 3"/>
          <p:cNvPicPr>
            <a:picLocks noChangeAspect="1"/>
          </p:cNvPicPr>
          <p:nvPr/>
        </p:nvPicPr>
        <p:blipFill>
          <a:blip r:embed="rId2"/>
          <a:stretch>
            <a:fillRect/>
          </a:stretch>
        </p:blipFill>
        <p:spPr>
          <a:xfrm>
            <a:off x="8500153" y="6213231"/>
            <a:ext cx="643847" cy="609600"/>
          </a:xfrm>
          <a:prstGeom prst="rect">
            <a:avLst/>
          </a:prstGeom>
        </p:spPr>
      </p:pic>
    </p:spTree>
    <p:extLst>
      <p:ext uri="{BB962C8B-B14F-4D97-AF65-F5344CB8AC3E}">
        <p14:creationId xmlns:p14="http://schemas.microsoft.com/office/powerpoint/2010/main" val="1924135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Longitudinal Data?  </a:t>
            </a:r>
          </a:p>
        </p:txBody>
      </p:sp>
      <p:sp>
        <p:nvSpPr>
          <p:cNvPr id="3" name="Content Placeholder 2"/>
          <p:cNvSpPr>
            <a:spLocks noGrp="1"/>
          </p:cNvSpPr>
          <p:nvPr>
            <p:ph idx="1"/>
          </p:nvPr>
        </p:nvSpPr>
        <p:spPr>
          <a:xfrm>
            <a:off x="457200" y="1417638"/>
            <a:ext cx="8229600" cy="4525963"/>
          </a:xfrm>
        </p:spPr>
        <p:txBody>
          <a:bodyPr>
            <a:normAutofit fontScale="92500" lnSpcReduction="20000"/>
          </a:bodyPr>
          <a:lstStyle/>
          <a:p>
            <a:r>
              <a:rPr lang="en-US" dirty="0"/>
              <a:t>A dataset is longitudinal if it tracks the same type of information over a period of time</a:t>
            </a:r>
          </a:p>
          <a:p>
            <a:r>
              <a:rPr lang="en-US" dirty="0"/>
              <a:t>Advantage of longitudinal databases: they can identify patterns and measure change</a:t>
            </a:r>
          </a:p>
          <a:p>
            <a:r>
              <a:rPr lang="en-US" dirty="0"/>
              <a:t>Examples: </a:t>
            </a:r>
          </a:p>
          <a:p>
            <a:pPr lvl="1"/>
            <a:r>
              <a:rPr lang="en-US" dirty="0"/>
              <a:t>Retail: studies showing the short and long term impacts of remodeled stores on consumer spending</a:t>
            </a:r>
          </a:p>
          <a:p>
            <a:pPr lvl="1"/>
            <a:r>
              <a:rPr lang="en-US" dirty="0"/>
              <a:t>Patient-Level Data:  studies showing the efficacy of newly developed medications over time</a:t>
            </a:r>
          </a:p>
          <a:p>
            <a:pPr lvl="1"/>
            <a:r>
              <a:rPr lang="en-US" dirty="0"/>
              <a:t>Political Campaigns: studies showing expected voter turnout, targeting advertising to swing voters </a:t>
            </a:r>
          </a:p>
        </p:txBody>
      </p:sp>
      <p:pic>
        <p:nvPicPr>
          <p:cNvPr id="4" name="Picture 3"/>
          <p:cNvPicPr>
            <a:picLocks noChangeAspect="1"/>
          </p:cNvPicPr>
          <p:nvPr/>
        </p:nvPicPr>
        <p:blipFill>
          <a:blip r:embed="rId2"/>
          <a:stretch>
            <a:fillRect/>
          </a:stretch>
        </p:blipFill>
        <p:spPr>
          <a:xfrm>
            <a:off x="76200" y="76200"/>
            <a:ext cx="1181100" cy="1017922"/>
          </a:xfrm>
          <a:prstGeom prst="rect">
            <a:avLst/>
          </a:prstGeom>
        </p:spPr>
      </p:pic>
      <p:pic>
        <p:nvPicPr>
          <p:cNvPr id="5" name="Picture 4"/>
          <p:cNvPicPr>
            <a:picLocks noChangeAspect="1"/>
          </p:cNvPicPr>
          <p:nvPr/>
        </p:nvPicPr>
        <p:blipFill>
          <a:blip r:embed="rId3"/>
          <a:stretch>
            <a:fillRect/>
          </a:stretch>
        </p:blipFill>
        <p:spPr>
          <a:xfrm>
            <a:off x="8291512" y="4572000"/>
            <a:ext cx="852488" cy="1458534"/>
          </a:xfrm>
          <a:prstGeom prst="rect">
            <a:avLst/>
          </a:prstGeom>
        </p:spPr>
      </p:pic>
      <p:pic>
        <p:nvPicPr>
          <p:cNvPr id="6" name="Picture 5"/>
          <p:cNvPicPr>
            <a:picLocks noChangeAspect="1"/>
          </p:cNvPicPr>
          <p:nvPr/>
        </p:nvPicPr>
        <p:blipFill>
          <a:blip r:embed="rId4"/>
          <a:stretch>
            <a:fillRect/>
          </a:stretch>
        </p:blipFill>
        <p:spPr>
          <a:xfrm>
            <a:off x="8500153" y="6213231"/>
            <a:ext cx="643847" cy="609600"/>
          </a:xfrm>
          <a:prstGeom prst="rect">
            <a:avLst/>
          </a:prstGeom>
        </p:spPr>
      </p:pic>
    </p:spTree>
    <p:extLst>
      <p:ext uri="{BB962C8B-B14F-4D97-AF65-F5344CB8AC3E}">
        <p14:creationId xmlns:p14="http://schemas.microsoft.com/office/powerpoint/2010/main" val="1103968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Longitudinal Data in Baseball</a:t>
            </a:r>
          </a:p>
        </p:txBody>
      </p:sp>
      <p:sp>
        <p:nvSpPr>
          <p:cNvPr id="3" name="Content Placeholder 2"/>
          <p:cNvSpPr>
            <a:spLocks noGrp="1"/>
          </p:cNvSpPr>
          <p:nvPr>
            <p:ph idx="1"/>
          </p:nvPr>
        </p:nvSpPr>
        <p:spPr>
          <a:xfrm>
            <a:off x="457200" y="1417638"/>
            <a:ext cx="8229600" cy="4525963"/>
          </a:xfrm>
        </p:spPr>
        <p:txBody>
          <a:bodyPr>
            <a:normAutofit/>
          </a:bodyPr>
          <a:lstStyle/>
          <a:p>
            <a:r>
              <a:rPr lang="en-US" dirty="0"/>
              <a:t>Longitudinal data is used to project future player performance, including batting average against left or right handed pitching, wins above replacement measures, and comparing player performance accounting for park effects</a:t>
            </a:r>
          </a:p>
          <a:p>
            <a:r>
              <a:rPr lang="en-US" dirty="0"/>
              <a:t>Data has changed the game significantly in recent years – Sabermetrics and </a:t>
            </a:r>
            <a:r>
              <a:rPr lang="en-US" dirty="0" err="1"/>
              <a:t>Moneyball</a:t>
            </a:r>
            <a:r>
              <a:rPr lang="en-US" dirty="0">
                <a:solidFill>
                  <a:srgbClr val="FF0000"/>
                </a:solidFill>
              </a:rPr>
              <a:t>*</a:t>
            </a:r>
          </a:p>
          <a:p>
            <a:pPr marL="3657600" lvl="8" indent="0">
              <a:buNone/>
            </a:pPr>
            <a:r>
              <a:rPr lang="en-US" dirty="0">
                <a:solidFill>
                  <a:srgbClr val="FF0000"/>
                </a:solidFill>
              </a:rPr>
              <a:t>	          *(the book, not the movie)</a:t>
            </a:r>
          </a:p>
        </p:txBody>
      </p:sp>
      <p:pic>
        <p:nvPicPr>
          <p:cNvPr id="4" name="Picture 3"/>
          <p:cNvPicPr>
            <a:picLocks noChangeAspect="1"/>
          </p:cNvPicPr>
          <p:nvPr/>
        </p:nvPicPr>
        <p:blipFill>
          <a:blip r:embed="rId2"/>
          <a:stretch>
            <a:fillRect/>
          </a:stretch>
        </p:blipFill>
        <p:spPr>
          <a:xfrm>
            <a:off x="8500153" y="6213231"/>
            <a:ext cx="643847" cy="609600"/>
          </a:xfrm>
          <a:prstGeom prst="rect">
            <a:avLst/>
          </a:prstGeom>
        </p:spPr>
      </p:pic>
    </p:spTree>
    <p:extLst>
      <p:ext uri="{BB962C8B-B14F-4D97-AF65-F5344CB8AC3E}">
        <p14:creationId xmlns:p14="http://schemas.microsoft.com/office/powerpoint/2010/main" val="983810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Moneyball</a:t>
            </a:r>
            <a:endParaRPr lang="en-US" dirty="0"/>
          </a:p>
        </p:txBody>
      </p:sp>
      <p:sp>
        <p:nvSpPr>
          <p:cNvPr id="3" name="Content Placeholder 2"/>
          <p:cNvSpPr>
            <a:spLocks noGrp="1"/>
          </p:cNvSpPr>
          <p:nvPr>
            <p:ph idx="1"/>
          </p:nvPr>
        </p:nvSpPr>
        <p:spPr>
          <a:xfrm>
            <a:off x="457200" y="1426430"/>
            <a:ext cx="8229600" cy="4525963"/>
          </a:xfrm>
        </p:spPr>
        <p:txBody>
          <a:bodyPr>
            <a:normAutofit/>
          </a:bodyPr>
          <a:lstStyle/>
          <a:p>
            <a:pPr marL="0" indent="0">
              <a:buNone/>
            </a:pPr>
            <a:r>
              <a:rPr lang="en-US" dirty="0"/>
              <a:t>“The math works. Over the course of a season, there's some predictability to baseball. When you play 162 games, you eliminate a lot of random outcomes. There's so much data that you can predict individual players' performances and also the odds that certain strategies will pay off.”</a:t>
            </a:r>
            <a:br>
              <a:rPr lang="en-US" dirty="0"/>
            </a:br>
            <a:r>
              <a:rPr lang="en-US" dirty="0"/>
              <a:t>					- Billy </a:t>
            </a:r>
            <a:r>
              <a:rPr lang="en-US" dirty="0" err="1"/>
              <a:t>Beane</a:t>
            </a:r>
            <a:r>
              <a:rPr lang="en-US" dirty="0"/>
              <a:t> </a:t>
            </a:r>
          </a:p>
        </p:txBody>
      </p:sp>
      <p:pic>
        <p:nvPicPr>
          <p:cNvPr id="4" name="Picture 3"/>
          <p:cNvPicPr>
            <a:picLocks noChangeAspect="1"/>
          </p:cNvPicPr>
          <p:nvPr/>
        </p:nvPicPr>
        <p:blipFill>
          <a:blip r:embed="rId2"/>
          <a:stretch>
            <a:fillRect/>
          </a:stretch>
        </p:blipFill>
        <p:spPr>
          <a:xfrm>
            <a:off x="838200" y="173191"/>
            <a:ext cx="1371600" cy="1253239"/>
          </a:xfrm>
          <a:prstGeom prst="rect">
            <a:avLst/>
          </a:prstGeom>
        </p:spPr>
      </p:pic>
      <p:pic>
        <p:nvPicPr>
          <p:cNvPr id="5" name="Picture 4"/>
          <p:cNvPicPr>
            <a:picLocks noChangeAspect="1"/>
          </p:cNvPicPr>
          <p:nvPr/>
        </p:nvPicPr>
        <p:blipFill>
          <a:blip r:embed="rId3"/>
          <a:stretch>
            <a:fillRect/>
          </a:stretch>
        </p:blipFill>
        <p:spPr>
          <a:xfrm>
            <a:off x="6349876" y="609600"/>
            <a:ext cx="2319339" cy="719138"/>
          </a:xfrm>
          <a:prstGeom prst="rect">
            <a:avLst/>
          </a:prstGeom>
        </p:spPr>
      </p:pic>
      <p:pic>
        <p:nvPicPr>
          <p:cNvPr id="6" name="Picture 5"/>
          <p:cNvPicPr>
            <a:picLocks noChangeAspect="1"/>
          </p:cNvPicPr>
          <p:nvPr/>
        </p:nvPicPr>
        <p:blipFill>
          <a:blip r:embed="rId4"/>
          <a:stretch>
            <a:fillRect/>
          </a:stretch>
        </p:blipFill>
        <p:spPr>
          <a:xfrm>
            <a:off x="8500153" y="6213231"/>
            <a:ext cx="643847" cy="609600"/>
          </a:xfrm>
          <a:prstGeom prst="rect">
            <a:avLst/>
          </a:prstGeom>
        </p:spPr>
      </p:pic>
    </p:spTree>
    <p:extLst>
      <p:ext uri="{BB962C8B-B14F-4D97-AF65-F5344CB8AC3E}">
        <p14:creationId xmlns:p14="http://schemas.microsoft.com/office/powerpoint/2010/main" val="3601117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Longitudinal Data in EEO Programs</a:t>
            </a:r>
          </a:p>
        </p:txBody>
      </p:sp>
      <p:sp>
        <p:nvSpPr>
          <p:cNvPr id="3" name="Content Placeholder 2"/>
          <p:cNvSpPr>
            <a:spLocks noGrp="1"/>
          </p:cNvSpPr>
          <p:nvPr>
            <p:ph idx="1"/>
          </p:nvPr>
        </p:nvSpPr>
        <p:spPr>
          <a:xfrm>
            <a:off x="457200" y="1417638"/>
            <a:ext cx="8229600" cy="4525963"/>
          </a:xfrm>
        </p:spPr>
        <p:txBody>
          <a:bodyPr>
            <a:normAutofit fontScale="92500" lnSpcReduction="20000"/>
          </a:bodyPr>
          <a:lstStyle/>
          <a:p>
            <a:r>
              <a:rPr lang="en-US" dirty="0"/>
              <a:t>An analysis of district recruitment, hiring, retention and promotion data over a period of years may help identify when non job-related factors result in the significant underrepresentation of a monitored group</a:t>
            </a:r>
          </a:p>
          <a:p>
            <a:r>
              <a:rPr lang="en-US" dirty="0"/>
              <a:t>Helps ensure district policies and procedures do not have an adverse impact on a protected class of individuals</a:t>
            </a:r>
          </a:p>
          <a:p>
            <a:r>
              <a:rPr lang="en-US" dirty="0"/>
              <a:t>May also demonstrate the impact of changes in local policies on the phases of the employment process </a:t>
            </a:r>
          </a:p>
        </p:txBody>
      </p:sp>
      <p:pic>
        <p:nvPicPr>
          <p:cNvPr id="4" name="Picture 3"/>
          <p:cNvPicPr>
            <a:picLocks noChangeAspect="1"/>
          </p:cNvPicPr>
          <p:nvPr/>
        </p:nvPicPr>
        <p:blipFill>
          <a:blip r:embed="rId2"/>
          <a:stretch>
            <a:fillRect/>
          </a:stretch>
        </p:blipFill>
        <p:spPr>
          <a:xfrm>
            <a:off x="8500153" y="6213231"/>
            <a:ext cx="643847" cy="609600"/>
          </a:xfrm>
          <a:prstGeom prst="rect">
            <a:avLst/>
          </a:prstGeom>
        </p:spPr>
      </p:pic>
    </p:spTree>
    <p:extLst>
      <p:ext uri="{BB962C8B-B14F-4D97-AF65-F5344CB8AC3E}">
        <p14:creationId xmlns:p14="http://schemas.microsoft.com/office/powerpoint/2010/main" val="2112523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Should I Collect and Analyze Longitudinal Data?  </a:t>
            </a:r>
          </a:p>
        </p:txBody>
      </p:sp>
      <p:sp>
        <p:nvSpPr>
          <p:cNvPr id="3" name="Content Placeholder 2"/>
          <p:cNvSpPr>
            <a:spLocks noGrp="1"/>
          </p:cNvSpPr>
          <p:nvPr>
            <p:ph idx="1"/>
          </p:nvPr>
        </p:nvSpPr>
        <p:spPr>
          <a:xfrm>
            <a:off x="457200" y="1444015"/>
            <a:ext cx="8229600" cy="4525963"/>
          </a:xfrm>
        </p:spPr>
        <p:txBody>
          <a:bodyPr>
            <a:normAutofit fontScale="92500"/>
          </a:bodyPr>
          <a:lstStyle/>
          <a:p>
            <a:r>
              <a:rPr lang="en-US" dirty="0"/>
              <a:t>The purpose of our EEO programs is to ensure that all qualified individuals have a full and fair opportunity to compete for hiring and promotion and to enjoy the benefits of district employment</a:t>
            </a:r>
          </a:p>
          <a:p>
            <a:r>
              <a:rPr lang="en-US" dirty="0"/>
              <a:t>EEO should include identifying and eliminating barriers to employment that are not job related</a:t>
            </a:r>
          </a:p>
          <a:p>
            <a:r>
              <a:rPr lang="en-US" dirty="0"/>
              <a:t>Data is a powerful tool that allows districts to measure the impact of local hiring practices on specific monitored groups over a period of years</a:t>
            </a:r>
          </a:p>
        </p:txBody>
      </p:sp>
      <p:pic>
        <p:nvPicPr>
          <p:cNvPr id="4" name="Picture 3"/>
          <p:cNvPicPr>
            <a:picLocks noChangeAspect="1"/>
          </p:cNvPicPr>
          <p:nvPr/>
        </p:nvPicPr>
        <p:blipFill>
          <a:blip r:embed="rId2"/>
          <a:stretch>
            <a:fillRect/>
          </a:stretch>
        </p:blipFill>
        <p:spPr>
          <a:xfrm>
            <a:off x="8500153" y="6213231"/>
            <a:ext cx="643847" cy="609600"/>
          </a:xfrm>
          <a:prstGeom prst="rect">
            <a:avLst/>
          </a:prstGeom>
        </p:spPr>
      </p:pic>
    </p:spTree>
    <p:extLst>
      <p:ext uri="{BB962C8B-B14F-4D97-AF65-F5344CB8AC3E}">
        <p14:creationId xmlns:p14="http://schemas.microsoft.com/office/powerpoint/2010/main" val="1494591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#1 - Improving Faculty Diversity Improves Student Outcomes </a:t>
            </a:r>
          </a:p>
        </p:txBody>
      </p:sp>
      <p:sp>
        <p:nvSpPr>
          <p:cNvPr id="3" name="Content Placeholder 2"/>
          <p:cNvSpPr>
            <a:spLocks noGrp="1"/>
          </p:cNvSpPr>
          <p:nvPr>
            <p:ph idx="1"/>
          </p:nvPr>
        </p:nvSpPr>
        <p:spPr>
          <a:xfrm>
            <a:off x="427892" y="1446091"/>
            <a:ext cx="8229600" cy="4525963"/>
          </a:xfrm>
        </p:spPr>
        <p:txBody>
          <a:bodyPr>
            <a:normAutofit fontScale="92500" lnSpcReduction="20000"/>
          </a:bodyPr>
          <a:lstStyle/>
          <a:p>
            <a:r>
              <a:rPr lang="en-US" dirty="0"/>
              <a:t>Studies have shown the educational benefits of a diverse workforce</a:t>
            </a:r>
          </a:p>
          <a:p>
            <a:r>
              <a:rPr lang="en-US" dirty="0"/>
              <a:t>Recent study showed underrepresented minority students who were taught by underrepresented minority instructors were able to close achievement gaps by 20-50 percent</a:t>
            </a:r>
          </a:p>
          <a:p>
            <a:r>
              <a:rPr lang="en-US" dirty="0"/>
              <a:t>The identification and elimination of barriers to employment extends employment opportunities to a broader range of individuals, increasing the diversity and talent of the district’s workforce.  And our students will benefit from those efforts.  </a:t>
            </a:r>
          </a:p>
        </p:txBody>
      </p:sp>
      <p:pic>
        <p:nvPicPr>
          <p:cNvPr id="4" name="Picture 3"/>
          <p:cNvPicPr>
            <a:picLocks noChangeAspect="1"/>
          </p:cNvPicPr>
          <p:nvPr/>
        </p:nvPicPr>
        <p:blipFill>
          <a:blip r:embed="rId2"/>
          <a:stretch>
            <a:fillRect/>
          </a:stretch>
        </p:blipFill>
        <p:spPr>
          <a:xfrm>
            <a:off x="8500153" y="6213231"/>
            <a:ext cx="643847" cy="609600"/>
          </a:xfrm>
          <a:prstGeom prst="rect">
            <a:avLst/>
          </a:prstGeom>
        </p:spPr>
      </p:pic>
    </p:spTree>
    <p:extLst>
      <p:ext uri="{BB962C8B-B14F-4D97-AF65-F5344CB8AC3E}">
        <p14:creationId xmlns:p14="http://schemas.microsoft.com/office/powerpoint/2010/main" val="1918598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 – Improving Faculty Diversity Improves the Quality of Instruction</a:t>
            </a:r>
          </a:p>
        </p:txBody>
      </p:sp>
      <p:sp>
        <p:nvSpPr>
          <p:cNvPr id="3" name="Content Placeholder 2"/>
          <p:cNvSpPr>
            <a:spLocks noGrp="1"/>
          </p:cNvSpPr>
          <p:nvPr>
            <p:ph idx="1"/>
          </p:nvPr>
        </p:nvSpPr>
        <p:spPr>
          <a:xfrm>
            <a:off x="457200" y="1429361"/>
            <a:ext cx="8229600" cy="4525963"/>
          </a:xfrm>
        </p:spPr>
        <p:txBody>
          <a:bodyPr>
            <a:normAutofit fontScale="92500" lnSpcReduction="10000"/>
          </a:bodyPr>
          <a:lstStyle/>
          <a:p>
            <a:r>
              <a:rPr lang="en-US" dirty="0"/>
              <a:t>Industry:  Companies in the top quartile for racial and ethnic diversity are 35 percent more likely to have financial returns above industry medians </a:t>
            </a:r>
          </a:p>
          <a:p>
            <a:r>
              <a:rPr lang="en-US" dirty="0"/>
              <a:t>Diversity provides several institutional benefits to our colleges, including more student-centered approaches to learning and more research focused on issues of race/ethnicity and gender  </a:t>
            </a:r>
          </a:p>
          <a:p>
            <a:r>
              <a:rPr lang="en-US" dirty="0"/>
              <a:t>Increased diversity of ideas and attitudes within faculty ranks is healthy for our system and beneficial to existing faculty </a:t>
            </a:r>
          </a:p>
        </p:txBody>
      </p:sp>
      <p:pic>
        <p:nvPicPr>
          <p:cNvPr id="4" name="Picture 3"/>
          <p:cNvPicPr>
            <a:picLocks noChangeAspect="1"/>
          </p:cNvPicPr>
          <p:nvPr/>
        </p:nvPicPr>
        <p:blipFill>
          <a:blip r:embed="rId2"/>
          <a:stretch>
            <a:fillRect/>
          </a:stretch>
        </p:blipFill>
        <p:spPr>
          <a:xfrm>
            <a:off x="8500153" y="6213231"/>
            <a:ext cx="643847" cy="609600"/>
          </a:xfrm>
          <a:prstGeom prst="rect">
            <a:avLst/>
          </a:prstGeom>
        </p:spPr>
      </p:pic>
    </p:spTree>
    <p:extLst>
      <p:ext uri="{BB962C8B-B14F-4D97-AF65-F5344CB8AC3E}">
        <p14:creationId xmlns:p14="http://schemas.microsoft.com/office/powerpoint/2010/main" val="1239462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Discussion</a:t>
            </a:r>
          </a:p>
        </p:txBody>
      </p:sp>
      <p:sp>
        <p:nvSpPr>
          <p:cNvPr id="3" name="Content Placeholder 2"/>
          <p:cNvSpPr>
            <a:spLocks noGrp="1"/>
          </p:cNvSpPr>
          <p:nvPr>
            <p:ph idx="1"/>
          </p:nvPr>
        </p:nvSpPr>
        <p:spPr/>
        <p:txBody>
          <a:bodyPr/>
          <a:lstStyle/>
          <a:p>
            <a:r>
              <a:rPr lang="en-US" dirty="0"/>
              <a:t>Statewide EEO Program Overview </a:t>
            </a:r>
          </a:p>
          <a:p>
            <a:r>
              <a:rPr lang="en-US" dirty="0"/>
              <a:t>EEO Longitudinal Data </a:t>
            </a:r>
          </a:p>
          <a:p>
            <a:pPr lvl="1"/>
            <a:r>
              <a:rPr lang="en-US" dirty="0"/>
              <a:t>What is Longitudinal Data?</a:t>
            </a:r>
          </a:p>
          <a:p>
            <a:pPr lvl="1"/>
            <a:r>
              <a:rPr lang="en-US" dirty="0"/>
              <a:t>Title 5 EEO Longitudinal Data Requirements</a:t>
            </a:r>
          </a:p>
          <a:p>
            <a:pPr lvl="1"/>
            <a:r>
              <a:rPr lang="en-US" dirty="0"/>
              <a:t>Why Should I Collect and Analyze Longitudinal Data?</a:t>
            </a:r>
          </a:p>
          <a:p>
            <a:pPr lvl="1"/>
            <a:r>
              <a:rPr lang="en-US" dirty="0"/>
              <a:t>How Do I Use Longitudinal Data?</a:t>
            </a:r>
          </a:p>
          <a:p>
            <a:pPr lvl="1"/>
            <a:r>
              <a:rPr lang="en-US" dirty="0"/>
              <a:t>Examples and Best Practices</a:t>
            </a:r>
          </a:p>
          <a:p>
            <a:pPr lvl="1"/>
            <a:endParaRPr lang="en-US" dirty="0"/>
          </a:p>
        </p:txBody>
      </p:sp>
      <p:pic>
        <p:nvPicPr>
          <p:cNvPr id="5" name="Picture 4"/>
          <p:cNvPicPr>
            <a:picLocks noChangeAspect="1"/>
          </p:cNvPicPr>
          <p:nvPr/>
        </p:nvPicPr>
        <p:blipFill>
          <a:blip r:embed="rId2"/>
          <a:stretch>
            <a:fillRect/>
          </a:stretch>
        </p:blipFill>
        <p:spPr>
          <a:xfrm>
            <a:off x="8500153" y="6213231"/>
            <a:ext cx="643847" cy="609600"/>
          </a:xfrm>
          <a:prstGeom prst="rect">
            <a:avLst/>
          </a:prstGeom>
        </p:spPr>
      </p:pic>
    </p:spTree>
    <p:extLst>
      <p:ext uri="{BB962C8B-B14F-4D97-AF65-F5344CB8AC3E}">
        <p14:creationId xmlns:p14="http://schemas.microsoft.com/office/powerpoint/2010/main" val="809404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 – EEO Data Analysis May Reduce Legal Liability</a:t>
            </a:r>
          </a:p>
        </p:txBody>
      </p:sp>
      <p:sp>
        <p:nvSpPr>
          <p:cNvPr id="3" name="Content Placeholder 2"/>
          <p:cNvSpPr>
            <a:spLocks noGrp="1"/>
          </p:cNvSpPr>
          <p:nvPr>
            <p:ph idx="1"/>
          </p:nvPr>
        </p:nvSpPr>
        <p:spPr/>
        <p:txBody>
          <a:bodyPr>
            <a:normAutofit fontScale="85000" lnSpcReduction="20000"/>
          </a:bodyPr>
          <a:lstStyle/>
          <a:p>
            <a:r>
              <a:rPr lang="en-US" dirty="0"/>
              <a:t>Employers are prohibited from discriminating against employees based on a number of protected characteristics</a:t>
            </a:r>
          </a:p>
          <a:p>
            <a:r>
              <a:rPr lang="en-US" dirty="0"/>
              <a:t>Disparate Treatment: when an employer singles out employees and treats them differently based on a protected classification</a:t>
            </a:r>
          </a:p>
          <a:p>
            <a:r>
              <a:rPr lang="en-US" dirty="0"/>
              <a:t>Disparate Impact: when an employer’s policy or practice has the effect of discriminating against a protected class even though it does not single them out for differential treatment  </a:t>
            </a:r>
          </a:p>
          <a:p>
            <a:pPr lvl="1"/>
            <a:r>
              <a:rPr lang="en-US" dirty="0"/>
              <a:t>No intent required.  A facially neutral policy may have a disproportionate effect on members of a protected class</a:t>
            </a:r>
          </a:p>
        </p:txBody>
      </p:sp>
      <p:pic>
        <p:nvPicPr>
          <p:cNvPr id="4" name="Picture 3"/>
          <p:cNvPicPr>
            <a:picLocks noChangeAspect="1"/>
          </p:cNvPicPr>
          <p:nvPr/>
        </p:nvPicPr>
        <p:blipFill>
          <a:blip r:embed="rId2"/>
          <a:stretch>
            <a:fillRect/>
          </a:stretch>
        </p:blipFill>
        <p:spPr>
          <a:xfrm>
            <a:off x="8500153" y="6213231"/>
            <a:ext cx="643847" cy="609600"/>
          </a:xfrm>
          <a:prstGeom prst="rect">
            <a:avLst/>
          </a:prstGeom>
        </p:spPr>
      </p:pic>
    </p:spTree>
    <p:extLst>
      <p:ext uri="{BB962C8B-B14F-4D97-AF65-F5344CB8AC3E}">
        <p14:creationId xmlns:p14="http://schemas.microsoft.com/office/powerpoint/2010/main" val="1897147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 It’s the Right Thing to Do  </a:t>
            </a:r>
          </a:p>
        </p:txBody>
      </p:sp>
      <p:sp>
        <p:nvSpPr>
          <p:cNvPr id="3" name="Content Placeholder 2"/>
          <p:cNvSpPr>
            <a:spLocks noGrp="1"/>
          </p:cNvSpPr>
          <p:nvPr>
            <p:ph idx="1"/>
          </p:nvPr>
        </p:nvSpPr>
        <p:spPr>
          <a:xfrm>
            <a:off x="457200" y="1417638"/>
            <a:ext cx="8229600" cy="4525963"/>
          </a:xfrm>
        </p:spPr>
        <p:txBody>
          <a:bodyPr>
            <a:normAutofit fontScale="92500"/>
          </a:bodyPr>
          <a:lstStyle/>
          <a:p>
            <a:r>
              <a:rPr lang="en-US" dirty="0"/>
              <a:t>The purpose of our EEO programs is to ensure that all qualified individuals have a full and fair opportunity to compete for hiring and promotion and to enjoy the benefits of district employment</a:t>
            </a:r>
          </a:p>
          <a:p>
            <a:r>
              <a:rPr lang="en-US" dirty="0"/>
              <a:t>We owe it to our students, our employees, and the state to ensure our policies and practices comply with applicable laws and produce a strong workforce that meets the needs of our students and communities </a:t>
            </a:r>
          </a:p>
        </p:txBody>
      </p:sp>
      <p:pic>
        <p:nvPicPr>
          <p:cNvPr id="4" name="Picture 3"/>
          <p:cNvPicPr>
            <a:picLocks noChangeAspect="1"/>
          </p:cNvPicPr>
          <p:nvPr/>
        </p:nvPicPr>
        <p:blipFill>
          <a:blip r:embed="rId2"/>
          <a:stretch>
            <a:fillRect/>
          </a:stretch>
        </p:blipFill>
        <p:spPr>
          <a:xfrm>
            <a:off x="8500153" y="6213231"/>
            <a:ext cx="643847" cy="609600"/>
          </a:xfrm>
          <a:prstGeom prst="rect">
            <a:avLst/>
          </a:prstGeom>
        </p:spPr>
      </p:pic>
    </p:spTree>
    <p:extLst>
      <p:ext uri="{BB962C8B-B14F-4D97-AF65-F5344CB8AC3E}">
        <p14:creationId xmlns:p14="http://schemas.microsoft.com/office/powerpoint/2010/main" val="31093989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 Need Another Reason to Collect and Analyze Longitudinal Data? </a:t>
            </a:r>
          </a:p>
        </p:txBody>
      </p:sp>
      <p:pic>
        <p:nvPicPr>
          <p:cNvPr id="4" name="Content Placeholder 3"/>
          <p:cNvPicPr>
            <a:picLocks noGrp="1" noChangeAspect="1"/>
          </p:cNvPicPr>
          <p:nvPr>
            <p:ph idx="1"/>
          </p:nvPr>
        </p:nvPicPr>
        <p:blipFill>
          <a:blip r:embed="rId2"/>
          <a:stretch>
            <a:fillRect/>
          </a:stretch>
        </p:blipFill>
        <p:spPr>
          <a:xfrm>
            <a:off x="4554415" y="1524000"/>
            <a:ext cx="2971800" cy="4184176"/>
          </a:xfrm>
          <a:prstGeom prst="rect">
            <a:avLst/>
          </a:prstGeom>
        </p:spPr>
      </p:pic>
      <p:sp>
        <p:nvSpPr>
          <p:cNvPr id="5" name="TextBox 4"/>
          <p:cNvSpPr txBox="1"/>
          <p:nvPr/>
        </p:nvSpPr>
        <p:spPr>
          <a:xfrm>
            <a:off x="1295400" y="1828800"/>
            <a:ext cx="2971800" cy="3785652"/>
          </a:xfrm>
          <a:prstGeom prst="rect">
            <a:avLst/>
          </a:prstGeom>
          <a:noFill/>
        </p:spPr>
        <p:txBody>
          <a:bodyPr wrap="square" rtlCol="0">
            <a:spAutoFit/>
          </a:bodyPr>
          <a:lstStyle/>
          <a:p>
            <a:pPr algn="ctr"/>
            <a:r>
              <a:rPr lang="en-US" sz="8000" b="1" dirty="0"/>
              <a:t>IT’S THE LAW!</a:t>
            </a:r>
          </a:p>
        </p:txBody>
      </p:sp>
      <p:pic>
        <p:nvPicPr>
          <p:cNvPr id="6" name="Picture 5"/>
          <p:cNvPicPr>
            <a:picLocks noChangeAspect="1"/>
          </p:cNvPicPr>
          <p:nvPr/>
        </p:nvPicPr>
        <p:blipFill>
          <a:blip r:embed="rId3"/>
          <a:stretch>
            <a:fillRect/>
          </a:stretch>
        </p:blipFill>
        <p:spPr>
          <a:xfrm>
            <a:off x="8500153" y="6213231"/>
            <a:ext cx="643847" cy="609600"/>
          </a:xfrm>
          <a:prstGeom prst="rect">
            <a:avLst/>
          </a:prstGeom>
        </p:spPr>
      </p:pic>
    </p:spTree>
    <p:extLst>
      <p:ext uri="{BB962C8B-B14F-4D97-AF65-F5344CB8AC3E}">
        <p14:creationId xmlns:p14="http://schemas.microsoft.com/office/powerpoint/2010/main" val="1924311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Title 5 EEO Longitudinal Data Requirements</a:t>
            </a:r>
          </a:p>
        </p:txBody>
      </p:sp>
      <p:sp>
        <p:nvSpPr>
          <p:cNvPr id="3" name="Content Placeholder 2"/>
          <p:cNvSpPr>
            <a:spLocks noGrp="1"/>
          </p:cNvSpPr>
          <p:nvPr>
            <p:ph idx="1"/>
          </p:nvPr>
        </p:nvSpPr>
        <p:spPr/>
        <p:txBody>
          <a:bodyPr>
            <a:normAutofit lnSpcReduction="10000"/>
          </a:bodyPr>
          <a:lstStyle/>
          <a:p>
            <a:pPr marL="0" indent="0">
              <a:buNone/>
            </a:pPr>
            <a:r>
              <a:rPr lang="en-US" dirty="0"/>
              <a:t>Each District EEO Plan must include:</a:t>
            </a:r>
          </a:p>
          <a:p>
            <a:pPr marL="0" indent="0">
              <a:buNone/>
            </a:pPr>
            <a:r>
              <a:rPr lang="en-US" dirty="0"/>
              <a:t>“A process for gathering information and periodic, </a:t>
            </a:r>
            <a:r>
              <a:rPr lang="en-US" b="1" dirty="0"/>
              <a:t>longitudinal analysis of the district’s employees and applicants</a:t>
            </a:r>
            <a:r>
              <a:rPr lang="en-US" dirty="0"/>
              <a:t>, broken down by [monitored group status and job categories], to determine whether additional measures are required…and to implement and evaluate the effectiveness of those measures”</a:t>
            </a:r>
          </a:p>
          <a:p>
            <a:pPr marL="0" indent="0">
              <a:buNone/>
            </a:pPr>
            <a:r>
              <a:rPr lang="en-US" dirty="0"/>
              <a:t>				- Title 5, section 53003</a:t>
            </a:r>
          </a:p>
        </p:txBody>
      </p:sp>
      <p:pic>
        <p:nvPicPr>
          <p:cNvPr id="4" name="Picture 3"/>
          <p:cNvPicPr>
            <a:picLocks noChangeAspect="1"/>
          </p:cNvPicPr>
          <p:nvPr/>
        </p:nvPicPr>
        <p:blipFill>
          <a:blip r:embed="rId2"/>
          <a:stretch>
            <a:fillRect/>
          </a:stretch>
        </p:blipFill>
        <p:spPr>
          <a:xfrm>
            <a:off x="8500153" y="6213231"/>
            <a:ext cx="643847" cy="609600"/>
          </a:xfrm>
          <a:prstGeom prst="rect">
            <a:avLst/>
          </a:prstGeom>
        </p:spPr>
      </p:pic>
    </p:spTree>
    <p:extLst>
      <p:ext uri="{BB962C8B-B14F-4D97-AF65-F5344CB8AC3E}">
        <p14:creationId xmlns:p14="http://schemas.microsoft.com/office/powerpoint/2010/main" val="1234604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Title 5 EEO Longitudinal Data Requirements</a:t>
            </a:r>
          </a:p>
        </p:txBody>
      </p:sp>
      <p:sp>
        <p:nvSpPr>
          <p:cNvPr id="3" name="Content Placeholder 2"/>
          <p:cNvSpPr>
            <a:spLocks noGrp="1"/>
          </p:cNvSpPr>
          <p:nvPr>
            <p:ph idx="1"/>
          </p:nvPr>
        </p:nvSpPr>
        <p:spPr/>
        <p:txBody>
          <a:bodyPr>
            <a:normAutofit fontScale="92500" lnSpcReduction="10000"/>
          </a:bodyPr>
          <a:lstStyle/>
          <a:p>
            <a:r>
              <a:rPr lang="en-US" dirty="0"/>
              <a:t>Each district is required to review the longitudinal information gathered about the district’s employees and applicants “to determine if significant underrepresentation of a monitored group may be the result of non-job related factors in the employment process” </a:t>
            </a:r>
          </a:p>
          <a:p>
            <a:r>
              <a:rPr lang="en-US" dirty="0"/>
              <a:t>The phases of the employment process “include, but are not limited to recruitment, hiring, retention and promotion”  </a:t>
            </a:r>
          </a:p>
          <a:p>
            <a:pPr marL="0" indent="0">
              <a:buNone/>
            </a:pPr>
            <a:r>
              <a:rPr lang="en-US" dirty="0"/>
              <a:t>			              - Title 5, section 53006</a:t>
            </a:r>
          </a:p>
          <a:p>
            <a:pPr marL="0" indent="0">
              <a:buNone/>
            </a:pPr>
            <a:endParaRPr lang="en-US" dirty="0"/>
          </a:p>
        </p:txBody>
      </p:sp>
      <p:pic>
        <p:nvPicPr>
          <p:cNvPr id="4" name="Picture 3"/>
          <p:cNvPicPr>
            <a:picLocks noChangeAspect="1"/>
          </p:cNvPicPr>
          <p:nvPr/>
        </p:nvPicPr>
        <p:blipFill>
          <a:blip r:embed="rId2"/>
          <a:stretch>
            <a:fillRect/>
          </a:stretch>
        </p:blipFill>
        <p:spPr>
          <a:xfrm>
            <a:off x="8500153" y="6213231"/>
            <a:ext cx="643847" cy="609600"/>
          </a:xfrm>
          <a:prstGeom prst="rect">
            <a:avLst/>
          </a:prstGeom>
        </p:spPr>
      </p:pic>
    </p:spTree>
    <p:extLst>
      <p:ext uri="{BB962C8B-B14F-4D97-AF65-F5344CB8AC3E}">
        <p14:creationId xmlns:p14="http://schemas.microsoft.com/office/powerpoint/2010/main" val="593910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buNone/>
            </a:pPr>
            <a:r>
              <a:rPr lang="en-US" dirty="0"/>
              <a:t>“The composition of the qualified applicant pool shall be reviewed and compared to the composition of the initial applicant pool.  If the [CHRO] finds that the composition of the qualified applicant pool may have been influenced by factors which are not job-related, appropriate action will be taken.  This applicant pool data shall be </a:t>
            </a:r>
            <a:r>
              <a:rPr lang="en-US" b="1" dirty="0"/>
              <a:t>reviewed in conducting the [longitudinal] analysis described in section 53006</a:t>
            </a:r>
            <a:r>
              <a:rPr lang="en-US" dirty="0"/>
              <a:t>.”  </a:t>
            </a:r>
          </a:p>
          <a:p>
            <a:pPr marL="0" indent="0">
              <a:buNone/>
            </a:pPr>
            <a:r>
              <a:rPr lang="en-US" dirty="0"/>
              <a:t>				   - Title 5, section 53023</a:t>
            </a:r>
          </a:p>
        </p:txBody>
      </p:sp>
      <p:sp>
        <p:nvSpPr>
          <p:cNvPr id="4" name="Title 1"/>
          <p:cNvSpPr>
            <a:spLocks noGrp="1"/>
          </p:cNvSpPr>
          <p:nvPr>
            <p:ph type="title"/>
          </p:nvPr>
        </p:nvSpPr>
        <p:spPr/>
        <p:txBody>
          <a:bodyPr>
            <a:noAutofit/>
          </a:bodyPr>
          <a:lstStyle/>
          <a:p>
            <a:r>
              <a:rPr lang="en-US" sz="4000" dirty="0"/>
              <a:t>Title 5 EEO Longitudinal Data Requirements</a:t>
            </a:r>
          </a:p>
        </p:txBody>
      </p:sp>
      <p:pic>
        <p:nvPicPr>
          <p:cNvPr id="5" name="Picture 4"/>
          <p:cNvPicPr>
            <a:picLocks noChangeAspect="1"/>
          </p:cNvPicPr>
          <p:nvPr/>
        </p:nvPicPr>
        <p:blipFill>
          <a:blip r:embed="rId2"/>
          <a:stretch>
            <a:fillRect/>
          </a:stretch>
        </p:blipFill>
        <p:spPr>
          <a:xfrm>
            <a:off x="8500153" y="6213231"/>
            <a:ext cx="643847" cy="609600"/>
          </a:xfrm>
          <a:prstGeom prst="rect">
            <a:avLst/>
          </a:prstGeom>
        </p:spPr>
      </p:pic>
    </p:spTree>
    <p:extLst>
      <p:ext uri="{BB962C8B-B14F-4D97-AF65-F5344CB8AC3E}">
        <p14:creationId xmlns:p14="http://schemas.microsoft.com/office/powerpoint/2010/main" val="168026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I Use Longitudinal Data? </a:t>
            </a:r>
          </a:p>
        </p:txBody>
      </p:sp>
      <p:sp>
        <p:nvSpPr>
          <p:cNvPr id="3" name="Content Placeholder 2"/>
          <p:cNvSpPr>
            <a:spLocks noGrp="1"/>
          </p:cNvSpPr>
          <p:nvPr>
            <p:ph idx="1"/>
          </p:nvPr>
        </p:nvSpPr>
        <p:spPr>
          <a:xfrm>
            <a:off x="457200" y="1435223"/>
            <a:ext cx="8229600" cy="4525963"/>
          </a:xfrm>
        </p:spPr>
        <p:txBody>
          <a:bodyPr>
            <a:normAutofit fontScale="92500" lnSpcReduction="20000"/>
          </a:bodyPr>
          <a:lstStyle/>
          <a:p>
            <a:r>
              <a:rPr lang="en-US" dirty="0"/>
              <a:t>There are an unlimited number of interesting, insightful analyses that a district may choose to conduct with an employment data set</a:t>
            </a:r>
          </a:p>
          <a:p>
            <a:pPr lvl="1"/>
            <a:r>
              <a:rPr lang="en-US" dirty="0"/>
              <a:t>Examples: full-time faculty hires by discipline, date of hire or by recruitment method</a:t>
            </a:r>
          </a:p>
          <a:p>
            <a:r>
              <a:rPr lang="en-US" dirty="0"/>
              <a:t>Our districts are in the best position to know what types of analyses are most useful at the local level and how to best use the information gathered within the local organizational structure</a:t>
            </a:r>
          </a:p>
          <a:p>
            <a:r>
              <a:rPr lang="en-US" dirty="0"/>
              <a:t>BUT, there are two specific types of analyses required by title 5…</a:t>
            </a:r>
          </a:p>
        </p:txBody>
      </p:sp>
      <p:pic>
        <p:nvPicPr>
          <p:cNvPr id="4" name="Picture 3"/>
          <p:cNvPicPr>
            <a:picLocks noChangeAspect="1"/>
          </p:cNvPicPr>
          <p:nvPr/>
        </p:nvPicPr>
        <p:blipFill>
          <a:blip r:embed="rId2"/>
          <a:stretch>
            <a:fillRect/>
          </a:stretch>
        </p:blipFill>
        <p:spPr>
          <a:xfrm>
            <a:off x="8500153" y="6213231"/>
            <a:ext cx="643847" cy="609600"/>
          </a:xfrm>
          <a:prstGeom prst="rect">
            <a:avLst/>
          </a:prstGeom>
        </p:spPr>
      </p:pic>
    </p:spTree>
    <p:extLst>
      <p:ext uri="{BB962C8B-B14F-4D97-AF65-F5344CB8AC3E}">
        <p14:creationId xmlns:p14="http://schemas.microsoft.com/office/powerpoint/2010/main" val="2087840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dirty="0"/>
              <a:t>Do We Have Any Math Faculty in Attendance?  </a:t>
            </a:r>
          </a:p>
        </p:txBody>
      </p:sp>
      <p:pic>
        <p:nvPicPr>
          <p:cNvPr id="4" name="Picture 3"/>
          <p:cNvPicPr>
            <a:picLocks noChangeAspect="1"/>
          </p:cNvPicPr>
          <p:nvPr/>
        </p:nvPicPr>
        <p:blipFill>
          <a:blip r:embed="rId2"/>
          <a:stretch>
            <a:fillRect/>
          </a:stretch>
        </p:blipFill>
        <p:spPr>
          <a:xfrm>
            <a:off x="1828800" y="1752600"/>
            <a:ext cx="4910151" cy="3581400"/>
          </a:xfrm>
          <a:prstGeom prst="rect">
            <a:avLst/>
          </a:prstGeom>
        </p:spPr>
      </p:pic>
      <p:pic>
        <p:nvPicPr>
          <p:cNvPr id="5" name="Picture 4"/>
          <p:cNvPicPr>
            <a:picLocks noChangeAspect="1"/>
          </p:cNvPicPr>
          <p:nvPr/>
        </p:nvPicPr>
        <p:blipFill>
          <a:blip r:embed="rId3"/>
          <a:stretch>
            <a:fillRect/>
          </a:stretch>
        </p:blipFill>
        <p:spPr>
          <a:xfrm>
            <a:off x="8500153" y="6213231"/>
            <a:ext cx="643847" cy="609600"/>
          </a:xfrm>
          <a:prstGeom prst="rect">
            <a:avLst/>
          </a:prstGeom>
        </p:spPr>
      </p:pic>
    </p:spTree>
    <p:extLst>
      <p:ext uri="{BB962C8B-B14F-4D97-AF65-F5344CB8AC3E}">
        <p14:creationId xmlns:p14="http://schemas.microsoft.com/office/powerpoint/2010/main" val="17501593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dirty="0"/>
              <a:t>Significantly Underrepresented Group Analysis (aka “The 80% Rule”)</a:t>
            </a:r>
          </a:p>
        </p:txBody>
      </p:sp>
      <p:sp>
        <p:nvSpPr>
          <p:cNvPr id="3" name="Content Placeholder 2"/>
          <p:cNvSpPr>
            <a:spLocks noGrp="1"/>
          </p:cNvSpPr>
          <p:nvPr>
            <p:ph idx="1"/>
          </p:nvPr>
        </p:nvSpPr>
        <p:spPr/>
        <p:txBody>
          <a:bodyPr>
            <a:normAutofit fontScale="92500" lnSpcReduction="20000"/>
          </a:bodyPr>
          <a:lstStyle/>
          <a:p>
            <a:r>
              <a:rPr lang="en-US" dirty="0"/>
              <a:t>Districts are required to identify any “significantly underrepresented groups,” where actual representation is below 80 percent of projected representation </a:t>
            </a:r>
          </a:p>
          <a:p>
            <a:r>
              <a:rPr lang="en-US" dirty="0"/>
              <a:t>Significantly Underrepresented Group Defined: </a:t>
            </a:r>
          </a:p>
          <a:p>
            <a:pPr marL="457200" lvl="1" indent="0">
              <a:buNone/>
            </a:pPr>
            <a:r>
              <a:rPr lang="en-US" dirty="0"/>
              <a:t>	“any monitored group for which the percentage of 	persons from that group employed by the district in 	any job category…is below eighty percent (80%) of 	the projected representation for that group in the 	job category in question.” </a:t>
            </a:r>
          </a:p>
          <a:p>
            <a:pPr marL="0" indent="0">
              <a:buNone/>
            </a:pPr>
            <a:r>
              <a:rPr lang="en-US" dirty="0"/>
              <a:t>				    -Title 5, section 53001(l) </a:t>
            </a:r>
          </a:p>
        </p:txBody>
      </p:sp>
      <p:pic>
        <p:nvPicPr>
          <p:cNvPr id="4" name="Picture 3"/>
          <p:cNvPicPr>
            <a:picLocks noChangeAspect="1"/>
          </p:cNvPicPr>
          <p:nvPr/>
        </p:nvPicPr>
        <p:blipFill>
          <a:blip r:embed="rId2"/>
          <a:stretch>
            <a:fillRect/>
          </a:stretch>
        </p:blipFill>
        <p:spPr>
          <a:xfrm>
            <a:off x="8500153" y="6213231"/>
            <a:ext cx="643847" cy="609600"/>
          </a:xfrm>
          <a:prstGeom prst="rect">
            <a:avLst/>
          </a:prstGeom>
        </p:spPr>
      </p:pic>
    </p:spTree>
    <p:extLst>
      <p:ext uri="{BB962C8B-B14F-4D97-AF65-F5344CB8AC3E}">
        <p14:creationId xmlns:p14="http://schemas.microsoft.com/office/powerpoint/2010/main" val="4034793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80% Rule:  Projected Representation</a:t>
            </a:r>
          </a:p>
        </p:txBody>
      </p:sp>
      <p:sp>
        <p:nvSpPr>
          <p:cNvPr id="3" name="Content Placeholder 2"/>
          <p:cNvSpPr>
            <a:spLocks noGrp="1"/>
          </p:cNvSpPr>
          <p:nvPr>
            <p:ph idx="1"/>
          </p:nvPr>
        </p:nvSpPr>
        <p:spPr>
          <a:xfrm>
            <a:off x="457200" y="1417638"/>
            <a:ext cx="8229600" cy="4525963"/>
          </a:xfrm>
        </p:spPr>
        <p:txBody>
          <a:bodyPr>
            <a:normAutofit fontScale="92500" lnSpcReduction="10000"/>
          </a:bodyPr>
          <a:lstStyle/>
          <a:p>
            <a:r>
              <a:rPr lang="en-US" dirty="0"/>
              <a:t>Title 5 does not define “projected representation” for purposes of the 80 Percent Rule – it is a local decision </a:t>
            </a:r>
          </a:p>
          <a:p>
            <a:r>
              <a:rPr lang="en-US" dirty="0"/>
              <a:t>Local districts have the discretion and authority to establish projected representation based on one or more factors, including:</a:t>
            </a:r>
          </a:p>
          <a:p>
            <a:pPr lvl="1"/>
            <a:r>
              <a:rPr lang="en-US" dirty="0"/>
              <a:t>student demographics at the college or district</a:t>
            </a:r>
          </a:p>
          <a:p>
            <a:pPr lvl="1"/>
            <a:r>
              <a:rPr lang="en-US" dirty="0"/>
              <a:t>community demographics in the district’s service area</a:t>
            </a:r>
          </a:p>
          <a:p>
            <a:pPr lvl="1"/>
            <a:r>
              <a:rPr lang="en-US" dirty="0"/>
              <a:t>labor market availability for the job category </a:t>
            </a:r>
          </a:p>
          <a:p>
            <a:pPr lvl="1"/>
            <a:r>
              <a:rPr lang="en-US" dirty="0"/>
              <a:t>previous demographics of job applicants</a:t>
            </a:r>
          </a:p>
          <a:p>
            <a:pPr marL="457200" lvl="1" indent="0">
              <a:buNone/>
            </a:pPr>
            <a:endParaRPr lang="en-US" dirty="0"/>
          </a:p>
        </p:txBody>
      </p:sp>
      <p:pic>
        <p:nvPicPr>
          <p:cNvPr id="4" name="Picture 3"/>
          <p:cNvPicPr>
            <a:picLocks noChangeAspect="1"/>
          </p:cNvPicPr>
          <p:nvPr/>
        </p:nvPicPr>
        <p:blipFill>
          <a:blip r:embed="rId2"/>
          <a:stretch>
            <a:fillRect/>
          </a:stretch>
        </p:blipFill>
        <p:spPr>
          <a:xfrm>
            <a:off x="8500153" y="6213231"/>
            <a:ext cx="643847" cy="609600"/>
          </a:xfrm>
          <a:prstGeom prst="rect">
            <a:avLst/>
          </a:prstGeom>
        </p:spPr>
      </p:pic>
    </p:spTree>
    <p:extLst>
      <p:ext uri="{BB962C8B-B14F-4D97-AF65-F5344CB8AC3E}">
        <p14:creationId xmlns:p14="http://schemas.microsoft.com/office/powerpoint/2010/main" val="608859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0" dur="500"/>
                                        <p:tgtEl>
                                          <p:spTgt spid="3">
                                            <p:txEl>
                                              <p:pRg st="2" end="2"/>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3" dur="500"/>
                                        <p:tgtEl>
                                          <p:spTgt spid="3">
                                            <p:txEl>
                                              <p:pRg st="3" end="3"/>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6" dur="500"/>
                                        <p:tgtEl>
                                          <p:spTgt spid="3">
                                            <p:txEl>
                                              <p:pRg st="4" end="4"/>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62000" y="457200"/>
            <a:ext cx="7249686" cy="5253101"/>
          </a:xfrm>
          <a:prstGeom prst="rect">
            <a:avLst/>
          </a:prstGeom>
        </p:spPr>
      </p:pic>
      <p:pic>
        <p:nvPicPr>
          <p:cNvPr id="5" name="Picture 4"/>
          <p:cNvPicPr>
            <a:picLocks noChangeAspect="1"/>
          </p:cNvPicPr>
          <p:nvPr/>
        </p:nvPicPr>
        <p:blipFill>
          <a:blip r:embed="rId3"/>
          <a:stretch>
            <a:fillRect/>
          </a:stretch>
        </p:blipFill>
        <p:spPr>
          <a:xfrm>
            <a:off x="8500153" y="6213231"/>
            <a:ext cx="643847" cy="609600"/>
          </a:xfrm>
          <a:prstGeom prst="rect">
            <a:avLst/>
          </a:prstGeom>
        </p:spPr>
      </p:pic>
    </p:spTree>
    <p:extLst>
      <p:ext uri="{BB962C8B-B14F-4D97-AF65-F5344CB8AC3E}">
        <p14:creationId xmlns:p14="http://schemas.microsoft.com/office/powerpoint/2010/main" val="17417705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Colusa CCD</a:t>
            </a:r>
          </a:p>
        </p:txBody>
      </p:sp>
      <p:pic>
        <p:nvPicPr>
          <p:cNvPr id="6" name="Content Placeholder 5"/>
          <p:cNvPicPr>
            <a:picLocks noGrp="1" noChangeAspect="1"/>
          </p:cNvPicPr>
          <p:nvPr>
            <p:ph idx="1"/>
          </p:nvPr>
        </p:nvPicPr>
        <p:blipFill>
          <a:blip r:embed="rId2"/>
          <a:stretch>
            <a:fillRect/>
          </a:stretch>
        </p:blipFill>
        <p:spPr>
          <a:xfrm>
            <a:off x="1524000" y="1295400"/>
            <a:ext cx="5838825" cy="1581150"/>
          </a:xfrm>
          <a:prstGeom prst="rect">
            <a:avLst/>
          </a:prstGeom>
        </p:spPr>
      </p:pic>
      <p:sp>
        <p:nvSpPr>
          <p:cNvPr id="7" name="Rectangle 6"/>
          <p:cNvSpPr/>
          <p:nvPr/>
        </p:nvSpPr>
        <p:spPr>
          <a:xfrm>
            <a:off x="566783" y="3389508"/>
            <a:ext cx="7924800" cy="1446550"/>
          </a:xfrm>
          <a:prstGeom prst="rect">
            <a:avLst/>
          </a:prstGeom>
        </p:spPr>
        <p:txBody>
          <a:bodyPr wrap="square">
            <a:spAutoFit/>
          </a:bodyPr>
          <a:lstStyle/>
          <a:p>
            <a:r>
              <a:rPr lang="en-US" sz="2200" dirty="0"/>
              <a:t>Of the residents in the Colusa Community College District service area, 25 percent identify as Hispanic, and the district has decided to use this measure to establish projected representation for the job class (faculty and other instructional staff) </a:t>
            </a:r>
          </a:p>
        </p:txBody>
      </p:sp>
      <p:sp>
        <p:nvSpPr>
          <p:cNvPr id="8" name="Rectangle 7"/>
          <p:cNvSpPr/>
          <p:nvPr/>
        </p:nvSpPr>
        <p:spPr>
          <a:xfrm>
            <a:off x="2590800" y="2973971"/>
            <a:ext cx="3965957" cy="430887"/>
          </a:xfrm>
          <a:prstGeom prst="rect">
            <a:avLst/>
          </a:prstGeom>
        </p:spPr>
        <p:txBody>
          <a:bodyPr wrap="none">
            <a:spAutoFit/>
          </a:bodyPr>
          <a:lstStyle/>
          <a:p>
            <a:r>
              <a:rPr lang="en-US" sz="2200" b="1" dirty="0"/>
              <a:t>Analysis of Hispanic Employees: </a:t>
            </a:r>
          </a:p>
        </p:txBody>
      </p:sp>
      <p:sp>
        <p:nvSpPr>
          <p:cNvPr id="3" name="Rectangle 2"/>
          <p:cNvSpPr/>
          <p:nvPr/>
        </p:nvSpPr>
        <p:spPr>
          <a:xfrm>
            <a:off x="1524000" y="4899636"/>
            <a:ext cx="5715000" cy="769441"/>
          </a:xfrm>
          <a:prstGeom prst="rect">
            <a:avLst/>
          </a:prstGeom>
        </p:spPr>
        <p:txBody>
          <a:bodyPr wrap="square">
            <a:spAutoFit/>
          </a:bodyPr>
          <a:lstStyle/>
          <a:p>
            <a:pPr algn="ctr"/>
            <a:r>
              <a:rPr lang="en-US" sz="2200" dirty="0">
                <a:solidFill>
                  <a:srgbClr val="0070C0"/>
                </a:solidFill>
              </a:rPr>
              <a:t>Are Hispanic employees “significantly underrepresented” under the 80 Percent Rule?</a:t>
            </a:r>
          </a:p>
        </p:txBody>
      </p:sp>
      <p:pic>
        <p:nvPicPr>
          <p:cNvPr id="9" name="Picture 8"/>
          <p:cNvPicPr>
            <a:picLocks noChangeAspect="1"/>
          </p:cNvPicPr>
          <p:nvPr/>
        </p:nvPicPr>
        <p:blipFill>
          <a:blip r:embed="rId3"/>
          <a:stretch>
            <a:fillRect/>
          </a:stretch>
        </p:blipFill>
        <p:spPr>
          <a:xfrm>
            <a:off x="8500153" y="6213231"/>
            <a:ext cx="643847" cy="609600"/>
          </a:xfrm>
          <a:prstGeom prst="rect">
            <a:avLst/>
          </a:prstGeom>
        </p:spPr>
      </p:pic>
    </p:spTree>
    <p:extLst>
      <p:ext uri="{BB962C8B-B14F-4D97-AF65-F5344CB8AC3E}">
        <p14:creationId xmlns:p14="http://schemas.microsoft.com/office/powerpoint/2010/main" val="2132629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Colusa CCD</a:t>
            </a:r>
          </a:p>
        </p:txBody>
      </p:sp>
      <p:pic>
        <p:nvPicPr>
          <p:cNvPr id="6" name="Content Placeholder 5"/>
          <p:cNvPicPr>
            <a:picLocks noGrp="1" noChangeAspect="1"/>
          </p:cNvPicPr>
          <p:nvPr>
            <p:ph idx="1"/>
          </p:nvPr>
        </p:nvPicPr>
        <p:blipFill>
          <a:blip r:embed="rId2"/>
          <a:stretch>
            <a:fillRect/>
          </a:stretch>
        </p:blipFill>
        <p:spPr>
          <a:xfrm>
            <a:off x="1524000" y="1295400"/>
            <a:ext cx="5838825" cy="1581150"/>
          </a:xfrm>
          <a:prstGeom prst="rect">
            <a:avLst/>
          </a:prstGeom>
        </p:spPr>
      </p:pic>
      <p:sp>
        <p:nvSpPr>
          <p:cNvPr id="7" name="Rectangle 6"/>
          <p:cNvSpPr/>
          <p:nvPr/>
        </p:nvSpPr>
        <p:spPr>
          <a:xfrm>
            <a:off x="1281112" y="3404858"/>
            <a:ext cx="6324600" cy="830997"/>
          </a:xfrm>
          <a:prstGeom prst="rect">
            <a:avLst/>
          </a:prstGeom>
        </p:spPr>
        <p:txBody>
          <a:bodyPr wrap="square">
            <a:spAutoFit/>
          </a:bodyPr>
          <a:lstStyle/>
          <a:p>
            <a:pPr algn="ctr"/>
            <a:r>
              <a:rPr lang="en-US" sz="2400" dirty="0"/>
              <a:t>Divide the actual representation by the projected representation of the monitored group:</a:t>
            </a:r>
            <a:endParaRPr lang="en-US" sz="2200" dirty="0"/>
          </a:p>
        </p:txBody>
      </p:sp>
      <p:sp>
        <p:nvSpPr>
          <p:cNvPr id="8" name="Rectangle 7"/>
          <p:cNvSpPr/>
          <p:nvPr/>
        </p:nvSpPr>
        <p:spPr>
          <a:xfrm>
            <a:off x="2460433" y="2973971"/>
            <a:ext cx="3965957" cy="430887"/>
          </a:xfrm>
          <a:prstGeom prst="rect">
            <a:avLst/>
          </a:prstGeom>
        </p:spPr>
        <p:txBody>
          <a:bodyPr wrap="none">
            <a:spAutoFit/>
          </a:bodyPr>
          <a:lstStyle/>
          <a:p>
            <a:r>
              <a:rPr lang="en-US" sz="2200" b="1" dirty="0"/>
              <a:t>Analysis of Hispanic Employees: </a:t>
            </a:r>
          </a:p>
        </p:txBody>
      </p:sp>
      <p:sp>
        <p:nvSpPr>
          <p:cNvPr id="4" name="Rectangle 3"/>
          <p:cNvSpPr/>
          <p:nvPr/>
        </p:nvSpPr>
        <p:spPr>
          <a:xfrm>
            <a:off x="583405" y="4235855"/>
            <a:ext cx="7720011" cy="430887"/>
          </a:xfrm>
          <a:prstGeom prst="rect">
            <a:avLst/>
          </a:prstGeom>
        </p:spPr>
        <p:txBody>
          <a:bodyPr wrap="square">
            <a:spAutoFit/>
          </a:bodyPr>
          <a:lstStyle/>
          <a:p>
            <a:r>
              <a:rPr lang="en-US" sz="2200" b="1" dirty="0">
                <a:solidFill>
                  <a:srgbClr val="0070C0"/>
                </a:solidFill>
              </a:rPr>
              <a:t>.20 (actual representation) ÷ .25 (projected representation) = .80</a:t>
            </a:r>
          </a:p>
        </p:txBody>
      </p:sp>
      <p:sp>
        <p:nvSpPr>
          <p:cNvPr id="5" name="Rectangle 4"/>
          <p:cNvSpPr/>
          <p:nvPr/>
        </p:nvSpPr>
        <p:spPr>
          <a:xfrm>
            <a:off x="823911" y="4674267"/>
            <a:ext cx="7239000" cy="1107996"/>
          </a:xfrm>
          <a:prstGeom prst="rect">
            <a:avLst/>
          </a:prstGeom>
        </p:spPr>
        <p:txBody>
          <a:bodyPr wrap="square">
            <a:spAutoFit/>
          </a:bodyPr>
          <a:lstStyle/>
          <a:p>
            <a:pPr algn="ctr"/>
            <a:r>
              <a:rPr lang="en-US" sz="2200" dirty="0"/>
              <a:t>The actual representation of Hispanic employees in the faculty and other instructional staff group is exactly 80 percent of the projected representation for that group </a:t>
            </a:r>
          </a:p>
        </p:txBody>
      </p:sp>
      <p:pic>
        <p:nvPicPr>
          <p:cNvPr id="9" name="Picture 8"/>
          <p:cNvPicPr>
            <a:picLocks noChangeAspect="1"/>
          </p:cNvPicPr>
          <p:nvPr/>
        </p:nvPicPr>
        <p:blipFill>
          <a:blip r:embed="rId3"/>
          <a:stretch>
            <a:fillRect/>
          </a:stretch>
        </p:blipFill>
        <p:spPr>
          <a:xfrm>
            <a:off x="8500153" y="6213231"/>
            <a:ext cx="643847" cy="609600"/>
          </a:xfrm>
          <a:prstGeom prst="rect">
            <a:avLst/>
          </a:prstGeom>
        </p:spPr>
      </p:pic>
    </p:spTree>
    <p:extLst>
      <p:ext uri="{BB962C8B-B14F-4D97-AF65-F5344CB8AC3E}">
        <p14:creationId xmlns:p14="http://schemas.microsoft.com/office/powerpoint/2010/main" val="917801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Colusa CCD</a:t>
            </a:r>
          </a:p>
        </p:txBody>
      </p:sp>
      <p:sp>
        <p:nvSpPr>
          <p:cNvPr id="3" name="Content Placeholder 2"/>
          <p:cNvSpPr>
            <a:spLocks noGrp="1"/>
          </p:cNvSpPr>
          <p:nvPr>
            <p:ph idx="1"/>
          </p:nvPr>
        </p:nvSpPr>
        <p:spPr>
          <a:xfrm>
            <a:off x="457200" y="1417638"/>
            <a:ext cx="8229600" cy="4525963"/>
          </a:xfrm>
        </p:spPr>
        <p:txBody>
          <a:bodyPr>
            <a:normAutofit fontScale="92500" lnSpcReduction="20000"/>
          </a:bodyPr>
          <a:lstStyle/>
          <a:p>
            <a:r>
              <a:rPr lang="en-US" dirty="0"/>
              <a:t>Remember, title 5 defines “significantly underrepresented group” as any monitored group for which the percentage of persons from that group employed by the district is below 80 percent of the projected representation for that group in the job category in question </a:t>
            </a:r>
          </a:p>
          <a:p>
            <a:r>
              <a:rPr lang="en-US" dirty="0"/>
              <a:t>Since the actual representation of Hispanic employees is not below 80 percent of the projected representation, Hispanic employees are not a significantly underrepresented group under the 80 Percent Rule</a:t>
            </a:r>
          </a:p>
        </p:txBody>
      </p:sp>
      <p:pic>
        <p:nvPicPr>
          <p:cNvPr id="4" name="Picture 3"/>
          <p:cNvPicPr>
            <a:picLocks noChangeAspect="1"/>
          </p:cNvPicPr>
          <p:nvPr/>
        </p:nvPicPr>
        <p:blipFill>
          <a:blip r:embed="rId2"/>
          <a:stretch>
            <a:fillRect/>
          </a:stretch>
        </p:blipFill>
        <p:spPr>
          <a:xfrm>
            <a:off x="8500153" y="6213231"/>
            <a:ext cx="643847" cy="609600"/>
          </a:xfrm>
          <a:prstGeom prst="rect">
            <a:avLst/>
          </a:prstGeom>
        </p:spPr>
      </p:pic>
    </p:spTree>
    <p:extLst>
      <p:ext uri="{BB962C8B-B14F-4D97-AF65-F5344CB8AC3E}">
        <p14:creationId xmlns:p14="http://schemas.microsoft.com/office/powerpoint/2010/main" val="8782660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One More:  Colusa CCD</a:t>
            </a:r>
          </a:p>
        </p:txBody>
      </p:sp>
      <p:pic>
        <p:nvPicPr>
          <p:cNvPr id="6" name="Content Placeholder 5"/>
          <p:cNvPicPr>
            <a:picLocks noGrp="1" noChangeAspect="1"/>
          </p:cNvPicPr>
          <p:nvPr>
            <p:ph idx="1"/>
          </p:nvPr>
        </p:nvPicPr>
        <p:blipFill>
          <a:blip r:embed="rId2"/>
          <a:stretch>
            <a:fillRect/>
          </a:stretch>
        </p:blipFill>
        <p:spPr>
          <a:xfrm>
            <a:off x="1524000" y="1295400"/>
            <a:ext cx="5838825" cy="1581150"/>
          </a:xfrm>
          <a:prstGeom prst="rect">
            <a:avLst/>
          </a:prstGeom>
        </p:spPr>
      </p:pic>
      <p:sp>
        <p:nvSpPr>
          <p:cNvPr id="7" name="Rectangle 6"/>
          <p:cNvSpPr/>
          <p:nvPr/>
        </p:nvSpPr>
        <p:spPr>
          <a:xfrm>
            <a:off x="566783" y="3389508"/>
            <a:ext cx="7924800" cy="1200329"/>
          </a:xfrm>
          <a:prstGeom prst="rect">
            <a:avLst/>
          </a:prstGeom>
        </p:spPr>
        <p:txBody>
          <a:bodyPr wrap="square">
            <a:spAutoFit/>
          </a:bodyPr>
          <a:lstStyle/>
          <a:p>
            <a:r>
              <a:rPr lang="en-US" sz="2400" dirty="0"/>
              <a:t>Of the residents in the Colusa Community College District service area, 10 percent identify as black, and 5 percent of the District’s faculty/other instructional staff identify as black </a:t>
            </a:r>
            <a:endParaRPr lang="en-US" sz="2200" dirty="0"/>
          </a:p>
        </p:txBody>
      </p:sp>
      <p:sp>
        <p:nvSpPr>
          <p:cNvPr id="8" name="Rectangle 7"/>
          <p:cNvSpPr/>
          <p:nvPr/>
        </p:nvSpPr>
        <p:spPr>
          <a:xfrm>
            <a:off x="2642374" y="2958621"/>
            <a:ext cx="3602076" cy="430887"/>
          </a:xfrm>
          <a:prstGeom prst="rect">
            <a:avLst/>
          </a:prstGeom>
        </p:spPr>
        <p:txBody>
          <a:bodyPr wrap="none">
            <a:spAutoFit/>
          </a:bodyPr>
          <a:lstStyle/>
          <a:p>
            <a:r>
              <a:rPr lang="en-US" sz="2200" b="1" dirty="0"/>
              <a:t>Analysis of Black Employees: </a:t>
            </a:r>
          </a:p>
        </p:txBody>
      </p:sp>
      <p:sp>
        <p:nvSpPr>
          <p:cNvPr id="3" name="Rectangle 2"/>
          <p:cNvSpPr/>
          <p:nvPr/>
        </p:nvSpPr>
        <p:spPr>
          <a:xfrm>
            <a:off x="1585912" y="4718074"/>
            <a:ext cx="5715000" cy="769441"/>
          </a:xfrm>
          <a:prstGeom prst="rect">
            <a:avLst/>
          </a:prstGeom>
        </p:spPr>
        <p:txBody>
          <a:bodyPr wrap="square">
            <a:spAutoFit/>
          </a:bodyPr>
          <a:lstStyle/>
          <a:p>
            <a:pPr algn="ctr"/>
            <a:r>
              <a:rPr lang="en-US" sz="2200" dirty="0">
                <a:solidFill>
                  <a:srgbClr val="0070C0"/>
                </a:solidFill>
              </a:rPr>
              <a:t>Are Black employees “significantly underrepresented” under the 80 Percent Rule?</a:t>
            </a:r>
          </a:p>
        </p:txBody>
      </p:sp>
      <p:pic>
        <p:nvPicPr>
          <p:cNvPr id="9" name="Picture 8"/>
          <p:cNvPicPr>
            <a:picLocks noChangeAspect="1"/>
          </p:cNvPicPr>
          <p:nvPr/>
        </p:nvPicPr>
        <p:blipFill>
          <a:blip r:embed="rId3"/>
          <a:stretch>
            <a:fillRect/>
          </a:stretch>
        </p:blipFill>
        <p:spPr>
          <a:xfrm>
            <a:off x="8500153" y="6213231"/>
            <a:ext cx="643847" cy="609600"/>
          </a:xfrm>
          <a:prstGeom prst="rect">
            <a:avLst/>
          </a:prstGeom>
        </p:spPr>
      </p:pic>
    </p:spTree>
    <p:extLst>
      <p:ext uri="{BB962C8B-B14F-4D97-AF65-F5344CB8AC3E}">
        <p14:creationId xmlns:p14="http://schemas.microsoft.com/office/powerpoint/2010/main" val="3454037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Colusa CCD</a:t>
            </a:r>
          </a:p>
        </p:txBody>
      </p:sp>
      <p:pic>
        <p:nvPicPr>
          <p:cNvPr id="6" name="Content Placeholder 5"/>
          <p:cNvPicPr>
            <a:picLocks noGrp="1" noChangeAspect="1"/>
          </p:cNvPicPr>
          <p:nvPr>
            <p:ph idx="1"/>
          </p:nvPr>
        </p:nvPicPr>
        <p:blipFill>
          <a:blip r:embed="rId2"/>
          <a:stretch>
            <a:fillRect/>
          </a:stretch>
        </p:blipFill>
        <p:spPr>
          <a:xfrm>
            <a:off x="1524000" y="1295400"/>
            <a:ext cx="5838825" cy="1581150"/>
          </a:xfrm>
          <a:prstGeom prst="rect">
            <a:avLst/>
          </a:prstGeom>
        </p:spPr>
      </p:pic>
      <p:sp>
        <p:nvSpPr>
          <p:cNvPr id="7" name="Rectangle 6"/>
          <p:cNvSpPr/>
          <p:nvPr/>
        </p:nvSpPr>
        <p:spPr>
          <a:xfrm>
            <a:off x="328612" y="3467256"/>
            <a:ext cx="8229600" cy="461665"/>
          </a:xfrm>
          <a:prstGeom prst="rect">
            <a:avLst/>
          </a:prstGeom>
        </p:spPr>
        <p:txBody>
          <a:bodyPr wrap="square">
            <a:spAutoFit/>
          </a:bodyPr>
          <a:lstStyle/>
          <a:p>
            <a:r>
              <a:rPr lang="en-US" sz="2400" dirty="0">
                <a:solidFill>
                  <a:srgbClr val="0070C0"/>
                </a:solidFill>
              </a:rPr>
              <a:t>.05 (actual representation) ÷ .10 (projected representation) = .50</a:t>
            </a:r>
            <a:endParaRPr lang="en-US" sz="2200" dirty="0">
              <a:solidFill>
                <a:srgbClr val="0070C0"/>
              </a:solidFill>
            </a:endParaRPr>
          </a:p>
        </p:txBody>
      </p:sp>
      <p:sp>
        <p:nvSpPr>
          <p:cNvPr id="8" name="Rectangle 7"/>
          <p:cNvSpPr/>
          <p:nvPr/>
        </p:nvSpPr>
        <p:spPr>
          <a:xfrm>
            <a:off x="2642374" y="2958621"/>
            <a:ext cx="3602076" cy="430887"/>
          </a:xfrm>
          <a:prstGeom prst="rect">
            <a:avLst/>
          </a:prstGeom>
        </p:spPr>
        <p:txBody>
          <a:bodyPr wrap="none">
            <a:spAutoFit/>
          </a:bodyPr>
          <a:lstStyle/>
          <a:p>
            <a:r>
              <a:rPr lang="en-US" sz="2200" b="1" dirty="0"/>
              <a:t>Analysis of Black Employees: </a:t>
            </a:r>
          </a:p>
        </p:txBody>
      </p:sp>
      <p:sp>
        <p:nvSpPr>
          <p:cNvPr id="4" name="Rectangle 3"/>
          <p:cNvSpPr/>
          <p:nvPr/>
        </p:nvSpPr>
        <p:spPr>
          <a:xfrm>
            <a:off x="363781" y="4114800"/>
            <a:ext cx="8229600" cy="1107996"/>
          </a:xfrm>
          <a:prstGeom prst="rect">
            <a:avLst/>
          </a:prstGeom>
        </p:spPr>
        <p:txBody>
          <a:bodyPr wrap="square">
            <a:spAutoFit/>
          </a:bodyPr>
          <a:lstStyle/>
          <a:p>
            <a:pPr algn="ctr"/>
            <a:r>
              <a:rPr lang="en-US" sz="2200" dirty="0"/>
              <a:t>The actual representation of black employees in the faculty and other instructional staff group is 50 percent of the projected representation for that group </a:t>
            </a:r>
          </a:p>
        </p:txBody>
      </p:sp>
      <p:pic>
        <p:nvPicPr>
          <p:cNvPr id="9" name="Picture 8"/>
          <p:cNvPicPr>
            <a:picLocks noChangeAspect="1"/>
          </p:cNvPicPr>
          <p:nvPr/>
        </p:nvPicPr>
        <p:blipFill>
          <a:blip r:embed="rId3"/>
          <a:stretch>
            <a:fillRect/>
          </a:stretch>
        </p:blipFill>
        <p:spPr>
          <a:xfrm>
            <a:off x="8500153" y="6213231"/>
            <a:ext cx="643847" cy="609600"/>
          </a:xfrm>
          <a:prstGeom prst="rect">
            <a:avLst/>
          </a:prstGeom>
        </p:spPr>
      </p:pic>
    </p:spTree>
    <p:extLst>
      <p:ext uri="{BB962C8B-B14F-4D97-AF65-F5344CB8AC3E}">
        <p14:creationId xmlns:p14="http://schemas.microsoft.com/office/powerpoint/2010/main" val="11414466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Colusa CCD</a:t>
            </a:r>
          </a:p>
        </p:txBody>
      </p:sp>
      <p:pic>
        <p:nvPicPr>
          <p:cNvPr id="6" name="Content Placeholder 5"/>
          <p:cNvPicPr>
            <a:picLocks noGrp="1" noChangeAspect="1"/>
          </p:cNvPicPr>
          <p:nvPr>
            <p:ph idx="1"/>
          </p:nvPr>
        </p:nvPicPr>
        <p:blipFill>
          <a:blip r:embed="rId2"/>
          <a:stretch>
            <a:fillRect/>
          </a:stretch>
        </p:blipFill>
        <p:spPr>
          <a:xfrm>
            <a:off x="1524000" y="1295400"/>
            <a:ext cx="5838825" cy="1581150"/>
          </a:xfrm>
          <a:prstGeom prst="rect">
            <a:avLst/>
          </a:prstGeom>
        </p:spPr>
      </p:pic>
      <p:sp>
        <p:nvSpPr>
          <p:cNvPr id="7" name="Rectangle 6"/>
          <p:cNvSpPr/>
          <p:nvPr/>
        </p:nvSpPr>
        <p:spPr>
          <a:xfrm>
            <a:off x="328612" y="3467256"/>
            <a:ext cx="8229600" cy="461665"/>
          </a:xfrm>
          <a:prstGeom prst="rect">
            <a:avLst/>
          </a:prstGeom>
        </p:spPr>
        <p:txBody>
          <a:bodyPr wrap="square">
            <a:spAutoFit/>
          </a:bodyPr>
          <a:lstStyle/>
          <a:p>
            <a:r>
              <a:rPr lang="en-US" sz="2400" dirty="0">
                <a:solidFill>
                  <a:srgbClr val="0070C0"/>
                </a:solidFill>
              </a:rPr>
              <a:t>.05 (actual representation) ÷ .10 (projected representation) = .50</a:t>
            </a:r>
            <a:endParaRPr lang="en-US" sz="2200" dirty="0">
              <a:solidFill>
                <a:srgbClr val="0070C0"/>
              </a:solidFill>
            </a:endParaRPr>
          </a:p>
        </p:txBody>
      </p:sp>
      <p:sp>
        <p:nvSpPr>
          <p:cNvPr id="8" name="Rectangle 7"/>
          <p:cNvSpPr/>
          <p:nvPr/>
        </p:nvSpPr>
        <p:spPr>
          <a:xfrm>
            <a:off x="2642374" y="2958621"/>
            <a:ext cx="3602076" cy="430887"/>
          </a:xfrm>
          <a:prstGeom prst="rect">
            <a:avLst/>
          </a:prstGeom>
        </p:spPr>
        <p:txBody>
          <a:bodyPr wrap="none">
            <a:spAutoFit/>
          </a:bodyPr>
          <a:lstStyle/>
          <a:p>
            <a:r>
              <a:rPr lang="en-US" sz="2200" b="1" dirty="0"/>
              <a:t>Analysis of Black Employees: </a:t>
            </a:r>
          </a:p>
        </p:txBody>
      </p:sp>
      <p:sp>
        <p:nvSpPr>
          <p:cNvPr id="9" name="Rectangle 8"/>
          <p:cNvSpPr/>
          <p:nvPr/>
        </p:nvSpPr>
        <p:spPr>
          <a:xfrm>
            <a:off x="533400" y="4114800"/>
            <a:ext cx="7939820" cy="1107996"/>
          </a:xfrm>
          <a:prstGeom prst="rect">
            <a:avLst/>
          </a:prstGeom>
        </p:spPr>
        <p:txBody>
          <a:bodyPr wrap="square">
            <a:spAutoFit/>
          </a:bodyPr>
          <a:lstStyle/>
          <a:p>
            <a:r>
              <a:rPr lang="en-US" sz="2200" dirty="0"/>
              <a:t>Since the actual representation of black employees is below 80 percent of the projected representation, black employees are a significantly underrepresented group under title 5’s 80 Percent Rule</a:t>
            </a:r>
          </a:p>
        </p:txBody>
      </p:sp>
      <p:pic>
        <p:nvPicPr>
          <p:cNvPr id="10" name="Picture 9"/>
          <p:cNvPicPr>
            <a:picLocks noChangeAspect="1"/>
          </p:cNvPicPr>
          <p:nvPr/>
        </p:nvPicPr>
        <p:blipFill>
          <a:blip r:embed="rId3"/>
          <a:stretch>
            <a:fillRect/>
          </a:stretch>
        </p:blipFill>
        <p:spPr>
          <a:xfrm>
            <a:off x="8500153" y="6213231"/>
            <a:ext cx="643847" cy="609600"/>
          </a:xfrm>
          <a:prstGeom prst="rect">
            <a:avLst/>
          </a:prstGeom>
        </p:spPr>
      </p:pic>
    </p:spTree>
    <p:extLst>
      <p:ext uri="{BB962C8B-B14F-4D97-AF65-F5344CB8AC3E}">
        <p14:creationId xmlns:p14="http://schemas.microsoft.com/office/powerpoint/2010/main" val="22187186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338" y="304800"/>
            <a:ext cx="8229600" cy="1143000"/>
          </a:xfrm>
        </p:spPr>
        <p:txBody>
          <a:bodyPr>
            <a:normAutofit fontScale="90000"/>
          </a:bodyPr>
          <a:lstStyle/>
          <a:p>
            <a:r>
              <a:rPr lang="en-US" dirty="0"/>
              <a:t>Significantly Underrepresented Group:  In Summary</a:t>
            </a:r>
          </a:p>
        </p:txBody>
      </p:sp>
      <p:sp>
        <p:nvSpPr>
          <p:cNvPr id="3" name="Content Placeholder 2"/>
          <p:cNvSpPr>
            <a:spLocks noGrp="1"/>
          </p:cNvSpPr>
          <p:nvPr>
            <p:ph idx="1"/>
          </p:nvPr>
        </p:nvSpPr>
        <p:spPr>
          <a:xfrm>
            <a:off x="451338" y="1524000"/>
            <a:ext cx="8229600" cy="4525963"/>
          </a:xfrm>
        </p:spPr>
        <p:txBody>
          <a:bodyPr>
            <a:normAutofit fontScale="92500"/>
          </a:bodyPr>
          <a:lstStyle/>
          <a:p>
            <a:r>
              <a:rPr lang="en-US" dirty="0"/>
              <a:t>Existence of a “significantly underrepresented group” is not dispositive that discrimination has occurred </a:t>
            </a:r>
          </a:p>
          <a:p>
            <a:r>
              <a:rPr lang="en-US" dirty="0"/>
              <a:t>A district’s determination that a monitored group is significantly underrepresented in a job category should prompt the district to review existing employment practices to identify any non job-related barriers to employment and amend employment policies and practices as appropriate</a:t>
            </a:r>
          </a:p>
        </p:txBody>
      </p:sp>
      <p:pic>
        <p:nvPicPr>
          <p:cNvPr id="4" name="Picture 3"/>
          <p:cNvPicPr>
            <a:picLocks noChangeAspect="1"/>
          </p:cNvPicPr>
          <p:nvPr/>
        </p:nvPicPr>
        <p:blipFill>
          <a:blip r:embed="rId2"/>
          <a:stretch>
            <a:fillRect/>
          </a:stretch>
        </p:blipFill>
        <p:spPr>
          <a:xfrm>
            <a:off x="8500153" y="6213231"/>
            <a:ext cx="643847" cy="609600"/>
          </a:xfrm>
          <a:prstGeom prst="rect">
            <a:avLst/>
          </a:prstGeom>
        </p:spPr>
      </p:pic>
    </p:spTree>
    <p:extLst>
      <p:ext uri="{BB962C8B-B14F-4D97-AF65-F5344CB8AC3E}">
        <p14:creationId xmlns:p14="http://schemas.microsoft.com/office/powerpoint/2010/main" val="269917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EEOC’s Adverse Impact Test </a:t>
            </a:r>
            <a:br>
              <a:rPr lang="en-US" dirty="0"/>
            </a:br>
            <a:r>
              <a:rPr lang="en-US" dirty="0"/>
              <a:t>(aka “The 4/5ths Test”)</a:t>
            </a:r>
          </a:p>
        </p:txBody>
      </p:sp>
      <p:sp>
        <p:nvSpPr>
          <p:cNvPr id="3" name="Content Placeholder 2"/>
          <p:cNvSpPr>
            <a:spLocks noGrp="1"/>
          </p:cNvSpPr>
          <p:nvPr>
            <p:ph idx="1"/>
          </p:nvPr>
        </p:nvSpPr>
        <p:spPr/>
        <p:txBody>
          <a:bodyPr/>
          <a:lstStyle/>
          <a:p>
            <a:r>
              <a:rPr lang="en-US" dirty="0"/>
              <a:t>Under the EEOC’s Adverse Impact Test, an adverse impact occurs when the selection rate for any group is less than 4/5ths (80 percent) of the selection rate for the group with the highest selection rate </a:t>
            </a:r>
          </a:p>
          <a:p>
            <a:r>
              <a:rPr lang="en-US" dirty="0"/>
              <a:t>The EEOC has established a four-step process for employers to follow when conducting the EEOC’s Adverse Impact Test</a:t>
            </a:r>
          </a:p>
        </p:txBody>
      </p:sp>
      <p:pic>
        <p:nvPicPr>
          <p:cNvPr id="4" name="Picture 3"/>
          <p:cNvPicPr>
            <a:picLocks noChangeAspect="1"/>
          </p:cNvPicPr>
          <p:nvPr/>
        </p:nvPicPr>
        <p:blipFill>
          <a:blip r:embed="rId2"/>
          <a:stretch>
            <a:fillRect/>
          </a:stretch>
        </p:blipFill>
        <p:spPr>
          <a:xfrm>
            <a:off x="8500153" y="6213231"/>
            <a:ext cx="643847" cy="609600"/>
          </a:xfrm>
          <a:prstGeom prst="rect">
            <a:avLst/>
          </a:prstGeom>
        </p:spPr>
      </p:pic>
    </p:spTree>
    <p:extLst>
      <p:ext uri="{BB962C8B-B14F-4D97-AF65-F5344CB8AC3E}">
        <p14:creationId xmlns:p14="http://schemas.microsoft.com/office/powerpoint/2010/main" val="4129154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EEOC’s Four Step Process</a:t>
            </a:r>
            <a:br>
              <a:rPr lang="en-US" dirty="0"/>
            </a:br>
            <a:r>
              <a:rPr lang="en-US" dirty="0"/>
              <a:t>(“The 4/5ths Test”)</a:t>
            </a:r>
          </a:p>
        </p:txBody>
      </p:sp>
      <p:sp>
        <p:nvSpPr>
          <p:cNvPr id="3" name="Content Placeholder 2"/>
          <p:cNvSpPr>
            <a:spLocks noGrp="1"/>
          </p:cNvSpPr>
          <p:nvPr>
            <p:ph idx="1"/>
          </p:nvPr>
        </p:nvSpPr>
        <p:spPr>
          <a:xfrm>
            <a:off x="457200" y="1435223"/>
            <a:ext cx="8229600" cy="4525963"/>
          </a:xfrm>
        </p:spPr>
        <p:txBody>
          <a:bodyPr>
            <a:noAutofit/>
          </a:bodyPr>
          <a:lstStyle/>
          <a:p>
            <a:pPr marL="0" indent="0">
              <a:buNone/>
            </a:pPr>
            <a:r>
              <a:rPr lang="en-US" sz="2400" dirty="0"/>
              <a:t>(1) Calculate the rate of selection for each group (divide the number of persons selected from a group by the number of applications from that group) </a:t>
            </a:r>
          </a:p>
          <a:p>
            <a:pPr marL="0" indent="0">
              <a:buNone/>
            </a:pPr>
            <a:r>
              <a:rPr lang="en-US" sz="2400" dirty="0"/>
              <a:t>(2) Observe which group has the highest selection rate</a:t>
            </a:r>
          </a:p>
          <a:p>
            <a:pPr marL="0" indent="0">
              <a:buNone/>
            </a:pPr>
            <a:r>
              <a:rPr lang="en-US" sz="2400" dirty="0"/>
              <a:t>(3) Calculate the impact ratios, by comparing the selection rate for each group with that of the highest group (divide the selection rate for a group by the selection rate for the highest group) </a:t>
            </a:r>
          </a:p>
          <a:p>
            <a:pPr marL="0" indent="0">
              <a:buNone/>
            </a:pPr>
            <a:r>
              <a:rPr lang="en-US" sz="2400" dirty="0"/>
              <a:t>(4) Observe whether the selection rate for any group is substantially less (i.e., less than 4/5ths or 80 percent) than the selection rate for the highest group</a:t>
            </a:r>
          </a:p>
        </p:txBody>
      </p:sp>
      <p:pic>
        <p:nvPicPr>
          <p:cNvPr id="4" name="Picture 3"/>
          <p:cNvPicPr>
            <a:picLocks noChangeAspect="1"/>
          </p:cNvPicPr>
          <p:nvPr/>
        </p:nvPicPr>
        <p:blipFill>
          <a:blip r:embed="rId2"/>
          <a:stretch>
            <a:fillRect/>
          </a:stretch>
        </p:blipFill>
        <p:spPr>
          <a:xfrm>
            <a:off x="8500153" y="6213231"/>
            <a:ext cx="643847" cy="609600"/>
          </a:xfrm>
          <a:prstGeom prst="rect">
            <a:avLst/>
          </a:prstGeom>
        </p:spPr>
      </p:pic>
    </p:spTree>
    <p:extLst>
      <p:ext uri="{BB962C8B-B14F-4D97-AF65-F5344CB8AC3E}">
        <p14:creationId xmlns:p14="http://schemas.microsoft.com/office/powerpoint/2010/main" val="3276154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Coronado CCD </a:t>
            </a:r>
          </a:p>
        </p:txBody>
      </p:sp>
      <p:pic>
        <p:nvPicPr>
          <p:cNvPr id="4" name="Content Placeholder 3"/>
          <p:cNvPicPr>
            <a:picLocks noGrp="1" noChangeAspect="1"/>
          </p:cNvPicPr>
          <p:nvPr>
            <p:ph idx="1"/>
          </p:nvPr>
        </p:nvPicPr>
        <p:blipFill>
          <a:blip r:embed="rId2"/>
          <a:stretch>
            <a:fillRect/>
          </a:stretch>
        </p:blipFill>
        <p:spPr>
          <a:xfrm>
            <a:off x="1143000" y="1405915"/>
            <a:ext cx="7023919" cy="1371600"/>
          </a:xfrm>
          <a:prstGeom prst="rect">
            <a:avLst/>
          </a:prstGeom>
        </p:spPr>
      </p:pic>
      <p:sp>
        <p:nvSpPr>
          <p:cNvPr id="5" name="Rectangle 4"/>
          <p:cNvSpPr/>
          <p:nvPr/>
        </p:nvSpPr>
        <p:spPr>
          <a:xfrm>
            <a:off x="990600" y="2819400"/>
            <a:ext cx="7620000" cy="2308324"/>
          </a:xfrm>
          <a:prstGeom prst="rect">
            <a:avLst/>
          </a:prstGeom>
        </p:spPr>
        <p:txBody>
          <a:bodyPr wrap="square">
            <a:spAutoFit/>
          </a:bodyPr>
          <a:lstStyle/>
          <a:p>
            <a:pPr marL="342900" indent="-342900">
              <a:buAutoNum type="arabicParenBoth"/>
            </a:pPr>
            <a:r>
              <a:rPr lang="en-US" sz="2400" dirty="0"/>
              <a:t> Calculate the rate of selection for each group </a:t>
            </a:r>
          </a:p>
          <a:p>
            <a:pPr marL="342900" indent="-342900">
              <a:buAutoNum type="arabicParenBoth"/>
            </a:pPr>
            <a:r>
              <a:rPr lang="en-US" sz="2400"/>
              <a:t> Observe </a:t>
            </a:r>
            <a:r>
              <a:rPr lang="en-US" sz="2400" dirty="0"/>
              <a:t>which group has the highest selection rate </a:t>
            </a:r>
          </a:p>
          <a:p>
            <a:r>
              <a:rPr lang="en-US" sz="2400" dirty="0"/>
              <a:t>(3) Calculate the impact ratios, by comparing the selection rate for each group with that of the highest group </a:t>
            </a:r>
          </a:p>
          <a:p>
            <a:r>
              <a:rPr lang="en-US" sz="2400" dirty="0"/>
              <a:t>(4) Observe whether the selection rate for any group is less than 4/5ths the selection rate for the highest group</a:t>
            </a:r>
          </a:p>
        </p:txBody>
      </p:sp>
      <p:pic>
        <p:nvPicPr>
          <p:cNvPr id="6" name="Picture 5"/>
          <p:cNvPicPr>
            <a:picLocks noChangeAspect="1"/>
          </p:cNvPicPr>
          <p:nvPr/>
        </p:nvPicPr>
        <p:blipFill>
          <a:blip r:embed="rId3"/>
          <a:stretch>
            <a:fillRect/>
          </a:stretch>
        </p:blipFill>
        <p:spPr>
          <a:xfrm>
            <a:off x="8500153" y="6213231"/>
            <a:ext cx="643847" cy="609600"/>
          </a:xfrm>
          <a:prstGeom prst="rect">
            <a:avLst/>
          </a:prstGeom>
        </p:spPr>
      </p:pic>
    </p:spTree>
    <p:extLst>
      <p:ext uri="{BB962C8B-B14F-4D97-AF65-F5344CB8AC3E}">
        <p14:creationId xmlns:p14="http://schemas.microsoft.com/office/powerpoint/2010/main" val="3767760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EEO Fund Allocation Model</a:t>
            </a:r>
          </a:p>
        </p:txBody>
      </p:sp>
      <p:sp>
        <p:nvSpPr>
          <p:cNvPr id="3" name="Content Placeholder 2"/>
          <p:cNvSpPr>
            <a:spLocks noGrp="1"/>
          </p:cNvSpPr>
          <p:nvPr>
            <p:ph idx="1"/>
          </p:nvPr>
        </p:nvSpPr>
        <p:spPr/>
        <p:txBody>
          <a:bodyPr/>
          <a:lstStyle/>
          <a:p>
            <a:r>
              <a:rPr lang="en-US" dirty="0"/>
              <a:t>In 2015, the Statewide EEO and Diversity Advisory Committee and the CCCCO modified the EEO Fund Allocation Model </a:t>
            </a:r>
          </a:p>
          <a:p>
            <a:pPr lvl="1"/>
            <a:r>
              <a:rPr lang="en-US" dirty="0"/>
              <a:t>Historically, EEO Funds were  allocated based on FTES</a:t>
            </a:r>
          </a:p>
          <a:p>
            <a:pPr lvl="1"/>
            <a:r>
              <a:rPr lang="en-US" dirty="0"/>
              <a:t>EEO Funds are now allocated to districts that meet “multiple methods of measuring success in promoting equal employment opportunity” 						-Section 53030(b)(2)</a:t>
            </a:r>
          </a:p>
        </p:txBody>
      </p:sp>
      <p:pic>
        <p:nvPicPr>
          <p:cNvPr id="4" name="Picture 3"/>
          <p:cNvPicPr>
            <a:picLocks noChangeAspect="1"/>
          </p:cNvPicPr>
          <p:nvPr/>
        </p:nvPicPr>
        <p:blipFill>
          <a:blip r:embed="rId2"/>
          <a:stretch>
            <a:fillRect/>
          </a:stretch>
        </p:blipFill>
        <p:spPr>
          <a:xfrm>
            <a:off x="8500153" y="6213231"/>
            <a:ext cx="643847" cy="609600"/>
          </a:xfrm>
          <a:prstGeom prst="rect">
            <a:avLst/>
          </a:prstGeom>
        </p:spPr>
      </p:pic>
    </p:spTree>
    <p:extLst>
      <p:ext uri="{BB962C8B-B14F-4D97-AF65-F5344CB8AC3E}">
        <p14:creationId xmlns:p14="http://schemas.microsoft.com/office/powerpoint/2010/main" val="36966846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Coronado CCD </a:t>
            </a:r>
          </a:p>
        </p:txBody>
      </p:sp>
      <p:pic>
        <p:nvPicPr>
          <p:cNvPr id="4" name="Content Placeholder 3"/>
          <p:cNvPicPr>
            <a:picLocks noGrp="1" noChangeAspect="1"/>
          </p:cNvPicPr>
          <p:nvPr>
            <p:ph idx="1"/>
          </p:nvPr>
        </p:nvPicPr>
        <p:blipFill>
          <a:blip r:embed="rId2"/>
          <a:stretch>
            <a:fillRect/>
          </a:stretch>
        </p:blipFill>
        <p:spPr>
          <a:xfrm>
            <a:off x="1143000" y="1405915"/>
            <a:ext cx="7023919" cy="1371600"/>
          </a:xfrm>
          <a:prstGeom prst="rect">
            <a:avLst/>
          </a:prstGeom>
        </p:spPr>
      </p:pic>
      <p:sp>
        <p:nvSpPr>
          <p:cNvPr id="5" name="Rectangle 4"/>
          <p:cNvSpPr/>
          <p:nvPr/>
        </p:nvSpPr>
        <p:spPr>
          <a:xfrm>
            <a:off x="844959" y="2904553"/>
            <a:ext cx="7620000" cy="1938992"/>
          </a:xfrm>
          <a:prstGeom prst="rect">
            <a:avLst/>
          </a:prstGeom>
        </p:spPr>
        <p:txBody>
          <a:bodyPr wrap="square">
            <a:spAutoFit/>
          </a:bodyPr>
          <a:lstStyle/>
          <a:p>
            <a:pPr algn="ctr"/>
            <a:r>
              <a:rPr lang="en-US" sz="2400" b="1" dirty="0"/>
              <a:t>Analysis of Black Selection Rate </a:t>
            </a:r>
          </a:p>
          <a:p>
            <a:r>
              <a:rPr lang="en-US" sz="2400" dirty="0"/>
              <a:t>The black selection rate (30 percent) is 50 percent of the white selection rate (60 percent). Since 50 percent is less than 4/5 (80 percent), an adverse impact exists under the EEOC’s Adverse Impact Test </a:t>
            </a:r>
          </a:p>
        </p:txBody>
      </p:sp>
      <p:sp>
        <p:nvSpPr>
          <p:cNvPr id="3" name="Rectangle 2"/>
          <p:cNvSpPr/>
          <p:nvPr/>
        </p:nvSpPr>
        <p:spPr>
          <a:xfrm>
            <a:off x="609600" y="4953000"/>
            <a:ext cx="7696200" cy="769441"/>
          </a:xfrm>
          <a:prstGeom prst="rect">
            <a:avLst/>
          </a:prstGeom>
        </p:spPr>
        <p:txBody>
          <a:bodyPr wrap="square">
            <a:spAutoFit/>
          </a:bodyPr>
          <a:lstStyle/>
          <a:p>
            <a:pPr algn="ctr"/>
            <a:r>
              <a:rPr lang="en-US" sz="2200" dirty="0">
                <a:solidFill>
                  <a:srgbClr val="0070C0"/>
                </a:solidFill>
              </a:rPr>
              <a:t>.30 (black selection rate) ÷ .60 (highest selection rate) = .50 (black selection rate as a percentage of the highest selection rate)</a:t>
            </a:r>
          </a:p>
        </p:txBody>
      </p:sp>
      <p:sp>
        <p:nvSpPr>
          <p:cNvPr id="6" name="Rectangle 5"/>
          <p:cNvSpPr/>
          <p:nvPr/>
        </p:nvSpPr>
        <p:spPr>
          <a:xfrm>
            <a:off x="4572000" y="5688061"/>
            <a:ext cx="4572000" cy="430887"/>
          </a:xfrm>
          <a:prstGeom prst="rect">
            <a:avLst/>
          </a:prstGeom>
        </p:spPr>
        <p:txBody>
          <a:bodyPr>
            <a:spAutoFit/>
          </a:bodyPr>
          <a:lstStyle/>
          <a:p>
            <a:r>
              <a:rPr lang="en-US" sz="2200" dirty="0">
                <a:solidFill>
                  <a:srgbClr val="0070C0"/>
                </a:solidFill>
              </a:rPr>
              <a:t> 50% &lt; 80%, so Adverse Impact exists</a:t>
            </a:r>
          </a:p>
        </p:txBody>
      </p:sp>
      <p:pic>
        <p:nvPicPr>
          <p:cNvPr id="7" name="Picture 6"/>
          <p:cNvPicPr>
            <a:picLocks noChangeAspect="1"/>
          </p:cNvPicPr>
          <p:nvPr/>
        </p:nvPicPr>
        <p:blipFill>
          <a:blip r:embed="rId3"/>
          <a:stretch>
            <a:fillRect/>
          </a:stretch>
        </p:blipFill>
        <p:spPr>
          <a:xfrm>
            <a:off x="8500153" y="6213231"/>
            <a:ext cx="643847" cy="609600"/>
          </a:xfrm>
          <a:prstGeom prst="rect">
            <a:avLst/>
          </a:prstGeom>
        </p:spPr>
      </p:pic>
    </p:spTree>
    <p:extLst>
      <p:ext uri="{BB962C8B-B14F-4D97-AF65-F5344CB8AC3E}">
        <p14:creationId xmlns:p14="http://schemas.microsoft.com/office/powerpoint/2010/main" val="377318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Coronado CCD </a:t>
            </a:r>
          </a:p>
        </p:txBody>
      </p:sp>
      <p:pic>
        <p:nvPicPr>
          <p:cNvPr id="4" name="Content Placeholder 3"/>
          <p:cNvPicPr>
            <a:picLocks noGrp="1" noChangeAspect="1"/>
          </p:cNvPicPr>
          <p:nvPr>
            <p:ph idx="1"/>
          </p:nvPr>
        </p:nvPicPr>
        <p:blipFill>
          <a:blip r:embed="rId2"/>
          <a:stretch>
            <a:fillRect/>
          </a:stretch>
        </p:blipFill>
        <p:spPr>
          <a:xfrm>
            <a:off x="1143000" y="1405915"/>
            <a:ext cx="7023919" cy="1371600"/>
          </a:xfrm>
          <a:prstGeom prst="rect">
            <a:avLst/>
          </a:prstGeom>
        </p:spPr>
      </p:pic>
      <p:sp>
        <p:nvSpPr>
          <p:cNvPr id="5" name="Rectangle 4"/>
          <p:cNvSpPr/>
          <p:nvPr/>
        </p:nvSpPr>
        <p:spPr>
          <a:xfrm>
            <a:off x="914400" y="2855019"/>
            <a:ext cx="7620000" cy="1938992"/>
          </a:xfrm>
          <a:prstGeom prst="rect">
            <a:avLst/>
          </a:prstGeom>
        </p:spPr>
        <p:txBody>
          <a:bodyPr wrap="square">
            <a:spAutoFit/>
          </a:bodyPr>
          <a:lstStyle/>
          <a:p>
            <a:pPr algn="ctr"/>
            <a:r>
              <a:rPr lang="en-US" sz="2400" b="1" dirty="0"/>
              <a:t>Analysis of Hispanic Selection Rate </a:t>
            </a:r>
          </a:p>
          <a:p>
            <a:r>
              <a:rPr lang="en-US" sz="2400" dirty="0"/>
              <a:t>The Hispanic rate (25 percent) is 42 percent of the white selection rate (60 percent). Since 42 percent is less than 4/5 (80 percent), an adverse impact exists under the EEOC’s Adverse Impact Test </a:t>
            </a:r>
          </a:p>
        </p:txBody>
      </p:sp>
      <p:sp>
        <p:nvSpPr>
          <p:cNvPr id="6" name="Rectangle 5"/>
          <p:cNvSpPr/>
          <p:nvPr/>
        </p:nvSpPr>
        <p:spPr>
          <a:xfrm>
            <a:off x="457200" y="4871515"/>
            <a:ext cx="8077200" cy="769441"/>
          </a:xfrm>
          <a:prstGeom prst="rect">
            <a:avLst/>
          </a:prstGeom>
        </p:spPr>
        <p:txBody>
          <a:bodyPr wrap="square">
            <a:spAutoFit/>
          </a:bodyPr>
          <a:lstStyle/>
          <a:p>
            <a:pPr algn="ctr"/>
            <a:r>
              <a:rPr lang="en-US" sz="2200" dirty="0">
                <a:solidFill>
                  <a:srgbClr val="0070C0"/>
                </a:solidFill>
              </a:rPr>
              <a:t>.25 (Hispanic selection rate) ÷ .60 (highest selection rate) = .42 (Hispanic selection rate as a percentage of the highest selection rate)</a:t>
            </a:r>
          </a:p>
        </p:txBody>
      </p:sp>
      <p:sp>
        <p:nvSpPr>
          <p:cNvPr id="7" name="Rectangle 6"/>
          <p:cNvSpPr/>
          <p:nvPr/>
        </p:nvSpPr>
        <p:spPr>
          <a:xfrm>
            <a:off x="4572000" y="5688061"/>
            <a:ext cx="4572000" cy="430887"/>
          </a:xfrm>
          <a:prstGeom prst="rect">
            <a:avLst/>
          </a:prstGeom>
        </p:spPr>
        <p:txBody>
          <a:bodyPr>
            <a:spAutoFit/>
          </a:bodyPr>
          <a:lstStyle/>
          <a:p>
            <a:r>
              <a:rPr lang="en-US" sz="2200" dirty="0">
                <a:solidFill>
                  <a:srgbClr val="0070C0"/>
                </a:solidFill>
              </a:rPr>
              <a:t> 42% &lt; 80%, so Adverse Impact exists</a:t>
            </a:r>
          </a:p>
        </p:txBody>
      </p:sp>
      <p:pic>
        <p:nvPicPr>
          <p:cNvPr id="8" name="Picture 7"/>
          <p:cNvPicPr>
            <a:picLocks noChangeAspect="1"/>
          </p:cNvPicPr>
          <p:nvPr/>
        </p:nvPicPr>
        <p:blipFill>
          <a:blip r:embed="rId3"/>
          <a:stretch>
            <a:fillRect/>
          </a:stretch>
        </p:blipFill>
        <p:spPr>
          <a:xfrm>
            <a:off x="8500153" y="6213231"/>
            <a:ext cx="643847" cy="609600"/>
          </a:xfrm>
          <a:prstGeom prst="rect">
            <a:avLst/>
          </a:prstGeom>
        </p:spPr>
      </p:pic>
    </p:spTree>
    <p:extLst>
      <p:ext uri="{BB962C8B-B14F-4D97-AF65-F5344CB8AC3E}">
        <p14:creationId xmlns:p14="http://schemas.microsoft.com/office/powerpoint/2010/main" val="3145381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Adverse Impact Test:  In Summary</a:t>
            </a:r>
          </a:p>
        </p:txBody>
      </p:sp>
      <p:sp>
        <p:nvSpPr>
          <p:cNvPr id="3" name="Content Placeholder 2"/>
          <p:cNvSpPr>
            <a:spLocks noGrp="1"/>
          </p:cNvSpPr>
          <p:nvPr>
            <p:ph idx="1"/>
          </p:nvPr>
        </p:nvSpPr>
        <p:spPr>
          <a:xfrm>
            <a:off x="457200" y="1417638"/>
            <a:ext cx="8229600" cy="4525963"/>
          </a:xfrm>
        </p:spPr>
        <p:txBody>
          <a:bodyPr>
            <a:normAutofit fontScale="92500" lnSpcReduction="10000"/>
          </a:bodyPr>
          <a:lstStyle/>
          <a:p>
            <a:r>
              <a:rPr lang="en-US" dirty="0"/>
              <a:t>If a district’s analysis of employment data under the EEOC’s Adverse Impact Test shows that an adverse impact exists, it is </a:t>
            </a:r>
            <a:r>
              <a:rPr lang="en-US"/>
              <a:t>not dispositive </a:t>
            </a:r>
            <a:r>
              <a:rPr lang="en-US" dirty="0"/>
              <a:t>that discrimination has occurred </a:t>
            </a:r>
          </a:p>
          <a:p>
            <a:r>
              <a:rPr lang="en-US" dirty="0"/>
              <a:t>The EEOC’s Adverse Impact Test is a self-described “rule of thumb,” and not a legal definition </a:t>
            </a:r>
          </a:p>
          <a:p>
            <a:r>
              <a:rPr lang="en-US" dirty="0"/>
              <a:t>It is a statistical tool established by the EEOC to determine whether there is an initial inference of adverse impact </a:t>
            </a:r>
          </a:p>
        </p:txBody>
      </p:sp>
      <p:pic>
        <p:nvPicPr>
          <p:cNvPr id="4" name="Picture 3"/>
          <p:cNvPicPr>
            <a:picLocks noChangeAspect="1"/>
          </p:cNvPicPr>
          <p:nvPr/>
        </p:nvPicPr>
        <p:blipFill>
          <a:blip r:embed="rId2"/>
          <a:stretch>
            <a:fillRect/>
          </a:stretch>
        </p:blipFill>
        <p:spPr>
          <a:xfrm>
            <a:off x="8500153" y="6213231"/>
            <a:ext cx="643847" cy="609600"/>
          </a:xfrm>
          <a:prstGeom prst="rect">
            <a:avLst/>
          </a:prstGeom>
        </p:spPr>
      </p:pic>
    </p:spTree>
    <p:extLst>
      <p:ext uri="{BB962C8B-B14F-4D97-AF65-F5344CB8AC3E}">
        <p14:creationId xmlns:p14="http://schemas.microsoft.com/office/powerpoint/2010/main" val="30593699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Adverse Impact Test:  In Summary</a:t>
            </a:r>
          </a:p>
        </p:txBody>
      </p:sp>
      <p:sp>
        <p:nvSpPr>
          <p:cNvPr id="3" name="Content Placeholder 2"/>
          <p:cNvSpPr>
            <a:spLocks noGrp="1"/>
          </p:cNvSpPr>
          <p:nvPr>
            <p:ph idx="1"/>
          </p:nvPr>
        </p:nvSpPr>
        <p:spPr>
          <a:xfrm>
            <a:off x="457200" y="1417638"/>
            <a:ext cx="8382000" cy="4525963"/>
          </a:xfrm>
        </p:spPr>
        <p:txBody>
          <a:bodyPr>
            <a:normAutofit fontScale="85000" lnSpcReduction="10000"/>
          </a:bodyPr>
          <a:lstStyle/>
          <a:p>
            <a:r>
              <a:rPr lang="en-US" dirty="0"/>
              <a:t>When a district finds that a monitored group is adversely impacted, it should assess hiring policies and practices to determine why certain groups were eliminated at a substantially higher rate than other groups </a:t>
            </a:r>
          </a:p>
          <a:p>
            <a:r>
              <a:rPr lang="en-US" dirty="0"/>
              <a:t>If the elimination was based on non-job related factors, the district has a responsibility to amend its hiring practices to ensure that all applicants have an equal opportunity for employment at the district </a:t>
            </a:r>
          </a:p>
          <a:p>
            <a:r>
              <a:rPr lang="en-US" dirty="0"/>
              <a:t>4/5ths Test:  May be applied to each step along the hiring process (initial – qualified pool, interviews, offers)</a:t>
            </a:r>
          </a:p>
        </p:txBody>
      </p:sp>
      <p:pic>
        <p:nvPicPr>
          <p:cNvPr id="4" name="Picture 3"/>
          <p:cNvPicPr>
            <a:picLocks noChangeAspect="1"/>
          </p:cNvPicPr>
          <p:nvPr/>
        </p:nvPicPr>
        <p:blipFill>
          <a:blip r:embed="rId2"/>
          <a:stretch>
            <a:fillRect/>
          </a:stretch>
        </p:blipFill>
        <p:spPr>
          <a:xfrm>
            <a:off x="8500153" y="6213231"/>
            <a:ext cx="643847" cy="609600"/>
          </a:xfrm>
          <a:prstGeom prst="rect">
            <a:avLst/>
          </a:prstGeom>
        </p:spPr>
      </p:pic>
    </p:spTree>
    <p:extLst>
      <p:ext uri="{BB962C8B-B14F-4D97-AF65-F5344CB8AC3E}">
        <p14:creationId xmlns:p14="http://schemas.microsoft.com/office/powerpoint/2010/main" val="405646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Sizes are Important!</a:t>
            </a:r>
          </a:p>
        </p:txBody>
      </p:sp>
      <p:pic>
        <p:nvPicPr>
          <p:cNvPr id="5" name="Picture 4"/>
          <p:cNvPicPr>
            <a:picLocks noChangeAspect="1"/>
          </p:cNvPicPr>
          <p:nvPr/>
        </p:nvPicPr>
        <p:blipFill>
          <a:blip r:embed="rId2"/>
          <a:stretch>
            <a:fillRect/>
          </a:stretch>
        </p:blipFill>
        <p:spPr>
          <a:xfrm>
            <a:off x="2361203" y="1600199"/>
            <a:ext cx="4523192" cy="3279589"/>
          </a:xfrm>
          <a:prstGeom prst="rect">
            <a:avLst/>
          </a:prstGeom>
        </p:spPr>
      </p:pic>
      <p:pic>
        <p:nvPicPr>
          <p:cNvPr id="4" name="Content Placeholder 3"/>
          <p:cNvPicPr>
            <a:picLocks noGrp="1" noChangeAspect="1"/>
          </p:cNvPicPr>
          <p:nvPr>
            <p:ph idx="1"/>
          </p:nvPr>
        </p:nvPicPr>
        <p:blipFill>
          <a:blip r:embed="rId3"/>
          <a:stretch>
            <a:fillRect/>
          </a:stretch>
        </p:blipFill>
        <p:spPr>
          <a:xfrm>
            <a:off x="1447800" y="1334994"/>
            <a:ext cx="6349999" cy="3810000"/>
          </a:xfrm>
          <a:prstGeom prst="rect">
            <a:avLst/>
          </a:prstGeom>
        </p:spPr>
      </p:pic>
      <p:pic>
        <p:nvPicPr>
          <p:cNvPr id="6" name="Picture 5"/>
          <p:cNvPicPr>
            <a:picLocks noChangeAspect="1"/>
          </p:cNvPicPr>
          <p:nvPr/>
        </p:nvPicPr>
        <p:blipFill>
          <a:blip r:embed="rId4"/>
          <a:stretch>
            <a:fillRect/>
          </a:stretch>
        </p:blipFill>
        <p:spPr>
          <a:xfrm>
            <a:off x="8500153" y="6213231"/>
            <a:ext cx="643847" cy="609600"/>
          </a:xfrm>
          <a:prstGeom prst="rect">
            <a:avLst/>
          </a:prstGeom>
        </p:spPr>
      </p:pic>
    </p:spTree>
    <p:extLst>
      <p:ext uri="{BB962C8B-B14F-4D97-AF65-F5344CB8AC3E}">
        <p14:creationId xmlns:p14="http://schemas.microsoft.com/office/powerpoint/2010/main" val="2909456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Sizes are Important!</a:t>
            </a:r>
          </a:p>
        </p:txBody>
      </p:sp>
      <p:sp>
        <p:nvSpPr>
          <p:cNvPr id="3" name="Content Placeholder 2"/>
          <p:cNvSpPr>
            <a:spLocks noGrp="1"/>
          </p:cNvSpPr>
          <p:nvPr>
            <p:ph idx="1"/>
          </p:nvPr>
        </p:nvSpPr>
        <p:spPr/>
        <p:txBody>
          <a:bodyPr>
            <a:normAutofit lnSpcReduction="10000"/>
          </a:bodyPr>
          <a:lstStyle/>
          <a:p>
            <a:r>
              <a:rPr lang="en-US" dirty="0"/>
              <a:t>Title 5, section 53001, provides that a disparity identified in a district’s selection process will not be considered to constitute adverse impact “if the numbers involved are too small to permit a meaningful comparison” </a:t>
            </a:r>
          </a:p>
          <a:p>
            <a:r>
              <a:rPr lang="en-US" dirty="0"/>
              <a:t>The longitudinal analysis of employment data involves several local decisions and should be implemented at each district in a manner that makes the most sense at the local level</a:t>
            </a:r>
          </a:p>
        </p:txBody>
      </p:sp>
      <p:pic>
        <p:nvPicPr>
          <p:cNvPr id="4" name="Picture 3"/>
          <p:cNvPicPr>
            <a:picLocks noChangeAspect="1"/>
          </p:cNvPicPr>
          <p:nvPr/>
        </p:nvPicPr>
        <p:blipFill>
          <a:blip r:embed="rId2"/>
          <a:stretch>
            <a:fillRect/>
          </a:stretch>
        </p:blipFill>
        <p:spPr>
          <a:xfrm>
            <a:off x="8500153" y="6213231"/>
            <a:ext cx="643847" cy="609600"/>
          </a:xfrm>
          <a:prstGeom prst="rect">
            <a:avLst/>
          </a:prstGeom>
        </p:spPr>
      </p:pic>
    </p:spTree>
    <p:extLst>
      <p:ext uri="{BB962C8B-B14F-4D97-AF65-F5344CB8AC3E}">
        <p14:creationId xmlns:p14="http://schemas.microsoft.com/office/powerpoint/2010/main" val="2610428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Collection and Analysis of EEO Data</a:t>
            </a:r>
          </a:p>
        </p:txBody>
      </p:sp>
      <p:sp>
        <p:nvSpPr>
          <p:cNvPr id="3" name="Content Placeholder 2"/>
          <p:cNvSpPr>
            <a:spLocks noGrp="1"/>
          </p:cNvSpPr>
          <p:nvPr>
            <p:ph idx="1"/>
          </p:nvPr>
        </p:nvSpPr>
        <p:spPr>
          <a:xfrm>
            <a:off x="457200" y="1417638"/>
            <a:ext cx="8229600" cy="4525963"/>
          </a:xfrm>
        </p:spPr>
        <p:txBody>
          <a:bodyPr>
            <a:normAutofit fontScale="92500" lnSpcReduction="20000"/>
          </a:bodyPr>
          <a:lstStyle/>
          <a:p>
            <a:r>
              <a:rPr lang="en-US" dirty="0"/>
              <a:t>Does your district collect EEO data and conduct periodic, longitudinal analysis of the district’s employees and applicants, broken down by monitored group status and job categories?  </a:t>
            </a:r>
          </a:p>
          <a:p>
            <a:r>
              <a:rPr lang="en-US" dirty="0"/>
              <a:t>What types of analyses does your district conduct with this data?</a:t>
            </a:r>
          </a:p>
          <a:p>
            <a:pPr lvl="1"/>
            <a:r>
              <a:rPr lang="en-US" dirty="0"/>
              <a:t>Significantly Underrepresented Group Analysis (80% Rule)? </a:t>
            </a:r>
          </a:p>
          <a:p>
            <a:pPr lvl="1"/>
            <a:r>
              <a:rPr lang="en-US" dirty="0"/>
              <a:t>EEOC Adverse Impact Test (4/5ths Test)?</a:t>
            </a:r>
          </a:p>
          <a:p>
            <a:pPr lvl="1"/>
            <a:r>
              <a:rPr lang="en-US" dirty="0"/>
              <a:t>Something more in-depth?  A broader statistical analysis?   </a:t>
            </a:r>
          </a:p>
        </p:txBody>
      </p:sp>
      <p:pic>
        <p:nvPicPr>
          <p:cNvPr id="4" name="Picture 3"/>
          <p:cNvPicPr>
            <a:picLocks noChangeAspect="1"/>
          </p:cNvPicPr>
          <p:nvPr/>
        </p:nvPicPr>
        <p:blipFill>
          <a:blip r:embed="rId2"/>
          <a:stretch>
            <a:fillRect/>
          </a:stretch>
        </p:blipFill>
        <p:spPr>
          <a:xfrm>
            <a:off x="8500153" y="6213231"/>
            <a:ext cx="643847" cy="609600"/>
          </a:xfrm>
          <a:prstGeom prst="rect">
            <a:avLst/>
          </a:prstGeom>
        </p:spPr>
      </p:pic>
    </p:spTree>
    <p:extLst>
      <p:ext uri="{BB962C8B-B14F-4D97-AF65-F5344CB8AC3E}">
        <p14:creationId xmlns:p14="http://schemas.microsoft.com/office/powerpoint/2010/main" val="3778618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EEO Longitudinal Data Guide</a:t>
            </a:r>
          </a:p>
        </p:txBody>
      </p:sp>
      <p:sp>
        <p:nvSpPr>
          <p:cNvPr id="3" name="Content Placeholder 2"/>
          <p:cNvSpPr>
            <a:spLocks noGrp="1"/>
          </p:cNvSpPr>
          <p:nvPr>
            <p:ph idx="1"/>
          </p:nvPr>
        </p:nvSpPr>
        <p:spPr>
          <a:xfrm>
            <a:off x="457200" y="1600200"/>
            <a:ext cx="8305800" cy="4525963"/>
          </a:xfrm>
        </p:spPr>
        <p:txBody>
          <a:bodyPr/>
          <a:lstStyle/>
          <a:p>
            <a:r>
              <a:rPr lang="en-US" dirty="0"/>
              <a:t>The EEO Longitudinal Data Guide was released in April of 2018</a:t>
            </a:r>
          </a:p>
          <a:p>
            <a:r>
              <a:rPr lang="en-US" dirty="0"/>
              <a:t>Provides an introduction to the collection and analysis of longitudinal data</a:t>
            </a:r>
          </a:p>
          <a:p>
            <a:r>
              <a:rPr lang="en-US" dirty="0">
                <a:hlinkClick r:id="rId2"/>
              </a:rPr>
              <a:t>http://extranet.cccco.edu/Portals/1/Legal/EEO/2018-Longitudinal-Data-Guide.WEB.pdf</a:t>
            </a:r>
            <a:endParaRPr lang="en-US" dirty="0"/>
          </a:p>
          <a:p>
            <a:pPr marL="0" indent="0">
              <a:buNone/>
            </a:pPr>
            <a:endParaRPr lang="en-US" dirty="0"/>
          </a:p>
        </p:txBody>
      </p:sp>
      <p:pic>
        <p:nvPicPr>
          <p:cNvPr id="9" name="Picture 8"/>
          <p:cNvPicPr>
            <a:picLocks noChangeAspect="1"/>
          </p:cNvPicPr>
          <p:nvPr/>
        </p:nvPicPr>
        <p:blipFill>
          <a:blip r:embed="rId3"/>
          <a:stretch>
            <a:fillRect/>
          </a:stretch>
        </p:blipFill>
        <p:spPr>
          <a:xfrm>
            <a:off x="2286000" y="1066800"/>
            <a:ext cx="4419600" cy="5886338"/>
          </a:xfrm>
          <a:prstGeom prst="rect">
            <a:avLst/>
          </a:prstGeom>
        </p:spPr>
      </p:pic>
      <p:pic>
        <p:nvPicPr>
          <p:cNvPr id="5" name="Picture 4"/>
          <p:cNvPicPr>
            <a:picLocks noChangeAspect="1"/>
          </p:cNvPicPr>
          <p:nvPr/>
        </p:nvPicPr>
        <p:blipFill>
          <a:blip r:embed="rId4"/>
          <a:stretch>
            <a:fillRect/>
          </a:stretch>
        </p:blipFill>
        <p:spPr>
          <a:xfrm>
            <a:off x="8500153" y="6213231"/>
            <a:ext cx="643847" cy="609600"/>
          </a:xfrm>
          <a:prstGeom prst="rect">
            <a:avLst/>
          </a:prstGeom>
        </p:spPr>
      </p:pic>
    </p:spTree>
    <p:extLst>
      <p:ext uri="{BB962C8B-B14F-4D97-AF65-F5344CB8AC3E}">
        <p14:creationId xmlns:p14="http://schemas.microsoft.com/office/powerpoint/2010/main" val="2956541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nodeType="clickEffect">
                                  <p:stCondLst>
                                    <p:cond delay="0"/>
                                  </p:stCondLst>
                                  <p:childTnLst>
                                    <p:anim calcmode="lin" valueType="num">
                                      <p:cBhvr additive="base">
                                        <p:cTn id="14" dur="500"/>
                                        <p:tgtEl>
                                          <p:spTgt spid="9"/>
                                        </p:tgtEl>
                                        <p:attrNameLst>
                                          <p:attrName>ppt_x</p:attrName>
                                        </p:attrNameLst>
                                      </p:cBhvr>
                                      <p:tavLst>
                                        <p:tav tm="0">
                                          <p:val>
                                            <p:strVal val="ppt_x"/>
                                          </p:val>
                                        </p:tav>
                                        <p:tav tm="100000">
                                          <p:val>
                                            <p:strVal val="ppt_x"/>
                                          </p:val>
                                        </p:tav>
                                      </p:tavLst>
                                    </p:anim>
                                    <p:anim calcmode="lin" valueType="num">
                                      <p:cBhvr additive="base">
                                        <p:cTn id="15" dur="500"/>
                                        <p:tgtEl>
                                          <p:spTgt spid="9"/>
                                        </p:tgtEl>
                                        <p:attrNameLst>
                                          <p:attrName>ppt_y</p:attrName>
                                        </p:attrNameLst>
                                      </p:cBhvr>
                                      <p:tavLst>
                                        <p:tav tm="0">
                                          <p:val>
                                            <p:strVal val="ppt_y"/>
                                          </p:val>
                                        </p:tav>
                                        <p:tav tm="100000">
                                          <p:val>
                                            <p:strVal val="1+ppt_h/2"/>
                                          </p:val>
                                        </p:tav>
                                      </p:tavLst>
                                    </p:anim>
                                    <p:set>
                                      <p:cBhvr>
                                        <p:cTn id="16" dur="1" fill="hold">
                                          <p:stCondLst>
                                            <p:cond delay="499"/>
                                          </p:stCondLst>
                                        </p:cTn>
                                        <p:tgtEl>
                                          <p:spTgt spid="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EEO Longitudinal Data Training</a:t>
            </a:r>
          </a:p>
        </p:txBody>
      </p:sp>
      <p:sp>
        <p:nvSpPr>
          <p:cNvPr id="3" name="Content Placeholder 2"/>
          <p:cNvSpPr>
            <a:spLocks noGrp="1"/>
          </p:cNvSpPr>
          <p:nvPr>
            <p:ph idx="1"/>
          </p:nvPr>
        </p:nvSpPr>
        <p:spPr/>
        <p:txBody>
          <a:bodyPr/>
          <a:lstStyle/>
          <a:p>
            <a:r>
              <a:rPr lang="en-US" dirty="0"/>
              <a:t>The Chancellor’s Office and the Statewide EEO and Diversity Advisory Committee is rolling out a series of regional training sessions on the local use of EEO data this fall  </a:t>
            </a:r>
          </a:p>
          <a:p>
            <a:r>
              <a:rPr lang="en-US" dirty="0"/>
              <a:t>More detailed strategies, advanced analysis tools, panel discussions, hands-on examples</a:t>
            </a:r>
          </a:p>
          <a:p>
            <a:r>
              <a:rPr lang="en-US" dirty="0"/>
              <a:t>Keep an eye out – sessions will be in late September/early October 2018</a:t>
            </a:r>
          </a:p>
        </p:txBody>
      </p:sp>
      <p:pic>
        <p:nvPicPr>
          <p:cNvPr id="4" name="Picture 3"/>
          <p:cNvPicPr>
            <a:picLocks noChangeAspect="1"/>
          </p:cNvPicPr>
          <p:nvPr/>
        </p:nvPicPr>
        <p:blipFill>
          <a:blip r:embed="rId2"/>
          <a:stretch>
            <a:fillRect/>
          </a:stretch>
        </p:blipFill>
        <p:spPr>
          <a:xfrm>
            <a:off x="8500153" y="6213231"/>
            <a:ext cx="643847" cy="609600"/>
          </a:xfrm>
          <a:prstGeom prst="rect">
            <a:avLst/>
          </a:prstGeom>
        </p:spPr>
      </p:pic>
    </p:spTree>
    <p:extLst>
      <p:ext uri="{BB962C8B-B14F-4D97-AF65-F5344CB8AC3E}">
        <p14:creationId xmlns:p14="http://schemas.microsoft.com/office/powerpoint/2010/main" val="17450662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2057400"/>
          </a:xfrm>
        </p:spPr>
        <p:txBody>
          <a:bodyPr>
            <a:normAutofit/>
          </a:bodyPr>
          <a:lstStyle/>
          <a:p>
            <a:r>
              <a:rPr lang="en-US" dirty="0"/>
              <a:t>Questions? </a:t>
            </a:r>
            <a:br>
              <a:rPr lang="en-US" dirty="0"/>
            </a:b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71800" y="1104900"/>
            <a:ext cx="3119437" cy="3372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838200" y="4572000"/>
            <a:ext cx="8023991" cy="769441"/>
          </a:xfrm>
          <a:prstGeom prst="rect">
            <a:avLst/>
          </a:prstGeom>
        </p:spPr>
        <p:txBody>
          <a:bodyPr wrap="none">
            <a:spAutoFit/>
          </a:bodyPr>
          <a:lstStyle/>
          <a:p>
            <a:r>
              <a:rPr lang="en-US" sz="4400" dirty="0"/>
              <a:t>Best Practices/Examples to Share?</a:t>
            </a:r>
          </a:p>
        </p:txBody>
      </p:sp>
      <p:pic>
        <p:nvPicPr>
          <p:cNvPr id="5" name="Picture 4"/>
          <p:cNvPicPr>
            <a:picLocks noChangeAspect="1"/>
          </p:cNvPicPr>
          <p:nvPr/>
        </p:nvPicPr>
        <p:blipFill>
          <a:blip r:embed="rId3"/>
          <a:stretch>
            <a:fillRect/>
          </a:stretch>
        </p:blipFill>
        <p:spPr>
          <a:xfrm>
            <a:off x="8500153" y="6213231"/>
            <a:ext cx="643847" cy="609600"/>
          </a:xfrm>
          <a:prstGeom prst="rect">
            <a:avLst/>
          </a:prstGeom>
        </p:spPr>
      </p:pic>
    </p:spTree>
    <p:extLst>
      <p:ext uri="{BB962C8B-B14F-4D97-AF65-F5344CB8AC3E}">
        <p14:creationId xmlns:p14="http://schemas.microsoft.com/office/powerpoint/2010/main" val="3027495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8229600" cy="1143000"/>
          </a:xfrm>
        </p:spPr>
        <p:txBody>
          <a:bodyPr>
            <a:normAutofit fontScale="90000"/>
          </a:bodyPr>
          <a:lstStyle/>
          <a:p>
            <a:r>
              <a:rPr lang="en-US" dirty="0"/>
              <a:t>EEO Fund Allocation Model</a:t>
            </a:r>
            <a:br>
              <a:rPr lang="en-US" dirty="0"/>
            </a:br>
            <a:endParaRPr lang="en-US" dirty="0"/>
          </a:p>
        </p:txBody>
      </p:sp>
      <p:pic>
        <p:nvPicPr>
          <p:cNvPr id="4" name="Picture 3"/>
          <p:cNvPicPr>
            <a:picLocks noChangeAspect="1"/>
          </p:cNvPicPr>
          <p:nvPr/>
        </p:nvPicPr>
        <p:blipFill>
          <a:blip r:embed="rId2"/>
          <a:stretch>
            <a:fillRect/>
          </a:stretch>
        </p:blipFill>
        <p:spPr>
          <a:xfrm>
            <a:off x="149012" y="926123"/>
            <a:ext cx="8845973" cy="4410734"/>
          </a:xfrm>
          <a:prstGeom prst="rect">
            <a:avLst/>
          </a:prstGeom>
        </p:spPr>
      </p:pic>
      <p:pic>
        <p:nvPicPr>
          <p:cNvPr id="5" name="Picture 4"/>
          <p:cNvPicPr>
            <a:picLocks noChangeAspect="1"/>
          </p:cNvPicPr>
          <p:nvPr/>
        </p:nvPicPr>
        <p:blipFill>
          <a:blip r:embed="rId3"/>
          <a:stretch>
            <a:fillRect/>
          </a:stretch>
        </p:blipFill>
        <p:spPr>
          <a:xfrm>
            <a:off x="8500153" y="6213231"/>
            <a:ext cx="643847" cy="609600"/>
          </a:xfrm>
          <a:prstGeom prst="rect">
            <a:avLst/>
          </a:prstGeom>
        </p:spPr>
      </p:pic>
    </p:spTree>
    <p:extLst>
      <p:ext uri="{BB962C8B-B14F-4D97-AF65-F5344CB8AC3E}">
        <p14:creationId xmlns:p14="http://schemas.microsoft.com/office/powerpoint/2010/main" val="2474140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87901762"/>
              </p:ext>
            </p:extLst>
          </p:nvPr>
        </p:nvGraphicFramePr>
        <p:xfrm>
          <a:off x="533400" y="457200"/>
          <a:ext cx="8153400" cy="5181600"/>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p:cNvPicPr>
            <a:picLocks noChangeAspect="1"/>
          </p:cNvPicPr>
          <p:nvPr/>
        </p:nvPicPr>
        <p:blipFill>
          <a:blip r:embed="rId3"/>
          <a:stretch>
            <a:fillRect/>
          </a:stretch>
        </p:blipFill>
        <p:spPr>
          <a:xfrm>
            <a:off x="8500153" y="6213231"/>
            <a:ext cx="643847" cy="609600"/>
          </a:xfrm>
          <a:prstGeom prst="rect">
            <a:avLst/>
          </a:prstGeom>
        </p:spPr>
      </p:pic>
    </p:spTree>
    <p:extLst>
      <p:ext uri="{BB962C8B-B14F-4D97-AF65-F5344CB8AC3E}">
        <p14:creationId xmlns:p14="http://schemas.microsoft.com/office/powerpoint/2010/main" val="728222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1267"/>
            <a:ext cx="8229600" cy="1143000"/>
          </a:xfrm>
        </p:spPr>
        <p:txBody>
          <a:bodyPr/>
          <a:lstStyle/>
          <a:p>
            <a:r>
              <a:rPr lang="en-US" dirty="0"/>
              <a:t>Multiple Method Certification</a:t>
            </a:r>
          </a:p>
        </p:txBody>
      </p:sp>
      <p:sp>
        <p:nvSpPr>
          <p:cNvPr id="3" name="Content Placeholder 2"/>
          <p:cNvSpPr>
            <a:spLocks noGrp="1"/>
          </p:cNvSpPr>
          <p:nvPr>
            <p:ph idx="1"/>
          </p:nvPr>
        </p:nvSpPr>
        <p:spPr>
          <a:xfrm>
            <a:off x="381000" y="1205364"/>
            <a:ext cx="8305800" cy="4525963"/>
          </a:xfrm>
        </p:spPr>
        <p:txBody>
          <a:bodyPr>
            <a:normAutofit/>
          </a:bodyPr>
          <a:lstStyle/>
          <a:p>
            <a:r>
              <a:rPr lang="en-US" sz="2400" dirty="0"/>
              <a:t>For 2018, districts must meet multiple method #1, and </a:t>
            </a:r>
            <a:r>
              <a:rPr lang="en-US" sz="2400" b="1" i="1" dirty="0"/>
              <a:t>6 of the remaining 8</a:t>
            </a:r>
            <a:r>
              <a:rPr lang="en-US" sz="2400" dirty="0"/>
              <a:t> multiple methods</a:t>
            </a:r>
          </a:p>
          <a:p>
            <a:r>
              <a:rPr lang="en-US" sz="2400" dirty="0"/>
              <a:t>Each local district’s Chief HR Officer, CEO and Board of Trustees must certify compliance by June 1</a:t>
            </a:r>
            <a:r>
              <a:rPr lang="en-US" sz="2400" baseline="30000" dirty="0"/>
              <a:t>st</a:t>
            </a:r>
            <a:r>
              <a:rPr lang="en-US" sz="2400" dirty="0"/>
              <a:t> to receive funds</a:t>
            </a:r>
          </a:p>
        </p:txBody>
      </p:sp>
      <p:pic>
        <p:nvPicPr>
          <p:cNvPr id="4" name="Picture 3"/>
          <p:cNvPicPr>
            <a:picLocks noChangeAspect="1"/>
          </p:cNvPicPr>
          <p:nvPr/>
        </p:nvPicPr>
        <p:blipFill>
          <a:blip r:embed="rId2"/>
          <a:stretch>
            <a:fillRect/>
          </a:stretch>
        </p:blipFill>
        <p:spPr>
          <a:xfrm>
            <a:off x="1016794" y="2895600"/>
            <a:ext cx="7034212" cy="3399568"/>
          </a:xfrm>
          <a:prstGeom prst="rect">
            <a:avLst/>
          </a:prstGeom>
        </p:spPr>
      </p:pic>
      <p:pic>
        <p:nvPicPr>
          <p:cNvPr id="5" name="Picture 4"/>
          <p:cNvPicPr>
            <a:picLocks noChangeAspect="1"/>
          </p:cNvPicPr>
          <p:nvPr/>
        </p:nvPicPr>
        <p:blipFill>
          <a:blip r:embed="rId3"/>
          <a:stretch>
            <a:fillRect/>
          </a:stretch>
        </p:blipFill>
        <p:spPr>
          <a:xfrm>
            <a:off x="8500153" y="6213231"/>
            <a:ext cx="643847" cy="609600"/>
          </a:xfrm>
          <a:prstGeom prst="rect">
            <a:avLst/>
          </a:prstGeom>
        </p:spPr>
      </p:pic>
    </p:spTree>
    <p:extLst>
      <p:ext uri="{BB962C8B-B14F-4D97-AF65-F5344CB8AC3E}">
        <p14:creationId xmlns:p14="http://schemas.microsoft.com/office/powerpoint/2010/main" val="134006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Increase in EEO Funding</a:t>
            </a:r>
          </a:p>
        </p:txBody>
      </p:sp>
      <p:sp>
        <p:nvSpPr>
          <p:cNvPr id="3" name="Content Placeholder 2"/>
          <p:cNvSpPr>
            <a:spLocks noGrp="1"/>
          </p:cNvSpPr>
          <p:nvPr>
            <p:ph idx="1"/>
          </p:nvPr>
        </p:nvSpPr>
        <p:spPr>
          <a:xfrm>
            <a:off x="457200" y="1447800"/>
            <a:ext cx="8229600" cy="4525963"/>
          </a:xfrm>
        </p:spPr>
        <p:txBody>
          <a:bodyPr>
            <a:normAutofit/>
          </a:bodyPr>
          <a:lstStyle/>
          <a:p>
            <a:r>
              <a:rPr lang="en-US" dirty="0"/>
              <a:t>The CCCCO annually allocates EEO Funds to each district to promote local EEO programs and activities    </a:t>
            </a:r>
          </a:p>
          <a:p>
            <a:pPr lvl="1"/>
            <a:r>
              <a:rPr lang="en-US" sz="2600" dirty="0"/>
              <a:t>The legislature provided an additional two million dollars in EEO funding to the community college system in fiscal year 2016-2017</a:t>
            </a:r>
          </a:p>
          <a:p>
            <a:pPr lvl="1"/>
            <a:r>
              <a:rPr lang="en-US" sz="2600" dirty="0"/>
              <a:t>For fiscal year 2017-2018, each district that met the multiple methods requirements received $50,000 for local EEO activities </a:t>
            </a:r>
          </a:p>
          <a:p>
            <a:pPr marL="0" indent="0">
              <a:buNone/>
            </a:pPr>
            <a:endParaRPr lang="en-US" dirty="0"/>
          </a:p>
          <a:p>
            <a:pPr lvl="1"/>
            <a:endParaRPr lang="en-US" dirty="0"/>
          </a:p>
          <a:p>
            <a:endParaRPr lang="en-US" dirty="0"/>
          </a:p>
        </p:txBody>
      </p:sp>
      <p:pic>
        <p:nvPicPr>
          <p:cNvPr id="4" name="Picture 3"/>
          <p:cNvPicPr>
            <a:picLocks noChangeAspect="1"/>
          </p:cNvPicPr>
          <p:nvPr/>
        </p:nvPicPr>
        <p:blipFill>
          <a:blip r:embed="rId2"/>
          <a:stretch>
            <a:fillRect/>
          </a:stretch>
        </p:blipFill>
        <p:spPr>
          <a:xfrm>
            <a:off x="8500153" y="6213231"/>
            <a:ext cx="643847" cy="609600"/>
          </a:xfrm>
          <a:prstGeom prst="rect">
            <a:avLst/>
          </a:prstGeom>
        </p:spPr>
      </p:pic>
    </p:spTree>
    <p:extLst>
      <p:ext uri="{BB962C8B-B14F-4D97-AF65-F5344CB8AC3E}">
        <p14:creationId xmlns:p14="http://schemas.microsoft.com/office/powerpoint/2010/main" val="3385413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56965" y="394965"/>
            <a:ext cx="6087035" cy="5428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19635" y="1295400"/>
            <a:ext cx="2743200" cy="3170099"/>
          </a:xfrm>
          <a:prstGeom prst="rect">
            <a:avLst/>
          </a:prstGeom>
          <a:noFill/>
        </p:spPr>
        <p:txBody>
          <a:bodyPr wrap="square" rtlCol="0">
            <a:spAutoFit/>
          </a:bodyPr>
          <a:lstStyle/>
          <a:p>
            <a:pPr algn="ctr"/>
            <a:r>
              <a:rPr lang="en-US" sz="4000" b="1" dirty="0"/>
              <a:t>INCREASE IN INTEREST AND OVERSIGHT </a:t>
            </a:r>
          </a:p>
        </p:txBody>
      </p:sp>
      <p:pic>
        <p:nvPicPr>
          <p:cNvPr id="4" name="Picture 3"/>
          <p:cNvPicPr>
            <a:picLocks noChangeAspect="1"/>
          </p:cNvPicPr>
          <p:nvPr/>
        </p:nvPicPr>
        <p:blipFill>
          <a:blip r:embed="rId3"/>
          <a:stretch>
            <a:fillRect/>
          </a:stretch>
        </p:blipFill>
        <p:spPr>
          <a:xfrm>
            <a:off x="8500153" y="6213231"/>
            <a:ext cx="643847" cy="609600"/>
          </a:xfrm>
          <a:prstGeom prst="rect">
            <a:avLst/>
          </a:prstGeom>
        </p:spPr>
      </p:pic>
    </p:spTree>
    <p:extLst>
      <p:ext uri="{BB962C8B-B14F-4D97-AF65-F5344CB8AC3E}">
        <p14:creationId xmlns:p14="http://schemas.microsoft.com/office/powerpoint/2010/main" val="10977890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8015</TotalTime>
  <Words>2740</Words>
  <Application>Microsoft Macintosh PowerPoint</Application>
  <PresentationFormat>On-screen Show (4:3)</PresentationFormat>
  <Paragraphs>184</Paragraphs>
  <Slides>49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49</vt:i4>
      </vt:variant>
    </vt:vector>
  </HeadingPairs>
  <TitlesOfParts>
    <vt:vector size="52" baseType="lpstr">
      <vt:lpstr>Arial</vt:lpstr>
      <vt:lpstr>Calibri</vt:lpstr>
      <vt:lpstr>Office Theme</vt:lpstr>
      <vt:lpstr>The Numbers Don’t Lie:  Putting Data to Work for Your EEO Program</vt:lpstr>
      <vt:lpstr>Today’s Discussion</vt:lpstr>
      <vt:lpstr>PowerPoint Presentation</vt:lpstr>
      <vt:lpstr>EEO Fund Allocation Model</vt:lpstr>
      <vt:lpstr>EEO Fund Allocation Model </vt:lpstr>
      <vt:lpstr>PowerPoint Presentation</vt:lpstr>
      <vt:lpstr>Multiple Method Certification</vt:lpstr>
      <vt:lpstr>Increase in EEO Funding</vt:lpstr>
      <vt:lpstr>PowerPoint Presentation</vt:lpstr>
      <vt:lpstr>EEO and Diversity Best Practices Handbook</vt:lpstr>
      <vt:lpstr>PowerPoint Presentation</vt:lpstr>
      <vt:lpstr>EEO Longitudinal Data Guide</vt:lpstr>
      <vt:lpstr>What is Longitudinal Data?  </vt:lpstr>
      <vt:lpstr>Longitudinal Data in Baseball</vt:lpstr>
      <vt:lpstr>Moneyball</vt:lpstr>
      <vt:lpstr>Longitudinal Data in EEO Programs</vt:lpstr>
      <vt:lpstr>Why Should I Collect and Analyze Longitudinal Data?  </vt:lpstr>
      <vt:lpstr>#1 - Improving Faculty Diversity Improves Student Outcomes </vt:lpstr>
      <vt:lpstr>#2 – Improving Faculty Diversity Improves the Quality of Instruction</vt:lpstr>
      <vt:lpstr>#3 – EEO Data Analysis May Reduce Legal Liability</vt:lpstr>
      <vt:lpstr>#4 – It’s the Right Thing to Do  </vt:lpstr>
      <vt:lpstr>#5 – Need Another Reason to Collect and Analyze Longitudinal Data? </vt:lpstr>
      <vt:lpstr>Title 5 EEO Longitudinal Data Requirements</vt:lpstr>
      <vt:lpstr>Title 5 EEO Longitudinal Data Requirements</vt:lpstr>
      <vt:lpstr>Title 5 EEO Longitudinal Data Requirements</vt:lpstr>
      <vt:lpstr>How do I Use Longitudinal Data? </vt:lpstr>
      <vt:lpstr>Do We Have Any Math Faculty in Attendance?  </vt:lpstr>
      <vt:lpstr>Significantly Underrepresented Group Analysis (aka “The 80% Rule”)</vt:lpstr>
      <vt:lpstr>80% Rule:  Projected Representation</vt:lpstr>
      <vt:lpstr>Example:  Colusa CCD</vt:lpstr>
      <vt:lpstr>Example:  Colusa CCD</vt:lpstr>
      <vt:lpstr>Example:  Colusa CCD</vt:lpstr>
      <vt:lpstr>One More:  Colusa CCD</vt:lpstr>
      <vt:lpstr>Example:  Colusa CCD</vt:lpstr>
      <vt:lpstr>Example:  Colusa CCD</vt:lpstr>
      <vt:lpstr>Significantly Underrepresented Group:  In Summary</vt:lpstr>
      <vt:lpstr>EEOC’s Adverse Impact Test  (aka “The 4/5ths Test”)</vt:lpstr>
      <vt:lpstr>EEOC’s Four Step Process (“The 4/5ths Test”)</vt:lpstr>
      <vt:lpstr>Example:  Coronado CCD </vt:lpstr>
      <vt:lpstr>Example:  Coronado CCD </vt:lpstr>
      <vt:lpstr>Example:  Coronado CCD </vt:lpstr>
      <vt:lpstr>Adverse Impact Test:  In Summary</vt:lpstr>
      <vt:lpstr>Adverse Impact Test:  In Summary</vt:lpstr>
      <vt:lpstr>Sample Sizes are Important!</vt:lpstr>
      <vt:lpstr>Sample Sizes are Important!</vt:lpstr>
      <vt:lpstr>Collection and Analysis of EEO Data</vt:lpstr>
      <vt:lpstr>EEO Longitudinal Data Guide</vt:lpstr>
      <vt:lpstr>EEO Longitudinal Data Training</vt:lpstr>
      <vt:lpstr>Questions?  </vt:lpstr>
    </vt:vector>
  </TitlesOfParts>
  <Company>Chancellor's Office</Company>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 2012</dc:title>
  <dc:creator>Paul Feist</dc:creator>
  <cp:lastModifiedBy>Dolores Davison</cp:lastModifiedBy>
  <cp:revision>461</cp:revision>
  <cp:lastPrinted>2018-04-03T18:41:17Z</cp:lastPrinted>
  <dcterms:created xsi:type="dcterms:W3CDTF">2012-08-17T21:54:29Z</dcterms:created>
  <dcterms:modified xsi:type="dcterms:W3CDTF">2018-04-05T23:43:11Z</dcterms:modified>
</cp:coreProperties>
</file>