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672" r:id="rId2"/>
    <p:sldMasterId id="2147483776" r:id="rId3"/>
    <p:sldMasterId id="2147484094" r:id="rId4"/>
    <p:sldMasterId id="2147485320" r:id="rId5"/>
    <p:sldMasterId id="2147485332" r:id="rId6"/>
  </p:sldMasterIdLst>
  <p:notesMasterIdLst>
    <p:notesMasterId r:id="rId15"/>
  </p:notesMasterIdLst>
  <p:handoutMasterIdLst>
    <p:handoutMasterId r:id="rId16"/>
  </p:handoutMasterIdLst>
  <p:sldIdLst>
    <p:sldId id="369" r:id="rId7"/>
    <p:sldId id="258" r:id="rId8"/>
    <p:sldId id="300" r:id="rId9"/>
    <p:sldId id="344" r:id="rId10"/>
    <p:sldId id="301" r:id="rId11"/>
    <p:sldId id="366" r:id="rId12"/>
    <p:sldId id="367" r:id="rId13"/>
    <p:sldId id="368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3899" autoAdjust="0"/>
  </p:normalViewPr>
  <p:slideViewPr>
    <p:cSldViewPr>
      <p:cViewPr varScale="1">
        <p:scale>
          <a:sx n="48" d="100"/>
          <a:sy n="48" d="100"/>
        </p:scale>
        <p:origin x="115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>
        <p:scale>
          <a:sx n="80" d="100"/>
          <a:sy n="80" d="100"/>
        </p:scale>
        <p:origin x="-3858" y="-21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7747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base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defRPr sz="1100" b="1" i="1">
                <a:latin typeface="Arial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sz="1200" i="0"/>
              <a:t>Hiring the Best While Developing Diversity in the Workforce: Legal Requirements and Best Practices for Screening Committees</a:t>
            </a:r>
          </a:p>
          <a:p>
            <a:pPr>
              <a:defRPr/>
            </a:pPr>
            <a:r>
              <a:rPr lang="en-US" altLang="en-US" b="0"/>
              <a:t>Presented by: 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06875" y="8677275"/>
            <a:ext cx="28019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fld id="{6851BC22-86DD-42D9-B57C-35BA276E8020}" type="slidenum">
              <a:rPr lang="en-US" altLang="en-US"/>
              <a:t>‹#›</a:t>
            </a:fld>
            <a:endParaRPr lang="en-US" altLang="en-US"/>
          </a:p>
        </p:txBody>
      </p:sp>
      <p:grpSp>
        <p:nvGrpSpPr>
          <p:cNvPr id="20484" name="Group 2"/>
          <p:cNvGrpSpPr/>
          <p:nvPr/>
        </p:nvGrpSpPr>
        <p:grpSpPr>
          <a:xfrm>
            <a:off x="0" y="8480425"/>
            <a:ext cx="3656013" cy="1203325"/>
            <a:chOff x="0" y="8417560"/>
            <a:chExt cx="3576320" cy="1183640"/>
          </a:xfrm>
        </p:grpSpPr>
        <p:pic>
          <p:nvPicPr>
            <p:cNvPr id="20485" name="Picture 5" descr="T:\LCW Masters\Universal Training\LCW PowerPoint New Title Slides\2015 Copyright logo - no cities copy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299"/>
            <a:stretch>
              <a:fillRect/>
            </a:stretch>
          </p:blipFill>
          <p:spPr bwMode="auto">
            <a:xfrm>
              <a:off x="0" y="8417560"/>
              <a:ext cx="3576320" cy="49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50" name="TextBox 8"/>
            <p:cNvSpPr txBox="1">
              <a:spLocks noChangeArrowheads="1"/>
            </p:cNvSpPr>
            <p:nvPr/>
          </p:nvSpPr>
          <p:spPr bwMode="auto">
            <a:xfrm>
              <a:off x="152184" y="8914127"/>
              <a:ext cx="3276611" cy="687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Aft>
                  <a:spcPts val="1025"/>
                </a:spcAft>
                <a:defRPr/>
              </a:pPr>
              <a:r>
                <a:rPr lang="en-US" altLang="en-US" sz="1100" i="1"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© 2018 All rights reserved | www.lcwlegal.com</a:t>
              </a:r>
              <a:endParaRPr lang="en-US" altLang="en-US" sz="1100">
                <a:latin typeface="Calibri" panose="020F0502020204030204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1" hangingPunct="1">
                <a:defRPr/>
              </a:pPr>
              <a:endParaRPr lang="en-US" altLang="en-US"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65888" y="8829675"/>
            <a:ext cx="5429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FBE7738-0FE5-48F6-9BE7-386C68B1487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615315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Hiring the Best While Developing Diversity in the Workforce: Legal Requirements and Best Practices for Screening Committees CCD 8-2018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4638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56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28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00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7921A-779B-4E32-A520-61BB84D257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167754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4638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56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28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00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7921A-779B-4E32-A520-61BB84D257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03E17-4253-4B66-A123-7F07CB034792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5963" indent="-2746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278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99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71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43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15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E7ADAC-E7CB-466A-8894-4DC08E48EC22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00398-22E7-4FA3-8D8B-01EFB333124E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00398-22E7-4FA3-8D8B-01EFB333124E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320830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LCW Masters\Universal Training\LCW PowerPoint New Title Slides\Final - 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19400" y="1371600"/>
            <a:ext cx="5943600" cy="2438400"/>
          </a:xfrm>
        </p:spPr>
        <p:txBody>
          <a:bodyPr/>
          <a:lstStyle>
            <a:lvl1pPr algn="ctr">
              <a:defRPr sz="4400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5257800" cy="685800"/>
          </a:xfrm>
        </p:spPr>
        <p:txBody>
          <a:bodyPr/>
          <a:lstStyle>
            <a:lvl1pPr marL="0" indent="0">
              <a:buFontTx/>
              <a:buNone/>
              <a:defRPr sz="1900" b="1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4792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01810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9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5910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91902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4465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231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443038"/>
            <a:ext cx="40386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1443038"/>
            <a:ext cx="40386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6299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790856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29877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9073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8329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76870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4261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629929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325" y="0"/>
            <a:ext cx="2230438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0"/>
            <a:ext cx="6538912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34247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6145205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3889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36658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22125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62683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99818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66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89245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23364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0699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345704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348400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73065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05521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09941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0121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876325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9349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28711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97406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93786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64715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386133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70305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55162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922770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18979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206451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57631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96276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91920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55225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60397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87503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5882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827627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LCW Masters\Universal Training\LCW PowerPoint New Title Slides\Final - 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19400" y="1371600"/>
            <a:ext cx="5943600" cy="2438400"/>
          </a:xfrm>
        </p:spPr>
        <p:txBody>
          <a:bodyPr/>
          <a:lstStyle>
            <a:lvl1pPr algn="ctr">
              <a:defRPr sz="4400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5257800" cy="685800"/>
          </a:xfrm>
        </p:spPr>
        <p:txBody>
          <a:bodyPr/>
          <a:lstStyle>
            <a:lvl1pPr marL="0" indent="0">
              <a:buFontTx/>
              <a:buNone/>
              <a:defRPr sz="1900" b="1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32577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10221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703125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3829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71347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57114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902723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23744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13915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97128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695416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9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9020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9060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5546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2749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2296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2400" y="6540500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875188E-EAFF-4BD0-B3CF-FD80E2596DA1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842" r:id="rId2"/>
    <p:sldLayoutId id="2147486843" r:id="rId3"/>
    <p:sldLayoutId id="2147486844" r:id="rId4"/>
    <p:sldLayoutId id="2147486845" r:id="rId5"/>
    <p:sldLayoutId id="2147486846" r:id="rId6"/>
    <p:sldLayoutId id="2147486847" r:id="rId7"/>
    <p:sldLayoutId id="2147486848" r:id="rId8"/>
    <p:sldLayoutId id="2147486849" r:id="rId9"/>
    <p:sldLayoutId id="2147486850" r:id="rId10"/>
    <p:sldLayoutId id="21474868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rgbClr val="4C442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43038"/>
            <a:ext cx="8229600" cy="488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Presenter’s Name</a:t>
            </a:r>
          </a:p>
          <a:p>
            <a:pPr lvl="1"/>
            <a:r>
              <a:rPr lang="en-US" altLang="en-US"/>
              <a:t>Title | Office</a:t>
            </a:r>
          </a:p>
          <a:p>
            <a:pPr lvl="1"/>
            <a:r>
              <a:rPr lang="en-US" altLang="en-US"/>
              <a:t>Phone | Email</a:t>
            </a:r>
          </a:p>
          <a:p>
            <a:pPr lvl="1"/>
            <a:r>
              <a:rPr lang="en-US" altLang="en-US"/>
              <a:t>www.lcwlegal.com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9788" y="0"/>
            <a:ext cx="83089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52400" y="6491288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C7DD33F-F6BF-4BA0-9716-58B9A328606A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2" r:id="rId1"/>
    <p:sldLayoutId id="2147486853" r:id="rId2"/>
    <p:sldLayoutId id="2147486854" r:id="rId3"/>
    <p:sldLayoutId id="2147486855" r:id="rId4"/>
    <p:sldLayoutId id="2147486856" r:id="rId5"/>
    <p:sldLayoutId id="2147486857" r:id="rId6"/>
    <p:sldLayoutId id="2147486858" r:id="rId7"/>
    <p:sldLayoutId id="2147486859" r:id="rId8"/>
    <p:sldLayoutId id="2147486860" r:id="rId9"/>
    <p:sldLayoutId id="2147486861" r:id="rId10"/>
    <p:sldLayoutId id="214748686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3" r:id="rId1"/>
    <p:sldLayoutId id="2147486864" r:id="rId2"/>
    <p:sldLayoutId id="2147486865" r:id="rId3"/>
    <p:sldLayoutId id="2147486866" r:id="rId4"/>
    <p:sldLayoutId id="2147486867" r:id="rId5"/>
    <p:sldLayoutId id="2147486868" r:id="rId6"/>
    <p:sldLayoutId id="2147486869" r:id="rId7"/>
    <p:sldLayoutId id="2147486870" r:id="rId8"/>
    <p:sldLayoutId id="2147486871" r:id="rId9"/>
    <p:sldLayoutId id="2147486872" r:id="rId10"/>
    <p:sldLayoutId id="21474868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4" r:id="rId1"/>
    <p:sldLayoutId id="2147486875" r:id="rId2"/>
    <p:sldLayoutId id="2147486876" r:id="rId3"/>
    <p:sldLayoutId id="2147486877" r:id="rId4"/>
    <p:sldLayoutId id="2147486878" r:id="rId5"/>
    <p:sldLayoutId id="2147486879" r:id="rId6"/>
    <p:sldLayoutId id="2147486880" r:id="rId7"/>
    <p:sldLayoutId id="2147486881" r:id="rId8"/>
    <p:sldLayoutId id="2147486882" r:id="rId9"/>
    <p:sldLayoutId id="2147486883" r:id="rId10"/>
    <p:sldLayoutId id="21474868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5" r:id="rId1"/>
    <p:sldLayoutId id="2147486886" r:id="rId2"/>
    <p:sldLayoutId id="2147486887" r:id="rId3"/>
    <p:sldLayoutId id="2147486888" r:id="rId4"/>
    <p:sldLayoutId id="2147486889" r:id="rId5"/>
    <p:sldLayoutId id="2147486890" r:id="rId6"/>
    <p:sldLayoutId id="2147486891" r:id="rId7"/>
    <p:sldLayoutId id="2147486892" r:id="rId8"/>
    <p:sldLayoutId id="2147486893" r:id="rId9"/>
    <p:sldLayoutId id="2147486894" r:id="rId10"/>
    <p:sldLayoutId id="21474868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2296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2400" y="6540500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0069D01-E6D9-46C5-B174-4AB8F4A4FB7D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7" r:id="rId1"/>
    <p:sldLayoutId id="2147486896" r:id="rId2"/>
    <p:sldLayoutId id="2147486897" r:id="rId3"/>
    <p:sldLayoutId id="2147486898" r:id="rId4"/>
    <p:sldLayoutId id="2147486899" r:id="rId5"/>
    <p:sldLayoutId id="2147486900" r:id="rId6"/>
    <p:sldLayoutId id="2147486901" r:id="rId7"/>
    <p:sldLayoutId id="2147486902" r:id="rId8"/>
    <p:sldLayoutId id="2147486903" r:id="rId9"/>
    <p:sldLayoutId id="2147486904" r:id="rId10"/>
    <p:sldLayoutId id="214748690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rgbClr val="4C442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henderson@losmedanos.edu" TargetMode="External"/><Relationship Id="rId4" Type="http://schemas.openxmlformats.org/officeDocument/2006/relationships/hyperlink" Target="mailto:lschulkind@lcwlega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752599"/>
            <a:ext cx="8915400" cy="4572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>
                <a:latin typeface="Constantia" panose="02030602050306030303" pitchFamily="18" charset="0"/>
              </a:rPr>
              <a:t>“Equal Employment Opportunity/Legal Requirements”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9067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Laura </a:t>
            </a:r>
            <a:r>
              <a:rPr lang="en-US" sz="24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Schulkind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, Attorney, Liberty Cassidy Whitmore, LCW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</a:t>
            </a:r>
            <a:endParaRPr lang="en-US" sz="2400" dirty="0">
              <a:latin typeface="Constantia" panose="02030602050306030303" pitchFamily="18" charset="0"/>
            </a:endParaRPr>
          </a:p>
          <a:p>
            <a:r>
              <a:rPr lang="en-US" sz="2800" dirty="0"/>
              <a:t>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ASCCC Faculty Diversity Meeting/Regional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Yuba College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2000" dirty="0"/>
              <a:t>2088 N Beale Rd, </a:t>
            </a:r>
          </a:p>
          <a:p>
            <a:pPr algn="ctr"/>
            <a:r>
              <a:rPr lang="nb-NO" sz="2000" dirty="0"/>
              <a:t>Marysville, CA 95901</a:t>
            </a:r>
            <a:r>
              <a:rPr lang="nn-NO" sz="2000" dirty="0"/>
              <a:t> </a:t>
            </a:r>
            <a:br>
              <a:rPr lang="nn-NO" sz="2000" dirty="0"/>
            </a:br>
            <a:r>
              <a:rPr lang="en-US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February 25, 2019</a:t>
            </a:r>
          </a:p>
        </p:txBody>
      </p:sp>
    </p:spTree>
    <p:extLst>
      <p:ext uri="{BB962C8B-B14F-4D97-AF65-F5344CB8AC3E}">
        <p14:creationId xmlns:p14="http://schemas.microsoft.com/office/powerpoint/2010/main" val="10609068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 dirty="0"/>
              <a:t>                          Agenda</a:t>
            </a:r>
          </a:p>
          <a:p>
            <a:pPr marL="0" indent="0" eaLnBrk="1" hangingPunct="1">
              <a:buNone/>
            </a:pPr>
            <a:endParaRPr lang="en-US" altLang="en-US" b="1" dirty="0"/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b="1" dirty="0"/>
              <a:t>Basics for a Discussion</a:t>
            </a:r>
          </a:p>
          <a:p>
            <a:pPr marL="914400" lvl="1" indent="-514350" eaLnBrk="1" hangingPunct="1"/>
            <a:r>
              <a:rPr lang="en-US" altLang="en-US" dirty="0"/>
              <a:t>Legal backdrop</a:t>
            </a:r>
          </a:p>
          <a:p>
            <a:pPr marL="914400" lvl="1" indent="-514350" eaLnBrk="1" hangingPunct="1"/>
            <a:r>
              <a:rPr lang="en-US" altLang="en-US" dirty="0"/>
              <a:t>Fundamental principles of EEO hiring</a:t>
            </a:r>
          </a:p>
          <a:p>
            <a:pPr marL="914400" lvl="1" indent="-514350" eaLnBrk="1" hangingPunct="1"/>
            <a:r>
              <a:rPr lang="en-US" altLang="en-US" dirty="0"/>
              <a:t>Lawful strategies for promoting workforce diversity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b="1" dirty="0"/>
              <a:t>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72600" cy="1295400"/>
          </a:xfrm>
        </p:spPr>
        <p:txBody>
          <a:bodyPr/>
          <a:lstStyle/>
          <a:p>
            <a:pPr eaLnBrk="1" hangingPunct="1"/>
            <a:endParaRPr lang="en-US" altLang="en-US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/>
              <a:t>What constitutes unlawful discrimination has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Equal opportunity </a:t>
            </a:r>
            <a:r>
              <a:rPr lang="en-US" altLang="en-US" sz="2800" b="1" dirty="0">
                <a:solidFill>
                  <a:srgbClr val="C00000"/>
                </a:solidFill>
              </a:rPr>
              <a:t>→</a:t>
            </a:r>
            <a:r>
              <a:rPr lang="en-US" altLang="en-US" sz="2800" dirty="0"/>
              <a:t> Equal treatment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b="1" i="1" dirty="0">
                <a:solidFill>
                  <a:srgbClr val="C00000"/>
                </a:solidFill>
              </a:rPr>
              <a:t>. . . but</a:t>
            </a:r>
          </a:p>
          <a:p>
            <a:pPr eaLnBrk="1" hangingPunct="1">
              <a:defRPr/>
            </a:pPr>
            <a:r>
              <a:rPr lang="en-US" altLang="en-US" sz="2800" b="1" dirty="0"/>
              <a:t>Expected results have not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Build a diverse workforce</a:t>
            </a:r>
          </a:p>
          <a:p>
            <a:pPr lvl="1" eaLnBrk="1" hangingPunct="1">
              <a:defRPr/>
            </a:pPr>
            <a:r>
              <a:rPr lang="en-US" altLang="en-US" sz="2800" dirty="0"/>
              <a:t>Eliminate </a:t>
            </a:r>
            <a:r>
              <a:rPr lang="en-US" altLang="en-US" sz="2800" dirty="0" err="1"/>
              <a:t>underreprsenation</a:t>
            </a:r>
            <a:r>
              <a:rPr lang="en-US" altLang="en-US" sz="2800" dirty="0"/>
              <a:t> of protected groups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56915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/>
              <a:t>Legal Snapshot: </a:t>
            </a:r>
            <a:br>
              <a:rPr lang="en-US" altLang="en-US" sz="2800" b="1" dirty="0"/>
            </a:br>
            <a:r>
              <a:rPr lang="en-US" altLang="en-US" sz="2800" b="1" dirty="0"/>
              <a:t>CCDs &amp; Employment Discrimination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45719"/>
          </a:xfrm>
        </p:spPr>
        <p:txBody>
          <a:bodyPr/>
          <a:lstStyle/>
          <a:p>
            <a:pPr eaLnBrk="1" hangingPunct="1"/>
            <a:br>
              <a:rPr lang="en-US" altLang="en-US" sz="4000" dirty="0"/>
            </a:br>
            <a:r>
              <a:rPr lang="en-US" altLang="en-US" sz="4000" dirty="0"/>
              <a:t> </a:t>
            </a:r>
            <a:br>
              <a:rPr lang="en-US" altLang="en-US" sz="4000" dirty="0"/>
            </a:b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642175"/>
            <a:ext cx="8763000" cy="3530025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Protected status of candidates is </a:t>
            </a:r>
            <a:r>
              <a:rPr lang="en-US" altLang="en-US" sz="2400" b="1" i="1" dirty="0">
                <a:solidFill>
                  <a:srgbClr val="C00000"/>
                </a:solidFill>
              </a:rPr>
              <a:t>never</a:t>
            </a:r>
            <a:r>
              <a:rPr lang="en-US" altLang="en-US" sz="2400" dirty="0"/>
              <a:t> a factor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Infusing a commitment to diversity into the hiring process </a:t>
            </a:r>
            <a:r>
              <a:rPr lang="en-US" altLang="en-US" sz="2400" b="1" i="1" dirty="0">
                <a:solidFill>
                  <a:srgbClr val="C00000"/>
                </a:solidFill>
              </a:rPr>
              <a:t>does not </a:t>
            </a:r>
            <a:r>
              <a:rPr lang="en-US" altLang="en-US" sz="2400" dirty="0"/>
              <a:t>involve lowering standards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Infusing a commitment to diversity into the hiring process  </a:t>
            </a:r>
            <a:r>
              <a:rPr lang="en-US" altLang="en-US" sz="2400" b="1" i="1" dirty="0">
                <a:solidFill>
                  <a:srgbClr val="C00000"/>
                </a:solidFill>
              </a:rPr>
              <a:t>does</a:t>
            </a:r>
            <a:r>
              <a:rPr lang="en-US" altLang="en-US" sz="2400" dirty="0"/>
              <a:t> involve assessing candidates against job-related criteria, including:</a:t>
            </a:r>
          </a:p>
          <a:p>
            <a:pPr marL="914400" lvl="2" indent="-457200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3C8C93"/>
                </a:solidFill>
              </a:rPr>
              <a:t>Eliminating irrational (i.e. not job-related) barriers</a:t>
            </a:r>
          </a:p>
          <a:p>
            <a:pPr marL="914400" lvl="2" indent="-457200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3C8C93"/>
                </a:solidFill>
              </a:rPr>
              <a:t>Expanding/updating what you consider to be job related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153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/>
              <a:t>Three Principles for Lawful EEO Hiring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-26988" y="2895600"/>
            <a:ext cx="9067801" cy="3505200"/>
          </a:xfrm>
        </p:spPr>
        <p:txBody>
          <a:bodyPr/>
          <a:lstStyle/>
          <a:p>
            <a:pPr marL="63500" indent="0" eaLnBrk="1" hangingPunct="1">
              <a:buFontTx/>
              <a:buNone/>
            </a:pPr>
            <a:r>
              <a:rPr lang="en-US" altLang="en-US" sz="2400" b="1" dirty="0"/>
              <a:t>Four basic areas: </a:t>
            </a:r>
          </a:p>
          <a:p>
            <a:pPr marL="63500" indent="0" eaLnBrk="1" hangingPunct="1">
              <a:buFontTx/>
              <a:buAutoNum type="arabicPeriod"/>
            </a:pPr>
            <a:r>
              <a:rPr lang="en-US" altLang="en-US" sz="2400" b="1" dirty="0">
                <a:solidFill>
                  <a:srgbClr val="C00000"/>
                </a:solidFill>
              </a:rPr>
              <a:t>On-going: Workplace/educational environment</a:t>
            </a:r>
          </a:p>
          <a:p>
            <a:pPr marL="977900" lvl="1" indent="-514350" eaLnBrk="1" hangingPunct="1"/>
            <a:r>
              <a:rPr lang="en-US" altLang="en-US" sz="2400" dirty="0"/>
              <a:t>Create workplace environments attractive to nontraditional candidates, so they come…and stay</a:t>
            </a:r>
          </a:p>
          <a:p>
            <a:pPr marL="63500" indent="0" eaLnBrk="1" hangingPunct="1">
              <a:buFontTx/>
              <a:buAutoNum type="arabicPeriod" startAt="2"/>
            </a:pPr>
            <a:r>
              <a:rPr lang="en-US" altLang="en-US" sz="2400" b="1" dirty="0">
                <a:solidFill>
                  <a:srgbClr val="C00000"/>
                </a:solidFill>
              </a:rPr>
              <a:t>Pre-recruitment: Update who you are looking for</a:t>
            </a:r>
          </a:p>
          <a:p>
            <a:pPr marL="977900" lvl="1" indent="-514350" eaLnBrk="1" hangingPunct="1"/>
            <a:r>
              <a:rPr lang="en-US" altLang="en-US" sz="2400" dirty="0"/>
              <a:t>Exclude irrational barriers. Ask: is this desirable qual. a reliable predictor of performance?</a:t>
            </a:r>
          </a:p>
          <a:p>
            <a:pPr marL="977900" lvl="1" indent="-514350" eaLnBrk="1" hangingPunct="1"/>
            <a:r>
              <a:rPr lang="en-US" altLang="en-US" sz="2400" dirty="0"/>
              <a:t>Include </a:t>
            </a:r>
            <a:r>
              <a:rPr lang="en-US" altLang="en-US" sz="2400" i="1" dirty="0"/>
              <a:t>job-related</a:t>
            </a:r>
            <a:r>
              <a:rPr lang="en-US" altLang="en-US" sz="2400" dirty="0"/>
              <a:t> criteria that value current/global “KSAs”  </a:t>
            </a:r>
          </a:p>
          <a:p>
            <a:pPr marL="63500" indent="0" eaLnBrk="1" hangingPunct="1">
              <a:buFontTx/>
              <a:buNone/>
            </a:pPr>
            <a:endParaRPr lang="en-US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1" y="1600201"/>
            <a:ext cx="87360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/>
              <a:t>Lawful Strategies For Promoting Workforce Diversity 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2954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-26988" y="1295400"/>
            <a:ext cx="9067801" cy="5105400"/>
          </a:xfrm>
        </p:spPr>
        <p:txBody>
          <a:bodyPr/>
          <a:lstStyle/>
          <a:p>
            <a:pPr marL="63500" indent="0" eaLnBrk="1" hangingPunct="1">
              <a:buFontTx/>
              <a:buNone/>
            </a:pPr>
            <a:r>
              <a:rPr lang="en-US" altLang="en-US" sz="3200" b="1" dirty="0"/>
              <a:t>Lawful Strategies for Promoting Workforce Diversity</a:t>
            </a:r>
          </a:p>
          <a:p>
            <a:pPr marL="63500" indent="0" eaLnBrk="1" hangingPunct="1">
              <a:buFontTx/>
              <a:buNone/>
            </a:pPr>
            <a:endParaRPr lang="en-US" altLang="en-US" sz="3200" dirty="0"/>
          </a:p>
          <a:p>
            <a:pPr marL="63500" indent="0" eaLnBrk="1" hangingPunct="1">
              <a:buFontTx/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5486400" y="1295401"/>
            <a:ext cx="35544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2954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2590800"/>
            <a:ext cx="8153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0" eaLnBrk="1" hangingPunct="1">
              <a:buFontTx/>
              <a:buNone/>
              <a:defRPr/>
            </a:pPr>
            <a:r>
              <a:rPr lang="en-US" altLang="en-US" sz="3200" b="1" dirty="0"/>
              <a:t>Four basic areas (</a:t>
            </a:r>
            <a:r>
              <a:rPr lang="en-US" altLang="en-US" sz="3200" b="1" dirty="0" err="1"/>
              <a:t>con’t</a:t>
            </a:r>
            <a:r>
              <a:rPr lang="en-US" altLang="en-US" sz="3200" b="1" dirty="0"/>
              <a:t>): </a:t>
            </a:r>
          </a:p>
          <a:p>
            <a:pPr marL="63500" indent="0" eaLnBrk="1" hangingPunct="1">
              <a:buFontTx/>
              <a:buNone/>
              <a:defRPr/>
            </a:pPr>
            <a:endParaRPr lang="en-US" altLang="en-US" sz="2800" b="1" dirty="0">
              <a:solidFill>
                <a:srgbClr val="C00000"/>
              </a:solidFill>
            </a:endParaRPr>
          </a:p>
          <a:p>
            <a:pPr marL="577850" indent="-514350" eaLnBrk="1" hangingPunct="1">
              <a:buFontTx/>
              <a:buAutoNum type="arabicPeriod" startAt="3"/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Recruitment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Implement recruitment strategies designed to build diverse, qualified applicant pools</a:t>
            </a:r>
            <a:endParaRPr lang="en-US" altLang="en-US" sz="2800" dirty="0"/>
          </a:p>
          <a:p>
            <a:pPr marL="577850" indent="-514350" eaLnBrk="1" hangingPunct="1">
              <a:buFontTx/>
              <a:buAutoNum type="arabicPeriod" startAt="4"/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Selection Processes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Use diverse, well-trained, curious hiring committees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Implement hiring procedures designed to “interrupt” unconscious bias in the 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41490244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2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613666"/>
            <a:ext cx="7366499" cy="14594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9556" y="32443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Questions &amp; Comments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0020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865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295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9556" y="32443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Questions &amp; Comments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565" y="797510"/>
            <a:ext cx="89667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600" b="1" dirty="0">
              <a:latin typeface="Bernard MT Condensed" panose="02050806060905020404" pitchFamily="18" charset="0"/>
            </a:endParaRPr>
          </a:p>
          <a:p>
            <a:r>
              <a:rPr lang="en-US" sz="3600" b="1" dirty="0">
                <a:latin typeface="Bernard MT Condensed" panose="02050806060905020404" pitchFamily="18" charset="0"/>
              </a:rPr>
              <a:t>Please feel free to contact each of us for more information:</a:t>
            </a: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br>
              <a:rPr lang="en-US" sz="3200" b="1" dirty="0">
                <a:latin typeface="Bernard MT Condensed" panose="02050806060905020404" pitchFamily="18" charset="0"/>
              </a:rPr>
            </a:br>
            <a:endParaRPr lang="en-US" sz="3200" dirty="0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06" y="3613666"/>
            <a:ext cx="3670852" cy="27109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1" y="3048000"/>
            <a:ext cx="49910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Laura </a:t>
            </a:r>
            <a:r>
              <a:rPr lang="en-US" sz="24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Schulkind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 , Attorney</a:t>
            </a: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  <a:hlinkClick r:id="rId4"/>
              </a:rPr>
              <a:t>lschulkind@lcwlegal.com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(415) 512-3000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sz="24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 - 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  <a:hlinkClick r:id="rId5"/>
              </a:rPr>
              <a:t>shenderson@losmedanos.edu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(925) 565-6107 </a:t>
            </a:r>
            <a:br>
              <a:rPr lang="en-US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269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iring the Best While Developing Diversity in the Workforce: &amp;#x0D;&amp;#x0A;Legal Requirements &amp;#x0D;&amp;#x0A;and Best Practices &amp;#x0D;&amp;#x0A;for Screening&quot;/&gt;&lt;property id=&quot;20307&quot; value=&quot;257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EEO PLAN REQUIREMENTS&amp;quot;&quot;/&gt;&lt;property id=&quot;20307&quot; value=&quot;298&quot;/&gt;&lt;/object&gt;&lt;object type=&quot;3&quot; unique_id=&quot;10007&quot;&gt;&lt;property id=&quot;20148&quot; value=&quot;5&quot;/&gt;&lt;property id=&quot;20300&quot; value=&quot;Slide 4 - &amp;quot;EEO PLAN REQUIREMENTS&amp;quot;&quot;/&gt;&lt;property id=&quot;20307&quot; value=&quot;346&quot;/&gt;&lt;/object&gt;&lt;object type=&quot;3&quot; unique_id=&quot;10008&quot;&gt;&lt;property id=&quot;20148&quot; value=&quot;5&quot;/&gt;&lt;property id=&quot;20300&quot; value=&quot;Slide 5 - &amp;quot;&amp;#x0D;&amp;#x0A;PROMOTING DIVERSITY:&amp;#x0D;&amp;#x0A;THE LETTER AND THE SPIRIT OF THE LAW &amp;#x0D;&amp;#x0A;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FEDERAL/STATE ANTI-DISCRIMINATION LAWS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FEDERAL/STATE ANTI-DISCRIMINATION LAWS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FEDERAL/STATE ANTI-DISCRIMINATION LAWS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FEDERAL/STATE ANTI-DISCRIMINATION LAW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THE HIRING CHALLENGE &amp;quot;&quot;/&gt;&lt;property id=&quot;20307&quot; value=&quot;342&quot;/&gt;&lt;/object&gt;&lt;object type=&quot;3&quot; unique_id=&quot;10014&quot;&gt;&lt;property id=&quot;20148&quot; value=&quot;5&quot;/&gt;&lt;property id=&quot;20300&quot; value=&quot;Slide 11 - &amp;quot;THE HIRING CHALLENGE&amp;quot;&quot;/&gt;&lt;property id=&quot;20307&quot; value=&quot;343&quot;/&gt;&lt;/object&gt;&lt;object type=&quot;3&quot; unique_id=&quot;10015&quot;&gt;&lt;property id=&quot;20148&quot; value=&quot;5&quot;/&gt;&lt;property id=&quot;20300&quot; value=&quot;Slide 12 - &amp;quot;EEO IN CALIFORNIA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EEO IN CALIFORNIA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IT’S NOT JUST THE LAW…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&amp;#x0D;&amp;#x0A;THE HIRING CHALLENGE&amp;#x0D;&amp;#x0A;&amp;quot;&quot;/&gt;&lt;property id=&quot;20307&quot; value=&quot;344&quot;/&gt;&lt;/object&gt;&lt;object type=&quot;3&quot; unique_id=&quot;10019&quot;&gt;&lt;property id=&quot;20148&quot; value=&quot;5&quot;/&gt;&lt;property id=&quot;20300&quot; value=&quot;Slide 16 - &amp;quot;&amp;#x0D;&amp;#x0A;THE ROLE OF HIRING COMMITTEES &amp;#x0D;&amp;#x0A;IN PROMOTING DIVERSITY&amp;#x0D;&amp;#x0A;&amp;quot;&quot;/&gt;&lt;property id=&quot;20307&quot; value=&quot;282&quot;/&gt;&lt;/object&gt;&lt;object type=&quot;3&quot; unique_id=&quot;10020&quot;&gt;&lt;property id=&quot;20148&quot; value=&quot;5&quot;/&gt;&lt;property id=&quot;20300&quot; value=&quot;Slide 17 - &amp;quot;DIVERSITY IN THE &amp;#x0D;&amp;#x0A;HIRING PROCESS&amp;quot;&quot;/&gt;&lt;property id=&quot;20307&quot; value=&quot;301&quot;/&gt;&lt;/object&gt;&lt;object type=&quot;3&quot; unique_id=&quot;10021&quot;&gt;&lt;property id=&quot;20148&quot; value=&quot;5&quot;/&gt;&lt;property id=&quot;20300&quot; value=&quot;Slide 18 - &amp;quot;Role of Selection Committees&amp;quot;&quot;/&gt;&lt;property id=&quot;20307&quot; value=&quot;288&quot;/&gt;&lt;/object&gt;&lt;object type=&quot;3&quot; unique_id=&quot;10022&quot;&gt;&lt;property id=&quot;20148&quot; value=&quot;5&quot;/&gt;&lt;property id=&quot;20300&quot; value=&quot;Slide 19 - &amp;quot;COMMITTEE FORMATION—&amp;#x0D;&amp;#x0A;BEST PRACTICES&amp;quot;&quot;/&gt;&lt;property id=&quot;20307&quot; value=&quot;286&quot;/&gt;&lt;/object&gt;&lt;object type=&quot;3&quot; unique_id=&quot;10023&quot;&gt;&lt;property id=&quot;20148&quot; value=&quot;5&quot;/&gt;&lt;property id=&quot;20300&quot; value=&quot;Slide 20 - &amp;quot;COMMITTEE FORMATION UPDATE&amp;quot;&quot;/&gt;&lt;property id=&quot;20307&quot; value=&quot;336&quot;/&gt;&lt;/object&gt;&lt;object type=&quot;3&quot; unique_id=&quot;10024&quot;&gt;&lt;property id=&quot;20148&quot; value=&quot;5&quot;/&gt;&lt;property id=&quot;20300&quot; value=&quot;Slide 21 - &amp;quot;COMMITTEE PROCESS — &amp;#x0D;&amp;#x0A;BEST PRACTICES &amp;quot;&quot;/&gt;&lt;property id=&quot;20307&quot; value=&quot;330&quot;/&gt;&lt;/object&gt;&lt;object type=&quot;3&quot; unique_id=&quot;10025&quot;&gt;&lt;property id=&quot;20148&quot; value=&quot;5&quot;/&gt;&lt;property id=&quot;20300&quot; value=&quot;Slide 22 - &amp;quot;COMMITTEE PROCESS — &amp;#x0D;&amp;#x0A;BEST PRACTICES &amp;quot;&quot;/&gt;&lt;property id=&quot;20307&quot; value=&quot;347&quot;/&gt;&lt;/object&gt;&lt;object type=&quot;3&quot; unique_id=&quot;10026&quot;&gt;&lt;property id=&quot;20148&quot; value=&quot;5&quot;/&gt;&lt;property id=&quot;20300&quot; value=&quot;Slide 23 - &amp;quot;SCREENING PROCESS — &amp;#x0D;&amp;#x0A;BEST PRACTICES &amp;quot;&quot;/&gt;&lt;property id=&quot;20307&quot; value=&quot;289&quot;/&gt;&lt;/object&gt;&lt;object type=&quot;3&quot; unique_id=&quot;10027&quot;&gt;&lt;property id=&quot;20148&quot; value=&quot;5&quot;/&gt;&lt;property id=&quot;20300&quot; value=&quot;Slide 24 - &amp;quot;SCREENING PROCESS — &amp;#x0D;&amp;#x0A;BEST PRACTICES &amp;quot;&quot;/&gt;&lt;property id=&quot;20307&quot; value=&quot;332&quot;/&gt;&lt;/object&gt;&lt;object type=&quot;3&quot; unique_id=&quot;10028&quot;&gt;&lt;property id=&quot;20148&quot; value=&quot;5&quot;/&gt;&lt;property id=&quot;20300&quot; value=&quot;Slide 25 - &amp;quot;SCREENING PROCESS — &amp;#x0D;&amp;#x0A;BEST PRACTICES &amp;quot;&quot;/&gt;&lt;property id=&quot;20307&quot; value=&quot;333&quot;/&gt;&lt;/object&gt;&lt;object type=&quot;3&quot; unique_id=&quot;10029&quot;&gt;&lt;property id=&quot;20148&quot; value=&quot;5&quot;/&gt;&lt;property id=&quot;20300&quot; value=&quot;Slide 26 - &amp;quot;SCREENING PROCESS — &amp;#x0D;&amp;#x0A;UPDATE&amp;quot;&quot;/&gt;&lt;property id=&quot;20307&quot; value=&quot;337&quot;/&gt;&lt;/object&gt;&lt;object type=&quot;3&quot; unique_id=&quot;10030&quot;&gt;&lt;property id=&quot;20148&quot; value=&quot;5&quot;/&gt;&lt;property id=&quot;20300&quot; value=&quot;Slide 27 - &amp;quot;THE INTERVIEW—&amp;#x0D;&amp;#x0A;BEST PRACTICES&amp;quot;&quot;/&gt;&lt;property id=&quot;20307&quot; value=&quot;293&quot;/&gt;&lt;/object&gt;&lt;object type=&quot;3&quot; unique_id=&quot;10031&quot;&gt;&lt;property id=&quot;20148&quot; value=&quot;5&quot;/&gt;&lt;property id=&quot;20300&quot; value=&quot;Slide 28 - &amp;quot;THE INTERVIEW—&amp;#x0D;&amp;#x0A;BEST PRACTICES&amp;quot;&quot;/&gt;&lt;property id=&quot;20307&quot; value=&quot;294&quot;/&gt;&lt;/object&gt;&lt;object type=&quot;3&quot; unique_id=&quot;10032&quot;&gt;&lt;property id=&quot;20148&quot; value=&quot;5&quot;/&gt;&lt;property id=&quot;20300&quot; value=&quot;Slide 29 - &amp;quot;THE INTERVIEW—&amp;#x0D;&amp;#x0A;BEST PRACTICES&amp;quot;&quot;/&gt;&lt;property id=&quot;20307&quot; value=&quot;296&quot;/&gt;&lt;/object&gt;&lt;object type=&quot;3&quot; unique_id=&quot;10033&quot;&gt;&lt;property id=&quot;20148&quot; value=&quot;5&quot;/&gt;&lt;property id=&quot;20300&quot; value=&quot;Slide 30 - &amp;quot;CULTURAL COMPETENCE: &amp;#x0D;&amp;#x0A;A PROCESS&amp;quot;&quot;/&gt;&lt;property id=&quot;20307&quot; value=&quot;328&quot;/&gt;&lt;/object&gt;&lt;object type=&quot;3&quot; unique_id=&quot;10034&quot;&gt;&lt;property id=&quot;20148&quot; value=&quot;5&quot;/&gt;&lt;property id=&quot;20300&quot; value=&quot;Slide 31 - &amp;quot;UNCONSCIOUS BIAS – WHAT IS IT?&amp;quot;&quot;/&gt;&lt;property id=&quot;20307&quot; value=&quot;338&quot;/&gt;&lt;/object&gt;&lt;object type=&quot;3&quot; unique_id=&quot;10035&quot;&gt;&lt;property id=&quot;20148&quot; value=&quot;5&quot;/&gt;&lt;property id=&quot;20300&quot; value=&quot;Slide 32 - &amp;quot;STRATEGIES FOR “INTERRUPTING” UNCONSCIOUS BIAS&amp;quot;&quot;/&gt;&lt;property id=&quot;20307&quot; value=&quot;334&quot;/&gt;&lt;/object&gt;&lt;object type=&quot;3&quot; unique_id=&quot;10036&quot;&gt;&lt;property id=&quot;20148&quot; value=&quot;5&quot;/&gt;&lt;property id=&quot;20300&quot; value=&quot;Slide 33 - &amp;quot;EXERCISE&amp;quot;&quot;/&gt;&lt;property id=&quot;20307&quot; value=&quot;329&quot;/&gt;&lt;/object&gt;&lt;object type=&quot;3&quot; unique_id=&quot;10037&quot;&gt;&lt;property id=&quot;20148&quot; value=&quot;5&quot;/&gt;&lt;property id=&quot;20300&quot; value=&quot;Slide 34 - &amp;quot;CRAFTING QUESTIONS&amp;quot;&quot;/&gt;&lt;property id=&quot;20307&quot; value=&quot;318&quot;/&gt;&lt;/object&gt;&lt;object type=&quot;3&quot; unique_id=&quot;10038&quot;&gt;&lt;property id=&quot;20148&quot; value=&quot;5&quot;/&gt;&lt;property id=&quot;20300&quot; value=&quot;Slide 35 - &amp;quot;Asking Questions: The Basics&amp;quot;&quot;/&gt;&lt;property id=&quot;20307&quot; value=&quot;319&quot;/&gt;&lt;/object&gt;&lt;object type=&quot;3&quot; unique_id=&quot;10039&quot;&gt;&lt;property id=&quot;20148&quot; value=&quot;5&quot;/&gt;&lt;property id=&quot;20300&quot; value=&quot;Slide 36 - &amp;quot;Making the Most of the Interview&amp;quot;&quot;/&gt;&lt;property id=&quot;20307&quot; value=&quot;321&quot;/&gt;&lt;/object&gt;&lt;object type=&quot;3&quot; unique_id=&quot;10040&quot;&gt;&lt;property id=&quot;20148&quot; value=&quot;5&quot;/&gt;&lt;property id=&quot;20300&quot; value=&quot;Slide 37 - &amp;quot;Making the Most of the Interview&amp;quot;&quot;/&gt;&lt;property id=&quot;20307&quot; value=&quot;323&quot;/&gt;&lt;/object&gt;&lt;object type=&quot;3&quot; unique_id=&quot;10041&quot;&gt;&lt;property id=&quot;20148&quot; value=&quot;5&quot;/&gt;&lt;property id=&quot;20300&quot; value=&quot;Slide 38 - &amp;quot;Making the Most of the Interview&amp;quot;&quot;/&gt;&lt;property id=&quot;20307&quot; value=&quot;348&quot;/&gt;&lt;/object&gt;&lt;object type=&quot;3&quot; unique_id=&quot;10042&quot;&gt;&lt;property id=&quot;20148&quot; value=&quot;5&quot;/&gt;&lt;property id=&quot;20300&quot; value=&quot;Slide 39 - &amp;quot;Making the Most of the Interview&amp;quot;&quot;/&gt;&lt;property id=&quot;20307&quot; value=&quot;335&quot;/&gt;&lt;/object&gt;&lt;object type=&quot;3&quot; unique_id=&quot;10043&quot;&gt;&lt;property id=&quot;20148&quot; value=&quot;5&quot;/&gt;&lt;property id=&quot;20300&quot; value=&quot;Slide 40 - &amp;quot;Making the Most of the Interview&amp;quot;&quot;/&gt;&lt;property id=&quot;20307&quot; value=&quot;325&quot;/&gt;&lt;/object&gt;&lt;object type=&quot;3&quot; unique_id=&quot;10044&quot;&gt;&lt;property id=&quot;20148&quot; value=&quot;5&quot;/&gt;&lt;property id=&quot;20300&quot; value=&quot;Slide 41 - &amp;quot;Making the Most of the Interview&amp;quot;&quot;/&gt;&lt;property id=&quot;20307&quot; value=&quot;326&quot;/&gt;&lt;/object&gt;&lt;object type=&quot;3&quot; unique_id=&quot;10045&quot;&gt;&lt;property id=&quot;20148&quot; value=&quot;5&quot;/&gt;&lt;property id=&quot;20300&quot; value=&quot;Slide 42 - &amp;quot;Making the Most of the Interview&amp;quot;&quot;/&gt;&lt;property id=&quot;20307&quot; value=&quot;327&quot;/&gt;&lt;/object&gt;&lt;object type=&quot;3&quot; unique_id=&quot;10046&quot;&gt;&lt;property id=&quot;20148&quot; value=&quot;5&quot;/&gt;&lt;property id=&quot;20300&quot; value=&quot;Slide 43 - &amp;quot;THANK YOU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5 PPT Template - ERC">
  <a:themeElements>
    <a:clrScheme name="Custom Design 13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2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2015 PPT Template - ERC">
  <a:themeElements>
    <a:clrScheme name="Custom Design 13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LCW 2014 ppt template</Template>
  <TotalTime>70</TotalTime>
  <Words>407</Words>
  <Application>Microsoft Office PowerPoint</Application>
  <PresentationFormat>On-screen Show (4:3)</PresentationFormat>
  <Paragraphs>72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Bernard MT Condensed</vt:lpstr>
      <vt:lpstr>Calibri</vt:lpstr>
      <vt:lpstr>Constantia</vt:lpstr>
      <vt:lpstr>Palatino Linotype</vt:lpstr>
      <vt:lpstr>Times New Roman</vt:lpstr>
      <vt:lpstr>Wingdings</vt:lpstr>
      <vt:lpstr>2015 PPT Template - ERC</vt:lpstr>
      <vt:lpstr>2_Custom Design</vt:lpstr>
      <vt:lpstr>3_Custom Design</vt:lpstr>
      <vt:lpstr>4_Custom Design</vt:lpstr>
      <vt:lpstr>5_Custom Design</vt:lpstr>
      <vt:lpstr>1_2015 PPT Template - ERC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the Best While Developing Diversity in the Workforce:  Legal Requirements  and Best Practices  for Screening Committees</dc:title>
  <dc:creator>Silvester Henderson</dc:creator>
  <cp:lastModifiedBy>Henderson, Silvester</cp:lastModifiedBy>
  <cp:revision>13</cp:revision>
  <dcterms:created xsi:type="dcterms:W3CDTF">2019-01-28T11:52:52Z</dcterms:created>
  <dcterms:modified xsi:type="dcterms:W3CDTF">2019-02-22T20:52:03Z</dcterms:modified>
</cp:coreProperties>
</file>