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3" r:id="rId2"/>
    <p:sldId id="307" r:id="rId3"/>
    <p:sldId id="309" r:id="rId4"/>
    <p:sldId id="310" r:id="rId5"/>
    <p:sldId id="312" r:id="rId6"/>
    <p:sldId id="314" r:id="rId7"/>
    <p:sldId id="315" r:id="rId8"/>
    <p:sldId id="2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286" autoAdjust="0"/>
  </p:normalViewPr>
  <p:slideViewPr>
    <p:cSldViewPr snapToGrid="0">
      <p:cViewPr varScale="1">
        <p:scale>
          <a:sx n="52" d="100"/>
          <a:sy n="52" d="100"/>
        </p:scale>
        <p:origin x="734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9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1F57A-9EFD-441A-9B46-0893C16A474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48710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1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901B0-8F55-48F0-A0BA-C68D1231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0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4375" indent="-274638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0138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1463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1200" indent="-219075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84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956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528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10000" indent="-219075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F17405-16E4-4110-B324-F81361F3449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5325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5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  <p:extLst>
      <p:ext uri="{BB962C8B-B14F-4D97-AF65-F5344CB8AC3E}">
        <p14:creationId xmlns:p14="http://schemas.microsoft.com/office/powerpoint/2010/main" val="4245788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B1A16A-C97B-405F-8F2B-9B07C89ABE28}" type="slidenum">
              <a:rPr lang="en-US" altLang="en-US" sz="11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10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9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  <p:extLst>
      <p:ext uri="{BB962C8B-B14F-4D97-AF65-F5344CB8AC3E}">
        <p14:creationId xmlns:p14="http://schemas.microsoft.com/office/powerpoint/2010/main" val="843044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5963" indent="-274638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0138" indent="-21907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1463" indent="-21907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2788" indent="-219075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99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971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543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11588" indent="-219075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799113-EB10-4EA0-928A-25D76C6482A0}" type="slidenum">
              <a:rPr lang="en-US" altLang="en-US" sz="10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7413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  <p:extLst>
      <p:ext uri="{BB962C8B-B14F-4D97-AF65-F5344CB8AC3E}">
        <p14:creationId xmlns:p14="http://schemas.microsoft.com/office/powerpoint/2010/main" val="1568812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096084-7FCB-4ABD-BCD5-8A06CEBC7F13}" type="slidenum">
              <a:rPr lang="en-US" altLang="en-US" sz="11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1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4416425"/>
            <a:ext cx="607695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7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  <p:extLst>
      <p:ext uri="{BB962C8B-B14F-4D97-AF65-F5344CB8AC3E}">
        <p14:creationId xmlns:p14="http://schemas.microsoft.com/office/powerpoint/2010/main" val="3434345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77CA2E-8E07-442E-A371-95C4F62B564B}" type="slidenum">
              <a:rPr lang="en-US" altLang="en-US" sz="110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z="11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4416425"/>
            <a:ext cx="607695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1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Hiring the Best While Developing Diversity in the Workforce: Legal Requirements and Best Practices for Screening Committees CCD 8-2017</a:t>
            </a:r>
          </a:p>
        </p:txBody>
      </p:sp>
    </p:spTree>
    <p:extLst>
      <p:ext uri="{BB962C8B-B14F-4D97-AF65-F5344CB8AC3E}">
        <p14:creationId xmlns:p14="http://schemas.microsoft.com/office/powerpoint/2010/main" val="205598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487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486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9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486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1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7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68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70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4867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4867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4868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0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7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487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87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8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4869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9CB34-94AD-46D7-B32E-737D1743A29D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shipp@4cd.edu" TargetMode="External"/><Relationship Id="rId2" Type="http://schemas.openxmlformats.org/officeDocument/2006/relationships/hyperlink" Target="mailto:shenderson@losmedanos.edu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114986" y="1989056"/>
            <a:ext cx="8208123" cy="933253"/>
          </a:xfrm>
        </p:spPr>
        <p:txBody>
          <a:bodyPr>
            <a:normAutofit fontScale="90000"/>
          </a:bodyPr>
          <a:lstStyle/>
          <a:p>
            <a:br>
              <a:rPr lang="en-US" sz="2000" b="1" i="1" dirty="0">
                <a:latin typeface="Bodoni MT Black" panose="02070A03080606020203" pitchFamily="18" charset="0"/>
              </a:rPr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700" dirty="0"/>
            </a:br>
            <a:b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100" b="1" i="1" dirty="0">
                <a:latin typeface="Constantia" panose="02030602050306030303" pitchFamily="18" charset="0"/>
              </a:rPr>
              <a:t>Equal Employment </a:t>
            </a:r>
            <a:r>
              <a:rPr lang="en-US" sz="3100" b="1" i="1">
                <a:latin typeface="Constantia" panose="02030602050306030303" pitchFamily="18" charset="0"/>
              </a:rPr>
              <a:t>Opportunity/Legal Requirements”</a:t>
            </a:r>
            <a:endParaRPr lang="en-US" sz="3100" b="1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14986" y="3770722"/>
            <a:ext cx="8534400" cy="2865748"/>
          </a:xfrm>
        </p:spPr>
        <p:txBody>
          <a:bodyPr>
            <a:normAutofit fontScale="25000" lnSpcReduction="20000"/>
          </a:bodyPr>
          <a:lstStyle/>
          <a:p>
            <a:r>
              <a:rPr lang="en-US" sz="88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Silvester Henderson, ASCCC At-Large Representative</a:t>
            </a:r>
            <a:br>
              <a:rPr lang="en-US" sz="8800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en-US" sz="8800" i="1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Dio</a:t>
            </a:r>
            <a:r>
              <a:rPr lang="en-US" sz="88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 Shipp, Associate Vice Chancellor, Chief Human Resource Officer:</a:t>
            </a:r>
            <a:br>
              <a:rPr lang="en-US" sz="8800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en-US" sz="88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Contra Costa Community College District</a:t>
            </a:r>
            <a:endParaRPr lang="en-US" sz="8800" dirty="0">
              <a:latin typeface="Constantia" panose="02030602050306030303" pitchFamily="18" charset="0"/>
            </a:endParaRPr>
          </a:p>
          <a:p>
            <a:r>
              <a:rPr lang="en-US" sz="8000" dirty="0"/>
              <a:t> </a:t>
            </a:r>
          </a:p>
          <a:p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ASCCC Faculty Diversity Meeting/Regional</a:t>
            </a:r>
            <a:b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Bakersfield College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sz="9600" dirty="0"/>
              <a:t>1801 Panorama Dr.  </a:t>
            </a:r>
            <a:br>
              <a:rPr lang="nn-NO" sz="9600" dirty="0"/>
            </a:br>
            <a:r>
              <a:rPr lang="nn-NO" sz="9600" dirty="0"/>
              <a:t>Bakersfield, CA</a:t>
            </a:r>
            <a:b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dirty="0">
                <a:latin typeface="Constantia" panose="02030602050306030303" pitchFamily="18" charset="0"/>
                <a:cs typeface="Times New Roman" panose="02020603050405020304" pitchFamily="18" charset="0"/>
              </a:rPr>
              <a:t>February 21, 2019</a:t>
            </a:r>
          </a:p>
          <a:p>
            <a:endParaRPr lang="en-US" sz="96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br>
              <a:rPr lang="en-US" dirty="0"/>
            </a:br>
            <a:endParaRPr lang="en-US" dirty="0"/>
          </a:p>
          <a:p>
            <a:r>
              <a:rPr lang="en-US" dirty="0"/>
              <a:t> </a:t>
            </a:r>
          </a:p>
          <a:p>
            <a:pPr algn="r"/>
            <a:r>
              <a:rPr lang="en-US" dirty="0"/>
              <a:t>,</a:t>
            </a:r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56" y="0"/>
            <a:ext cx="9500088" cy="150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0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762812"/>
            <a:ext cx="10515600" cy="10558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latin typeface="Bernard MT Condensed" panose="02050806060905020404" pitchFamily="18" charset="0"/>
              </a:rPr>
              <a:t>Agenda/Presentation Highlights:</a:t>
            </a:r>
            <a:br>
              <a:rPr lang="en-US" altLang="en-US" dirty="0">
                <a:latin typeface="Bernard MT Condensed" panose="02050806060905020404" pitchFamily="18" charset="0"/>
              </a:rPr>
            </a:br>
            <a:endParaRPr lang="en-US" altLang="en-US" dirty="0">
              <a:latin typeface="Bernard MT Condensed" panose="020508060609050204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988296"/>
            <a:ext cx="8763000" cy="3183903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b="1" dirty="0"/>
              <a:t>Basics for a Discussion</a:t>
            </a:r>
          </a:p>
          <a:p>
            <a:pPr marL="914400" lvl="1" indent="-514350"/>
            <a:r>
              <a:rPr lang="en-US" altLang="en-US" dirty="0"/>
              <a:t>Legal backdrop</a:t>
            </a:r>
          </a:p>
          <a:p>
            <a:pPr marL="914400" lvl="1" indent="-514350"/>
            <a:r>
              <a:rPr lang="en-US" altLang="en-US" dirty="0"/>
              <a:t>Fundamental principles of EEO hiring</a:t>
            </a:r>
          </a:p>
          <a:p>
            <a:pPr marL="914400" lvl="1" indent="-514350"/>
            <a:r>
              <a:rPr lang="en-US" altLang="en-US" dirty="0"/>
              <a:t>Lawful strategies for promoting workforce diversity</a:t>
            </a:r>
          </a:p>
          <a:p>
            <a:pPr marL="514350" indent="-514350">
              <a:buFontTx/>
              <a:buAutoNum type="arabicPeriod"/>
            </a:pPr>
            <a:r>
              <a:rPr lang="en-US" altLang="en-US" b="1" dirty="0"/>
              <a:t>Discussion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56" y="0"/>
            <a:ext cx="9500088" cy="127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6413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923068"/>
            <a:ext cx="8534400" cy="76357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>
                <a:latin typeface="Bernard MT Condensed" panose="02050806060905020404" pitchFamily="18" charset="0"/>
              </a:rPr>
              <a:t>Legal Snapshot: CCDs &amp; Employment Discrimination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846895"/>
            <a:ext cx="8763000" cy="344078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200" b="1" dirty="0"/>
              <a:t>What constitutes unlawful discrimination has changed:</a:t>
            </a:r>
          </a:p>
          <a:p>
            <a:pPr lvl="1" eaLnBrk="1" hangingPunct="1">
              <a:defRPr/>
            </a:pPr>
            <a:r>
              <a:rPr lang="en-US" altLang="en-US" sz="2800" dirty="0"/>
              <a:t>Equal opportunity </a:t>
            </a:r>
            <a:r>
              <a:rPr lang="en-US" altLang="en-US" sz="2800" b="1" dirty="0">
                <a:solidFill>
                  <a:srgbClr val="C00000"/>
                </a:solidFill>
              </a:rPr>
              <a:t>→</a:t>
            </a:r>
            <a:r>
              <a:rPr lang="en-US" altLang="en-US" sz="2800" dirty="0"/>
              <a:t> Equal treatment </a:t>
            </a:r>
          </a:p>
          <a:p>
            <a:pPr marL="457200" lvl="1" indent="0">
              <a:buNone/>
              <a:defRPr/>
            </a:pPr>
            <a:r>
              <a:rPr lang="en-US" altLang="en-US" sz="3200" b="1" i="1" dirty="0">
                <a:solidFill>
                  <a:srgbClr val="C00000"/>
                </a:solidFill>
              </a:rPr>
              <a:t>. . . but</a:t>
            </a:r>
          </a:p>
          <a:p>
            <a:pPr eaLnBrk="1" hangingPunct="1">
              <a:defRPr/>
            </a:pPr>
            <a:r>
              <a:rPr lang="en-US" altLang="en-US" sz="3200" b="1" dirty="0"/>
              <a:t>Expected results have not changed:</a:t>
            </a:r>
          </a:p>
          <a:p>
            <a:pPr lvl="1" eaLnBrk="1" hangingPunct="1">
              <a:defRPr/>
            </a:pPr>
            <a:r>
              <a:rPr lang="en-US" altLang="en-US" sz="2800" dirty="0"/>
              <a:t>Build a diverse workforce</a:t>
            </a:r>
          </a:p>
          <a:p>
            <a:pPr lvl="1" eaLnBrk="1" hangingPunct="1">
              <a:defRPr/>
            </a:pPr>
            <a:r>
              <a:rPr lang="en-US" altLang="en-US" sz="2800" dirty="0"/>
              <a:t>Eliminate </a:t>
            </a:r>
            <a:r>
              <a:rPr lang="en-US" altLang="en-US" sz="2800" dirty="0" err="1"/>
              <a:t>underreprsenation</a:t>
            </a:r>
            <a:r>
              <a:rPr lang="en-US" altLang="en-US" sz="2800" dirty="0"/>
              <a:t> of protected groups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018" y="0"/>
            <a:ext cx="9643582" cy="150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0027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357459"/>
            <a:ext cx="10515600" cy="886119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sz="4000" dirty="0"/>
            </a:br>
            <a:r>
              <a:rPr lang="en-US" altLang="en-US" sz="4000" dirty="0"/>
              <a:t> </a:t>
            </a:r>
            <a:br>
              <a:rPr lang="en-US" altLang="en-US" sz="4000" dirty="0"/>
            </a:br>
            <a:r>
              <a:rPr lang="en-US" altLang="en-US" sz="4000" dirty="0">
                <a:latin typeface="Bernard MT Condensed" panose="02050806060905020404" pitchFamily="18" charset="0"/>
              </a:rPr>
              <a:t>Three Principles for Lawful EEO Hiring:</a:t>
            </a:r>
            <a:br>
              <a:rPr lang="en-US" altLang="en-US" sz="4000" dirty="0">
                <a:latin typeface="Bernard MT Condensed" panose="02050806060905020404" pitchFamily="18" charset="0"/>
              </a:rPr>
            </a:br>
            <a:br>
              <a:rPr lang="en-US" altLang="en-US" dirty="0">
                <a:latin typeface="Bernard MT Condensed" panose="02050806060905020404" pitchFamily="18" charset="0"/>
              </a:rPr>
            </a:br>
            <a:endParaRPr lang="en-US" altLang="en-US" dirty="0">
              <a:latin typeface="Bernard MT Condensed" panose="020508060609050204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413262"/>
            <a:ext cx="8763000" cy="4444738"/>
          </a:xfrm>
        </p:spPr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Protected status of candidates is </a:t>
            </a:r>
            <a:r>
              <a:rPr lang="en-US" altLang="en-US" b="1" i="1" dirty="0">
                <a:solidFill>
                  <a:srgbClr val="C00000"/>
                </a:solidFill>
              </a:rPr>
              <a:t>never</a:t>
            </a:r>
            <a:r>
              <a:rPr lang="en-US" altLang="en-US" dirty="0"/>
              <a:t> a factor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Infusing a commitment to diversity into the hiring process </a:t>
            </a:r>
            <a:r>
              <a:rPr lang="en-US" altLang="en-US" b="1" i="1" dirty="0">
                <a:solidFill>
                  <a:srgbClr val="C00000"/>
                </a:solidFill>
              </a:rPr>
              <a:t>does not </a:t>
            </a:r>
            <a:r>
              <a:rPr lang="en-US" altLang="en-US" dirty="0"/>
              <a:t>involve lowering standards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Infusing a commitment to diversity into the hiring process  </a:t>
            </a:r>
            <a:r>
              <a:rPr lang="en-US" altLang="en-US" b="1" i="1" dirty="0">
                <a:solidFill>
                  <a:srgbClr val="C00000"/>
                </a:solidFill>
              </a:rPr>
              <a:t>does</a:t>
            </a:r>
            <a:r>
              <a:rPr lang="en-US" altLang="en-US" dirty="0"/>
              <a:t> involve assessing candidates against job-related criteria, including:</a:t>
            </a:r>
          </a:p>
          <a:p>
            <a:pPr marL="914400" lvl="2" indent="-457200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3C8C93"/>
                </a:solidFill>
              </a:rPr>
              <a:t>Eliminating irrational (i.e. not job-related) barriers</a:t>
            </a:r>
          </a:p>
          <a:p>
            <a:pPr marL="914400" lvl="2" indent="-457200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3C8C93"/>
                </a:solidFill>
              </a:rPr>
              <a:t>Expanding/updating what you consider to be job related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56" y="0"/>
            <a:ext cx="9500088" cy="118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4304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357460"/>
            <a:ext cx="10515600" cy="99924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>
                <a:latin typeface="Bernard MT Condensed" panose="02050806060905020404" pitchFamily="18" charset="0"/>
              </a:rPr>
              <a:t>Lawful Strategies For Promoting Workforce Diversity  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1497013" y="2441542"/>
            <a:ext cx="9067801" cy="3654458"/>
          </a:xfrm>
        </p:spPr>
        <p:txBody>
          <a:bodyPr/>
          <a:lstStyle/>
          <a:p>
            <a:pPr marL="63500" indent="0">
              <a:buNone/>
            </a:pPr>
            <a:r>
              <a:rPr lang="en-US" altLang="en-US" sz="3200" b="1" dirty="0"/>
              <a:t>Four basic areas: </a:t>
            </a:r>
          </a:p>
          <a:p>
            <a:pPr marL="63500" indent="0">
              <a:buFontTx/>
              <a:buAutoNum type="arabicPeriod"/>
            </a:pPr>
            <a:r>
              <a:rPr lang="en-US" altLang="en-US" b="1" dirty="0">
                <a:solidFill>
                  <a:srgbClr val="C00000"/>
                </a:solidFill>
              </a:rPr>
              <a:t>On-going: Workplace/educational environment</a:t>
            </a:r>
          </a:p>
          <a:p>
            <a:pPr marL="977900" lvl="1" indent="-514350"/>
            <a:r>
              <a:rPr lang="en-US" altLang="en-US" dirty="0"/>
              <a:t>Create workplace environments attractive to nontraditional candidates, so they come…and stay</a:t>
            </a:r>
          </a:p>
          <a:p>
            <a:pPr marL="63500" indent="0">
              <a:buFontTx/>
              <a:buAutoNum type="arabicPeriod" startAt="2"/>
            </a:pPr>
            <a:r>
              <a:rPr lang="en-US" altLang="en-US" b="1" dirty="0">
                <a:solidFill>
                  <a:srgbClr val="C00000"/>
                </a:solidFill>
              </a:rPr>
              <a:t>Pre-recruitment: Update who you are looking for</a:t>
            </a:r>
          </a:p>
          <a:p>
            <a:pPr marL="977900" lvl="1" indent="-514350"/>
            <a:r>
              <a:rPr lang="en-US" altLang="en-US" dirty="0"/>
              <a:t>Exclude irrational barriers. Ask: is this desirable qual. a reliable predictor of performance?</a:t>
            </a:r>
          </a:p>
          <a:p>
            <a:pPr marL="977900" lvl="1" indent="-514350"/>
            <a:r>
              <a:rPr lang="en-US" altLang="en-US" dirty="0"/>
              <a:t>Include </a:t>
            </a:r>
            <a:r>
              <a:rPr lang="en-US" altLang="en-US" i="1" dirty="0"/>
              <a:t>job-related</a:t>
            </a:r>
            <a:r>
              <a:rPr lang="en-US" altLang="en-US" dirty="0"/>
              <a:t> criteria that value current/global “KSAs”  </a:t>
            </a:r>
          </a:p>
          <a:p>
            <a:pPr marL="63500" indent="0">
              <a:buNone/>
            </a:pPr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56" y="0"/>
            <a:ext cx="9500088" cy="118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3360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357460"/>
            <a:ext cx="10515600" cy="1216058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latin typeface="Bernard MT Condensed" panose="02050806060905020404" pitchFamily="18" charset="0"/>
              </a:rPr>
              <a:t>Lawful Strategies For Promoting Workforce Diversity  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1497013" y="2818614"/>
            <a:ext cx="9067801" cy="3277386"/>
          </a:xfrm>
        </p:spPr>
        <p:txBody>
          <a:bodyPr>
            <a:normAutofit lnSpcReduction="10000"/>
          </a:bodyPr>
          <a:lstStyle/>
          <a:p>
            <a:pPr marL="63500" indent="0">
              <a:buNone/>
              <a:defRPr/>
            </a:pPr>
            <a:r>
              <a:rPr lang="en-US" altLang="en-US" sz="3200" b="1" dirty="0"/>
              <a:t>Four basic areas (</a:t>
            </a:r>
            <a:r>
              <a:rPr lang="en-US" altLang="en-US" sz="3200" b="1" dirty="0" err="1"/>
              <a:t>con’t</a:t>
            </a:r>
            <a:r>
              <a:rPr lang="en-US" altLang="en-US" sz="3200" b="1" dirty="0"/>
              <a:t>): </a:t>
            </a:r>
            <a:endParaRPr lang="en-US" altLang="en-US" b="1" dirty="0">
              <a:solidFill>
                <a:srgbClr val="C00000"/>
              </a:solidFill>
            </a:endParaRPr>
          </a:p>
          <a:p>
            <a:pPr marL="577850" indent="-514350">
              <a:buFontTx/>
              <a:buAutoNum type="arabicPeriod" startAt="3"/>
              <a:defRPr/>
            </a:pPr>
            <a:r>
              <a:rPr lang="en-US" altLang="en-US" b="1" dirty="0">
                <a:solidFill>
                  <a:srgbClr val="C00000"/>
                </a:solidFill>
              </a:rPr>
              <a:t>Recruitment</a:t>
            </a:r>
          </a:p>
          <a:p>
            <a:pPr marL="977900" lvl="1" indent="-514350">
              <a:defRPr/>
            </a:pPr>
            <a:r>
              <a:rPr lang="en-US" altLang="en-US" dirty="0"/>
              <a:t>Implement recruitment strategies designed to build diverse, qualified applicant pools</a:t>
            </a:r>
            <a:endParaRPr lang="en-US" altLang="en-US" sz="2800" dirty="0"/>
          </a:p>
          <a:p>
            <a:pPr marL="577850" indent="-514350">
              <a:buFontTx/>
              <a:buAutoNum type="arabicPeriod" startAt="4"/>
              <a:defRPr/>
            </a:pPr>
            <a:r>
              <a:rPr lang="en-US" altLang="en-US" b="1" dirty="0">
                <a:solidFill>
                  <a:srgbClr val="C00000"/>
                </a:solidFill>
              </a:rPr>
              <a:t>Selection Processes</a:t>
            </a:r>
          </a:p>
          <a:p>
            <a:pPr marL="977900" lvl="1" indent="-514350">
              <a:defRPr/>
            </a:pPr>
            <a:r>
              <a:rPr lang="en-US" altLang="en-US" dirty="0"/>
              <a:t>Use diverse, well-trained, curious hiring committees</a:t>
            </a:r>
          </a:p>
          <a:p>
            <a:pPr marL="977900" lvl="1" indent="-514350">
              <a:defRPr/>
            </a:pPr>
            <a:r>
              <a:rPr lang="en-US" altLang="en-US" dirty="0"/>
              <a:t>Implement hiring procedures designed to “interrupt” unconscious bias in the decision-making process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56" y="0"/>
            <a:ext cx="9500088" cy="118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3100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3633" y="1819374"/>
            <a:ext cx="10237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Questions &amp; Comments </a:t>
            </a:r>
            <a:endParaRPr lang="en-US" sz="7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56" y="0"/>
            <a:ext cx="9500088" cy="1187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129" y="3289955"/>
            <a:ext cx="6297104" cy="241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72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-1" y="1668544"/>
            <a:ext cx="12191999" cy="801278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Bernard MT Condensed" panose="02050806060905020404" pitchFamily="18" charset="0"/>
              </a:rPr>
              <a:t>Please feel free to contact free to contact each of us for more information:</a:t>
            </a:r>
            <a:br>
              <a:rPr lang="en-US" sz="2800" b="1" dirty="0">
                <a:latin typeface="Bernard MT Condensed" panose="02050806060905020404" pitchFamily="18" charset="0"/>
              </a:rPr>
            </a:b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Bernard MT Condensed" panose="02050806060905020404" pitchFamily="18" charset="0"/>
              <a:cs typeface="Arial" panose="020B0604020202020204" pitchFamily="34" charset="0"/>
            </a:endParaRPr>
          </a:p>
        </p:txBody>
      </p:sp>
      <p:sp>
        <p:nvSpPr>
          <p:cNvPr id="1048659" name="Content Placeholder 2"/>
          <p:cNvSpPr>
            <a:spLocks noGrp="1"/>
          </p:cNvSpPr>
          <p:nvPr>
            <p:ph sz="half" idx="1"/>
          </p:nvPr>
        </p:nvSpPr>
        <p:spPr>
          <a:xfrm>
            <a:off x="-1" y="2705493"/>
            <a:ext cx="6900421" cy="415250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en-US" sz="88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Silvester Henderson, ASCCC At-Large Representative - </a:t>
            </a:r>
            <a:r>
              <a:rPr lang="en-US" sz="8800" i="1" dirty="0">
                <a:latin typeface="Constantia" panose="02030602050306030303" pitchFamily="18" charset="0"/>
                <a:cs typeface="Times New Roman" panose="02020603050405020304" pitchFamily="18" charset="0"/>
                <a:hlinkClick r:id="rId2"/>
              </a:rPr>
              <a:t>shenderson@losmedanos.edu</a:t>
            </a:r>
            <a:br>
              <a:rPr lang="en-US" sz="8800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endParaRPr lang="en-US" sz="8800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US" sz="8000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r>
              <a:rPr lang="en-US" sz="8800" i="1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Dio</a:t>
            </a:r>
            <a:r>
              <a:rPr lang="en-US" sz="88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 Shipp, Associate Vice Chancellor, Chief Human Resource Officer: Contra Costa Community College District</a:t>
            </a:r>
            <a:br>
              <a:rPr lang="en-US" sz="8800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en-US" sz="8800" i="1" dirty="0">
                <a:latin typeface="Constantia" panose="02030602050306030303" pitchFamily="18" charset="0"/>
                <a:cs typeface="Times New Roman" panose="02020603050405020304" pitchFamily="18" charset="0"/>
                <a:hlinkClick r:id="rId3"/>
              </a:rPr>
              <a:t>dshipp@4cd.edu</a:t>
            </a:r>
            <a:endParaRPr lang="en-US" sz="8800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000" dirty="0">
              <a:latin typeface="Constantia" panose="02030602050306030303" pitchFamily="18" charset="0"/>
            </a:endParaRPr>
          </a:p>
          <a:p>
            <a:pPr marL="0" indent="0" algn="ctr">
              <a:buNone/>
            </a:pPr>
            <a:r>
              <a:rPr lang="en-US" sz="11200" b="1" i="1" dirty="0">
                <a:latin typeface="Elephant" panose="02020904090505020303" pitchFamily="18" charset="0"/>
                <a:cs typeface="Times New Roman" panose="02020603050405020304" pitchFamily="18" charset="0"/>
              </a:rPr>
              <a:t>THANK YOU FOR COMING</a:t>
            </a:r>
          </a:p>
          <a:p>
            <a:pPr marL="0" indent="0" algn="ctr">
              <a:buNone/>
            </a:pPr>
            <a:br>
              <a:rPr lang="en-US" sz="11200" i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endParaRPr lang="en-US" sz="11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882" y="2873415"/>
            <a:ext cx="4091234" cy="376294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3082"/>
            <a:ext cx="12192000" cy="15159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378</Words>
  <Application>Microsoft Office PowerPoint</Application>
  <PresentationFormat>Widescreen</PresentationFormat>
  <Paragraphs>60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Bernard MT Condensed</vt:lpstr>
      <vt:lpstr>Bodoni MT Black</vt:lpstr>
      <vt:lpstr>Calibri</vt:lpstr>
      <vt:lpstr>Calibri Light</vt:lpstr>
      <vt:lpstr>Constantia</vt:lpstr>
      <vt:lpstr>Elephant</vt:lpstr>
      <vt:lpstr>Times New Roman</vt:lpstr>
      <vt:lpstr>Wingdings</vt:lpstr>
      <vt:lpstr>Office Theme</vt:lpstr>
      <vt:lpstr>            “Equal Employment Opportunity/Legal Requirements”</vt:lpstr>
      <vt:lpstr>Agenda/Presentation Highlights: </vt:lpstr>
      <vt:lpstr>Legal Snapshot: CCDs &amp; Employment Discrimination</vt:lpstr>
      <vt:lpstr>   Three Principles for Lawful EEO Hiring:  </vt:lpstr>
      <vt:lpstr>Lawful Strategies For Promoting Workforce Diversity  </vt:lpstr>
      <vt:lpstr>Lawful Strategies For Promoting Workforce Diversity  </vt:lpstr>
      <vt:lpstr>PowerPoint Presentation</vt:lpstr>
      <vt:lpstr>Please feel free to contact free to contact each of us for more information: </vt:lpstr>
    </vt:vector>
  </TitlesOfParts>
  <Company>Chaffey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Code Realignment Project</dc:title>
  <dc:creator>Marie Boyd</dc:creator>
  <cp:lastModifiedBy>Henderson, Silvester</cp:lastModifiedBy>
  <cp:revision>171</cp:revision>
  <cp:lastPrinted>2018-05-30T21:54:36Z</cp:lastPrinted>
  <dcterms:created xsi:type="dcterms:W3CDTF">2016-12-09T16:12:34Z</dcterms:created>
  <dcterms:modified xsi:type="dcterms:W3CDTF">2019-02-20T06:19:21Z</dcterms:modified>
</cp:coreProperties>
</file>