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76" r:id="rId6"/>
    <p:sldId id="282" r:id="rId7"/>
    <p:sldId id="264" r:id="rId8"/>
    <p:sldId id="274" r:id="rId9"/>
    <p:sldId id="279" r:id="rId10"/>
    <p:sldId id="280" r:id="rId11"/>
    <p:sldId id="281" r:id="rId12"/>
    <p:sldId id="283" r:id="rId13"/>
    <p:sldId id="278" r:id="rId14"/>
    <p:sldId id="284" r:id="rId15"/>
    <p:sldId id="275" r:id="rId16"/>
    <p:sldId id="28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7" r:id="rId27"/>
    <p:sldId id="285" r:id="rId28"/>
    <p:sldId id="287" r:id="rId29"/>
    <p:sldId id="288" r:id="rId30"/>
    <p:sldId id="261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7E060-2DCB-46F7-8803-EA273D0760D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F58E3-4512-4D5E-885F-F9198A5A226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EOPS Impact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Estimating </a:t>
            </a:r>
            <a:r>
              <a:rPr lang="en-US" b="1" dirty="0"/>
              <a:t>Effects and Inferring Implications 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8425" y="5510071"/>
            <a:ext cx="289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2016 </a:t>
            </a:r>
            <a:r>
              <a:rPr lang="en-US" dirty="0"/>
              <a:t>Academic </a:t>
            </a:r>
            <a:r>
              <a:rPr lang="en-US" dirty="0" smtClean="0"/>
              <a:t>Academy</a:t>
            </a:r>
          </a:p>
          <a:p>
            <a:r>
              <a:rPr lang="en-US" dirty="0" smtClean="0"/>
              <a:t>Sacramento, 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51007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Terrence </a:t>
            </a:r>
            <a:r>
              <a:rPr lang="en-US" dirty="0" smtClean="0"/>
              <a:t>Willett</a:t>
            </a:r>
            <a:endParaRPr lang="en-US" dirty="0"/>
          </a:p>
          <a:p>
            <a:r>
              <a:rPr lang="en-US" dirty="0" smtClean="0"/>
              <a:t>Senior Consulting Researcher</a:t>
            </a:r>
          </a:p>
          <a:p>
            <a:r>
              <a:rPr lang="en-US" dirty="0" smtClean="0"/>
              <a:t>RP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803873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2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805099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2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805099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8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804281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804281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37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534400" cy="438912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One-year retention</a:t>
            </a:r>
            <a:r>
              <a:rPr lang="en-US" dirty="0"/>
              <a:t> </a:t>
            </a:r>
          </a:p>
          <a:p>
            <a:pPr lvl="0"/>
            <a:r>
              <a:rPr lang="en-US" b="1" dirty="0" smtClean="0"/>
              <a:t>Two-year </a:t>
            </a:r>
            <a:r>
              <a:rPr lang="en-US" b="1" dirty="0"/>
              <a:t>retention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smtClean="0"/>
              <a:t>Earned </a:t>
            </a:r>
            <a:r>
              <a:rPr lang="en-US" b="1" dirty="0"/>
              <a:t>degree or certificate within 3 years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smtClean="0"/>
              <a:t>Transfer </a:t>
            </a:r>
            <a:r>
              <a:rPr lang="en-US" b="1" dirty="0"/>
              <a:t>English success within 3 years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smtClean="0"/>
              <a:t>Transfer </a:t>
            </a:r>
            <a:r>
              <a:rPr lang="en-US" b="1" dirty="0"/>
              <a:t>math success within 3 years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smtClean="0"/>
              <a:t>Transferable </a:t>
            </a:r>
            <a:r>
              <a:rPr lang="en-US" b="1" dirty="0"/>
              <a:t>units completed within 3 </a:t>
            </a:r>
            <a:r>
              <a:rPr lang="en-US" b="1" dirty="0" smtClean="0"/>
              <a:t>years</a:t>
            </a:r>
            <a:endParaRPr lang="en-US" dirty="0"/>
          </a:p>
          <a:p>
            <a:pPr lvl="0"/>
            <a:r>
              <a:rPr lang="en-US" b="1" dirty="0" smtClean="0"/>
              <a:t>60+ transferable </a:t>
            </a:r>
            <a:r>
              <a:rPr lang="en-US" b="1" dirty="0"/>
              <a:t>units completed within 3 years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smtClean="0"/>
              <a:t>Transferred </a:t>
            </a:r>
            <a:r>
              <a:rPr lang="en-US" b="1" dirty="0"/>
              <a:t>to a four-year institution within 3 </a:t>
            </a:r>
            <a:r>
              <a:rPr lang="en-US" b="1" dirty="0" smtClean="0"/>
              <a:t>years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67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8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1"/>
            <a:ext cx="8480357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65151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5928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8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Explore the </a:t>
            </a:r>
            <a:r>
              <a:rPr lang="en-US" dirty="0"/>
              <a:t>effect of the EOPS program by comparing EOPS participants to comparable non-participants on key student outcomes. 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step in developing an ongoing system of collecting and compiling quantitative and qualitative </a:t>
            </a:r>
            <a:r>
              <a:rPr lang="en-US" dirty="0" smtClean="0"/>
              <a:t>evidence of EOPS impacts.</a:t>
            </a:r>
          </a:p>
          <a:p>
            <a:r>
              <a:rPr lang="en-US" dirty="0" smtClean="0"/>
              <a:t>Conducted in 2012 </a:t>
            </a:r>
            <a:endParaRPr lang="en-US" dirty="0"/>
          </a:p>
        </p:txBody>
      </p:sp>
      <p:pic>
        <p:nvPicPr>
          <p:cNvPr id="2056" name="Picture 8" descr="C:\Users\Terrence.Willett\AppData\Local\Microsoft\Windows\Temporary Internet Files\Content.IE5\DP0VVIYF\MP900439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2626"/>
            <a:ext cx="3962400" cy="26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5928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6431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54266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8447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71600"/>
            <a:ext cx="8484475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Notes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PSM and regression </a:t>
            </a:r>
            <a:r>
              <a:rPr lang="en-US" dirty="0" smtClean="0"/>
              <a:t>produced </a:t>
            </a:r>
            <a:r>
              <a:rPr lang="en-US" dirty="0"/>
              <a:t>similar </a:t>
            </a:r>
            <a:r>
              <a:rPr lang="en-US" dirty="0" smtClean="0"/>
              <a:t>findings</a:t>
            </a:r>
          </a:p>
          <a:p>
            <a:r>
              <a:rPr lang="en-US" dirty="0" smtClean="0"/>
              <a:t>Other possible control variables not available are: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arent </a:t>
            </a:r>
            <a:r>
              <a:rPr lang="en-US" dirty="0"/>
              <a:t>education level, </a:t>
            </a:r>
            <a:r>
              <a:rPr lang="en-US" dirty="0" smtClean="0"/>
              <a:t>English proficiency, employment </a:t>
            </a:r>
            <a:r>
              <a:rPr lang="en-US" dirty="0"/>
              <a:t>load, </a:t>
            </a:r>
            <a:r>
              <a:rPr lang="en-US" dirty="0" smtClean="0"/>
              <a:t>responsibility </a:t>
            </a:r>
            <a:r>
              <a:rPr lang="en-US" dirty="0"/>
              <a:t>for dependents, </a:t>
            </a:r>
            <a:r>
              <a:rPr lang="en-US" dirty="0" smtClean="0"/>
              <a:t>personal </a:t>
            </a:r>
            <a:r>
              <a:rPr lang="en-US" dirty="0"/>
              <a:t>support networks, </a:t>
            </a:r>
            <a:r>
              <a:rPr lang="en-US" dirty="0" smtClean="0"/>
              <a:t>individual </a:t>
            </a:r>
            <a:r>
              <a:rPr lang="en-US" dirty="0"/>
              <a:t>motivation, </a:t>
            </a:r>
            <a:r>
              <a:rPr lang="en-US" dirty="0" smtClean="0"/>
              <a:t>health factors, etc.</a:t>
            </a:r>
          </a:p>
          <a:p>
            <a:r>
              <a:rPr lang="en-US" dirty="0" smtClean="0"/>
              <a:t>Only first time students beginning in fall included</a:t>
            </a:r>
          </a:p>
          <a:p>
            <a:r>
              <a:rPr lang="en-US" dirty="0" smtClean="0"/>
              <a:t>Timing and intensity of EOPS not analyzed</a:t>
            </a:r>
          </a:p>
          <a:p>
            <a:r>
              <a:rPr lang="en-US" dirty="0" smtClean="0"/>
              <a:t>12 districts did not participate</a:t>
            </a:r>
          </a:p>
          <a:p>
            <a:r>
              <a:rPr lang="en-US" dirty="0" smtClean="0"/>
              <a:t>Statistical control study only with no qualitative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Influences Achievement?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010400" cy="4389120"/>
          </a:xfrm>
        </p:spPr>
        <p:txBody>
          <a:bodyPr/>
          <a:lstStyle/>
          <a:p>
            <a:r>
              <a:rPr lang="en-US" dirty="0" smtClean="0"/>
              <a:t>Student engagement (</a:t>
            </a:r>
            <a:r>
              <a:rPr lang="en-US" dirty="0" err="1" smtClean="0"/>
              <a:t>Astin</a:t>
            </a:r>
            <a:r>
              <a:rPr lang="en-US" dirty="0" smtClean="0"/>
              <a:t>, 1984; Tinto, 1993)</a:t>
            </a:r>
          </a:p>
          <a:p>
            <a:r>
              <a:rPr lang="en-US" dirty="0" smtClean="0"/>
              <a:t>Student support </a:t>
            </a:r>
          </a:p>
          <a:p>
            <a:pPr lvl="1"/>
            <a:r>
              <a:rPr lang="en-US" dirty="0" smtClean="0"/>
              <a:t>Counseling and advising</a:t>
            </a:r>
          </a:p>
          <a:p>
            <a:pPr lvl="1"/>
            <a:r>
              <a:rPr lang="en-US" dirty="0" smtClean="0"/>
              <a:t>Tutoring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eer networking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activities with college personnel and </a:t>
            </a:r>
            <a:r>
              <a:rPr lang="en-US" dirty="0" smtClean="0"/>
              <a:t>peers</a:t>
            </a:r>
          </a:p>
          <a:p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/>
              <a:t>student </a:t>
            </a:r>
            <a:r>
              <a:rPr lang="en-US" dirty="0" smtClean="0"/>
              <a:t>self-efficacy 		(Rams, 2009)</a:t>
            </a:r>
          </a:p>
        </p:txBody>
      </p:sp>
      <p:pic>
        <p:nvPicPr>
          <p:cNvPr id="18436" name="Picture 4" descr="C:\Users\Terrence Willett\AppData\Local\Microsoft\Windows\Temporary Internet Files\Content.IE5\694SEN67\MP9004395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6318"/>
            <a:ext cx="2205941" cy="28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Support (</a:t>
            </a:r>
            <a:r>
              <a:rPr lang="en-US" dirty="0" smtClean="0"/>
              <a:t>Re)Defined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Kresge</a:t>
            </a:r>
            <a:r>
              <a:rPr lang="en-US" dirty="0" smtClean="0"/>
              <a:t> </a:t>
            </a:r>
            <a:r>
              <a:rPr lang="en-US" dirty="0"/>
              <a:t>Foundation funded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3 year </a:t>
            </a:r>
            <a:r>
              <a:rPr lang="en-US" dirty="0"/>
              <a:t>study (2011-14) </a:t>
            </a:r>
            <a:endParaRPr lang="en-US" dirty="0" smtClean="0"/>
          </a:p>
          <a:p>
            <a:r>
              <a:rPr lang="en-US" dirty="0" smtClean="0"/>
              <a:t>Examined how community college students </a:t>
            </a:r>
            <a:r>
              <a:rPr lang="en-US" dirty="0"/>
              <a:t>– particularly </a:t>
            </a:r>
            <a:r>
              <a:rPr lang="en-US" dirty="0" smtClean="0"/>
              <a:t>African </a:t>
            </a:r>
            <a:r>
              <a:rPr lang="en-US" dirty="0"/>
              <a:t>American and Latino – </a:t>
            </a:r>
            <a:r>
              <a:rPr lang="en-US" dirty="0" smtClean="0"/>
              <a:t>use supports</a:t>
            </a:r>
          </a:p>
          <a:p>
            <a:r>
              <a:rPr lang="en-US" dirty="0" smtClean="0"/>
              <a:t>Identification </a:t>
            </a:r>
            <a:r>
              <a:rPr lang="en-US" dirty="0"/>
              <a:t>of strategies </a:t>
            </a:r>
            <a:r>
              <a:rPr lang="en-US" dirty="0" smtClean="0"/>
              <a:t>that: 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persistence and completion among underrepresented students </a:t>
            </a:r>
            <a:endParaRPr lang="en-US" dirty="0" smtClean="0"/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Cost-effective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4682" r="22222" b="23333"/>
          <a:stretch/>
        </p:blipFill>
        <p:spPr>
          <a:xfrm>
            <a:off x="1524000" y="882134"/>
            <a:ext cx="6187751" cy="5790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7531"/>
            <a:ext cx="513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http://rpgroup.org/projects/student-support</a:t>
            </a:r>
          </a:p>
        </p:txBody>
      </p:sp>
    </p:spTree>
    <p:extLst>
      <p:ext uri="{BB962C8B-B14F-4D97-AF65-F5344CB8AC3E}">
        <p14:creationId xmlns:p14="http://schemas.microsoft.com/office/powerpoint/2010/main" val="92418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Context for EOPS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Renewed Equity Planning with funding</a:t>
            </a:r>
          </a:p>
          <a:p>
            <a:r>
              <a:rPr lang="en-US" dirty="0" smtClean="0"/>
              <a:t>Student Success and Support Program (SSSP)</a:t>
            </a:r>
          </a:p>
          <a:p>
            <a:r>
              <a:rPr lang="en-US" dirty="0" smtClean="0"/>
              <a:t>Increased focus on completion</a:t>
            </a:r>
          </a:p>
          <a:p>
            <a:r>
              <a:rPr lang="en-US" dirty="0" smtClean="0"/>
              <a:t>Accelerated English and math</a:t>
            </a:r>
          </a:p>
          <a:p>
            <a:pPr lvl="1"/>
            <a:r>
              <a:rPr lang="en-US" dirty="0" smtClean="0"/>
              <a:t>California Assessment Project (CAP)</a:t>
            </a:r>
          </a:p>
          <a:p>
            <a:pPr lvl="1"/>
            <a:r>
              <a:rPr lang="en-US" dirty="0" err="1" smtClean="0"/>
              <a:t>Statway</a:t>
            </a:r>
            <a:r>
              <a:rPr lang="en-US" dirty="0" smtClean="0"/>
              <a:t>, </a:t>
            </a:r>
            <a:r>
              <a:rPr lang="en-US" dirty="0" err="1" smtClean="0"/>
              <a:t>Quantway</a:t>
            </a:r>
            <a:endParaRPr lang="en-US" dirty="0" smtClean="0"/>
          </a:p>
          <a:p>
            <a:r>
              <a:rPr lang="en-US" dirty="0" smtClean="0"/>
              <a:t>Common Assessment Initiative (CAI)</a:t>
            </a:r>
          </a:p>
          <a:p>
            <a:pPr lvl="1"/>
            <a:r>
              <a:rPr lang="en-US" dirty="0" smtClean="0"/>
              <a:t>Multiple Measures Assessment Project (MMAP)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9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 Planning Group for the California Community Colleges (RP Group)</a:t>
            </a:r>
          </a:p>
          <a:p>
            <a:pPr lvl="1"/>
            <a:r>
              <a:rPr lang="en-US" dirty="0" smtClean="0"/>
              <a:t>RP Group researchers conducting the analyses</a:t>
            </a:r>
          </a:p>
          <a:p>
            <a:r>
              <a:rPr lang="en-US" dirty="0" smtClean="0"/>
              <a:t>California Community College Chancellor’s Office Management Information System (COMIS)</a:t>
            </a:r>
          </a:p>
          <a:p>
            <a:pPr lvl="1"/>
            <a:r>
              <a:rPr lang="en-US" dirty="0" smtClean="0"/>
              <a:t>Data collection and database maintenance and access</a:t>
            </a:r>
          </a:p>
          <a:p>
            <a:r>
              <a:rPr lang="en-US" dirty="0" smtClean="0"/>
              <a:t>Volunteer Community College Districts</a:t>
            </a:r>
          </a:p>
          <a:p>
            <a:pPr lvl="1"/>
            <a:r>
              <a:rPr lang="en-US" dirty="0" smtClean="0"/>
              <a:t>60 districts chose to participate</a:t>
            </a:r>
            <a:endParaRPr lang="en-US" dirty="0"/>
          </a:p>
        </p:txBody>
      </p:sp>
      <p:pic>
        <p:nvPicPr>
          <p:cNvPr id="5122" name="Picture 2" descr="C:\Users\Terrence.Willett\AppData\Local\Microsoft\Windows\Temporary Internet Files\Content.IE5\QSMVMK7L\MP9004002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5020242"/>
            <a:ext cx="2757714" cy="18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expect to use the findings of this study?</a:t>
            </a:r>
          </a:p>
          <a:p>
            <a:r>
              <a:rPr lang="en-US" dirty="0" smtClean="0"/>
              <a:t>How are your EOPS programs and Equity Plans linked?</a:t>
            </a:r>
          </a:p>
          <a:p>
            <a:r>
              <a:rPr lang="en-US" dirty="0" smtClean="0"/>
              <a:t>Knowing this study is limited, what might you like to see in future studies?</a:t>
            </a:r>
          </a:p>
          <a:p>
            <a:r>
              <a:rPr lang="en-US" dirty="0" smtClean="0"/>
              <a:t>Other comments or questions?</a:t>
            </a:r>
            <a:endParaRPr lang="en-US" dirty="0"/>
          </a:p>
        </p:txBody>
      </p:sp>
      <p:pic>
        <p:nvPicPr>
          <p:cNvPr id="6146" name="Picture 2" descr="C:\Users\Terrence.Willett\AppData\Local\Microsoft\Windows\Temporary Internet Files\Content.IE5\DP0VVIYF\MP9004018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6" y="3736848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71144"/>
            <a:ext cx="7772400" cy="600456"/>
          </a:xfrm>
        </p:spPr>
        <p:txBody>
          <a:bodyPr/>
          <a:lstStyle/>
          <a:p>
            <a:r>
              <a:rPr lang="en-US" sz="3600" dirty="0" smtClean="0"/>
              <a:t>Contact Information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2263" y="1393209"/>
            <a:ext cx="7772400" cy="49313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Fabio Gonzalez, CCCEOPSA </a:t>
            </a:r>
            <a:r>
              <a:rPr lang="en-US" dirty="0" smtClean="0"/>
              <a:t>President </a:t>
            </a:r>
            <a:endParaRPr lang="en-US" dirty="0"/>
          </a:p>
          <a:p>
            <a:r>
              <a:rPr lang="en-US" dirty="0"/>
              <a:t>San José City College</a:t>
            </a:r>
          </a:p>
          <a:p>
            <a:r>
              <a:rPr lang="en-US" dirty="0"/>
              <a:t>fabio.gonzalez@sjcc.edu</a:t>
            </a:r>
          </a:p>
          <a:p>
            <a:endParaRPr lang="en-US" dirty="0" smtClean="0"/>
          </a:p>
          <a:p>
            <a:r>
              <a:rPr lang="en-US" dirty="0" smtClean="0"/>
              <a:t>Will Bruce, CCCEOPSA Past President</a:t>
            </a:r>
          </a:p>
          <a:p>
            <a:r>
              <a:rPr lang="en-US" dirty="0" smtClean="0"/>
              <a:t>Allan Hancock College</a:t>
            </a:r>
          </a:p>
          <a:p>
            <a:r>
              <a:rPr lang="en-US" dirty="0" smtClean="0"/>
              <a:t>wbruce@hancockcollege.edu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RP Group Research Team</a:t>
            </a:r>
          </a:p>
          <a:p>
            <a:r>
              <a:rPr lang="en-US" dirty="0" smtClean="0"/>
              <a:t>Terrence Willett, Principal Investigator, twillett@rpgroup.org</a:t>
            </a:r>
          </a:p>
          <a:p>
            <a:r>
              <a:rPr lang="en-US" dirty="0" smtClean="0"/>
              <a:t>Craig Hayward, Researcher</a:t>
            </a:r>
          </a:p>
          <a:p>
            <a:r>
              <a:rPr lang="en-US" dirty="0" smtClean="0"/>
              <a:t>Darla Cooper, Director of Research and Evaluation</a:t>
            </a:r>
          </a:p>
          <a:p>
            <a:endParaRPr lang="en-US" dirty="0"/>
          </a:p>
          <a:p>
            <a:r>
              <a:rPr lang="en-US" sz="3000" b="1" dirty="0"/>
              <a:t>http://</a:t>
            </a:r>
            <a:r>
              <a:rPr lang="en-US" sz="3000" b="1" dirty="0" smtClean="0"/>
              <a:t>www.ccceopsa.org/eops-impact-study </a:t>
            </a:r>
            <a:endParaRPr lang="en-US" sz="3000" b="1" dirty="0"/>
          </a:p>
        </p:txBody>
      </p:sp>
      <p:pic>
        <p:nvPicPr>
          <p:cNvPr id="7170" name="Picture 2" descr="C:\Users\Terrence.Willett\AppData\Local\Microsoft\Windows\Temporary Internet Files\Content.IE5\QSMVMK7L\MP9004278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85242" cy="1722821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COMIS </a:t>
            </a:r>
            <a:r>
              <a:rPr lang="en-US" dirty="0" smtClean="0"/>
              <a:t>data via secure </a:t>
            </a:r>
            <a:r>
              <a:rPr lang="en-US" dirty="0"/>
              <a:t>VPN </a:t>
            </a:r>
            <a:r>
              <a:rPr lang="en-US" dirty="0" smtClean="0"/>
              <a:t>to research database. </a:t>
            </a:r>
          </a:p>
          <a:p>
            <a:r>
              <a:rPr lang="en-US" dirty="0" smtClean="0"/>
              <a:t>No SSNs </a:t>
            </a:r>
          </a:p>
          <a:p>
            <a:r>
              <a:rPr lang="en-US" dirty="0" smtClean="0"/>
              <a:t>No birthdates</a:t>
            </a:r>
          </a:p>
          <a:p>
            <a:r>
              <a:rPr lang="en-US" dirty="0" smtClean="0"/>
              <a:t>No full names </a:t>
            </a:r>
          </a:p>
          <a:p>
            <a:r>
              <a:rPr lang="en-US" dirty="0" smtClean="0"/>
              <a:t>No individual student data reported</a:t>
            </a:r>
          </a:p>
          <a:p>
            <a:r>
              <a:rPr lang="en-US" dirty="0" smtClean="0"/>
              <a:t>No individual colleges reported</a:t>
            </a:r>
          </a:p>
        </p:txBody>
      </p:sp>
      <p:pic>
        <p:nvPicPr>
          <p:cNvPr id="3074" name="Picture 2" descr="C:\Users\Terrence.Willett\AppData\Local\Microsoft\Windows\Temporary Internet Files\Content.IE5\DP0VVIYF\MP9004409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20" y="0"/>
            <a:ext cx="24378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Preising</a:t>
            </a:r>
            <a:r>
              <a:rPr lang="en-US" dirty="0" smtClean="0"/>
              <a:t> (1979) conducted a telephone </a:t>
            </a:r>
            <a:r>
              <a:rPr lang="en-US" dirty="0"/>
              <a:t>survey </a:t>
            </a:r>
            <a:r>
              <a:rPr lang="en-US" dirty="0" smtClean="0"/>
              <a:t>in 1973 at </a:t>
            </a:r>
            <a:r>
              <a:rPr lang="en-US" dirty="0"/>
              <a:t>San José City </a:t>
            </a:r>
            <a:r>
              <a:rPr lang="en-US" dirty="0" smtClean="0"/>
              <a:t>College and found that EOPS </a:t>
            </a:r>
            <a:r>
              <a:rPr lang="en-US" dirty="0"/>
              <a:t>participants </a:t>
            </a:r>
            <a:r>
              <a:rPr lang="en-US" dirty="0" smtClean="0"/>
              <a:t>were more likely to:</a:t>
            </a:r>
          </a:p>
          <a:p>
            <a:pPr lvl="1"/>
            <a:r>
              <a:rPr lang="en-US" dirty="0" smtClean="0"/>
              <a:t>obtain </a:t>
            </a:r>
            <a:r>
              <a:rPr lang="en-US" dirty="0"/>
              <a:t>an associate’s </a:t>
            </a:r>
            <a:r>
              <a:rPr lang="en-US" dirty="0" smtClean="0"/>
              <a:t>degree,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enrolled after two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grade point averages over 2.0, and </a:t>
            </a:r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/>
              <a:t>accepted at a four-year institution than </a:t>
            </a:r>
            <a:r>
              <a:rPr lang="en-US" dirty="0" smtClean="0"/>
              <a:t>students,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owever the </a:t>
            </a:r>
            <a:r>
              <a:rPr lang="en-US" dirty="0"/>
              <a:t>study did not appear to implement any controls for differences in background variables. </a:t>
            </a:r>
          </a:p>
          <a:p>
            <a:endParaRPr lang="en-US" dirty="0"/>
          </a:p>
        </p:txBody>
      </p:sp>
      <p:pic>
        <p:nvPicPr>
          <p:cNvPr id="15362" name="Picture 2" descr="C:\Users\Terrence Willett\AppData\Local\Microsoft\Windows\Temporary Internet Files\Content.IE5\VTFVFJZ8\MP9004384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3574"/>
            <a:ext cx="1828800" cy="12244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8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Wurtz</a:t>
            </a:r>
            <a:r>
              <a:rPr lang="en-US" dirty="0" smtClean="0"/>
              <a:t> (2011) at </a:t>
            </a:r>
            <a:r>
              <a:rPr lang="en-US" dirty="0"/>
              <a:t>Crafton Hills College compared first-time college EOPS and non-EOPS student enrolled in the same course sections and </a:t>
            </a:r>
            <a:r>
              <a:rPr lang="en-US" dirty="0" smtClean="0"/>
              <a:t>found: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course completion rates, </a:t>
            </a:r>
            <a:endParaRPr lang="en-US" dirty="0" smtClean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EOPS student course success rates, and </a:t>
            </a:r>
            <a:endParaRPr lang="en-US" dirty="0" smtClean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EOPS student fall to spring </a:t>
            </a:r>
            <a:r>
              <a:rPr lang="en-US" dirty="0" smtClean="0"/>
              <a:t>retention.</a:t>
            </a:r>
          </a:p>
          <a:p>
            <a:pPr lvl="1"/>
            <a:r>
              <a:rPr lang="en-US" dirty="0" smtClean="0"/>
              <a:t>Differences </a:t>
            </a:r>
            <a:r>
              <a:rPr lang="en-US" dirty="0"/>
              <a:t>in background characteristics between EOPS and non-EOPS students presented a limitation, </a:t>
            </a:r>
            <a:r>
              <a:rPr lang="en-US" dirty="0" smtClean="0"/>
              <a:t>partially </a:t>
            </a:r>
            <a:r>
              <a:rPr lang="en-US" dirty="0"/>
              <a:t>mitigated </a:t>
            </a:r>
            <a:r>
              <a:rPr lang="en-US" dirty="0" smtClean="0"/>
              <a:t>as students were in same </a:t>
            </a:r>
            <a:r>
              <a:rPr lang="en-US" dirty="0"/>
              <a:t>sections.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7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707,113 </a:t>
            </a:r>
            <a:r>
              <a:rPr lang="en-US" dirty="0"/>
              <a:t>first-time </a:t>
            </a:r>
            <a:r>
              <a:rPr lang="en-US" dirty="0" smtClean="0"/>
              <a:t>students in fall </a:t>
            </a:r>
            <a:r>
              <a:rPr lang="en-US" dirty="0"/>
              <a:t>2004, </a:t>
            </a:r>
            <a:r>
              <a:rPr lang="en-US" dirty="0" smtClean="0"/>
              <a:t>2005</a:t>
            </a:r>
            <a:r>
              <a:rPr lang="en-US" dirty="0"/>
              <a:t>, </a:t>
            </a:r>
            <a:r>
              <a:rPr lang="en-US" dirty="0" smtClean="0"/>
              <a:t>2006</a:t>
            </a:r>
            <a:r>
              <a:rPr lang="en-US" dirty="0"/>
              <a:t>, </a:t>
            </a:r>
            <a:r>
              <a:rPr lang="en-US" dirty="0" smtClean="0"/>
              <a:t>2007 </a:t>
            </a:r>
          </a:p>
          <a:p>
            <a:r>
              <a:rPr lang="en-US" dirty="0" smtClean="0"/>
              <a:t>60 college </a:t>
            </a:r>
            <a:r>
              <a:rPr lang="en-US" dirty="0"/>
              <a:t>districts representing 97 </a:t>
            </a:r>
            <a:r>
              <a:rPr lang="en-US" dirty="0" smtClean="0"/>
              <a:t>colleges</a:t>
            </a:r>
          </a:p>
          <a:p>
            <a:r>
              <a:rPr lang="en-US" dirty="0"/>
              <a:t>Tracked for </a:t>
            </a:r>
            <a:r>
              <a:rPr lang="en-US" dirty="0" smtClean="0"/>
              <a:t>3 years</a:t>
            </a:r>
            <a:endParaRPr lang="en-US" dirty="0"/>
          </a:p>
          <a:p>
            <a:r>
              <a:rPr lang="en-US" dirty="0" smtClean="0"/>
              <a:t>64,196 in EOPS sometime in the 3 year window</a:t>
            </a:r>
          </a:p>
          <a:p>
            <a:r>
              <a:rPr lang="en-US" dirty="0" smtClean="0"/>
              <a:t>642,917 </a:t>
            </a:r>
            <a:r>
              <a:rPr lang="en-US" dirty="0"/>
              <a:t>did not participate in EOPS </a:t>
            </a:r>
            <a:r>
              <a:rPr lang="en-US" dirty="0" smtClean="0"/>
              <a:t>in the 3 year window</a:t>
            </a:r>
          </a:p>
          <a:p>
            <a:r>
              <a:rPr lang="en-US" dirty="0" smtClean="0"/>
              <a:t>Statistical control techniques</a:t>
            </a:r>
          </a:p>
          <a:p>
            <a:pPr lvl="1"/>
            <a:r>
              <a:rPr lang="en-US" dirty="0" smtClean="0"/>
              <a:t>Propensity Score Matching (PSM)</a:t>
            </a:r>
          </a:p>
          <a:p>
            <a:pPr lvl="1"/>
            <a:r>
              <a:rPr lang="en-US" dirty="0" smtClean="0"/>
              <a:t>Multivariate Regressions</a:t>
            </a:r>
          </a:p>
          <a:p>
            <a:endParaRPr lang="en-US" dirty="0"/>
          </a:p>
        </p:txBody>
      </p:sp>
      <p:pic>
        <p:nvPicPr>
          <p:cNvPr id="16388" name="Picture 4" descr="C:\Users\Terrence Willett\AppData\Local\Microsoft\Windows\Temporary Internet Files\Content.IE5\GT856RND\MP9003879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28374"/>
            <a:ext cx="1447800" cy="20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Age in first term</a:t>
            </a:r>
          </a:p>
          <a:p>
            <a:pPr lvl="0"/>
            <a:r>
              <a:rPr lang="en-US" dirty="0"/>
              <a:t>Gender</a:t>
            </a:r>
          </a:p>
          <a:p>
            <a:pPr lvl="0"/>
            <a:r>
              <a:rPr lang="en-US" dirty="0"/>
              <a:t>African-American indicator</a:t>
            </a:r>
          </a:p>
          <a:p>
            <a:pPr lvl="0"/>
            <a:r>
              <a:rPr lang="en-US" dirty="0"/>
              <a:t>Asian indicator</a:t>
            </a:r>
          </a:p>
          <a:p>
            <a:pPr lvl="0"/>
            <a:r>
              <a:rPr lang="en-US" dirty="0"/>
              <a:t>Hispanic indicator</a:t>
            </a:r>
          </a:p>
          <a:p>
            <a:pPr lvl="0"/>
            <a:r>
              <a:rPr lang="en-US" dirty="0"/>
              <a:t>High school graduate flag</a:t>
            </a:r>
          </a:p>
          <a:p>
            <a:pPr lvl="0"/>
            <a:r>
              <a:rPr lang="en-US" dirty="0"/>
              <a:t>Received disability services</a:t>
            </a:r>
          </a:p>
          <a:p>
            <a:pPr lvl="0"/>
            <a:r>
              <a:rPr lang="en-US" dirty="0"/>
              <a:t>Received Pell grant</a:t>
            </a:r>
          </a:p>
          <a:p>
            <a:pPr lvl="0"/>
            <a:r>
              <a:rPr lang="en-US" dirty="0"/>
              <a:t>Level of first English course</a:t>
            </a:r>
          </a:p>
          <a:p>
            <a:pPr lvl="0"/>
            <a:r>
              <a:rPr lang="en-US" dirty="0"/>
              <a:t>Level of first Math course</a:t>
            </a:r>
          </a:p>
          <a:p>
            <a:pPr lvl="0"/>
            <a:r>
              <a:rPr lang="en-US" dirty="0"/>
              <a:t>Year of first college attendance</a:t>
            </a:r>
          </a:p>
          <a:p>
            <a:pPr lvl="0"/>
            <a:r>
              <a:rPr lang="en-US" dirty="0"/>
              <a:t>First college attended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803873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24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3754</TotalTime>
  <Words>713</Words>
  <Application>Microsoft Office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Flow</vt:lpstr>
      <vt:lpstr>EOPS Impact Study</vt:lpstr>
      <vt:lpstr>Purpose</vt:lpstr>
      <vt:lpstr>Study Partners</vt:lpstr>
      <vt:lpstr>Security and Privacy</vt:lpstr>
      <vt:lpstr>Related Research</vt:lpstr>
      <vt:lpstr>Related Research, cont.</vt:lpstr>
      <vt:lpstr>Methods</vt:lpstr>
      <vt:lpstr>Control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Notes and Limitations</vt:lpstr>
      <vt:lpstr>What Influences Achievement?</vt:lpstr>
      <vt:lpstr>Student Support (Re)Defined</vt:lpstr>
      <vt:lpstr>PowerPoint Presentation</vt:lpstr>
      <vt:lpstr>New Context for EOPS</vt:lpstr>
      <vt:lpstr>Your Input</vt:lpstr>
      <vt:lpstr>Contact Information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EOPS Impact Study</dc:title>
  <dc:creator>Terrence.Willett</dc:creator>
  <cp:lastModifiedBy>Terrence Willett</cp:lastModifiedBy>
  <cp:revision>80</cp:revision>
  <dcterms:created xsi:type="dcterms:W3CDTF">2011-10-10T19:09:05Z</dcterms:created>
  <dcterms:modified xsi:type="dcterms:W3CDTF">2016-03-14T19:37:59Z</dcterms:modified>
</cp:coreProperties>
</file>