
<file path=[Content_Types].xml><?xml version="1.0" encoding="utf-8"?>
<Types xmlns="http://schemas.openxmlformats.org/package/2006/content-types">
  <Default Extension="xml" ContentType="application/xml"/>
  <Default Extension="jpeg" ContentType="image/jpeg"/>
  <Default Extension="tiff" ContentType="image/tif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22" r:id="rId2"/>
  </p:sldMasterIdLst>
  <p:notesMasterIdLst>
    <p:notesMasterId r:id="rId41"/>
  </p:notesMasterIdLst>
  <p:sldIdLst>
    <p:sldId id="294" r:id="rId3"/>
    <p:sldId id="256" r:id="rId4"/>
    <p:sldId id="261" r:id="rId5"/>
    <p:sldId id="259" r:id="rId6"/>
    <p:sldId id="260" r:id="rId7"/>
    <p:sldId id="258" r:id="rId8"/>
    <p:sldId id="269" r:id="rId9"/>
    <p:sldId id="270" r:id="rId10"/>
    <p:sldId id="271" r:id="rId11"/>
    <p:sldId id="272" r:id="rId12"/>
    <p:sldId id="262" r:id="rId13"/>
    <p:sldId id="263" r:id="rId14"/>
    <p:sldId id="275" r:id="rId15"/>
    <p:sldId id="264" r:id="rId16"/>
    <p:sldId id="273" r:id="rId17"/>
    <p:sldId id="274" r:id="rId18"/>
    <p:sldId id="276" r:id="rId19"/>
    <p:sldId id="277" r:id="rId20"/>
    <p:sldId id="265" r:id="rId21"/>
    <p:sldId id="266" r:id="rId22"/>
    <p:sldId id="267" r:id="rId23"/>
    <p:sldId id="268"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31" autoAdjust="0"/>
    <p:restoredTop sz="94660"/>
  </p:normalViewPr>
  <p:slideViewPr>
    <p:cSldViewPr snapToGrid="0" snapToObjects="1">
      <p:cViewPr>
        <p:scale>
          <a:sx n="90" d="100"/>
          <a:sy n="90" d="100"/>
        </p:scale>
        <p:origin x="-1624"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notesMaster" Target="notesMasters/notes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2B3423-6885-3D4B-9EB4-B8BE82053EDF}" type="doc">
      <dgm:prSet loTypeId="urn:microsoft.com/office/officeart/2005/8/layout/radial3" loCatId="" qsTypeId="urn:microsoft.com/office/officeart/2005/8/quickstyle/simple4" qsCatId="simple" csTypeId="urn:microsoft.com/office/officeart/2005/8/colors/accent1_2" csCatId="accent1" phldr="1"/>
      <dgm:spPr/>
      <dgm:t>
        <a:bodyPr/>
        <a:lstStyle/>
        <a:p>
          <a:endParaRPr lang="en-US"/>
        </a:p>
      </dgm:t>
    </dgm:pt>
    <dgm:pt modelId="{1F44B7C9-869C-1149-AFC7-D345A0A15048}">
      <dgm:prSet phldrT="[Text]"/>
      <dgm:spPr/>
      <dgm:t>
        <a:bodyPr/>
        <a:lstStyle/>
        <a:p>
          <a:r>
            <a:rPr lang="en-US" dirty="0" smtClean="0">
              <a:solidFill>
                <a:srgbClr val="FFFFFF"/>
              </a:solidFill>
            </a:rPr>
            <a:t>Hobsons Solution</a:t>
          </a:r>
          <a:endParaRPr lang="en-US" dirty="0">
            <a:solidFill>
              <a:srgbClr val="FFFFFF"/>
            </a:solidFill>
          </a:endParaRPr>
        </a:p>
      </dgm:t>
    </dgm:pt>
    <dgm:pt modelId="{FCD8D81C-A439-2741-B441-A18BAA952716}" type="parTrans" cxnId="{CB5E93B4-1413-494E-9A04-6D98EBA109CF}">
      <dgm:prSet/>
      <dgm:spPr/>
      <dgm:t>
        <a:bodyPr/>
        <a:lstStyle/>
        <a:p>
          <a:endParaRPr lang="en-US">
            <a:solidFill>
              <a:srgbClr val="FFFFFF"/>
            </a:solidFill>
          </a:endParaRPr>
        </a:p>
      </dgm:t>
    </dgm:pt>
    <dgm:pt modelId="{D4651CD3-D305-9448-8B1E-A6A6B4F12A4F}" type="sibTrans" cxnId="{CB5E93B4-1413-494E-9A04-6D98EBA109CF}">
      <dgm:prSet/>
      <dgm:spPr/>
      <dgm:t>
        <a:bodyPr/>
        <a:lstStyle/>
        <a:p>
          <a:endParaRPr lang="en-US">
            <a:solidFill>
              <a:srgbClr val="FFFFFF"/>
            </a:solidFill>
          </a:endParaRPr>
        </a:p>
      </dgm:t>
    </dgm:pt>
    <dgm:pt modelId="{17453F74-265E-D34E-8C58-24A100AF0F75}">
      <dgm:prSet phldrT="[Text]"/>
      <dgm:spPr/>
      <dgm:t>
        <a:bodyPr/>
        <a:lstStyle/>
        <a:p>
          <a:r>
            <a:rPr lang="en-US" dirty="0" smtClean="0">
              <a:solidFill>
                <a:srgbClr val="FFFFFF"/>
              </a:solidFill>
            </a:rPr>
            <a:t>Degree Audit</a:t>
          </a:r>
          <a:endParaRPr lang="en-US" dirty="0">
            <a:solidFill>
              <a:srgbClr val="FFFFFF"/>
            </a:solidFill>
          </a:endParaRPr>
        </a:p>
      </dgm:t>
    </dgm:pt>
    <dgm:pt modelId="{12AC4CEB-2362-BA4F-8EB8-8888D2BF38E7}" type="parTrans" cxnId="{C9D52CF4-9487-5440-992F-B86F465FA2E5}">
      <dgm:prSet/>
      <dgm:spPr/>
      <dgm:t>
        <a:bodyPr/>
        <a:lstStyle/>
        <a:p>
          <a:endParaRPr lang="en-US">
            <a:solidFill>
              <a:srgbClr val="FFFFFF"/>
            </a:solidFill>
          </a:endParaRPr>
        </a:p>
      </dgm:t>
    </dgm:pt>
    <dgm:pt modelId="{978879EE-607C-6B45-BC8F-7AB3DD4BED1D}" type="sibTrans" cxnId="{C9D52CF4-9487-5440-992F-B86F465FA2E5}">
      <dgm:prSet/>
      <dgm:spPr/>
      <dgm:t>
        <a:bodyPr/>
        <a:lstStyle/>
        <a:p>
          <a:endParaRPr lang="en-US">
            <a:solidFill>
              <a:srgbClr val="FFFFFF"/>
            </a:solidFill>
          </a:endParaRPr>
        </a:p>
      </dgm:t>
    </dgm:pt>
    <dgm:pt modelId="{AE9E4362-A54B-194C-80A1-B180FC2C45EC}">
      <dgm:prSet phldrT="[Text]"/>
      <dgm:spPr/>
      <dgm:t>
        <a:bodyPr/>
        <a:lstStyle/>
        <a:p>
          <a:r>
            <a:rPr lang="en-US" dirty="0" smtClean="0">
              <a:solidFill>
                <a:srgbClr val="FFFFFF"/>
              </a:solidFill>
            </a:rPr>
            <a:t>Early Alert</a:t>
          </a:r>
          <a:endParaRPr lang="en-US" dirty="0">
            <a:solidFill>
              <a:srgbClr val="FFFFFF"/>
            </a:solidFill>
          </a:endParaRPr>
        </a:p>
      </dgm:t>
    </dgm:pt>
    <dgm:pt modelId="{2A4E642B-23E5-A443-9D85-60EA3CF966F5}" type="parTrans" cxnId="{D0B57BB4-F66D-E342-87AB-5F59C4C86533}">
      <dgm:prSet/>
      <dgm:spPr/>
      <dgm:t>
        <a:bodyPr/>
        <a:lstStyle/>
        <a:p>
          <a:endParaRPr lang="en-US">
            <a:solidFill>
              <a:srgbClr val="FFFFFF"/>
            </a:solidFill>
          </a:endParaRPr>
        </a:p>
      </dgm:t>
    </dgm:pt>
    <dgm:pt modelId="{82FFC51C-9A75-DE40-803F-5CDB3C2AA655}" type="sibTrans" cxnId="{D0B57BB4-F66D-E342-87AB-5F59C4C86533}">
      <dgm:prSet/>
      <dgm:spPr/>
      <dgm:t>
        <a:bodyPr/>
        <a:lstStyle/>
        <a:p>
          <a:endParaRPr lang="en-US">
            <a:solidFill>
              <a:srgbClr val="FFFFFF"/>
            </a:solidFill>
          </a:endParaRPr>
        </a:p>
      </dgm:t>
    </dgm:pt>
    <dgm:pt modelId="{A1503058-7359-3B4E-9353-A9947E8FC282}">
      <dgm:prSet phldrT="[Text]"/>
      <dgm:spPr/>
      <dgm:t>
        <a:bodyPr/>
        <a:lstStyle/>
        <a:p>
          <a:r>
            <a:rPr lang="en-US" dirty="0" err="1" smtClean="0">
              <a:solidFill>
                <a:srgbClr val="FFFFFF"/>
              </a:solidFill>
            </a:rPr>
            <a:t>Appt</a:t>
          </a:r>
          <a:r>
            <a:rPr lang="en-US" dirty="0" smtClean="0">
              <a:solidFill>
                <a:srgbClr val="FFFFFF"/>
              </a:solidFill>
            </a:rPr>
            <a:t> &amp; Case </a:t>
          </a:r>
          <a:r>
            <a:rPr lang="en-US" dirty="0" err="1" smtClean="0">
              <a:solidFill>
                <a:srgbClr val="FFFFFF"/>
              </a:solidFill>
            </a:rPr>
            <a:t>Mgmt</a:t>
          </a:r>
          <a:endParaRPr lang="en-US" dirty="0">
            <a:solidFill>
              <a:srgbClr val="FFFFFF"/>
            </a:solidFill>
          </a:endParaRPr>
        </a:p>
      </dgm:t>
    </dgm:pt>
    <dgm:pt modelId="{DE24B35C-808F-B347-92C7-7C090499E938}" type="parTrans" cxnId="{3E1C3D6A-ADE9-504C-8ABD-B0940CDEAC28}">
      <dgm:prSet/>
      <dgm:spPr/>
      <dgm:t>
        <a:bodyPr/>
        <a:lstStyle/>
        <a:p>
          <a:endParaRPr lang="en-US">
            <a:solidFill>
              <a:srgbClr val="FFFFFF"/>
            </a:solidFill>
          </a:endParaRPr>
        </a:p>
      </dgm:t>
    </dgm:pt>
    <dgm:pt modelId="{17513E09-7246-934F-A811-E3773523B94E}" type="sibTrans" cxnId="{3E1C3D6A-ADE9-504C-8ABD-B0940CDEAC28}">
      <dgm:prSet/>
      <dgm:spPr/>
      <dgm:t>
        <a:bodyPr/>
        <a:lstStyle/>
        <a:p>
          <a:endParaRPr lang="en-US">
            <a:solidFill>
              <a:srgbClr val="FFFFFF"/>
            </a:solidFill>
          </a:endParaRPr>
        </a:p>
      </dgm:t>
    </dgm:pt>
    <dgm:pt modelId="{C502D498-99C7-AE46-A8C9-A93CA8AE4912}">
      <dgm:prSet phldrT="[Text]"/>
      <dgm:spPr/>
      <dgm:t>
        <a:bodyPr/>
        <a:lstStyle/>
        <a:p>
          <a:r>
            <a:rPr lang="en-US" dirty="0" smtClean="0">
              <a:solidFill>
                <a:srgbClr val="FFFFFF"/>
              </a:solidFill>
            </a:rPr>
            <a:t>Degree Planner</a:t>
          </a:r>
          <a:endParaRPr lang="en-US" dirty="0">
            <a:solidFill>
              <a:srgbClr val="FFFFFF"/>
            </a:solidFill>
          </a:endParaRPr>
        </a:p>
      </dgm:t>
    </dgm:pt>
    <dgm:pt modelId="{4C63946F-5A96-6E46-AB4C-46415FE92CCF}" type="parTrans" cxnId="{73DA32D4-F217-DE43-A0E6-0D5114B3EDFF}">
      <dgm:prSet/>
      <dgm:spPr/>
      <dgm:t>
        <a:bodyPr/>
        <a:lstStyle/>
        <a:p>
          <a:endParaRPr lang="en-US">
            <a:solidFill>
              <a:srgbClr val="FFFFFF"/>
            </a:solidFill>
          </a:endParaRPr>
        </a:p>
      </dgm:t>
    </dgm:pt>
    <dgm:pt modelId="{6B6DFA69-2A0C-434F-B81C-955AF84B800B}" type="sibTrans" cxnId="{73DA32D4-F217-DE43-A0E6-0D5114B3EDFF}">
      <dgm:prSet/>
      <dgm:spPr/>
      <dgm:t>
        <a:bodyPr/>
        <a:lstStyle/>
        <a:p>
          <a:endParaRPr lang="en-US">
            <a:solidFill>
              <a:srgbClr val="FFFFFF"/>
            </a:solidFill>
          </a:endParaRPr>
        </a:p>
      </dgm:t>
    </dgm:pt>
    <dgm:pt modelId="{1251B879-96C9-4245-ABC5-C3A38ACB0CFA}" type="pres">
      <dgm:prSet presAssocID="{7A2B3423-6885-3D4B-9EB4-B8BE82053EDF}" presName="composite" presStyleCnt="0">
        <dgm:presLayoutVars>
          <dgm:chMax val="1"/>
          <dgm:dir/>
          <dgm:resizeHandles val="exact"/>
        </dgm:presLayoutVars>
      </dgm:prSet>
      <dgm:spPr/>
      <dgm:t>
        <a:bodyPr/>
        <a:lstStyle/>
        <a:p>
          <a:endParaRPr lang="en-US"/>
        </a:p>
      </dgm:t>
    </dgm:pt>
    <dgm:pt modelId="{3BA9B083-0C57-944D-9299-21C603E35A96}" type="pres">
      <dgm:prSet presAssocID="{7A2B3423-6885-3D4B-9EB4-B8BE82053EDF}" presName="radial" presStyleCnt="0">
        <dgm:presLayoutVars>
          <dgm:animLvl val="ctr"/>
        </dgm:presLayoutVars>
      </dgm:prSet>
      <dgm:spPr/>
    </dgm:pt>
    <dgm:pt modelId="{E1DDB8B3-FA71-D144-A1EA-5DF2974E8AB3}" type="pres">
      <dgm:prSet presAssocID="{1F44B7C9-869C-1149-AFC7-D345A0A15048}" presName="centerShape" presStyleLbl="vennNode1" presStyleIdx="0" presStyleCnt="5"/>
      <dgm:spPr/>
      <dgm:t>
        <a:bodyPr/>
        <a:lstStyle/>
        <a:p>
          <a:endParaRPr lang="en-US"/>
        </a:p>
      </dgm:t>
    </dgm:pt>
    <dgm:pt modelId="{4F2548FF-D59B-994A-8C64-67B4E8B4624F}" type="pres">
      <dgm:prSet presAssocID="{17453F74-265E-D34E-8C58-24A100AF0F75}" presName="node" presStyleLbl="vennNode1" presStyleIdx="1" presStyleCnt="5">
        <dgm:presLayoutVars>
          <dgm:bulletEnabled val="1"/>
        </dgm:presLayoutVars>
      </dgm:prSet>
      <dgm:spPr/>
      <dgm:t>
        <a:bodyPr/>
        <a:lstStyle/>
        <a:p>
          <a:endParaRPr lang="en-US"/>
        </a:p>
      </dgm:t>
    </dgm:pt>
    <dgm:pt modelId="{7B9C8B32-A9A2-CD40-A291-34C87E197F7B}" type="pres">
      <dgm:prSet presAssocID="{AE9E4362-A54B-194C-80A1-B180FC2C45EC}" presName="node" presStyleLbl="vennNode1" presStyleIdx="2" presStyleCnt="5">
        <dgm:presLayoutVars>
          <dgm:bulletEnabled val="1"/>
        </dgm:presLayoutVars>
      </dgm:prSet>
      <dgm:spPr/>
      <dgm:t>
        <a:bodyPr/>
        <a:lstStyle/>
        <a:p>
          <a:endParaRPr lang="en-US"/>
        </a:p>
      </dgm:t>
    </dgm:pt>
    <dgm:pt modelId="{52361D1E-992B-FA4D-BB7E-36751A8BD1B0}" type="pres">
      <dgm:prSet presAssocID="{A1503058-7359-3B4E-9353-A9947E8FC282}" presName="node" presStyleLbl="vennNode1" presStyleIdx="3" presStyleCnt="5">
        <dgm:presLayoutVars>
          <dgm:bulletEnabled val="1"/>
        </dgm:presLayoutVars>
      </dgm:prSet>
      <dgm:spPr/>
      <dgm:t>
        <a:bodyPr/>
        <a:lstStyle/>
        <a:p>
          <a:endParaRPr lang="en-US"/>
        </a:p>
      </dgm:t>
    </dgm:pt>
    <dgm:pt modelId="{D48C57DD-0585-5846-B378-146EE6062E8A}" type="pres">
      <dgm:prSet presAssocID="{C502D498-99C7-AE46-A8C9-A93CA8AE4912}" presName="node" presStyleLbl="vennNode1" presStyleIdx="4" presStyleCnt="5">
        <dgm:presLayoutVars>
          <dgm:bulletEnabled val="1"/>
        </dgm:presLayoutVars>
      </dgm:prSet>
      <dgm:spPr/>
      <dgm:t>
        <a:bodyPr/>
        <a:lstStyle/>
        <a:p>
          <a:endParaRPr lang="en-US"/>
        </a:p>
      </dgm:t>
    </dgm:pt>
  </dgm:ptLst>
  <dgm:cxnLst>
    <dgm:cxn modelId="{C9D52CF4-9487-5440-992F-B86F465FA2E5}" srcId="{1F44B7C9-869C-1149-AFC7-D345A0A15048}" destId="{17453F74-265E-D34E-8C58-24A100AF0F75}" srcOrd="0" destOrd="0" parTransId="{12AC4CEB-2362-BA4F-8EB8-8888D2BF38E7}" sibTransId="{978879EE-607C-6B45-BC8F-7AB3DD4BED1D}"/>
    <dgm:cxn modelId="{6D5F2259-A9C2-FE46-8F6A-CE4E5AF408F1}" type="presOf" srcId="{7A2B3423-6885-3D4B-9EB4-B8BE82053EDF}" destId="{1251B879-96C9-4245-ABC5-C3A38ACB0CFA}" srcOrd="0" destOrd="0" presId="urn:microsoft.com/office/officeart/2005/8/layout/radial3"/>
    <dgm:cxn modelId="{554FE509-C4E2-6641-AFCD-8525FE1C3F1F}" type="presOf" srcId="{17453F74-265E-D34E-8C58-24A100AF0F75}" destId="{4F2548FF-D59B-994A-8C64-67B4E8B4624F}" srcOrd="0" destOrd="0" presId="urn:microsoft.com/office/officeart/2005/8/layout/radial3"/>
    <dgm:cxn modelId="{F8D40F91-089B-9B4D-B555-CF1A55D02E5C}" type="presOf" srcId="{A1503058-7359-3B4E-9353-A9947E8FC282}" destId="{52361D1E-992B-FA4D-BB7E-36751A8BD1B0}" srcOrd="0" destOrd="0" presId="urn:microsoft.com/office/officeart/2005/8/layout/radial3"/>
    <dgm:cxn modelId="{CB5E93B4-1413-494E-9A04-6D98EBA109CF}" srcId="{7A2B3423-6885-3D4B-9EB4-B8BE82053EDF}" destId="{1F44B7C9-869C-1149-AFC7-D345A0A15048}" srcOrd="0" destOrd="0" parTransId="{FCD8D81C-A439-2741-B441-A18BAA952716}" sibTransId="{D4651CD3-D305-9448-8B1E-A6A6B4F12A4F}"/>
    <dgm:cxn modelId="{73DA32D4-F217-DE43-A0E6-0D5114B3EDFF}" srcId="{1F44B7C9-869C-1149-AFC7-D345A0A15048}" destId="{C502D498-99C7-AE46-A8C9-A93CA8AE4912}" srcOrd="3" destOrd="0" parTransId="{4C63946F-5A96-6E46-AB4C-46415FE92CCF}" sibTransId="{6B6DFA69-2A0C-434F-B81C-955AF84B800B}"/>
    <dgm:cxn modelId="{D0B57BB4-F66D-E342-87AB-5F59C4C86533}" srcId="{1F44B7C9-869C-1149-AFC7-D345A0A15048}" destId="{AE9E4362-A54B-194C-80A1-B180FC2C45EC}" srcOrd="1" destOrd="0" parTransId="{2A4E642B-23E5-A443-9D85-60EA3CF966F5}" sibTransId="{82FFC51C-9A75-DE40-803F-5CDB3C2AA655}"/>
    <dgm:cxn modelId="{3E1C3D6A-ADE9-504C-8ABD-B0940CDEAC28}" srcId="{1F44B7C9-869C-1149-AFC7-D345A0A15048}" destId="{A1503058-7359-3B4E-9353-A9947E8FC282}" srcOrd="2" destOrd="0" parTransId="{DE24B35C-808F-B347-92C7-7C090499E938}" sibTransId="{17513E09-7246-934F-A811-E3773523B94E}"/>
    <dgm:cxn modelId="{3939346C-219C-384F-9D16-D8F3A52738CC}" type="presOf" srcId="{C502D498-99C7-AE46-A8C9-A93CA8AE4912}" destId="{D48C57DD-0585-5846-B378-146EE6062E8A}" srcOrd="0" destOrd="0" presId="urn:microsoft.com/office/officeart/2005/8/layout/radial3"/>
    <dgm:cxn modelId="{D544E1C5-56D3-2646-AAAA-EB47B1B66481}" type="presOf" srcId="{AE9E4362-A54B-194C-80A1-B180FC2C45EC}" destId="{7B9C8B32-A9A2-CD40-A291-34C87E197F7B}" srcOrd="0" destOrd="0" presId="urn:microsoft.com/office/officeart/2005/8/layout/radial3"/>
    <dgm:cxn modelId="{51CDE79B-38DC-BD44-A0BC-FA8ADD225B87}" type="presOf" srcId="{1F44B7C9-869C-1149-AFC7-D345A0A15048}" destId="{E1DDB8B3-FA71-D144-A1EA-5DF2974E8AB3}" srcOrd="0" destOrd="0" presId="urn:microsoft.com/office/officeart/2005/8/layout/radial3"/>
    <dgm:cxn modelId="{578ACDE4-F622-E64F-8776-618CC75A0E9D}" type="presParOf" srcId="{1251B879-96C9-4245-ABC5-C3A38ACB0CFA}" destId="{3BA9B083-0C57-944D-9299-21C603E35A96}" srcOrd="0" destOrd="0" presId="urn:microsoft.com/office/officeart/2005/8/layout/radial3"/>
    <dgm:cxn modelId="{9092203C-90A6-2F4B-9D62-DBF9798D6407}" type="presParOf" srcId="{3BA9B083-0C57-944D-9299-21C603E35A96}" destId="{E1DDB8B3-FA71-D144-A1EA-5DF2974E8AB3}" srcOrd="0" destOrd="0" presId="urn:microsoft.com/office/officeart/2005/8/layout/radial3"/>
    <dgm:cxn modelId="{9F961862-33C4-A44D-8771-39F415AF41F6}" type="presParOf" srcId="{3BA9B083-0C57-944D-9299-21C603E35A96}" destId="{4F2548FF-D59B-994A-8C64-67B4E8B4624F}" srcOrd="1" destOrd="0" presId="urn:microsoft.com/office/officeart/2005/8/layout/radial3"/>
    <dgm:cxn modelId="{CFE7690D-6E19-F14F-BF10-7C747C8F69B7}" type="presParOf" srcId="{3BA9B083-0C57-944D-9299-21C603E35A96}" destId="{7B9C8B32-A9A2-CD40-A291-34C87E197F7B}" srcOrd="2" destOrd="0" presId="urn:microsoft.com/office/officeart/2005/8/layout/radial3"/>
    <dgm:cxn modelId="{5F883CA4-E13B-F24A-A0F3-ECCF41F3F9B6}" type="presParOf" srcId="{3BA9B083-0C57-944D-9299-21C603E35A96}" destId="{52361D1E-992B-FA4D-BB7E-36751A8BD1B0}" srcOrd="3" destOrd="0" presId="urn:microsoft.com/office/officeart/2005/8/layout/radial3"/>
    <dgm:cxn modelId="{70BED319-D350-1341-B12D-5CEB3B68FA9F}" type="presParOf" srcId="{3BA9B083-0C57-944D-9299-21C603E35A96}" destId="{D48C57DD-0585-5846-B378-146EE6062E8A}"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DDB8B3-FA71-D144-A1EA-5DF2974E8AB3}">
      <dsp:nvSpPr>
        <dsp:cNvPr id="0" name=""/>
        <dsp:cNvSpPr/>
      </dsp:nvSpPr>
      <dsp:spPr>
        <a:xfrm>
          <a:off x="2747255" y="768436"/>
          <a:ext cx="1914351" cy="1914351"/>
        </a:xfrm>
        <a:prstGeom prst="ellipse">
          <a:avLst/>
        </a:prstGeom>
        <a:gradFill rotWithShape="0">
          <a:gsLst>
            <a:gs pos="0">
              <a:schemeClr val="accent1">
                <a:alpha val="50000"/>
                <a:hueOff val="0"/>
                <a:satOff val="0"/>
                <a:lumOff val="0"/>
                <a:alphaOff val="0"/>
                <a:tint val="96000"/>
                <a:satMod val="120000"/>
                <a:lumMod val="120000"/>
              </a:schemeClr>
            </a:gs>
            <a:gs pos="100000">
              <a:schemeClr val="accent1">
                <a:alpha val="50000"/>
                <a:hueOff val="0"/>
                <a:satOff val="0"/>
                <a:lumOff val="0"/>
                <a:alphaOff val="0"/>
                <a:shade val="89000"/>
                <a:lumMod val="90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dirty="0" smtClean="0">
              <a:solidFill>
                <a:srgbClr val="FFFFFF"/>
              </a:solidFill>
            </a:rPr>
            <a:t>Hobsons Solution</a:t>
          </a:r>
          <a:endParaRPr lang="en-US" sz="2700" kern="1200" dirty="0">
            <a:solidFill>
              <a:srgbClr val="FFFFFF"/>
            </a:solidFill>
          </a:endParaRPr>
        </a:p>
      </dsp:txBody>
      <dsp:txXfrm>
        <a:off x="3027605" y="1048786"/>
        <a:ext cx="1353651" cy="1353651"/>
      </dsp:txXfrm>
    </dsp:sp>
    <dsp:sp modelId="{4F2548FF-D59B-994A-8C64-67B4E8B4624F}">
      <dsp:nvSpPr>
        <dsp:cNvPr id="0" name=""/>
        <dsp:cNvSpPr/>
      </dsp:nvSpPr>
      <dsp:spPr>
        <a:xfrm>
          <a:off x="3225843" y="341"/>
          <a:ext cx="957175" cy="957175"/>
        </a:xfrm>
        <a:prstGeom prst="ellipse">
          <a:avLst/>
        </a:prstGeom>
        <a:gradFill rotWithShape="0">
          <a:gsLst>
            <a:gs pos="0">
              <a:schemeClr val="accent1">
                <a:alpha val="50000"/>
                <a:hueOff val="0"/>
                <a:satOff val="0"/>
                <a:lumOff val="0"/>
                <a:alphaOff val="0"/>
                <a:tint val="96000"/>
                <a:satMod val="120000"/>
                <a:lumMod val="120000"/>
              </a:schemeClr>
            </a:gs>
            <a:gs pos="100000">
              <a:schemeClr val="accent1">
                <a:alpha val="50000"/>
                <a:hueOff val="0"/>
                <a:satOff val="0"/>
                <a:lumOff val="0"/>
                <a:alphaOff val="0"/>
                <a:shade val="89000"/>
                <a:lumMod val="90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solidFill>
                <a:srgbClr val="FFFFFF"/>
              </a:solidFill>
            </a:rPr>
            <a:t>Degree Audit</a:t>
          </a:r>
          <a:endParaRPr lang="en-US" sz="1500" kern="1200" dirty="0">
            <a:solidFill>
              <a:srgbClr val="FFFFFF"/>
            </a:solidFill>
          </a:endParaRPr>
        </a:p>
      </dsp:txBody>
      <dsp:txXfrm>
        <a:off x="3366018" y="140516"/>
        <a:ext cx="676825" cy="676825"/>
      </dsp:txXfrm>
    </dsp:sp>
    <dsp:sp modelId="{7B9C8B32-A9A2-CD40-A291-34C87E197F7B}">
      <dsp:nvSpPr>
        <dsp:cNvPr id="0" name=""/>
        <dsp:cNvSpPr/>
      </dsp:nvSpPr>
      <dsp:spPr>
        <a:xfrm>
          <a:off x="4472526" y="1247024"/>
          <a:ext cx="957175" cy="957175"/>
        </a:xfrm>
        <a:prstGeom prst="ellipse">
          <a:avLst/>
        </a:prstGeom>
        <a:gradFill rotWithShape="0">
          <a:gsLst>
            <a:gs pos="0">
              <a:schemeClr val="accent1">
                <a:alpha val="50000"/>
                <a:hueOff val="0"/>
                <a:satOff val="0"/>
                <a:lumOff val="0"/>
                <a:alphaOff val="0"/>
                <a:tint val="96000"/>
                <a:satMod val="120000"/>
                <a:lumMod val="120000"/>
              </a:schemeClr>
            </a:gs>
            <a:gs pos="100000">
              <a:schemeClr val="accent1">
                <a:alpha val="50000"/>
                <a:hueOff val="0"/>
                <a:satOff val="0"/>
                <a:lumOff val="0"/>
                <a:alphaOff val="0"/>
                <a:shade val="89000"/>
                <a:lumMod val="90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solidFill>
                <a:srgbClr val="FFFFFF"/>
              </a:solidFill>
            </a:rPr>
            <a:t>Early Alert</a:t>
          </a:r>
          <a:endParaRPr lang="en-US" sz="1500" kern="1200" dirty="0">
            <a:solidFill>
              <a:srgbClr val="FFFFFF"/>
            </a:solidFill>
          </a:endParaRPr>
        </a:p>
      </dsp:txBody>
      <dsp:txXfrm>
        <a:off x="4612701" y="1387199"/>
        <a:ext cx="676825" cy="676825"/>
      </dsp:txXfrm>
    </dsp:sp>
    <dsp:sp modelId="{52361D1E-992B-FA4D-BB7E-36751A8BD1B0}">
      <dsp:nvSpPr>
        <dsp:cNvPr id="0" name=""/>
        <dsp:cNvSpPr/>
      </dsp:nvSpPr>
      <dsp:spPr>
        <a:xfrm>
          <a:off x="3225843" y="2493707"/>
          <a:ext cx="957175" cy="957175"/>
        </a:xfrm>
        <a:prstGeom prst="ellipse">
          <a:avLst/>
        </a:prstGeom>
        <a:gradFill rotWithShape="0">
          <a:gsLst>
            <a:gs pos="0">
              <a:schemeClr val="accent1">
                <a:alpha val="50000"/>
                <a:hueOff val="0"/>
                <a:satOff val="0"/>
                <a:lumOff val="0"/>
                <a:alphaOff val="0"/>
                <a:tint val="96000"/>
                <a:satMod val="120000"/>
                <a:lumMod val="120000"/>
              </a:schemeClr>
            </a:gs>
            <a:gs pos="100000">
              <a:schemeClr val="accent1">
                <a:alpha val="50000"/>
                <a:hueOff val="0"/>
                <a:satOff val="0"/>
                <a:lumOff val="0"/>
                <a:alphaOff val="0"/>
                <a:shade val="89000"/>
                <a:lumMod val="90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err="1" smtClean="0">
              <a:solidFill>
                <a:srgbClr val="FFFFFF"/>
              </a:solidFill>
            </a:rPr>
            <a:t>Appt</a:t>
          </a:r>
          <a:r>
            <a:rPr lang="en-US" sz="1500" kern="1200" dirty="0" smtClean="0">
              <a:solidFill>
                <a:srgbClr val="FFFFFF"/>
              </a:solidFill>
            </a:rPr>
            <a:t> &amp; Case </a:t>
          </a:r>
          <a:r>
            <a:rPr lang="en-US" sz="1500" kern="1200" dirty="0" err="1" smtClean="0">
              <a:solidFill>
                <a:srgbClr val="FFFFFF"/>
              </a:solidFill>
            </a:rPr>
            <a:t>Mgmt</a:t>
          </a:r>
          <a:endParaRPr lang="en-US" sz="1500" kern="1200" dirty="0">
            <a:solidFill>
              <a:srgbClr val="FFFFFF"/>
            </a:solidFill>
          </a:endParaRPr>
        </a:p>
      </dsp:txBody>
      <dsp:txXfrm>
        <a:off x="3366018" y="2633882"/>
        <a:ext cx="676825" cy="676825"/>
      </dsp:txXfrm>
    </dsp:sp>
    <dsp:sp modelId="{D48C57DD-0585-5846-B378-146EE6062E8A}">
      <dsp:nvSpPr>
        <dsp:cNvPr id="0" name=""/>
        <dsp:cNvSpPr/>
      </dsp:nvSpPr>
      <dsp:spPr>
        <a:xfrm>
          <a:off x="1979160" y="1247024"/>
          <a:ext cx="957175" cy="957175"/>
        </a:xfrm>
        <a:prstGeom prst="ellipse">
          <a:avLst/>
        </a:prstGeom>
        <a:gradFill rotWithShape="0">
          <a:gsLst>
            <a:gs pos="0">
              <a:schemeClr val="accent1">
                <a:alpha val="50000"/>
                <a:hueOff val="0"/>
                <a:satOff val="0"/>
                <a:lumOff val="0"/>
                <a:alphaOff val="0"/>
                <a:tint val="96000"/>
                <a:satMod val="120000"/>
                <a:lumMod val="120000"/>
              </a:schemeClr>
            </a:gs>
            <a:gs pos="100000">
              <a:schemeClr val="accent1">
                <a:alpha val="50000"/>
                <a:hueOff val="0"/>
                <a:satOff val="0"/>
                <a:lumOff val="0"/>
                <a:alphaOff val="0"/>
                <a:shade val="89000"/>
                <a:lumMod val="90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solidFill>
                <a:srgbClr val="FFFFFF"/>
              </a:solidFill>
            </a:rPr>
            <a:t>Degree Planner</a:t>
          </a:r>
          <a:endParaRPr lang="en-US" sz="1500" kern="1200" dirty="0">
            <a:solidFill>
              <a:srgbClr val="FFFFFF"/>
            </a:solidFill>
          </a:endParaRPr>
        </a:p>
      </dsp:txBody>
      <dsp:txXfrm>
        <a:off x="2119335" y="1387199"/>
        <a:ext cx="676825" cy="676825"/>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851AC8-9174-4A40-958B-49DC9EA9862F}" type="datetimeFigureOut">
              <a:rPr lang="en-US" smtClean="0"/>
              <a:t>7/12/15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0F9D84-10BC-B64A-858C-6A16475A6BCE}" type="slidenum">
              <a:rPr lang="en-US" smtClean="0"/>
              <a:t>‹#›</a:t>
            </a:fld>
            <a:endParaRPr lang="en-US"/>
          </a:p>
        </p:txBody>
      </p:sp>
    </p:spTree>
    <p:extLst>
      <p:ext uri="{BB962C8B-B14F-4D97-AF65-F5344CB8AC3E}">
        <p14:creationId xmlns:p14="http://schemas.microsoft.com/office/powerpoint/2010/main" val="309289292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1" eaLnBrk="0" fontAlgn="base" hangingPunct="0">
              <a:spcBef>
                <a:spcPct val="30000"/>
              </a:spcBef>
              <a:spcAft>
                <a:spcPct val="0"/>
              </a:spcAft>
              <a:defRPr/>
            </a:pPr>
            <a:endParaRPr lang="en-US" dirty="0"/>
          </a:p>
        </p:txBody>
      </p:sp>
      <p:sp>
        <p:nvSpPr>
          <p:cNvPr id="4" name="Slide Number Placeholder 3"/>
          <p:cNvSpPr>
            <a:spLocks noGrp="1"/>
          </p:cNvSpPr>
          <p:nvPr>
            <p:ph type="sldNum" sz="quarter" idx="10"/>
          </p:nvPr>
        </p:nvSpPr>
        <p:spPr/>
        <p:txBody>
          <a:bodyPr/>
          <a:lstStyle/>
          <a:p>
            <a:pPr>
              <a:defRPr/>
            </a:pPr>
            <a:fld id="{A9E27D9E-7915-4841-A569-54FB53F0CB58}" type="slidenum">
              <a:rPr lang="en-US" smtClean="0">
                <a:solidFill>
                  <a:prstClr val="black"/>
                </a:solidFill>
              </a:rPr>
              <a:pPr>
                <a:defRPr/>
              </a:pPr>
              <a:t>20</a:t>
            </a:fld>
            <a:endParaRPr lang="en-US" dirty="0">
              <a:solidFill>
                <a:prstClr val="black"/>
              </a:solidFill>
            </a:endParaRPr>
          </a:p>
        </p:txBody>
      </p:sp>
    </p:spTree>
    <p:extLst>
      <p:ext uri="{BB962C8B-B14F-4D97-AF65-F5344CB8AC3E}">
        <p14:creationId xmlns:p14="http://schemas.microsoft.com/office/powerpoint/2010/main" val="2056647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1" eaLnBrk="0" fontAlgn="base" hangingPunct="0">
              <a:spcBef>
                <a:spcPct val="30000"/>
              </a:spcBef>
              <a:spcAft>
                <a:spcPct val="0"/>
              </a:spcAft>
              <a:defRPr/>
            </a:pPr>
            <a:endParaRPr lang="en-US" dirty="0"/>
          </a:p>
        </p:txBody>
      </p:sp>
      <p:sp>
        <p:nvSpPr>
          <p:cNvPr id="4" name="Slide Number Placeholder 3"/>
          <p:cNvSpPr>
            <a:spLocks noGrp="1"/>
          </p:cNvSpPr>
          <p:nvPr>
            <p:ph type="sldNum" sz="quarter" idx="10"/>
          </p:nvPr>
        </p:nvSpPr>
        <p:spPr/>
        <p:txBody>
          <a:bodyPr/>
          <a:lstStyle/>
          <a:p>
            <a:pPr>
              <a:defRPr/>
            </a:pPr>
            <a:fld id="{A9E27D9E-7915-4841-A569-54FB53F0CB58}" type="slidenum">
              <a:rPr lang="en-US" smtClean="0"/>
              <a:pPr>
                <a:defRPr/>
              </a:pPr>
              <a:t>21</a:t>
            </a:fld>
            <a:endParaRPr lang="en-US" dirty="0"/>
          </a:p>
        </p:txBody>
      </p:sp>
    </p:spTree>
    <p:extLst>
      <p:ext uri="{BB962C8B-B14F-4D97-AF65-F5344CB8AC3E}">
        <p14:creationId xmlns:p14="http://schemas.microsoft.com/office/powerpoint/2010/main" val="2056647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 of screen</a:t>
            </a:r>
            <a:r>
              <a:rPr lang="en-US" baseline="0" dirty="0" smtClean="0"/>
              <a:t> hyperlinks to the actual module you can show if you want</a:t>
            </a:r>
            <a:endParaRPr lang="en-US" dirty="0"/>
          </a:p>
        </p:txBody>
      </p:sp>
      <p:sp>
        <p:nvSpPr>
          <p:cNvPr id="4" name="Slide Number Placeholder 3"/>
          <p:cNvSpPr>
            <a:spLocks noGrp="1"/>
          </p:cNvSpPr>
          <p:nvPr>
            <p:ph type="sldNum" sz="quarter" idx="10"/>
          </p:nvPr>
        </p:nvSpPr>
        <p:spPr/>
        <p:txBody>
          <a:bodyPr/>
          <a:lstStyle/>
          <a:p>
            <a:fld id="{8FE4C002-6CCB-BF44-A8A9-905249BFBBAA}" type="slidenum">
              <a:rPr lang="en-US" smtClean="0"/>
              <a:t>29</a:t>
            </a:fld>
            <a:endParaRPr lang="en-US"/>
          </a:p>
        </p:txBody>
      </p:sp>
    </p:spTree>
    <p:extLst>
      <p:ext uri="{BB962C8B-B14F-4D97-AF65-F5344CB8AC3E}">
        <p14:creationId xmlns:p14="http://schemas.microsoft.com/office/powerpoint/2010/main" val="780553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the clearing</a:t>
            </a:r>
            <a:r>
              <a:rPr lang="en-US" baseline="0" dirty="0" smtClean="0"/>
              <a:t> house</a:t>
            </a:r>
          </a:p>
          <a:p>
            <a:r>
              <a:rPr lang="en-US" baseline="0" dirty="0" smtClean="0"/>
              <a:t>Explain the reviewer training:  one day meeting and then eligible for week long online reviewer training.</a:t>
            </a:r>
            <a:endParaRPr lang="en-US" dirty="0"/>
          </a:p>
        </p:txBody>
      </p:sp>
      <p:sp>
        <p:nvSpPr>
          <p:cNvPr id="4" name="Slide Number Placeholder 3"/>
          <p:cNvSpPr>
            <a:spLocks noGrp="1"/>
          </p:cNvSpPr>
          <p:nvPr>
            <p:ph type="sldNum" sz="quarter" idx="10"/>
          </p:nvPr>
        </p:nvSpPr>
        <p:spPr/>
        <p:txBody>
          <a:bodyPr/>
          <a:lstStyle/>
          <a:p>
            <a:fld id="{8FE4C002-6CCB-BF44-A8A9-905249BFBBAA}" type="slidenum">
              <a:rPr lang="en-US" smtClean="0"/>
              <a:t>30</a:t>
            </a:fld>
            <a:endParaRPr lang="en-US"/>
          </a:p>
        </p:txBody>
      </p:sp>
    </p:spTree>
    <p:extLst>
      <p:ext uri="{BB962C8B-B14F-4D97-AF65-F5344CB8AC3E}">
        <p14:creationId xmlns:p14="http://schemas.microsoft.com/office/powerpoint/2010/main" val="2484408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jpeg"/><Relationship Id="rId6" Type="http://schemas.openxmlformats.org/officeDocument/2006/relationships/image" Target="../media/image6.jpeg"/><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jpeg"/><Relationship Id="rId6" Type="http://schemas.openxmlformats.org/officeDocument/2006/relationships/image" Target="../media/image6.jpe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1470025"/>
          </a:xfrm>
        </p:spPr>
        <p:txBody>
          <a:bodyPr/>
          <a:lstStyle>
            <a:lvl1pPr>
              <a:defRPr baseline="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295400" y="2743200"/>
            <a:ext cx="6400800" cy="1752600"/>
          </a:xfrm>
        </p:spPr>
        <p:txBody>
          <a:bodyPr/>
          <a:lstStyle>
            <a:lvl1pPr marL="0" indent="0" algn="ctr">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114225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64BEBA-55D9-CA42-AA2A-D9748684B6D8}" type="datetimeFigureOut">
              <a:rPr lang="en-US" smtClean="0"/>
              <a:t>7/12/15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9EF12A-B224-C64B-B885-BE04EB2B4452}"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64BEBA-55D9-CA42-AA2A-D9748684B6D8}" type="datetimeFigureOut">
              <a:rPr lang="en-US" smtClean="0"/>
              <a:t>7/12/15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9EF12A-B224-C64B-B885-BE04EB2B445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7A64BEBA-55D9-CA42-AA2A-D9748684B6D8}" type="datetimeFigureOut">
              <a:rPr lang="en-US" smtClean="0"/>
              <a:t>7/12/15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9EF12A-B224-C64B-B885-BE04EB2B4452}"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A64BEBA-55D9-CA42-AA2A-D9748684B6D8}" type="datetimeFigureOut">
              <a:rPr lang="en-US" smtClean="0"/>
              <a:t>7/12/15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9EF12A-B224-C64B-B885-BE04EB2B4452}"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64BEBA-55D9-CA42-AA2A-D9748684B6D8}" type="datetimeFigureOut">
              <a:rPr lang="en-US" smtClean="0"/>
              <a:t>7/12/15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9EF12A-B224-C64B-B885-BE04EB2B4452}"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7A64BEBA-55D9-CA42-AA2A-D9748684B6D8}" type="datetimeFigureOut">
              <a:rPr lang="en-US" smtClean="0"/>
              <a:t>7/12/15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9EF12A-B224-C64B-B885-BE04EB2B4452}"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7A64BEBA-55D9-CA42-AA2A-D9748684B6D8}" type="datetimeFigureOut">
              <a:rPr lang="en-US" smtClean="0"/>
              <a:t>7/12/15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9EF12A-B224-C64B-B885-BE04EB2B4452}"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64BEBA-55D9-CA42-AA2A-D9748684B6D8}" type="datetimeFigureOut">
              <a:rPr lang="en-US" smtClean="0"/>
              <a:t>7/12/15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9EF12A-B224-C64B-B885-BE04EB2B4452}"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64BEBA-55D9-CA42-AA2A-D9748684B6D8}" type="datetimeFigureOut">
              <a:rPr lang="en-US" smtClean="0"/>
              <a:t>7/12/15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9EF12A-B224-C64B-B885-BE04EB2B4452}"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7A64BEBA-55D9-CA42-AA2A-D9748684B6D8}" type="datetimeFigureOut">
              <a:rPr lang="en-US" smtClean="0"/>
              <a:t>7/12/15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9EF12A-B224-C64B-B885-BE04EB2B4452}"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838200" y="1905000"/>
            <a:ext cx="3200400" cy="2362200"/>
          </a:xfrm>
        </p:spPr>
        <p:txBody>
          <a:bodyPr rtlCol="0">
            <a:normAutofit/>
          </a:bodyPr>
          <a:lstStyle/>
          <a:p>
            <a:pPr lvl="0"/>
            <a:endParaRPr lang="en-US" noProof="0"/>
          </a:p>
        </p:txBody>
      </p:sp>
      <p:sp>
        <p:nvSpPr>
          <p:cNvPr id="6" name="Table Placeholder 5"/>
          <p:cNvSpPr>
            <a:spLocks noGrp="1"/>
          </p:cNvSpPr>
          <p:nvPr>
            <p:ph type="tbl" sz="quarter" idx="11"/>
          </p:nvPr>
        </p:nvSpPr>
        <p:spPr>
          <a:xfrm>
            <a:off x="4191000" y="1828800"/>
            <a:ext cx="3581400" cy="2438400"/>
          </a:xfrm>
        </p:spPr>
        <p:txBody>
          <a:bodyPr rtlCol="0">
            <a:normAutofit/>
          </a:bodyPr>
          <a:lstStyle/>
          <a:p>
            <a:pPr lvl="0"/>
            <a:endParaRPr lang="en-US" noProof="0"/>
          </a:p>
        </p:txBody>
      </p:sp>
    </p:spTree>
    <p:extLst>
      <p:ext uri="{BB962C8B-B14F-4D97-AF65-F5344CB8AC3E}">
        <p14:creationId xmlns:p14="http://schemas.microsoft.com/office/powerpoint/2010/main" val="40136137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ullets Slide">
    <p:spTree>
      <p:nvGrpSpPr>
        <p:cNvPr id="1" name=""/>
        <p:cNvGrpSpPr/>
        <p:nvPr/>
      </p:nvGrpSpPr>
      <p:grpSpPr>
        <a:xfrm>
          <a:off x="0" y="0"/>
          <a:ext cx="0" cy="0"/>
          <a:chOff x="0" y="0"/>
          <a:chExt cx="0" cy="0"/>
        </a:xfrm>
      </p:grpSpPr>
      <p:sp>
        <p:nvSpPr>
          <p:cNvPr id="4" name="Text Placeholder 3"/>
          <p:cNvSpPr>
            <a:spLocks noGrp="1"/>
          </p:cNvSpPr>
          <p:nvPr>
            <p:ph type="body" sz="quarter" idx="13" hasCustomPrompt="1"/>
          </p:nvPr>
        </p:nvSpPr>
        <p:spPr>
          <a:xfrm>
            <a:off x="406399" y="1562099"/>
            <a:ext cx="8297863" cy="4736629"/>
          </a:xfrm>
          <a:prstGeom prst="rect">
            <a:avLst/>
          </a:prstGeom>
        </p:spPr>
        <p:txBody>
          <a:bodyPr vert="horz" lIns="91440" rIns="274320"/>
          <a:lstStyle>
            <a:lvl1pPr marL="228600" indent="-228600">
              <a:buClr>
                <a:schemeClr val="tx1"/>
              </a:buClr>
              <a:buSzPct val="120000"/>
              <a:buFontTx/>
              <a:buBlip>
                <a:blip r:embed="rId2"/>
              </a:buBlip>
              <a:defRPr sz="2800" baseline="0"/>
            </a:lvl1pPr>
            <a:lvl2pPr marL="742950" indent="-285750">
              <a:buClr>
                <a:schemeClr val="tx1"/>
              </a:buClr>
              <a:buSzPct val="120000"/>
              <a:buFont typeface="Lucida Grande"/>
              <a:buChar char="-"/>
              <a:defRPr sz="2400" baseline="0"/>
            </a:lvl2pPr>
            <a:lvl3pPr marL="1261872" indent="-256032">
              <a:spcBef>
                <a:spcPts val="600"/>
              </a:spcBef>
              <a:buClr>
                <a:schemeClr val="tx1"/>
              </a:buClr>
              <a:buSzPct val="120000"/>
              <a:buFont typeface="Arial"/>
              <a:buChar char="•"/>
              <a:defRPr sz="2000" baseline="0"/>
            </a:lvl3pPr>
            <a:lvl4pPr marL="1600200" indent="-228600">
              <a:buClr>
                <a:schemeClr val="tx1"/>
              </a:buClr>
              <a:buSzPct val="120000"/>
              <a:buFontTx/>
              <a:buBlip>
                <a:blip r:embed="rId3"/>
              </a:buBlip>
              <a:defRPr sz="2400"/>
            </a:lvl4pPr>
            <a:lvl5pPr marL="2057400" indent="-228600">
              <a:buClr>
                <a:schemeClr val="tx1"/>
              </a:buClr>
              <a:buSzPct val="120000"/>
              <a:buFontTx/>
              <a:buBlip>
                <a:blip r:embed="rId4"/>
              </a:buBlip>
              <a:defRPr sz="2400"/>
            </a:lvl5pPr>
          </a:lstStyle>
          <a:p>
            <a:pPr lvl="0"/>
            <a:r>
              <a:rPr lang="en-US" dirty="0" smtClean="0"/>
              <a:t>First level and long sentence here as an example</a:t>
            </a:r>
          </a:p>
          <a:p>
            <a:pPr lvl="1"/>
            <a:r>
              <a:rPr lang="en-US" dirty="0" smtClean="0"/>
              <a:t>Second level and second sentence as an example</a:t>
            </a:r>
          </a:p>
          <a:p>
            <a:pPr lvl="2"/>
            <a:r>
              <a:rPr lang="en-US" dirty="0" smtClean="0"/>
              <a:t>Third level and second sentence as an example to make sure everything looks good</a:t>
            </a:r>
          </a:p>
          <a:p>
            <a:pPr lvl="0"/>
            <a:r>
              <a:rPr lang="en-US" dirty="0" smtClean="0"/>
              <a:t>First level</a:t>
            </a:r>
          </a:p>
          <a:p>
            <a:pPr lvl="1"/>
            <a:r>
              <a:rPr lang="en-US" dirty="0" smtClean="0"/>
              <a:t>Second level</a:t>
            </a:r>
          </a:p>
          <a:p>
            <a:pPr lvl="2"/>
            <a:r>
              <a:rPr lang="en-US" dirty="0" smtClean="0"/>
              <a:t>Third level</a:t>
            </a:r>
          </a:p>
          <a:p>
            <a:pPr lvl="2"/>
            <a:r>
              <a:rPr lang="en-US" dirty="0" smtClean="0"/>
              <a:t>Third level</a:t>
            </a:r>
          </a:p>
          <a:p>
            <a:pPr lvl="1"/>
            <a:r>
              <a:rPr lang="en-US" dirty="0" smtClean="0"/>
              <a:t>Second level again</a:t>
            </a:r>
          </a:p>
          <a:p>
            <a:pPr lvl="2"/>
            <a:endParaRPr lang="en-US" dirty="0" smtClean="0"/>
          </a:p>
        </p:txBody>
      </p:sp>
      <p:sp>
        <p:nvSpPr>
          <p:cNvPr id="14" name="Round Diagonal Corner Rectangle 13"/>
          <p:cNvSpPr/>
          <p:nvPr userDrawn="1"/>
        </p:nvSpPr>
        <p:spPr>
          <a:xfrm flipH="1">
            <a:off x="254824" y="6366921"/>
            <a:ext cx="302643" cy="263020"/>
          </a:xfrm>
          <a:prstGeom prst="round2DiagRect">
            <a:avLst>
              <a:gd name="adj1" fmla="val 23103"/>
              <a:gd name="adj2" fmla="val 0"/>
            </a:avLst>
          </a:prstGeom>
          <a:solidFill>
            <a:srgbClr val="00A8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16" name="Slide Number Placeholder 5"/>
          <p:cNvSpPr>
            <a:spLocks noGrp="1"/>
          </p:cNvSpPr>
          <p:nvPr>
            <p:ph type="sldNum" sz="quarter" idx="12"/>
          </p:nvPr>
        </p:nvSpPr>
        <p:spPr>
          <a:xfrm>
            <a:off x="201044" y="6351082"/>
            <a:ext cx="395910" cy="365125"/>
          </a:xfrm>
          <a:prstGeom prst="rect">
            <a:avLst/>
          </a:prstGeom>
        </p:spPr>
        <p:txBody>
          <a:bodyPr/>
          <a:lstStyle>
            <a:lvl1pPr algn="ctr">
              <a:defRPr sz="1100" b="1">
                <a:solidFill>
                  <a:srgbClr val="FFFFFF"/>
                </a:solidFill>
              </a:defRPr>
            </a:lvl1pPr>
          </a:lstStyle>
          <a:p>
            <a:fld id="{DA4A2EAD-C44F-5B43-91CB-7F8769C73CD9}" type="slidenum">
              <a:rPr lang="en-US" smtClean="0"/>
              <a:pPr/>
              <a:t>‹#›</a:t>
            </a:fld>
            <a:endParaRPr lang="en-US" dirty="0"/>
          </a:p>
        </p:txBody>
      </p:sp>
      <p:pic>
        <p:nvPicPr>
          <p:cNvPr id="22" name="Picture 2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366651" y="6283138"/>
            <a:ext cx="1661966" cy="367692"/>
          </a:xfrm>
          <a:prstGeom prst="rect">
            <a:avLst/>
          </a:prstGeom>
        </p:spPr>
      </p:pic>
      <p:grpSp>
        <p:nvGrpSpPr>
          <p:cNvPr id="10" name="Group 9"/>
          <p:cNvGrpSpPr/>
          <p:nvPr userDrawn="1"/>
        </p:nvGrpSpPr>
        <p:grpSpPr>
          <a:xfrm>
            <a:off x="7806267" y="289982"/>
            <a:ext cx="1190529" cy="1641687"/>
            <a:chOff x="7670800" y="222250"/>
            <a:chExt cx="1275198" cy="1758442"/>
          </a:xfrm>
        </p:grpSpPr>
        <p:sp>
          <p:nvSpPr>
            <p:cNvPr id="11" name="Round Diagonal Corner Rectangle 10"/>
            <p:cNvSpPr/>
            <p:nvPr userDrawn="1"/>
          </p:nvSpPr>
          <p:spPr>
            <a:xfrm>
              <a:off x="7670800" y="1181141"/>
              <a:ext cx="664214" cy="368259"/>
            </a:xfrm>
            <a:prstGeom prst="round2DiagRect">
              <a:avLst>
                <a:gd name="adj1" fmla="val 36964"/>
                <a:gd name="adj2" fmla="val 0"/>
              </a:avLst>
            </a:prstGeom>
            <a:solidFill>
              <a:srgbClr val="5BBB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A7B8"/>
                </a:solidFill>
              </a:endParaRPr>
            </a:p>
          </p:txBody>
        </p:sp>
        <p:sp>
          <p:nvSpPr>
            <p:cNvPr id="12" name="Round Diagonal Corner Rectangle 11"/>
            <p:cNvSpPr/>
            <p:nvPr userDrawn="1"/>
          </p:nvSpPr>
          <p:spPr>
            <a:xfrm flipH="1">
              <a:off x="7670800" y="222250"/>
              <a:ext cx="1275198" cy="895770"/>
            </a:xfrm>
            <a:prstGeom prst="round2DiagRect">
              <a:avLst>
                <a:gd name="adj1" fmla="val 0"/>
                <a:gd name="adj2" fmla="val 23562"/>
              </a:avLst>
            </a:prstGeom>
            <a:blipFill rotWithShape="1">
              <a:blip r:embed="rId6" cstate="email">
                <a:extLst>
                  <a:ext uri="{28A0092B-C50C-407E-A947-70E740481C1C}">
                    <a14:useLocalDpi xmlns:a14="http://schemas.microsoft.com/office/drawing/2010/main"/>
                  </a:ext>
                </a:extLst>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ound Diagonal Corner Rectangle 12"/>
            <p:cNvSpPr/>
            <p:nvPr userDrawn="1"/>
          </p:nvSpPr>
          <p:spPr>
            <a:xfrm flipH="1">
              <a:off x="8408844" y="1181141"/>
              <a:ext cx="537154" cy="799551"/>
            </a:xfrm>
            <a:prstGeom prst="round2DiagRect">
              <a:avLst>
                <a:gd name="adj1" fmla="val 33155"/>
                <a:gd name="adj2" fmla="val 0"/>
              </a:avLst>
            </a:prstGeom>
            <a:solidFill>
              <a:srgbClr val="DD481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A7B8"/>
                </a:solidFill>
              </a:endParaRPr>
            </a:p>
          </p:txBody>
        </p:sp>
      </p:grpSp>
      <p:sp>
        <p:nvSpPr>
          <p:cNvPr id="15" name="Title 1"/>
          <p:cNvSpPr>
            <a:spLocks noGrp="1"/>
          </p:cNvSpPr>
          <p:nvPr>
            <p:ph type="title" hasCustomPrompt="1"/>
          </p:nvPr>
        </p:nvSpPr>
        <p:spPr>
          <a:xfrm>
            <a:off x="423333" y="296108"/>
            <a:ext cx="7128934" cy="1138980"/>
          </a:xfrm>
          <a:prstGeom prst="rect">
            <a:avLst/>
          </a:prstGeom>
        </p:spPr>
        <p:txBody>
          <a:bodyPr lIns="0" tIns="0" rIns="0" bIns="0" anchor="b" anchorCtr="0">
            <a:noAutofit/>
          </a:bodyPr>
          <a:lstStyle>
            <a:lvl1pPr algn="l">
              <a:defRPr sz="3600">
                <a:solidFill>
                  <a:srgbClr val="00A8B9"/>
                </a:solidFill>
              </a:defRPr>
            </a:lvl1pPr>
          </a:lstStyle>
          <a:p>
            <a:r>
              <a:rPr lang="en-US" dirty="0" smtClean="0"/>
              <a:t>Click to edit title and insert second line right here</a:t>
            </a:r>
            <a:endParaRPr lang="en-US" dirty="0"/>
          </a:p>
        </p:txBody>
      </p:sp>
    </p:spTree>
    <p:extLst>
      <p:ext uri="{BB962C8B-B14F-4D97-AF65-F5344CB8AC3E}">
        <p14:creationId xmlns:p14="http://schemas.microsoft.com/office/powerpoint/2010/main" val="353617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hart Placeholder 3"/>
          <p:cNvSpPr>
            <a:spLocks noGrp="1"/>
          </p:cNvSpPr>
          <p:nvPr>
            <p:ph type="chart" sz="quarter" idx="10"/>
          </p:nvPr>
        </p:nvSpPr>
        <p:spPr>
          <a:xfrm>
            <a:off x="838200" y="2057400"/>
            <a:ext cx="3505200" cy="2514600"/>
          </a:xfrm>
        </p:spPr>
        <p:txBody>
          <a:bodyPr rtlCol="0">
            <a:normAutofit/>
          </a:bodyPr>
          <a:lstStyle/>
          <a:p>
            <a:pPr lvl="0"/>
            <a:endParaRPr lang="en-US" noProof="0"/>
          </a:p>
        </p:txBody>
      </p:sp>
    </p:spTree>
    <p:extLst>
      <p:ext uri="{BB962C8B-B14F-4D97-AF65-F5344CB8AC3E}">
        <p14:creationId xmlns:p14="http://schemas.microsoft.com/office/powerpoint/2010/main" val="595655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3"/>
          <p:cNvSpPr>
            <a:spLocks noGrp="1"/>
          </p:cNvSpPr>
          <p:nvPr>
            <p:ph type="body" sz="quarter" idx="10"/>
          </p:nvPr>
        </p:nvSpPr>
        <p:spPr>
          <a:xfrm>
            <a:off x="838200" y="1752600"/>
            <a:ext cx="76962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49614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23802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defTabSz="914400" eaLnBrk="0" fontAlgn="base" hangingPunct="0">
              <a:spcBef>
                <a:spcPct val="0"/>
              </a:spcBef>
              <a:spcAft>
                <a:spcPct val="0"/>
              </a:spcAft>
              <a:defRPr/>
            </a:pPr>
            <a:fld id="{55B725E9-147E-4809-A0FC-3AA8F0FA0875}" type="datetimeFigureOut">
              <a:rPr lang="en-US" sz="2400">
                <a:solidFill>
                  <a:prstClr val="black"/>
                </a:solidFill>
                <a:latin typeface="Arial" charset="0"/>
                <a:ea typeface="ＭＳ Ｐゴシック" charset="-128"/>
              </a:rPr>
              <a:pPr defTabSz="914400" eaLnBrk="0" fontAlgn="base" hangingPunct="0">
                <a:spcBef>
                  <a:spcPct val="0"/>
                </a:spcBef>
                <a:spcAft>
                  <a:spcPct val="0"/>
                </a:spcAft>
                <a:defRPr/>
              </a:pPr>
              <a:t>7/12/15</a:t>
            </a:fld>
            <a:endParaRPr lang="en-US" sz="2400">
              <a:solidFill>
                <a:prstClr val="black"/>
              </a:solidFill>
              <a:latin typeface="Arial" charset="0"/>
              <a:ea typeface="ＭＳ Ｐゴシック" charset="-128"/>
            </a:endParaRPr>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defTabSz="914400" eaLnBrk="0" fontAlgn="base" hangingPunct="0">
              <a:spcBef>
                <a:spcPct val="0"/>
              </a:spcBef>
              <a:spcAft>
                <a:spcPct val="0"/>
              </a:spcAft>
              <a:defRPr/>
            </a:pPr>
            <a:endParaRPr lang="en-US" sz="2400">
              <a:solidFill>
                <a:prstClr val="black"/>
              </a:solidFill>
              <a:latin typeface="Arial" charset="0"/>
              <a:ea typeface="ＭＳ Ｐゴシック" charset="-128"/>
            </a:endParaRPr>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defTabSz="914400" eaLnBrk="0" fontAlgn="base" hangingPunct="0">
              <a:spcBef>
                <a:spcPct val="0"/>
              </a:spcBef>
              <a:spcAft>
                <a:spcPct val="0"/>
              </a:spcAft>
              <a:defRPr/>
            </a:pPr>
            <a:fld id="{10238C53-8B9F-4CAD-B661-20AA3D4683CE}" type="slidenum">
              <a:rPr lang="en-US" sz="2400">
                <a:solidFill>
                  <a:prstClr val="black"/>
                </a:solidFill>
                <a:latin typeface="Arial" charset="0"/>
                <a:ea typeface="ＭＳ Ｐゴシック" charset="-128"/>
              </a:rPr>
              <a:pPr defTabSz="914400" eaLnBrk="0" fontAlgn="base" hangingPunct="0">
                <a:spcBef>
                  <a:spcPct val="0"/>
                </a:spcBef>
                <a:spcAft>
                  <a:spcPct val="0"/>
                </a:spcAft>
                <a:defRPr/>
              </a:pPr>
              <a:t>‹#›</a:t>
            </a:fld>
            <a:endParaRPr lang="en-US" sz="2400">
              <a:solidFill>
                <a:prstClr val="black"/>
              </a:solidFill>
              <a:latin typeface="Arial" charset="0"/>
              <a:ea typeface="ＭＳ Ｐゴシック" charset="-128"/>
            </a:endParaRPr>
          </a:p>
        </p:txBody>
      </p:sp>
    </p:spTree>
    <p:extLst>
      <p:ext uri="{BB962C8B-B14F-4D97-AF65-F5344CB8AC3E}">
        <p14:creationId xmlns:p14="http://schemas.microsoft.com/office/powerpoint/2010/main" val="3419108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4813042"/>
      </p:ext>
    </p:extLst>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ullets Slide">
    <p:spTree>
      <p:nvGrpSpPr>
        <p:cNvPr id="1" name=""/>
        <p:cNvGrpSpPr/>
        <p:nvPr/>
      </p:nvGrpSpPr>
      <p:grpSpPr>
        <a:xfrm>
          <a:off x="0" y="0"/>
          <a:ext cx="0" cy="0"/>
          <a:chOff x="0" y="0"/>
          <a:chExt cx="0" cy="0"/>
        </a:xfrm>
      </p:grpSpPr>
      <p:sp>
        <p:nvSpPr>
          <p:cNvPr id="4" name="Text Placeholder 3"/>
          <p:cNvSpPr>
            <a:spLocks noGrp="1"/>
          </p:cNvSpPr>
          <p:nvPr>
            <p:ph type="body" sz="quarter" idx="13" hasCustomPrompt="1"/>
          </p:nvPr>
        </p:nvSpPr>
        <p:spPr>
          <a:xfrm>
            <a:off x="406399" y="1562099"/>
            <a:ext cx="8297863" cy="4736629"/>
          </a:xfrm>
          <a:prstGeom prst="rect">
            <a:avLst/>
          </a:prstGeom>
        </p:spPr>
        <p:txBody>
          <a:bodyPr vert="horz" lIns="91440" rIns="274320"/>
          <a:lstStyle>
            <a:lvl1pPr marL="228600" indent="-228600">
              <a:buClr>
                <a:schemeClr val="tx1"/>
              </a:buClr>
              <a:buSzPct val="120000"/>
              <a:buFontTx/>
              <a:buBlip>
                <a:blip r:embed="rId2"/>
              </a:buBlip>
              <a:defRPr sz="2800" baseline="0"/>
            </a:lvl1pPr>
            <a:lvl2pPr marL="742950" indent="-285750">
              <a:buClr>
                <a:schemeClr val="tx1"/>
              </a:buClr>
              <a:buSzPct val="120000"/>
              <a:buFont typeface="Lucida Grande"/>
              <a:buChar char="-"/>
              <a:defRPr sz="2400" baseline="0"/>
            </a:lvl2pPr>
            <a:lvl3pPr marL="1261872" indent="-256032">
              <a:spcBef>
                <a:spcPts val="600"/>
              </a:spcBef>
              <a:buClr>
                <a:schemeClr val="tx1"/>
              </a:buClr>
              <a:buSzPct val="120000"/>
              <a:buFont typeface="Arial"/>
              <a:buChar char="•"/>
              <a:defRPr sz="2000" baseline="0"/>
            </a:lvl3pPr>
            <a:lvl4pPr marL="1600200" indent="-228600">
              <a:buClr>
                <a:schemeClr val="tx1"/>
              </a:buClr>
              <a:buSzPct val="120000"/>
              <a:buFontTx/>
              <a:buBlip>
                <a:blip r:embed="rId3"/>
              </a:buBlip>
              <a:defRPr sz="2400"/>
            </a:lvl4pPr>
            <a:lvl5pPr marL="2057400" indent="-228600">
              <a:buClr>
                <a:schemeClr val="tx1"/>
              </a:buClr>
              <a:buSzPct val="120000"/>
              <a:buFontTx/>
              <a:buBlip>
                <a:blip r:embed="rId4"/>
              </a:buBlip>
              <a:defRPr sz="2400"/>
            </a:lvl5pPr>
          </a:lstStyle>
          <a:p>
            <a:pPr lvl="0"/>
            <a:r>
              <a:rPr lang="en-US" dirty="0" smtClean="0"/>
              <a:t>First level and long sentence here as an example</a:t>
            </a:r>
          </a:p>
          <a:p>
            <a:pPr lvl="1"/>
            <a:r>
              <a:rPr lang="en-US" dirty="0" smtClean="0"/>
              <a:t>Second level and second sentence as an example</a:t>
            </a:r>
          </a:p>
          <a:p>
            <a:pPr lvl="2"/>
            <a:r>
              <a:rPr lang="en-US" dirty="0" smtClean="0"/>
              <a:t>Third level and second sentence as an example to make sure everything looks good</a:t>
            </a:r>
          </a:p>
          <a:p>
            <a:pPr lvl="0"/>
            <a:r>
              <a:rPr lang="en-US" dirty="0" smtClean="0"/>
              <a:t>First level</a:t>
            </a:r>
          </a:p>
          <a:p>
            <a:pPr lvl="1"/>
            <a:r>
              <a:rPr lang="en-US" dirty="0" smtClean="0"/>
              <a:t>Second level</a:t>
            </a:r>
          </a:p>
          <a:p>
            <a:pPr lvl="2"/>
            <a:r>
              <a:rPr lang="en-US" dirty="0" smtClean="0"/>
              <a:t>Third level</a:t>
            </a:r>
          </a:p>
          <a:p>
            <a:pPr lvl="2"/>
            <a:r>
              <a:rPr lang="en-US" dirty="0" smtClean="0"/>
              <a:t>Third level</a:t>
            </a:r>
          </a:p>
          <a:p>
            <a:pPr lvl="1"/>
            <a:r>
              <a:rPr lang="en-US" dirty="0" smtClean="0"/>
              <a:t>Second level again</a:t>
            </a:r>
          </a:p>
          <a:p>
            <a:pPr lvl="2"/>
            <a:endParaRPr lang="en-US" dirty="0" smtClean="0"/>
          </a:p>
        </p:txBody>
      </p:sp>
      <p:sp>
        <p:nvSpPr>
          <p:cNvPr id="14" name="Round Diagonal Corner Rectangle 13"/>
          <p:cNvSpPr/>
          <p:nvPr userDrawn="1"/>
        </p:nvSpPr>
        <p:spPr>
          <a:xfrm flipH="1">
            <a:off x="254824" y="6366921"/>
            <a:ext cx="302643" cy="263020"/>
          </a:xfrm>
          <a:prstGeom prst="round2DiagRect">
            <a:avLst>
              <a:gd name="adj1" fmla="val 23103"/>
              <a:gd name="adj2" fmla="val 0"/>
            </a:avLst>
          </a:prstGeom>
          <a:solidFill>
            <a:srgbClr val="00A8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0" fontAlgn="base" hangingPunct="0">
              <a:spcBef>
                <a:spcPct val="0"/>
              </a:spcBef>
              <a:spcAft>
                <a:spcPct val="0"/>
              </a:spcAft>
            </a:pPr>
            <a:endParaRPr lang="en-US" sz="2400" dirty="0">
              <a:solidFill>
                <a:prstClr val="black">
                  <a:lumMod val="75000"/>
                  <a:lumOff val="25000"/>
                </a:prstClr>
              </a:solidFill>
              <a:latin typeface="Calibri"/>
            </a:endParaRPr>
          </a:p>
        </p:txBody>
      </p:sp>
      <p:sp>
        <p:nvSpPr>
          <p:cNvPr id="16" name="Slide Number Placeholder 5"/>
          <p:cNvSpPr>
            <a:spLocks noGrp="1"/>
          </p:cNvSpPr>
          <p:nvPr>
            <p:ph type="sldNum" sz="quarter" idx="12"/>
          </p:nvPr>
        </p:nvSpPr>
        <p:spPr>
          <a:xfrm>
            <a:off x="201044" y="6351082"/>
            <a:ext cx="395910" cy="365125"/>
          </a:xfrm>
          <a:prstGeom prst="rect">
            <a:avLst/>
          </a:prstGeom>
        </p:spPr>
        <p:txBody>
          <a:bodyPr/>
          <a:lstStyle>
            <a:lvl1pPr algn="ctr">
              <a:defRPr sz="1100" b="1">
                <a:solidFill>
                  <a:srgbClr val="FFFFFF"/>
                </a:solidFill>
              </a:defRPr>
            </a:lvl1pPr>
          </a:lstStyle>
          <a:p>
            <a:pPr defTabSz="914400" eaLnBrk="0" fontAlgn="base" hangingPunct="0">
              <a:spcBef>
                <a:spcPct val="0"/>
              </a:spcBef>
              <a:spcAft>
                <a:spcPct val="0"/>
              </a:spcAft>
            </a:pPr>
            <a:fld id="{DA4A2EAD-C44F-5B43-91CB-7F8769C73CD9}" type="slidenum">
              <a:rPr lang="en-US" smtClean="0">
                <a:latin typeface="Arial" charset="0"/>
                <a:ea typeface="ＭＳ Ｐゴシック" charset="-128"/>
              </a:rPr>
              <a:pPr defTabSz="914400" eaLnBrk="0" fontAlgn="base" hangingPunct="0">
                <a:spcBef>
                  <a:spcPct val="0"/>
                </a:spcBef>
                <a:spcAft>
                  <a:spcPct val="0"/>
                </a:spcAft>
              </a:pPr>
              <a:t>‹#›</a:t>
            </a:fld>
            <a:endParaRPr lang="en-US" dirty="0">
              <a:latin typeface="Arial" charset="0"/>
              <a:ea typeface="ＭＳ Ｐゴシック" charset="-128"/>
            </a:endParaRPr>
          </a:p>
        </p:txBody>
      </p:sp>
      <p:pic>
        <p:nvPicPr>
          <p:cNvPr id="22" name="Picture 2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366651" y="6283138"/>
            <a:ext cx="1661966" cy="367692"/>
          </a:xfrm>
          <a:prstGeom prst="rect">
            <a:avLst/>
          </a:prstGeom>
        </p:spPr>
      </p:pic>
      <p:grpSp>
        <p:nvGrpSpPr>
          <p:cNvPr id="10" name="Group 9"/>
          <p:cNvGrpSpPr/>
          <p:nvPr userDrawn="1"/>
        </p:nvGrpSpPr>
        <p:grpSpPr>
          <a:xfrm>
            <a:off x="7806267" y="289982"/>
            <a:ext cx="1190529" cy="1641687"/>
            <a:chOff x="7670800" y="222250"/>
            <a:chExt cx="1275198" cy="1758442"/>
          </a:xfrm>
        </p:grpSpPr>
        <p:sp>
          <p:nvSpPr>
            <p:cNvPr id="11" name="Round Diagonal Corner Rectangle 10"/>
            <p:cNvSpPr/>
            <p:nvPr userDrawn="1"/>
          </p:nvSpPr>
          <p:spPr>
            <a:xfrm>
              <a:off x="7670800" y="1181141"/>
              <a:ext cx="664214" cy="368259"/>
            </a:xfrm>
            <a:prstGeom prst="round2DiagRect">
              <a:avLst>
                <a:gd name="adj1" fmla="val 36964"/>
                <a:gd name="adj2" fmla="val 0"/>
              </a:avLst>
            </a:prstGeom>
            <a:solidFill>
              <a:srgbClr val="5BBB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0" fontAlgn="base" hangingPunct="0">
                <a:spcBef>
                  <a:spcPct val="0"/>
                </a:spcBef>
                <a:spcAft>
                  <a:spcPct val="0"/>
                </a:spcAft>
              </a:pPr>
              <a:endParaRPr lang="en-US" sz="2400" dirty="0">
                <a:solidFill>
                  <a:srgbClr val="00A7B8"/>
                </a:solidFill>
                <a:latin typeface="Calibri"/>
              </a:endParaRPr>
            </a:p>
          </p:txBody>
        </p:sp>
        <p:sp>
          <p:nvSpPr>
            <p:cNvPr id="12" name="Round Diagonal Corner Rectangle 11"/>
            <p:cNvSpPr/>
            <p:nvPr userDrawn="1"/>
          </p:nvSpPr>
          <p:spPr>
            <a:xfrm flipH="1">
              <a:off x="7670800" y="222250"/>
              <a:ext cx="1275198" cy="895770"/>
            </a:xfrm>
            <a:prstGeom prst="round2DiagRect">
              <a:avLst>
                <a:gd name="adj1" fmla="val 0"/>
                <a:gd name="adj2" fmla="val 23562"/>
              </a:avLst>
            </a:prstGeom>
            <a:blipFill rotWithShape="1">
              <a:blip r:embed="rId6" cstate="email">
                <a:extLst>
                  <a:ext uri="{28A0092B-C50C-407E-A947-70E740481C1C}">
                    <a14:useLocalDpi xmlns:a14="http://schemas.microsoft.com/office/drawing/2010/main"/>
                  </a:ext>
                </a:extLst>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0" fontAlgn="base" hangingPunct="0">
                <a:spcBef>
                  <a:spcPct val="0"/>
                </a:spcBef>
                <a:spcAft>
                  <a:spcPct val="0"/>
                </a:spcAft>
              </a:pPr>
              <a:endParaRPr lang="en-US" sz="2400" dirty="0">
                <a:solidFill>
                  <a:prstClr val="white"/>
                </a:solidFill>
                <a:latin typeface="Calibri"/>
              </a:endParaRPr>
            </a:p>
          </p:txBody>
        </p:sp>
        <p:sp>
          <p:nvSpPr>
            <p:cNvPr id="13" name="Round Diagonal Corner Rectangle 12"/>
            <p:cNvSpPr/>
            <p:nvPr userDrawn="1"/>
          </p:nvSpPr>
          <p:spPr>
            <a:xfrm flipH="1">
              <a:off x="8408844" y="1181141"/>
              <a:ext cx="537154" cy="799551"/>
            </a:xfrm>
            <a:prstGeom prst="round2DiagRect">
              <a:avLst>
                <a:gd name="adj1" fmla="val 33155"/>
                <a:gd name="adj2" fmla="val 0"/>
              </a:avLst>
            </a:prstGeom>
            <a:solidFill>
              <a:srgbClr val="DD481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0" fontAlgn="base" hangingPunct="0">
                <a:spcBef>
                  <a:spcPct val="0"/>
                </a:spcBef>
                <a:spcAft>
                  <a:spcPct val="0"/>
                </a:spcAft>
              </a:pPr>
              <a:endParaRPr lang="en-US" sz="2400" dirty="0">
                <a:solidFill>
                  <a:srgbClr val="00A7B8"/>
                </a:solidFill>
                <a:latin typeface="Calibri"/>
              </a:endParaRPr>
            </a:p>
          </p:txBody>
        </p:sp>
      </p:grpSp>
      <p:sp>
        <p:nvSpPr>
          <p:cNvPr id="15" name="Title 1"/>
          <p:cNvSpPr>
            <a:spLocks noGrp="1"/>
          </p:cNvSpPr>
          <p:nvPr>
            <p:ph type="title" hasCustomPrompt="1"/>
          </p:nvPr>
        </p:nvSpPr>
        <p:spPr>
          <a:xfrm>
            <a:off x="423333" y="296108"/>
            <a:ext cx="7128934" cy="1138980"/>
          </a:xfrm>
          <a:prstGeom prst="rect">
            <a:avLst/>
          </a:prstGeom>
        </p:spPr>
        <p:txBody>
          <a:bodyPr lIns="0" tIns="0" rIns="0" bIns="0" anchor="b" anchorCtr="0">
            <a:noAutofit/>
          </a:bodyPr>
          <a:lstStyle>
            <a:lvl1pPr algn="l">
              <a:defRPr sz="3600">
                <a:solidFill>
                  <a:srgbClr val="00A8B9"/>
                </a:solidFill>
              </a:defRPr>
            </a:lvl1pPr>
          </a:lstStyle>
          <a:p>
            <a:r>
              <a:rPr lang="en-US" dirty="0" smtClean="0"/>
              <a:t>Click to edit title and insert second line right here</a:t>
            </a:r>
            <a:endParaRPr lang="en-US" dirty="0"/>
          </a:p>
        </p:txBody>
      </p:sp>
    </p:spTree>
    <p:extLst>
      <p:ext uri="{BB962C8B-B14F-4D97-AF65-F5344CB8AC3E}">
        <p14:creationId xmlns:p14="http://schemas.microsoft.com/office/powerpoint/2010/main" val="349152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A64BEBA-55D9-CA42-AA2A-D9748684B6D8}" type="datetimeFigureOut">
              <a:rPr lang="en-US" smtClean="0"/>
              <a:t>7/12/15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9EF12A-B224-C64B-B885-BE04EB2B445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9.xml"/><Relationship Id="rId12" Type="http://schemas.openxmlformats.org/officeDocument/2006/relationships/slideLayout" Target="../slideLayouts/slideLayout20.xml"/><Relationship Id="rId13" Type="http://schemas.openxmlformats.org/officeDocument/2006/relationships/theme" Target="../theme/theme2.xml"/><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 Id="rId9" Type="http://schemas.openxmlformats.org/officeDocument/2006/relationships/slideLayout" Target="../slideLayouts/slideLayout17.xml"/><Relationship Id="rId10"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35224432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anose="020F0502020204030204" pitchFamily="34" charset="0"/>
        </a:defRPr>
      </a:lvl2pPr>
      <a:lvl3pPr algn="ctr" rtl="0" eaLnBrk="0" fontAlgn="base" hangingPunct="0">
        <a:spcBef>
          <a:spcPct val="0"/>
        </a:spcBef>
        <a:spcAft>
          <a:spcPct val="0"/>
        </a:spcAft>
        <a:defRPr sz="4400">
          <a:solidFill>
            <a:schemeClr val="bg1"/>
          </a:solidFill>
          <a:latin typeface="Calibri" panose="020F0502020204030204" pitchFamily="34" charset="0"/>
        </a:defRPr>
      </a:lvl3pPr>
      <a:lvl4pPr algn="ctr" rtl="0" eaLnBrk="0" fontAlgn="base" hangingPunct="0">
        <a:spcBef>
          <a:spcPct val="0"/>
        </a:spcBef>
        <a:spcAft>
          <a:spcPct val="0"/>
        </a:spcAft>
        <a:defRPr sz="4400">
          <a:solidFill>
            <a:schemeClr val="bg1"/>
          </a:solidFill>
          <a:latin typeface="Calibri" panose="020F0502020204030204" pitchFamily="34" charset="0"/>
        </a:defRPr>
      </a:lvl4pPr>
      <a:lvl5pPr algn="ctr" rtl="0" eaLnBrk="0" fontAlgn="base" hangingPunct="0">
        <a:spcBef>
          <a:spcPct val="0"/>
        </a:spcBef>
        <a:spcAft>
          <a:spcPct val="0"/>
        </a:spcAft>
        <a:defRPr sz="4400">
          <a:solidFill>
            <a:schemeClr val="bg1"/>
          </a:solidFill>
          <a:latin typeface="Calibri" panose="020F0502020204030204" pitchFamily="34" charset="0"/>
        </a:defRPr>
      </a:lvl5pPr>
      <a:lvl6pPr marL="457200" algn="ctr" rtl="0" fontAlgn="base">
        <a:spcBef>
          <a:spcPct val="0"/>
        </a:spcBef>
        <a:spcAft>
          <a:spcPct val="0"/>
        </a:spcAft>
        <a:defRPr sz="4400">
          <a:solidFill>
            <a:schemeClr val="bg1"/>
          </a:solidFill>
          <a:latin typeface="Calibri" panose="020F0502020204030204" pitchFamily="34" charset="0"/>
        </a:defRPr>
      </a:lvl6pPr>
      <a:lvl7pPr marL="914400" algn="ctr" rtl="0" fontAlgn="base">
        <a:spcBef>
          <a:spcPct val="0"/>
        </a:spcBef>
        <a:spcAft>
          <a:spcPct val="0"/>
        </a:spcAft>
        <a:defRPr sz="4400">
          <a:solidFill>
            <a:schemeClr val="bg1"/>
          </a:solidFill>
          <a:latin typeface="Calibri" panose="020F0502020204030204" pitchFamily="34" charset="0"/>
        </a:defRPr>
      </a:lvl7pPr>
      <a:lvl8pPr marL="1371600" algn="ctr" rtl="0" fontAlgn="base">
        <a:spcBef>
          <a:spcPct val="0"/>
        </a:spcBef>
        <a:spcAft>
          <a:spcPct val="0"/>
        </a:spcAft>
        <a:defRPr sz="4400">
          <a:solidFill>
            <a:schemeClr val="bg1"/>
          </a:solidFill>
          <a:latin typeface="Calibri" panose="020F0502020204030204" pitchFamily="34" charset="0"/>
        </a:defRPr>
      </a:lvl8pPr>
      <a:lvl9pPr marL="1828800" algn="ctr" rtl="0" fontAlgn="base">
        <a:spcBef>
          <a:spcPct val="0"/>
        </a:spcBef>
        <a:spcAft>
          <a:spcPct val="0"/>
        </a:spcAft>
        <a:defRPr sz="4400">
          <a:solidFill>
            <a:schemeClr val="bg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D1D110F-3F4E-48D9-B8AA-5D0E825AFDBA}" type="datetime1">
              <a:rPr lang="en-US" smtClean="0"/>
              <a:pPr/>
              <a:t>7/12/15</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87D7A59-36E2-48B9-B146-C1E59501F63F}"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10.xml"/><Relationship Id="rId2"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6.png"/><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0.xml"/><Relationship Id="rId2"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5.gif"/><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21.xml.rels><?xml version="1.0" encoding="UTF-8" standalone="yes"?>
<Relationships xmlns="http://schemas.openxmlformats.org/package/2006/relationships"><Relationship Id="rId3" Type="http://schemas.openxmlformats.org/officeDocument/2006/relationships/image" Target="../media/image29.gif"/><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28.png"/><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hyperlink" Target="http://www.foundationccc.org/LinkClick.aspx?fileticket=dHov_utMOxg=&amp;tabid=489" TargetMode="External"/><Relationship Id="rId3" Type="http://schemas.openxmlformats.org/officeDocument/2006/relationships/image" Target="../media/image3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hyperlink" Target="http://goo.gl/lsfMmI" TargetMode="External"/><Relationship Id="rId4" Type="http://schemas.openxmlformats.org/officeDocument/2006/relationships/image" Target="../media/image34.tiff"/><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hyperlink" Target="https://ccconlineed.instructure.com/courses/90/pages/home"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hyperlink" Target="http://CCCOnlineEd.org" TargetMode="External"/><Relationship Id="rId4" Type="http://schemas.openxmlformats.org/officeDocument/2006/relationships/hyperlink" Target="http://ccctechedge.org" TargetMode="External"/><Relationship Id="rId5" Type="http://schemas.openxmlformats.org/officeDocument/2006/relationships/hyperlink" Target="https://mail.lacitycollege.edu/owa/redir.aspx?SURL=mMCnXzAXqpC8KIk26_z5BxIAIOWQR8Ik917cRqrwNH1IxkwPUoLSCGgAdAB0AHAAOgAvAC8AdwB3AHcALgBmAG8AdQBuAGQAYQB0AGkAbwBuAGMAYwBjAC4AbwByAGcALwBMAGkAbgBrAEMAbABpAGMAawAuAGEAcwBwAHgAPwBmAGkAbABlAHQAaQBjAGsAZQB0AD0AZABIAG8AdgBfAHUAdABNAE8AeABnACUAMwBkACYAdABhAGIAaQBkAD0ANAA4ADkA&amp;URL=http://www.foundationccc.org/LinkClick.aspx?fileticket=dHov_utMOxg=&amp;tabid=489" TargetMode="External"/><Relationship Id="rId1" Type="http://schemas.openxmlformats.org/officeDocument/2006/relationships/slideLayout" Target="../slideLayouts/slideLayout10.xml"/><Relationship Id="rId2" Type="http://schemas.openxmlformats.org/officeDocument/2006/relationships/hyperlink" Target="http://www.canvaslms.com/higher-education/"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mailto:freitaje@lacitycollege.edu" TargetMode="External"/><Relationship Id="rId4" Type="http://schemas.openxmlformats.org/officeDocument/2006/relationships/hyperlink" Target="mailto:crico@scccd.edu" TargetMode="External"/><Relationship Id="rId1" Type="http://schemas.openxmlformats.org/officeDocument/2006/relationships/slideLayout" Target="../slideLayouts/slideLayout10.xml"/><Relationship Id="rId2" Type="http://schemas.openxmlformats.org/officeDocument/2006/relationships/hyperlink" Target="mailto:davisondolores@fhda.ed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85422"/>
            <a:ext cx="7772400" cy="1780108"/>
          </a:xfrm>
        </p:spPr>
        <p:txBody>
          <a:bodyPr/>
          <a:lstStyle/>
          <a:p>
            <a:r>
              <a:rPr lang="en-US" dirty="0" smtClean="0"/>
              <a:t>Alphabet Soup:  EPI, OEI and Curriculum</a:t>
            </a:r>
            <a:endParaRPr lang="en-US" dirty="0"/>
          </a:p>
        </p:txBody>
      </p:sp>
      <p:sp>
        <p:nvSpPr>
          <p:cNvPr id="3" name="Subtitle 2"/>
          <p:cNvSpPr>
            <a:spLocks noGrp="1"/>
          </p:cNvSpPr>
          <p:nvPr>
            <p:ph type="subTitle" idx="1"/>
          </p:nvPr>
        </p:nvSpPr>
        <p:spPr>
          <a:xfrm>
            <a:off x="1371600" y="2518834"/>
            <a:ext cx="6400800" cy="2702277"/>
          </a:xfrm>
        </p:spPr>
        <p:txBody>
          <a:bodyPr>
            <a:normAutofit/>
          </a:bodyPr>
          <a:lstStyle/>
          <a:p>
            <a:r>
              <a:rPr lang="en-US" dirty="0" smtClean="0"/>
              <a:t>Dolores Davison, Foothill College</a:t>
            </a:r>
          </a:p>
          <a:p>
            <a:r>
              <a:rPr lang="en-US" dirty="0" smtClean="0"/>
              <a:t>John Freitas, Los Angeles City College</a:t>
            </a:r>
          </a:p>
          <a:p>
            <a:r>
              <a:rPr lang="en-US" dirty="0" smtClean="0"/>
              <a:t>Cynthia Rico, San Diego Mesa College</a:t>
            </a:r>
          </a:p>
          <a:p>
            <a:endParaRPr lang="en-US" dirty="0" smtClean="0"/>
          </a:p>
          <a:p>
            <a:r>
              <a:rPr lang="en-US" dirty="0" smtClean="0"/>
              <a:t>ASCCC Curriculum Institute</a:t>
            </a:r>
          </a:p>
          <a:p>
            <a:r>
              <a:rPr lang="en-US" dirty="0" smtClean="0"/>
              <a:t>July 9-11, 2015</a:t>
            </a:r>
          </a:p>
          <a:p>
            <a:r>
              <a:rPr lang="en-US" dirty="0" smtClean="0"/>
              <a:t>Doubletree Anaheim-Orange County</a:t>
            </a:r>
            <a:endParaRPr lang="en-US" dirty="0"/>
          </a:p>
        </p:txBody>
      </p:sp>
    </p:spTree>
    <p:extLst>
      <p:ext uri="{BB962C8B-B14F-4D97-AF65-F5344CB8AC3E}">
        <p14:creationId xmlns:p14="http://schemas.microsoft.com/office/powerpoint/2010/main" val="2380526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r>
              <a:rPr lang="en-US" dirty="0" smtClean="0"/>
              <a:t>Portal</a:t>
            </a:r>
            <a:endParaRPr lang="en-US" dirty="0"/>
          </a:p>
        </p:txBody>
      </p:sp>
      <p:pic>
        <p:nvPicPr>
          <p:cNvPr id="5122" name="Picture 2" descr="C:\Users\crico\AppData\Local\Microsoft\Windows\Temporary Internet Files\Content.Outlook\5S7EP0RS\Screen Shot 2015-06-29 at 11 14 27 PM.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64160" y="1706563"/>
            <a:ext cx="862584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9847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The team is made up of members of the 8 pilot colleges (40 members) </a:t>
            </a:r>
          </a:p>
          <a:p>
            <a:pPr lvl="1"/>
            <a:r>
              <a:rPr lang="en-US" sz="2000" dirty="0"/>
              <a:t>City College San Francisco </a:t>
            </a:r>
            <a:endParaRPr lang="en-US" sz="2000" dirty="0" smtClean="0"/>
          </a:p>
          <a:p>
            <a:pPr lvl="1"/>
            <a:r>
              <a:rPr lang="en-US" sz="2000" dirty="0" smtClean="0"/>
              <a:t>Los </a:t>
            </a:r>
            <a:r>
              <a:rPr lang="en-US" sz="2000" dirty="0" err="1"/>
              <a:t>Medanos</a:t>
            </a:r>
            <a:r>
              <a:rPr lang="en-US" sz="2000" dirty="0"/>
              <a:t> College </a:t>
            </a:r>
            <a:endParaRPr lang="en-US" sz="2000" dirty="0" smtClean="0"/>
          </a:p>
          <a:p>
            <a:pPr lvl="1"/>
            <a:r>
              <a:rPr lang="en-US" sz="2000" dirty="0"/>
              <a:t>Fresno City College </a:t>
            </a:r>
            <a:endParaRPr lang="en-US" sz="2000" dirty="0" smtClean="0"/>
          </a:p>
          <a:p>
            <a:pPr lvl="1"/>
            <a:r>
              <a:rPr lang="en-US" sz="2000" dirty="0" smtClean="0"/>
              <a:t>Crafton </a:t>
            </a:r>
            <a:r>
              <a:rPr lang="en-US" sz="2000" dirty="0"/>
              <a:t>Hills </a:t>
            </a:r>
            <a:r>
              <a:rPr lang="en-US" sz="2000" dirty="0" smtClean="0"/>
              <a:t>College</a:t>
            </a:r>
          </a:p>
          <a:p>
            <a:pPr lvl="1"/>
            <a:r>
              <a:rPr lang="en-US" sz="2000" dirty="0" smtClean="0"/>
              <a:t>Santa </a:t>
            </a:r>
            <a:r>
              <a:rPr lang="en-US" sz="2000" dirty="0"/>
              <a:t>Barbara City </a:t>
            </a:r>
            <a:r>
              <a:rPr lang="en-US" sz="2000" dirty="0" smtClean="0"/>
              <a:t>College</a:t>
            </a:r>
          </a:p>
          <a:p>
            <a:pPr lvl="1"/>
            <a:r>
              <a:rPr lang="en-US" sz="2000" dirty="0" smtClean="0"/>
              <a:t>El </a:t>
            </a:r>
            <a:r>
              <a:rPr lang="en-US" sz="2000" dirty="0"/>
              <a:t>Camino College </a:t>
            </a:r>
          </a:p>
          <a:p>
            <a:pPr lvl="1"/>
            <a:r>
              <a:rPr lang="en-US" sz="2000" dirty="0" smtClean="0"/>
              <a:t>Victor </a:t>
            </a:r>
            <a:r>
              <a:rPr lang="en-US" sz="2000" dirty="0"/>
              <a:t>Valley College </a:t>
            </a:r>
          </a:p>
          <a:p>
            <a:pPr lvl="1"/>
            <a:r>
              <a:rPr lang="en-US" sz="2000" dirty="0" smtClean="0"/>
              <a:t>Santa </a:t>
            </a:r>
            <a:r>
              <a:rPr lang="en-US" sz="2000" dirty="0"/>
              <a:t>Rosa Junior College </a:t>
            </a:r>
            <a:endParaRPr lang="en-US" sz="2000" dirty="0" smtClean="0"/>
          </a:p>
          <a:p>
            <a:pPr marL="0" indent="0">
              <a:buNone/>
            </a:pPr>
            <a:endParaRPr lang="en-US" dirty="0"/>
          </a:p>
        </p:txBody>
      </p:sp>
      <p:sp>
        <p:nvSpPr>
          <p:cNvPr id="2" name="Title 1"/>
          <p:cNvSpPr>
            <a:spLocks noGrp="1"/>
          </p:cNvSpPr>
          <p:nvPr>
            <p:ph type="title"/>
          </p:nvPr>
        </p:nvSpPr>
        <p:spPr/>
        <p:txBody>
          <a:bodyPr>
            <a:normAutofit fontScale="90000"/>
          </a:bodyPr>
          <a:lstStyle/>
          <a:p>
            <a:r>
              <a:rPr lang="en-US" dirty="0" smtClean="0"/>
              <a:t>Educational Planning Tool and Degree Audit System (EPT/DAS)</a:t>
            </a:r>
            <a:endParaRPr lang="en-US" dirty="0"/>
          </a:p>
        </p:txBody>
      </p:sp>
    </p:spTree>
    <p:extLst>
      <p:ext uri="{BB962C8B-B14F-4D97-AF65-F5344CB8AC3E}">
        <p14:creationId xmlns:p14="http://schemas.microsoft.com/office/powerpoint/2010/main" val="1171461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106718010"/>
              </p:ext>
            </p:extLst>
          </p:nvPr>
        </p:nvGraphicFramePr>
        <p:xfrm>
          <a:off x="871538" y="2674938"/>
          <a:ext cx="7408862" cy="3451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US" dirty="0" smtClean="0"/>
              <a:t>EPT/DAS</a:t>
            </a:r>
            <a:endParaRPr lang="en-US" dirty="0"/>
          </a:p>
        </p:txBody>
      </p:sp>
    </p:spTree>
    <p:extLst>
      <p:ext uri="{BB962C8B-B14F-4D97-AF65-F5344CB8AC3E}">
        <p14:creationId xmlns:p14="http://schemas.microsoft.com/office/powerpoint/2010/main" val="3567785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endParaRPr lang="en-US"/>
          </a:p>
        </p:txBody>
      </p:sp>
      <p:pic>
        <p:nvPicPr>
          <p:cNvPr id="2050" name="Picture 2" descr="C:\Users\crico\AppData\Local\Microsoft\Windows\Temporary Internet Files\Content.Outlook\5S7EP0RS\Home Screen.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81858"/>
            <a:ext cx="9144000" cy="6494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963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endParaRPr lang="en-US"/>
          </a:p>
        </p:txBody>
      </p:sp>
      <p:sp>
        <p:nvSpPr>
          <p:cNvPr id="3" name="Slide Number Placeholder 2"/>
          <p:cNvSpPr>
            <a:spLocks noGrp="1"/>
          </p:cNvSpPr>
          <p:nvPr>
            <p:ph type="sldNum" sz="quarter" idx="12"/>
          </p:nvPr>
        </p:nvSpPr>
        <p:spPr>
          <a:xfrm>
            <a:off x="0" y="6351588"/>
            <a:ext cx="395288" cy="365125"/>
          </a:xfrm>
          <a:prstGeom prst="rect">
            <a:avLst/>
          </a:prstGeom>
        </p:spPr>
        <p:txBody>
          <a:bodyPr/>
          <a:lstStyle/>
          <a:p>
            <a:fld id="{DA4A2EAD-C44F-5B43-91CB-7F8769C73CD9}" type="slidenum">
              <a:rPr lang="en-US" smtClean="0"/>
              <a:pPr/>
              <a:t>14</a:t>
            </a:fld>
            <a:endParaRPr lang="en-US"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715000" y="1600200"/>
            <a:ext cx="3327400" cy="3657600"/>
          </a:xfrm>
          <a:prstGeom prst="rect">
            <a:avLst/>
          </a:prstGeom>
        </p:spPr>
      </p:pic>
      <p:sp>
        <p:nvSpPr>
          <p:cNvPr id="2" name="Rounded Rectangle 1"/>
          <p:cNvSpPr/>
          <p:nvPr/>
        </p:nvSpPr>
        <p:spPr>
          <a:xfrm>
            <a:off x="5511800" y="1346200"/>
            <a:ext cx="4343400" cy="4953000"/>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t" anchorCtr="0"/>
          <a:lstStyle/>
          <a:p>
            <a:pPr algn="ctr">
              <a:lnSpc>
                <a:spcPts val="2360"/>
              </a:lnSpc>
            </a:pPr>
            <a:r>
              <a:rPr lang="en-US" b="1" dirty="0">
                <a:solidFill>
                  <a:srgbClr val="494A4C"/>
                </a:solidFill>
              </a:rPr>
              <a:t>Recipe</a:t>
            </a:r>
          </a:p>
          <a:p>
            <a:pPr algn="ctr">
              <a:lnSpc>
                <a:spcPts val="2360"/>
              </a:lnSpc>
            </a:pPr>
            <a:endParaRPr lang="en-US" b="1" dirty="0">
              <a:solidFill>
                <a:srgbClr val="494A4C"/>
              </a:solidFill>
            </a:endParaRPr>
          </a:p>
          <a:p>
            <a:pPr marL="342900" indent="-342900">
              <a:lnSpc>
                <a:spcPts val="2360"/>
              </a:lnSpc>
              <a:buFont typeface="+mj-lt"/>
              <a:buAutoNum type="arabicPeriod"/>
            </a:pPr>
            <a:r>
              <a:rPr lang="en-US" b="1" dirty="0">
                <a:solidFill>
                  <a:srgbClr val="494A4C"/>
                </a:solidFill>
              </a:rPr>
              <a:t>Existing c</a:t>
            </a:r>
            <a:r>
              <a:rPr lang="en-US" b="1" dirty="0" smtClean="0">
                <a:solidFill>
                  <a:srgbClr val="494A4C"/>
                </a:solidFill>
              </a:rPr>
              <a:t>redits</a:t>
            </a:r>
          </a:p>
          <a:p>
            <a:pPr marL="342900" indent="-342900">
              <a:lnSpc>
                <a:spcPts val="2360"/>
              </a:lnSpc>
              <a:buFont typeface="+mj-lt"/>
              <a:buAutoNum type="arabicPeriod"/>
            </a:pPr>
            <a:r>
              <a:rPr lang="en-US" b="1" dirty="0" smtClean="0">
                <a:solidFill>
                  <a:srgbClr val="494A4C"/>
                </a:solidFill>
              </a:rPr>
              <a:t>Placement test </a:t>
            </a:r>
            <a:r>
              <a:rPr lang="en-US" b="1" dirty="0">
                <a:solidFill>
                  <a:srgbClr val="494A4C"/>
                </a:solidFill>
              </a:rPr>
              <a:t>r</a:t>
            </a:r>
            <a:r>
              <a:rPr lang="en-US" b="1" dirty="0" smtClean="0">
                <a:solidFill>
                  <a:srgbClr val="494A4C"/>
                </a:solidFill>
              </a:rPr>
              <a:t>esults</a:t>
            </a:r>
          </a:p>
          <a:p>
            <a:pPr marL="342900" indent="-342900">
              <a:lnSpc>
                <a:spcPts val="2360"/>
              </a:lnSpc>
              <a:buFont typeface="+mj-lt"/>
              <a:buAutoNum type="arabicPeriod"/>
            </a:pPr>
            <a:r>
              <a:rPr lang="en-US" b="1" dirty="0" smtClean="0">
                <a:solidFill>
                  <a:srgbClr val="494A4C"/>
                </a:solidFill>
              </a:rPr>
              <a:t>Course waivers</a:t>
            </a:r>
          </a:p>
          <a:p>
            <a:pPr marL="342900" indent="-342900">
              <a:lnSpc>
                <a:spcPts val="2360"/>
              </a:lnSpc>
              <a:buFont typeface="+mj-lt"/>
              <a:buAutoNum type="arabicPeriod"/>
            </a:pPr>
            <a:r>
              <a:rPr lang="en-US" b="1" dirty="0" smtClean="0">
                <a:solidFill>
                  <a:srgbClr val="494A4C"/>
                </a:solidFill>
              </a:rPr>
              <a:t>Program </a:t>
            </a:r>
            <a:r>
              <a:rPr lang="en-US" b="1" dirty="0">
                <a:solidFill>
                  <a:srgbClr val="494A4C"/>
                </a:solidFill>
              </a:rPr>
              <a:t>of </a:t>
            </a:r>
            <a:r>
              <a:rPr lang="en-US" b="1" dirty="0" smtClean="0">
                <a:solidFill>
                  <a:srgbClr val="494A4C"/>
                </a:solidFill>
              </a:rPr>
              <a:t>study</a:t>
            </a:r>
          </a:p>
          <a:p>
            <a:pPr marL="342900" indent="-342900">
              <a:lnSpc>
                <a:spcPts val="2360"/>
              </a:lnSpc>
              <a:buFont typeface="+mj-lt"/>
              <a:buAutoNum type="arabicPeriod"/>
            </a:pPr>
            <a:r>
              <a:rPr lang="en-US" b="1" dirty="0" smtClean="0">
                <a:solidFill>
                  <a:srgbClr val="494A4C"/>
                </a:solidFill>
              </a:rPr>
              <a:t>Classes offered</a:t>
            </a:r>
          </a:p>
          <a:p>
            <a:pPr marL="342900" indent="-342900">
              <a:lnSpc>
                <a:spcPts val="2360"/>
              </a:lnSpc>
              <a:buFont typeface="+mj-lt"/>
              <a:buAutoNum type="arabicPeriod"/>
            </a:pPr>
            <a:r>
              <a:rPr lang="en-US" b="1" dirty="0" smtClean="0">
                <a:solidFill>
                  <a:srgbClr val="494A4C"/>
                </a:solidFill>
              </a:rPr>
              <a:t>Order </a:t>
            </a:r>
            <a:r>
              <a:rPr lang="en-US" b="1" dirty="0">
                <a:solidFill>
                  <a:srgbClr val="494A4C"/>
                </a:solidFill>
              </a:rPr>
              <a:t>of </a:t>
            </a:r>
            <a:r>
              <a:rPr lang="en-US" b="1" dirty="0" smtClean="0">
                <a:solidFill>
                  <a:srgbClr val="494A4C"/>
                </a:solidFill>
              </a:rPr>
              <a:t>classes</a:t>
            </a:r>
          </a:p>
          <a:p>
            <a:pPr marL="342900" indent="-342900">
              <a:lnSpc>
                <a:spcPts val="2360"/>
              </a:lnSpc>
              <a:buFont typeface="+mj-lt"/>
              <a:buAutoNum type="arabicPeriod"/>
            </a:pPr>
            <a:r>
              <a:rPr lang="en-US" b="1" dirty="0" smtClean="0">
                <a:solidFill>
                  <a:srgbClr val="494A4C"/>
                </a:solidFill>
              </a:rPr>
              <a:t>Regina’s availability</a:t>
            </a:r>
          </a:p>
          <a:p>
            <a:pPr marL="342900" indent="-342900">
              <a:lnSpc>
                <a:spcPts val="2360"/>
              </a:lnSpc>
              <a:buFont typeface="+mj-lt"/>
              <a:buAutoNum type="arabicPeriod"/>
            </a:pPr>
            <a:r>
              <a:rPr lang="en-US" b="1" dirty="0" smtClean="0">
                <a:solidFill>
                  <a:srgbClr val="494A4C"/>
                </a:solidFill>
              </a:rPr>
              <a:t>Online </a:t>
            </a:r>
            <a:r>
              <a:rPr lang="en-US" b="1" dirty="0">
                <a:solidFill>
                  <a:srgbClr val="494A4C"/>
                </a:solidFill>
              </a:rPr>
              <a:t>courses?</a:t>
            </a:r>
          </a:p>
        </p:txBody>
      </p:sp>
      <p:pic>
        <p:nvPicPr>
          <p:cNvPr id="11" name="Picture 10"/>
          <p:cNvPicPr>
            <a:picLocks noChangeAspect="1"/>
          </p:cNvPicPr>
          <p:nvPr/>
        </p:nvPicPr>
        <p:blipFill rotWithShape="1">
          <a:blip r:embed="rId3" cstate="screen">
            <a:extLst>
              <a:ext uri="{28A0092B-C50C-407E-A947-70E740481C1C}">
                <a14:useLocalDpi xmlns:a14="http://schemas.microsoft.com/office/drawing/2010/main"/>
              </a:ext>
            </a:extLst>
          </a:blip>
          <a:srcRect l="2088" t="1641" r="2505" b="2124"/>
          <a:stretch/>
        </p:blipFill>
        <p:spPr>
          <a:xfrm>
            <a:off x="137544" y="504997"/>
            <a:ext cx="5451550" cy="5946603"/>
          </a:xfrm>
          <a:prstGeom prst="rect">
            <a:avLst/>
          </a:prstGeom>
        </p:spPr>
      </p:pic>
    </p:spTree>
    <p:extLst>
      <p:ext uri="{BB962C8B-B14F-4D97-AF65-F5344CB8AC3E}">
        <p14:creationId xmlns:p14="http://schemas.microsoft.com/office/powerpoint/2010/main" val="71477893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endParaRPr lang="en-US"/>
          </a:p>
        </p:txBody>
      </p:sp>
      <p:pic>
        <p:nvPicPr>
          <p:cNvPr id="1026" name="Picture 2" descr="C:\Users\crico\AppData\Local\Microsoft\Windows\Temporary Internet Files\Content.Outlook\5S7EP0RS\How to Build a Plan.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4911" y="0"/>
            <a:ext cx="905417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1129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endParaRPr lang="en-US"/>
          </a:p>
        </p:txBody>
      </p:sp>
      <p:pic>
        <p:nvPicPr>
          <p:cNvPr id="3074" name="Picture 2" descr="C:\Users\crico\AppData\Local\Microsoft\Windows\Temporary Internet Files\Content.Outlook\5S7EP0RS\Drag and Drop Courses.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1468" y="0"/>
            <a:ext cx="85010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8106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endParaRPr lang="en-US"/>
          </a:p>
        </p:txBody>
      </p:sp>
      <p:pic>
        <p:nvPicPr>
          <p:cNvPr id="4098" name="Picture 2" descr="C:\Users\crico\AppData\Local\Microsoft\Windows\Temporary Internet Files\Content.Outlook\5S7EP0RS\Degree Progress.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75315"/>
            <a:ext cx="8686800" cy="6408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0719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endParaRPr lang="en-US"/>
          </a:p>
        </p:txBody>
      </p:sp>
      <p:pic>
        <p:nvPicPr>
          <p:cNvPr id="5122" name="Picture 2" descr="C:\Users\crico\AppData\Local\Microsoft\Windows\Temporary Internet Files\Content.Outlook\5S7EP0RS\Enrollment Management.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6267" y="573120"/>
            <a:ext cx="8890000" cy="5675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1062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A4A2EAD-C44F-5B43-91CB-7F8769C73CD9}" type="slidenum">
              <a:rPr lang="en-US" smtClean="0"/>
              <a:pPr/>
              <a:t>19</a:t>
            </a:fld>
            <a:endParaRPr lang="en-US" dirty="0"/>
          </a:p>
        </p:txBody>
      </p:sp>
      <p:sp>
        <p:nvSpPr>
          <p:cNvPr id="7" name="Rectangle 6"/>
          <p:cNvSpPr/>
          <p:nvPr/>
        </p:nvSpPr>
        <p:spPr>
          <a:xfrm>
            <a:off x="0" y="0"/>
            <a:ext cx="9144000" cy="6858000"/>
          </a:xfrm>
          <a:prstGeom prst="rect">
            <a:avLst/>
          </a:prstGeom>
          <a:solidFill>
            <a:srgbClr val="61636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58800"/>
            <a:ext cx="9144000" cy="5716789"/>
          </a:xfrm>
          <a:prstGeom prst="rect">
            <a:avLst/>
          </a:prstGeom>
        </p:spPr>
      </p:pic>
      <p:sp>
        <p:nvSpPr>
          <p:cNvPr id="9" name="TextBox 8"/>
          <p:cNvSpPr txBox="1"/>
          <p:nvPr/>
        </p:nvSpPr>
        <p:spPr>
          <a:xfrm>
            <a:off x="4013199" y="1436145"/>
            <a:ext cx="990601" cy="153888"/>
          </a:xfrm>
          <a:prstGeom prst="rect">
            <a:avLst/>
          </a:prstGeom>
          <a:solidFill>
            <a:srgbClr val="121212"/>
          </a:solidFill>
        </p:spPr>
        <p:txBody>
          <a:bodyPr wrap="square" lIns="0" tIns="0" rIns="0" bIns="0" rtlCol="0">
            <a:spAutoFit/>
          </a:bodyPr>
          <a:lstStyle/>
          <a:p>
            <a:r>
              <a:rPr lang="en-US" sz="1000" b="1" dirty="0" smtClean="0">
                <a:solidFill>
                  <a:schemeClr val="bg1"/>
                </a:solidFill>
              </a:rPr>
              <a:t>Degree Planner</a:t>
            </a:r>
            <a:endParaRPr lang="en-US" sz="1000" b="1" dirty="0">
              <a:solidFill>
                <a:schemeClr val="bg1"/>
              </a:solidFill>
            </a:endParaRPr>
          </a:p>
        </p:txBody>
      </p:sp>
      <p:sp>
        <p:nvSpPr>
          <p:cNvPr id="10" name="TextBox 9"/>
          <p:cNvSpPr txBox="1"/>
          <p:nvPr/>
        </p:nvSpPr>
        <p:spPr>
          <a:xfrm>
            <a:off x="3638551" y="1759657"/>
            <a:ext cx="1860550" cy="307777"/>
          </a:xfrm>
          <a:prstGeom prst="rect">
            <a:avLst/>
          </a:prstGeom>
          <a:solidFill>
            <a:srgbClr val="F7F7F7"/>
          </a:solidFill>
        </p:spPr>
        <p:txBody>
          <a:bodyPr wrap="square" lIns="0" tIns="0" rIns="0" bIns="0" rtlCol="0">
            <a:spAutoFit/>
          </a:bodyPr>
          <a:lstStyle/>
          <a:p>
            <a:pPr algn="ctr"/>
            <a:r>
              <a:rPr lang="en-US" sz="1000" b="1" dirty="0" smtClean="0">
                <a:solidFill>
                  <a:srgbClr val="303133"/>
                </a:solidFill>
              </a:rPr>
              <a:t>Welcome to Degree Planner </a:t>
            </a:r>
            <a:r>
              <a:rPr lang="en-US" sz="1000" b="1" dirty="0" smtClean="0">
                <a:solidFill>
                  <a:schemeClr val="tx1">
                    <a:lumMod val="50000"/>
                  </a:schemeClr>
                </a:solidFill>
              </a:rPr>
              <a:t>Mobile</a:t>
            </a:r>
            <a:endParaRPr lang="en-US" sz="1000" b="1" dirty="0">
              <a:solidFill>
                <a:schemeClr val="tx1">
                  <a:lumMod val="50000"/>
                </a:schemeClr>
              </a:solidFill>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18792" y="1361402"/>
            <a:ext cx="2347007" cy="4087646"/>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20301" y="1436145"/>
            <a:ext cx="2320098" cy="4117988"/>
          </a:xfrm>
          <a:prstGeom prst="rect">
            <a:avLst/>
          </a:prstGeom>
        </p:spPr>
      </p:pic>
    </p:spTree>
    <p:extLst>
      <p:ext uri="{BB962C8B-B14F-4D97-AF65-F5344CB8AC3E}">
        <p14:creationId xmlns:p14="http://schemas.microsoft.com/office/powerpoint/2010/main" val="5668245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92500"/>
          </a:bodyPr>
          <a:lstStyle/>
          <a:p>
            <a:pPr>
              <a:buFont typeface="Wingdings" pitchFamily="2" charset="2"/>
              <a:buChar char="ü"/>
            </a:pPr>
            <a:r>
              <a:rPr lang="en-US" dirty="0" smtClean="0"/>
              <a:t>Statewide Student Services Portal</a:t>
            </a:r>
          </a:p>
          <a:p>
            <a:pPr marL="0" indent="0">
              <a:buNone/>
            </a:pPr>
            <a:r>
              <a:rPr lang="en-US" dirty="0" smtClean="0"/>
              <a:t>	</a:t>
            </a:r>
          </a:p>
          <a:p>
            <a:pPr>
              <a:buFont typeface="Wingdings" pitchFamily="2" charset="2"/>
              <a:buChar char="ü"/>
            </a:pPr>
            <a:r>
              <a:rPr lang="en-US" dirty="0" smtClean="0"/>
              <a:t>Student Educational Planning Tool</a:t>
            </a:r>
          </a:p>
          <a:p>
            <a:pPr marL="0" indent="0">
              <a:buNone/>
            </a:pPr>
            <a:endParaRPr lang="en-US" dirty="0" smtClean="0"/>
          </a:p>
          <a:p>
            <a:pPr>
              <a:buFont typeface="Wingdings" pitchFamily="2" charset="2"/>
              <a:buChar char="ü"/>
            </a:pPr>
            <a:r>
              <a:rPr lang="en-US" dirty="0" smtClean="0"/>
              <a:t>Degree Audit System</a:t>
            </a:r>
          </a:p>
          <a:p>
            <a:pPr marL="0" indent="0">
              <a:buNone/>
            </a:pPr>
            <a:endParaRPr lang="en-US" dirty="0" smtClean="0"/>
          </a:p>
          <a:p>
            <a:pPr>
              <a:buFont typeface="Wingdings" pitchFamily="2" charset="2"/>
              <a:buChar char="ü"/>
            </a:pPr>
            <a:r>
              <a:rPr lang="en-US" dirty="0" smtClean="0"/>
              <a:t>Early Alert System</a:t>
            </a:r>
          </a:p>
          <a:p>
            <a:pPr marL="0" indent="0">
              <a:buNone/>
            </a:pPr>
            <a:r>
              <a:rPr lang="en-US" sz="3600" b="1" dirty="0" smtClean="0"/>
              <a:t>		All for no to low cost to CCC!</a:t>
            </a:r>
          </a:p>
          <a:p>
            <a:pPr marL="0" indent="0">
              <a:buNone/>
            </a:pPr>
            <a:endParaRPr lang="en-US" dirty="0"/>
          </a:p>
        </p:txBody>
      </p:sp>
      <p:sp>
        <p:nvSpPr>
          <p:cNvPr id="4" name="Title 3"/>
          <p:cNvSpPr>
            <a:spLocks noGrp="1"/>
          </p:cNvSpPr>
          <p:nvPr>
            <p:ph type="title"/>
          </p:nvPr>
        </p:nvSpPr>
        <p:spPr/>
        <p:txBody>
          <a:bodyPr>
            <a:normAutofit fontScale="90000"/>
          </a:bodyPr>
          <a:lstStyle/>
          <a:p>
            <a:r>
              <a:rPr lang="en-US" dirty="0" smtClean="0"/>
              <a:t>Educational Planning Initiative Product Outcomes</a:t>
            </a:r>
            <a:endParaRPr lang="en-US" dirty="0"/>
          </a:p>
        </p:txBody>
      </p:sp>
    </p:spTree>
    <p:extLst>
      <p:ext uri="{BB962C8B-B14F-4D97-AF65-F5344CB8AC3E}">
        <p14:creationId xmlns:p14="http://schemas.microsoft.com/office/powerpoint/2010/main" val="819311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0886" y="5790765"/>
            <a:ext cx="9154886" cy="1067235"/>
          </a:xfrm>
          <a:prstGeom prst="rect">
            <a:avLst/>
          </a:prstGeom>
          <a:solidFill>
            <a:schemeClr val="bg2">
              <a:lumMod val="20000"/>
              <a:lumOff val="8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eaLnBrk="0" fontAlgn="base" hangingPunct="0">
              <a:spcBef>
                <a:spcPct val="0"/>
              </a:spcBef>
              <a:spcAft>
                <a:spcPct val="0"/>
              </a:spcAft>
            </a:pPr>
            <a:endParaRPr lang="en-US" sz="2400" b="1" dirty="0">
              <a:solidFill>
                <a:prstClr val="black"/>
              </a:solidFill>
              <a:latin typeface="Calibri"/>
            </a:endParaRPr>
          </a:p>
        </p:txBody>
      </p:sp>
      <p:sp>
        <p:nvSpPr>
          <p:cNvPr id="2" name="Title 1"/>
          <p:cNvSpPr>
            <a:spLocks noGrp="1"/>
          </p:cNvSpPr>
          <p:nvPr>
            <p:ph type="title"/>
          </p:nvPr>
        </p:nvSpPr>
        <p:spPr>
          <a:xfrm>
            <a:off x="304800" y="0"/>
            <a:ext cx="8077200" cy="838200"/>
          </a:xfrm>
        </p:spPr>
        <p:txBody>
          <a:bodyPr/>
          <a:lstStyle/>
          <a:p>
            <a:r>
              <a:rPr lang="en-US" sz="3600" dirty="0" smtClean="0"/>
              <a:t>Learn More, Earlier, About Your Students</a:t>
            </a:r>
            <a:endParaRPr lang="en-US" sz="3600" dirty="0"/>
          </a:p>
        </p:txBody>
      </p:sp>
      <p:sp>
        <p:nvSpPr>
          <p:cNvPr id="16" name="Content Placeholder 2"/>
          <p:cNvSpPr txBox="1">
            <a:spLocks/>
          </p:cNvSpPr>
          <p:nvPr/>
        </p:nvSpPr>
        <p:spPr bwMode="auto">
          <a:xfrm>
            <a:off x="-152400" y="1447800"/>
            <a:ext cx="441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marR="0" indent="-342900" algn="l" defTabSz="914400" rtl="0" eaLnBrk="1" fontAlgn="base" latinLnBrk="0" hangingPunct="1">
              <a:lnSpc>
                <a:spcPct val="100000"/>
              </a:lnSpc>
              <a:spcBef>
                <a:spcPct val="20000"/>
              </a:spcBef>
              <a:spcAft>
                <a:spcPct val="0"/>
              </a:spcAft>
              <a:buClr>
                <a:srgbClr val="FBC600"/>
              </a:buClr>
              <a:buSzPct val="125000"/>
              <a:buFont typeface="Times" pitchFamily="1" charset="0"/>
              <a:buChar char="•"/>
              <a:tabLst/>
              <a:defRPr sz="2800">
                <a:solidFill>
                  <a:schemeClr val="tx1"/>
                </a:solidFill>
                <a:latin typeface="Calibri" panose="020F0502020204030204" pitchFamily="34" charset="0"/>
                <a:ea typeface="+mn-ea"/>
                <a:cs typeface="Osaka"/>
              </a:defRPr>
            </a:lvl1pPr>
            <a:lvl2pPr marL="742950" marR="0" indent="-285750" algn="l" defTabSz="914400" rtl="0" eaLnBrk="1" fontAlgn="base" latinLnBrk="0" hangingPunct="1">
              <a:lnSpc>
                <a:spcPct val="100000"/>
              </a:lnSpc>
              <a:spcBef>
                <a:spcPct val="20000"/>
              </a:spcBef>
              <a:spcAft>
                <a:spcPct val="0"/>
              </a:spcAft>
              <a:buClr>
                <a:srgbClr val="0099FF"/>
              </a:buClr>
              <a:buSzPct val="110000"/>
              <a:buFont typeface="Times" pitchFamily="1" charset="0"/>
              <a:buChar char="•"/>
              <a:tabLst/>
              <a:defRPr sz="2000">
                <a:solidFill>
                  <a:schemeClr val="tx1"/>
                </a:solidFill>
                <a:latin typeface="Calibri" pitchFamily="34" charset="0"/>
                <a:ea typeface="+mn-ea"/>
                <a:cs typeface="Osaka"/>
              </a:defRPr>
            </a:lvl2pPr>
            <a:lvl3pPr marL="1143000" indent="-228600" algn="l" rtl="0" eaLnBrk="0" fontAlgn="base" hangingPunct="0">
              <a:spcBef>
                <a:spcPct val="20000"/>
              </a:spcBef>
              <a:spcAft>
                <a:spcPct val="0"/>
              </a:spcAft>
              <a:buChar char="–"/>
              <a:defRPr sz="2000">
                <a:solidFill>
                  <a:schemeClr val="tx1"/>
                </a:solidFill>
                <a:latin typeface="Calibri" pitchFamily="34" charset="0"/>
                <a:ea typeface="+mn-ea"/>
                <a:cs typeface="Osaka"/>
              </a:defRPr>
            </a:lvl3pPr>
            <a:lvl4pPr marL="1600200" indent="-228600" algn="l" rtl="0" eaLnBrk="0" fontAlgn="base" hangingPunct="0">
              <a:spcBef>
                <a:spcPct val="20000"/>
              </a:spcBef>
              <a:spcAft>
                <a:spcPct val="0"/>
              </a:spcAft>
              <a:buChar char="–"/>
              <a:defRPr sz="1800">
                <a:solidFill>
                  <a:schemeClr val="bg2"/>
                </a:solidFill>
                <a:latin typeface="Calibri" pitchFamily="34" charset="0"/>
                <a:ea typeface="+mn-ea"/>
                <a:cs typeface="Osaka"/>
              </a:defRPr>
            </a:lvl4pPr>
            <a:lvl5pPr marL="2057400" indent="-228600" algn="l" rtl="0" eaLnBrk="0" fontAlgn="base" hangingPunct="0">
              <a:spcBef>
                <a:spcPct val="20000"/>
              </a:spcBef>
              <a:spcAft>
                <a:spcPct val="0"/>
              </a:spcAft>
              <a:buClr>
                <a:schemeClr val="bg2"/>
              </a:buClr>
              <a:buChar char="•"/>
              <a:defRPr sz="1600">
                <a:solidFill>
                  <a:schemeClr val="bg2"/>
                </a:solidFill>
                <a:latin typeface="Calibri" pitchFamily="34" charset="0"/>
                <a:ea typeface="+mn-ea"/>
                <a:cs typeface="Osaka"/>
              </a:defRPr>
            </a:lvl5pPr>
            <a:lvl6pPr marL="2514600" indent="-228600" algn="l" rtl="0" eaLnBrk="1" fontAlgn="base" hangingPunct="1">
              <a:spcBef>
                <a:spcPct val="20000"/>
              </a:spcBef>
              <a:spcAft>
                <a:spcPct val="0"/>
              </a:spcAft>
              <a:buClr>
                <a:schemeClr val="bg2"/>
              </a:buClr>
              <a:buChar char="•"/>
              <a:defRPr sz="2000">
                <a:solidFill>
                  <a:schemeClr val="bg2"/>
                </a:solidFill>
                <a:latin typeface="+mn-lt"/>
                <a:ea typeface="+mn-ea"/>
              </a:defRPr>
            </a:lvl6pPr>
            <a:lvl7pPr marL="2971800" indent="-228600" algn="l" rtl="0" eaLnBrk="1" fontAlgn="base" hangingPunct="1">
              <a:spcBef>
                <a:spcPct val="20000"/>
              </a:spcBef>
              <a:spcAft>
                <a:spcPct val="0"/>
              </a:spcAft>
              <a:buClr>
                <a:schemeClr val="bg2"/>
              </a:buClr>
              <a:buChar char="•"/>
              <a:defRPr sz="2000">
                <a:solidFill>
                  <a:schemeClr val="bg2"/>
                </a:solidFill>
                <a:latin typeface="+mn-lt"/>
                <a:ea typeface="+mn-ea"/>
              </a:defRPr>
            </a:lvl7pPr>
            <a:lvl8pPr marL="3429000" indent="-228600" algn="l" rtl="0" eaLnBrk="1" fontAlgn="base" hangingPunct="1">
              <a:spcBef>
                <a:spcPct val="20000"/>
              </a:spcBef>
              <a:spcAft>
                <a:spcPct val="0"/>
              </a:spcAft>
              <a:buClr>
                <a:schemeClr val="bg2"/>
              </a:buClr>
              <a:buChar char="•"/>
              <a:defRPr sz="2000">
                <a:solidFill>
                  <a:schemeClr val="bg2"/>
                </a:solidFill>
                <a:latin typeface="+mn-lt"/>
                <a:ea typeface="+mn-ea"/>
              </a:defRPr>
            </a:lvl8pPr>
            <a:lvl9pPr marL="3886200" indent="-228600" algn="l" rtl="0" eaLnBrk="1" fontAlgn="base" hangingPunct="1">
              <a:spcBef>
                <a:spcPct val="20000"/>
              </a:spcBef>
              <a:spcAft>
                <a:spcPct val="0"/>
              </a:spcAft>
              <a:buClr>
                <a:schemeClr val="bg2"/>
              </a:buClr>
              <a:buChar char="•"/>
              <a:defRPr sz="2000">
                <a:solidFill>
                  <a:schemeClr val="bg2"/>
                </a:solidFill>
                <a:latin typeface="+mn-lt"/>
                <a:ea typeface="+mn-ea"/>
              </a:defRPr>
            </a:lvl9pPr>
          </a:lstStyle>
          <a:p>
            <a:pPr marL="685800" lvl="1">
              <a:spcBef>
                <a:spcPts val="0"/>
              </a:spcBef>
              <a:spcAft>
                <a:spcPts val="1200"/>
              </a:spcAft>
              <a:buClr>
                <a:srgbClr val="8B0065"/>
              </a:buClr>
              <a:buFont typeface="Arial" panose="020B0604020202020204" pitchFamily="34" charset="0"/>
              <a:buChar char="•"/>
            </a:pPr>
            <a:r>
              <a:rPr lang="en-US" b="1" dirty="0" smtClean="0">
                <a:solidFill>
                  <a:srgbClr val="FFFFFF"/>
                </a:solidFill>
              </a:rPr>
              <a:t>Collect </a:t>
            </a:r>
            <a:r>
              <a:rPr lang="en-US" b="1" dirty="0">
                <a:solidFill>
                  <a:srgbClr val="FFFFFF"/>
                </a:solidFill>
              </a:rPr>
              <a:t>as much </a:t>
            </a:r>
            <a:r>
              <a:rPr lang="en-US" b="1" dirty="0" smtClean="0">
                <a:solidFill>
                  <a:srgbClr val="FFFFFF"/>
                </a:solidFill>
              </a:rPr>
              <a:t>information as possible, as soon as possible</a:t>
            </a:r>
            <a:r>
              <a:rPr lang="en-US" dirty="0" smtClean="0">
                <a:solidFill>
                  <a:srgbClr val="FFFFFF"/>
                </a:solidFill>
              </a:rPr>
              <a:t>, and let both people and systems trigger alerts and Kudos</a:t>
            </a:r>
          </a:p>
          <a:p>
            <a:pPr marL="685800" lvl="1">
              <a:spcBef>
                <a:spcPts val="0"/>
              </a:spcBef>
              <a:spcAft>
                <a:spcPts val="1200"/>
              </a:spcAft>
              <a:buClr>
                <a:srgbClr val="8B0065"/>
              </a:buClr>
              <a:buFont typeface="Arial" panose="020B0604020202020204" pitchFamily="34" charset="0"/>
              <a:buChar char="•"/>
            </a:pPr>
            <a:r>
              <a:rPr lang="en-US" b="1" dirty="0" smtClean="0">
                <a:solidFill>
                  <a:srgbClr val="FFFFFF"/>
                </a:solidFill>
              </a:rPr>
              <a:t>Keep everyone on the same page </a:t>
            </a:r>
            <a:r>
              <a:rPr lang="en-US" dirty="0" smtClean="0">
                <a:solidFill>
                  <a:srgbClr val="FFFFFF"/>
                </a:solidFill>
              </a:rPr>
              <a:t>but let departments and groups use information differently</a:t>
            </a:r>
          </a:p>
          <a:p>
            <a:pPr marL="685800" lvl="1">
              <a:spcBef>
                <a:spcPts val="0"/>
              </a:spcBef>
              <a:spcAft>
                <a:spcPts val="1200"/>
              </a:spcAft>
              <a:buClr>
                <a:srgbClr val="8B0065"/>
              </a:buClr>
              <a:buFont typeface="Arial" panose="020B0604020202020204" pitchFamily="34" charset="0"/>
              <a:buChar char="•"/>
            </a:pPr>
            <a:r>
              <a:rPr lang="en-US" b="1" dirty="0" smtClean="0">
                <a:solidFill>
                  <a:srgbClr val="FFFFFF"/>
                </a:solidFill>
              </a:rPr>
              <a:t>Engage your students in </a:t>
            </a:r>
            <a:r>
              <a:rPr lang="en-US" b="1" dirty="0">
                <a:solidFill>
                  <a:srgbClr val="FFFFFF"/>
                </a:solidFill>
              </a:rPr>
              <a:t>their </a:t>
            </a:r>
            <a:r>
              <a:rPr lang="en-US" b="1" dirty="0" smtClean="0">
                <a:solidFill>
                  <a:srgbClr val="FFFFFF"/>
                </a:solidFill>
              </a:rPr>
              <a:t>own progress </a:t>
            </a:r>
            <a:r>
              <a:rPr lang="en-US" dirty="0" smtClean="0">
                <a:solidFill>
                  <a:srgbClr val="FFFFFF"/>
                </a:solidFill>
              </a:rPr>
              <a:t>by keeping them informed and prompting action</a:t>
            </a:r>
            <a:endParaRPr lang="en-US" b="1" dirty="0">
              <a:solidFill>
                <a:srgbClr val="FFFFFF"/>
              </a:solidFill>
            </a:endParaRPr>
          </a:p>
        </p:txBody>
      </p:sp>
      <p:cxnSp>
        <p:nvCxnSpPr>
          <p:cNvPr id="25" name="Straight Connector 24"/>
          <p:cNvCxnSpPr/>
          <p:nvPr/>
        </p:nvCxnSpPr>
        <p:spPr>
          <a:xfrm>
            <a:off x="1" y="5790765"/>
            <a:ext cx="9144001" cy="0"/>
          </a:xfrm>
          <a:prstGeom prst="line">
            <a:avLst/>
          </a:prstGeom>
          <a:ln w="28575">
            <a:solidFill>
              <a:srgbClr val="BC0090"/>
            </a:solidFill>
          </a:ln>
          <a:effectLst/>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68590" y="5867400"/>
            <a:ext cx="2148940" cy="567000"/>
          </a:xfrm>
          <a:prstGeom prst="rect">
            <a:avLst/>
          </a:prstGeom>
        </p:spPr>
      </p:pic>
      <p:sp>
        <p:nvSpPr>
          <p:cNvPr id="22" name="Rectangle 21"/>
          <p:cNvSpPr/>
          <p:nvPr/>
        </p:nvSpPr>
        <p:spPr>
          <a:xfrm>
            <a:off x="304800" y="5879944"/>
            <a:ext cx="5486400" cy="830997"/>
          </a:xfrm>
          <a:prstGeom prst="rect">
            <a:avLst/>
          </a:prstGeom>
        </p:spPr>
        <p:txBody>
          <a:bodyPr wrap="square">
            <a:spAutoFit/>
          </a:bodyPr>
          <a:lstStyle/>
          <a:p>
            <a:pPr marL="285750" indent="-285750" defTabSz="914400" eaLnBrk="0" fontAlgn="base" hangingPunct="0">
              <a:spcBef>
                <a:spcPct val="0"/>
              </a:spcBef>
              <a:spcAft>
                <a:spcPct val="0"/>
              </a:spcAft>
              <a:buFont typeface="Wingdings" panose="05000000000000000000" pitchFamily="2" charset="2"/>
              <a:buChar char="q"/>
            </a:pPr>
            <a:r>
              <a:rPr lang="en-US" sz="1200" dirty="0">
                <a:solidFill>
                  <a:prstClr val="black">
                    <a:lumMod val="75000"/>
                    <a:lumOff val="25000"/>
                  </a:prstClr>
                </a:solidFill>
                <a:latin typeface="Calibri" panose="020F0502020204030204" pitchFamily="34" charset="0"/>
                <a:ea typeface="ＭＳ Ｐゴシック" charset="-128"/>
              </a:rPr>
              <a:t>Intelligent Data Integration™ with LMS, SIS and other systems</a:t>
            </a:r>
          </a:p>
          <a:p>
            <a:pPr marL="285750" indent="-285750" defTabSz="914400" eaLnBrk="0" fontAlgn="base" hangingPunct="0">
              <a:spcBef>
                <a:spcPct val="0"/>
              </a:spcBef>
              <a:spcAft>
                <a:spcPct val="0"/>
              </a:spcAft>
              <a:buFont typeface="Wingdings" panose="05000000000000000000" pitchFamily="2" charset="2"/>
              <a:buChar char="q"/>
            </a:pPr>
            <a:r>
              <a:rPr lang="en-US" sz="1200" dirty="0">
                <a:solidFill>
                  <a:prstClr val="black">
                    <a:lumMod val="75000"/>
                    <a:lumOff val="25000"/>
                  </a:prstClr>
                </a:solidFill>
                <a:latin typeface="Calibri" panose="020F0502020204030204" pitchFamily="34" charset="0"/>
                <a:ea typeface="ＭＳ Ｐゴシック" charset="-128"/>
              </a:rPr>
              <a:t>Unlimited flags and flag journals</a:t>
            </a:r>
          </a:p>
          <a:p>
            <a:pPr marL="285750" indent="-285750" defTabSz="914400" eaLnBrk="0" fontAlgn="base" hangingPunct="0">
              <a:spcBef>
                <a:spcPct val="0"/>
              </a:spcBef>
              <a:spcAft>
                <a:spcPct val="0"/>
              </a:spcAft>
              <a:buFont typeface="Wingdings" panose="05000000000000000000" pitchFamily="2" charset="2"/>
              <a:buChar char="q"/>
            </a:pPr>
            <a:r>
              <a:rPr lang="en-US" sz="1200" dirty="0">
                <a:solidFill>
                  <a:prstClr val="black">
                    <a:lumMod val="75000"/>
                    <a:lumOff val="25000"/>
                  </a:prstClr>
                </a:solidFill>
                <a:latin typeface="Calibri" panose="020F0502020204030204" pitchFamily="34" charset="0"/>
                <a:ea typeface="ＭＳ Ｐゴシック" charset="-128"/>
              </a:rPr>
              <a:t>Faculty-friendly tools for progress surveys, attendance, and grade book analysis</a:t>
            </a:r>
          </a:p>
          <a:p>
            <a:pPr marL="285750" indent="-285750" defTabSz="914400" eaLnBrk="0" fontAlgn="base" hangingPunct="0">
              <a:spcBef>
                <a:spcPct val="0"/>
              </a:spcBef>
              <a:spcAft>
                <a:spcPct val="0"/>
              </a:spcAft>
              <a:buFont typeface="Wingdings" panose="05000000000000000000" pitchFamily="2" charset="2"/>
              <a:buChar char="q"/>
            </a:pPr>
            <a:r>
              <a:rPr lang="en-US" sz="1200" dirty="0">
                <a:solidFill>
                  <a:prstClr val="black">
                    <a:lumMod val="75000"/>
                    <a:lumOff val="25000"/>
                  </a:prstClr>
                </a:solidFill>
                <a:latin typeface="Calibri" panose="020F0502020204030204" pitchFamily="34" charset="0"/>
                <a:ea typeface="ＭＳ Ｐゴシック" charset="-128"/>
              </a:rPr>
              <a:t>Native support for cohorts and groups</a:t>
            </a:r>
            <a:endParaRPr lang="en-US" sz="1300" dirty="0">
              <a:solidFill>
                <a:prstClr val="black">
                  <a:lumMod val="75000"/>
                  <a:lumOff val="25000"/>
                </a:prstClr>
              </a:solidFill>
              <a:latin typeface="Calibri" panose="020F0502020204030204" pitchFamily="34" charset="0"/>
              <a:ea typeface="ＭＳ Ｐゴシック" charset="-128"/>
            </a:endParaRPr>
          </a:p>
        </p:txBody>
      </p:sp>
      <p:sp>
        <p:nvSpPr>
          <p:cNvPr id="23" name="TextBox 22"/>
          <p:cNvSpPr txBox="1"/>
          <p:nvPr/>
        </p:nvSpPr>
        <p:spPr>
          <a:xfrm>
            <a:off x="304800" y="5867400"/>
            <a:ext cx="584777" cy="830997"/>
          </a:xfrm>
          <a:prstGeom prst="rect">
            <a:avLst/>
          </a:prstGeom>
          <a:noFill/>
        </p:spPr>
        <p:txBody>
          <a:bodyPr wrap="square" rtlCol="0">
            <a:spAutoFit/>
          </a:bodyPr>
          <a:lstStyle/>
          <a:p>
            <a:pPr defTabSz="914400" eaLnBrk="0" fontAlgn="base" hangingPunct="0">
              <a:spcBef>
                <a:spcPct val="0"/>
              </a:spcBef>
              <a:spcAft>
                <a:spcPct val="0"/>
              </a:spcAft>
            </a:pPr>
            <a:r>
              <a:rPr lang="en-US" sz="1200" b="1" dirty="0">
                <a:solidFill>
                  <a:srgbClr val="8B0065"/>
                </a:solidFill>
                <a:latin typeface="Zapf Dingbats"/>
                <a:ea typeface="Zapf Dingbats"/>
                <a:cs typeface="Zapf Dingbats"/>
                <a:sym typeface="Zapf Dingbats"/>
              </a:rPr>
              <a:t>✓</a:t>
            </a:r>
            <a:endParaRPr lang="en-US" sz="1200" b="1" dirty="0">
              <a:solidFill>
                <a:srgbClr val="8B0065"/>
              </a:solidFill>
              <a:latin typeface="Calibri"/>
              <a:ea typeface="ＭＳ Ｐゴシック" charset="-128"/>
              <a:cs typeface="Calibri"/>
            </a:endParaRPr>
          </a:p>
          <a:p>
            <a:pPr defTabSz="914400" eaLnBrk="0" fontAlgn="base" hangingPunct="0">
              <a:spcBef>
                <a:spcPct val="0"/>
              </a:spcBef>
              <a:spcAft>
                <a:spcPct val="0"/>
              </a:spcAft>
            </a:pPr>
            <a:r>
              <a:rPr lang="en-US" sz="1200" b="1" dirty="0">
                <a:solidFill>
                  <a:srgbClr val="8B0065"/>
                </a:solidFill>
                <a:latin typeface="Zapf Dingbats"/>
                <a:ea typeface="Zapf Dingbats"/>
                <a:cs typeface="Zapf Dingbats"/>
                <a:sym typeface="Zapf Dingbats"/>
              </a:rPr>
              <a:t>✓</a:t>
            </a:r>
            <a:endParaRPr lang="en-US" sz="1200" b="1" dirty="0">
              <a:solidFill>
                <a:srgbClr val="8B0065"/>
              </a:solidFill>
              <a:latin typeface="Calibri"/>
              <a:ea typeface="ＭＳ Ｐゴシック" charset="-128"/>
              <a:cs typeface="Calibri"/>
            </a:endParaRPr>
          </a:p>
          <a:p>
            <a:pPr defTabSz="914400" eaLnBrk="0" fontAlgn="base" hangingPunct="0">
              <a:spcBef>
                <a:spcPct val="0"/>
              </a:spcBef>
              <a:spcAft>
                <a:spcPct val="0"/>
              </a:spcAft>
            </a:pPr>
            <a:r>
              <a:rPr lang="en-US" sz="1200" b="1" dirty="0">
                <a:solidFill>
                  <a:srgbClr val="8B0065"/>
                </a:solidFill>
                <a:latin typeface="Zapf Dingbats"/>
                <a:ea typeface="Zapf Dingbats"/>
                <a:cs typeface="Zapf Dingbats"/>
                <a:sym typeface="Zapf Dingbats"/>
              </a:rPr>
              <a:t>✓</a:t>
            </a:r>
          </a:p>
          <a:p>
            <a:pPr defTabSz="914400" eaLnBrk="0" fontAlgn="base" hangingPunct="0">
              <a:spcBef>
                <a:spcPct val="0"/>
              </a:spcBef>
              <a:spcAft>
                <a:spcPct val="0"/>
              </a:spcAft>
            </a:pPr>
            <a:r>
              <a:rPr lang="en-US" sz="1200" b="1" dirty="0">
                <a:solidFill>
                  <a:srgbClr val="8B0065"/>
                </a:solidFill>
                <a:latin typeface="Zapf Dingbats"/>
                <a:ea typeface="Zapf Dingbats"/>
                <a:cs typeface="Zapf Dingbats"/>
                <a:sym typeface="Zapf Dingbats"/>
              </a:rPr>
              <a:t>✓</a:t>
            </a:r>
          </a:p>
        </p:txBody>
      </p:sp>
      <p:pic>
        <p:nvPicPr>
          <p:cNvPr id="11"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730110" y="1468520"/>
            <a:ext cx="3669022" cy="2327075"/>
          </a:xfrm>
          <a:prstGeom prst="rect">
            <a:avLst/>
          </a:prstGeom>
          <a:noFill/>
          <a:ln w="3175">
            <a:solidFill>
              <a:schemeClr val="bg1">
                <a:lumMod val="75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2" name="Picture 6"/>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4572000" y="3962400"/>
            <a:ext cx="4113871" cy="1728670"/>
          </a:xfrm>
          <a:prstGeom prst="rect">
            <a:avLst/>
          </a:prstGeom>
          <a:noFill/>
          <a:ln w="3175">
            <a:solidFill>
              <a:schemeClr val="bg1">
                <a:lumMod val="75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4" name="Text Box 7"/>
          <p:cNvSpPr txBox="1">
            <a:spLocks noChangeArrowheads="1"/>
          </p:cNvSpPr>
          <p:nvPr/>
        </p:nvSpPr>
        <p:spPr bwMode="auto">
          <a:xfrm>
            <a:off x="304800" y="838200"/>
            <a:ext cx="3336811" cy="538609"/>
          </a:xfrm>
          <a:prstGeom prst="rect">
            <a:avLst/>
          </a:prstGeom>
          <a:noFill/>
          <a:ln w="9525">
            <a:noFill/>
            <a:miter lim="800000"/>
            <a:headEnd/>
            <a:tailEnd/>
          </a:ln>
        </p:spPr>
        <p:txBody>
          <a:bodyPr wrap="none" lIns="45720" tIns="22860" rIns="45720" bIns="22860">
            <a:spAutoFit/>
          </a:bodyPr>
          <a:lstStyle/>
          <a:p>
            <a:pPr defTabSz="1088232" eaLnBrk="0" hangingPunct="0">
              <a:defRPr/>
            </a:pPr>
            <a:r>
              <a:rPr lang="en-CA" sz="3200" b="1" spc="-150" dirty="0">
                <a:solidFill>
                  <a:srgbClr val="FFFFFF"/>
                </a:solidFill>
                <a:latin typeface="Trebuchet MS" pitchFamily="34" charset="0"/>
                <a:ea typeface="ＭＳ Ｐゴシック" charset="-128"/>
              </a:rPr>
              <a:t>Starfish Early Alert </a:t>
            </a:r>
          </a:p>
        </p:txBody>
      </p:sp>
      <p:pic>
        <p:nvPicPr>
          <p:cNvPr id="15" name="Picture 12"/>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6837362" y="819479"/>
            <a:ext cx="1854012"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426862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9906000" cy="838200"/>
          </a:xfrm>
        </p:spPr>
        <p:txBody>
          <a:bodyPr/>
          <a:lstStyle/>
          <a:p>
            <a:r>
              <a:rPr lang="en-US" dirty="0" smtClean="0"/>
              <a:t>Make it Easy for Students to Engage</a:t>
            </a:r>
            <a:endParaRPr lang="en-US" dirty="0"/>
          </a:p>
        </p:txBody>
      </p:sp>
      <p:sp>
        <p:nvSpPr>
          <p:cNvPr id="16" name="Content Placeholder 2"/>
          <p:cNvSpPr txBox="1">
            <a:spLocks/>
          </p:cNvSpPr>
          <p:nvPr/>
        </p:nvSpPr>
        <p:spPr bwMode="auto">
          <a:xfrm>
            <a:off x="4419600" y="1752600"/>
            <a:ext cx="4343399"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marR="0" indent="-342900" algn="l" defTabSz="914400" rtl="0" eaLnBrk="1" fontAlgn="base" latinLnBrk="0" hangingPunct="1">
              <a:lnSpc>
                <a:spcPct val="100000"/>
              </a:lnSpc>
              <a:spcBef>
                <a:spcPct val="20000"/>
              </a:spcBef>
              <a:spcAft>
                <a:spcPct val="0"/>
              </a:spcAft>
              <a:buClr>
                <a:srgbClr val="FBC600"/>
              </a:buClr>
              <a:buSzPct val="125000"/>
              <a:buFont typeface="Times" pitchFamily="1" charset="0"/>
              <a:buChar char="•"/>
              <a:tabLst/>
              <a:defRPr sz="2800">
                <a:solidFill>
                  <a:schemeClr val="tx1"/>
                </a:solidFill>
                <a:latin typeface="Calibri" panose="020F0502020204030204" pitchFamily="34" charset="0"/>
                <a:ea typeface="+mn-ea"/>
                <a:cs typeface="Osaka"/>
              </a:defRPr>
            </a:lvl1pPr>
            <a:lvl2pPr marL="742950" marR="0" indent="-285750" algn="l" defTabSz="914400" rtl="0" eaLnBrk="1" fontAlgn="base" latinLnBrk="0" hangingPunct="1">
              <a:lnSpc>
                <a:spcPct val="100000"/>
              </a:lnSpc>
              <a:spcBef>
                <a:spcPct val="20000"/>
              </a:spcBef>
              <a:spcAft>
                <a:spcPct val="0"/>
              </a:spcAft>
              <a:buClr>
                <a:srgbClr val="0099FF"/>
              </a:buClr>
              <a:buSzPct val="110000"/>
              <a:buFont typeface="Times" pitchFamily="1" charset="0"/>
              <a:buChar char="•"/>
              <a:tabLst/>
              <a:defRPr sz="2000">
                <a:solidFill>
                  <a:schemeClr val="tx1"/>
                </a:solidFill>
                <a:latin typeface="Calibri" pitchFamily="34" charset="0"/>
                <a:ea typeface="+mn-ea"/>
                <a:cs typeface="Osaka"/>
              </a:defRPr>
            </a:lvl2pPr>
            <a:lvl3pPr marL="1143000" indent="-228600" algn="l" rtl="0" eaLnBrk="0" fontAlgn="base" hangingPunct="0">
              <a:spcBef>
                <a:spcPct val="20000"/>
              </a:spcBef>
              <a:spcAft>
                <a:spcPct val="0"/>
              </a:spcAft>
              <a:buChar char="–"/>
              <a:defRPr sz="2000">
                <a:solidFill>
                  <a:schemeClr val="tx1"/>
                </a:solidFill>
                <a:latin typeface="Calibri" pitchFamily="34" charset="0"/>
                <a:ea typeface="+mn-ea"/>
                <a:cs typeface="Osaka"/>
              </a:defRPr>
            </a:lvl3pPr>
            <a:lvl4pPr marL="1600200" indent="-228600" algn="l" rtl="0" eaLnBrk="0" fontAlgn="base" hangingPunct="0">
              <a:spcBef>
                <a:spcPct val="20000"/>
              </a:spcBef>
              <a:spcAft>
                <a:spcPct val="0"/>
              </a:spcAft>
              <a:buChar char="–"/>
              <a:defRPr sz="1800">
                <a:solidFill>
                  <a:schemeClr val="bg2"/>
                </a:solidFill>
                <a:latin typeface="Calibri" pitchFamily="34" charset="0"/>
                <a:ea typeface="+mn-ea"/>
                <a:cs typeface="Osaka"/>
              </a:defRPr>
            </a:lvl4pPr>
            <a:lvl5pPr marL="2057400" indent="-228600" algn="l" rtl="0" eaLnBrk="0" fontAlgn="base" hangingPunct="0">
              <a:spcBef>
                <a:spcPct val="20000"/>
              </a:spcBef>
              <a:spcAft>
                <a:spcPct val="0"/>
              </a:spcAft>
              <a:buClr>
                <a:schemeClr val="bg2"/>
              </a:buClr>
              <a:buChar char="•"/>
              <a:defRPr sz="1600">
                <a:solidFill>
                  <a:schemeClr val="bg2"/>
                </a:solidFill>
                <a:latin typeface="Calibri" pitchFamily="34" charset="0"/>
                <a:ea typeface="+mn-ea"/>
                <a:cs typeface="Osaka"/>
              </a:defRPr>
            </a:lvl5pPr>
            <a:lvl6pPr marL="2514600" indent="-228600" algn="l" rtl="0" eaLnBrk="1" fontAlgn="base" hangingPunct="1">
              <a:spcBef>
                <a:spcPct val="20000"/>
              </a:spcBef>
              <a:spcAft>
                <a:spcPct val="0"/>
              </a:spcAft>
              <a:buClr>
                <a:schemeClr val="bg2"/>
              </a:buClr>
              <a:buChar char="•"/>
              <a:defRPr sz="2000">
                <a:solidFill>
                  <a:schemeClr val="bg2"/>
                </a:solidFill>
                <a:latin typeface="+mn-lt"/>
                <a:ea typeface="+mn-ea"/>
              </a:defRPr>
            </a:lvl6pPr>
            <a:lvl7pPr marL="2971800" indent="-228600" algn="l" rtl="0" eaLnBrk="1" fontAlgn="base" hangingPunct="1">
              <a:spcBef>
                <a:spcPct val="20000"/>
              </a:spcBef>
              <a:spcAft>
                <a:spcPct val="0"/>
              </a:spcAft>
              <a:buClr>
                <a:schemeClr val="bg2"/>
              </a:buClr>
              <a:buChar char="•"/>
              <a:defRPr sz="2000">
                <a:solidFill>
                  <a:schemeClr val="bg2"/>
                </a:solidFill>
                <a:latin typeface="+mn-lt"/>
                <a:ea typeface="+mn-ea"/>
              </a:defRPr>
            </a:lvl7pPr>
            <a:lvl8pPr marL="3429000" indent="-228600" algn="l" rtl="0" eaLnBrk="1" fontAlgn="base" hangingPunct="1">
              <a:spcBef>
                <a:spcPct val="20000"/>
              </a:spcBef>
              <a:spcAft>
                <a:spcPct val="0"/>
              </a:spcAft>
              <a:buClr>
                <a:schemeClr val="bg2"/>
              </a:buClr>
              <a:buChar char="•"/>
              <a:defRPr sz="2000">
                <a:solidFill>
                  <a:schemeClr val="bg2"/>
                </a:solidFill>
                <a:latin typeface="+mn-lt"/>
                <a:ea typeface="+mn-ea"/>
              </a:defRPr>
            </a:lvl8pPr>
            <a:lvl9pPr marL="3886200" indent="-228600" algn="l" rtl="0" eaLnBrk="1" fontAlgn="base" hangingPunct="1">
              <a:spcBef>
                <a:spcPct val="20000"/>
              </a:spcBef>
              <a:spcAft>
                <a:spcPct val="0"/>
              </a:spcAft>
              <a:buClr>
                <a:schemeClr val="bg2"/>
              </a:buClr>
              <a:buChar char="•"/>
              <a:defRPr sz="2000">
                <a:solidFill>
                  <a:schemeClr val="bg2"/>
                </a:solidFill>
                <a:latin typeface="+mn-lt"/>
                <a:ea typeface="+mn-ea"/>
              </a:defRPr>
            </a:lvl9pPr>
          </a:lstStyle>
          <a:p>
            <a:pPr marL="685800" lvl="1">
              <a:spcBef>
                <a:spcPts val="0"/>
              </a:spcBef>
              <a:spcAft>
                <a:spcPts val="1200"/>
              </a:spcAft>
              <a:buClr>
                <a:srgbClr val="FFC000"/>
              </a:buClr>
              <a:buFont typeface="Arial" panose="020B0604020202020204" pitchFamily="34" charset="0"/>
              <a:buChar char="•"/>
            </a:pPr>
            <a:r>
              <a:rPr lang="en-US" b="1" dirty="0" smtClean="0">
                <a:solidFill>
                  <a:srgbClr val="FFFFFF"/>
                </a:solidFill>
              </a:rPr>
              <a:t>Remove obstacles </a:t>
            </a:r>
            <a:r>
              <a:rPr lang="en-US" dirty="0" smtClean="0">
                <a:solidFill>
                  <a:srgbClr val="FFFFFF"/>
                </a:solidFill>
              </a:rPr>
              <a:t>by showing students how to connect with the right people and services</a:t>
            </a:r>
            <a:endParaRPr lang="en-US" b="1" dirty="0" smtClean="0">
              <a:solidFill>
                <a:srgbClr val="FFFFFF"/>
              </a:solidFill>
            </a:endParaRPr>
          </a:p>
          <a:p>
            <a:pPr marL="685800" lvl="1">
              <a:spcBef>
                <a:spcPts val="0"/>
              </a:spcBef>
              <a:spcAft>
                <a:spcPts val="1200"/>
              </a:spcAft>
              <a:buClr>
                <a:srgbClr val="FFC000"/>
              </a:buClr>
              <a:buFont typeface="Arial" panose="020B0604020202020204" pitchFamily="34" charset="0"/>
              <a:buChar char="•"/>
            </a:pPr>
            <a:r>
              <a:rPr lang="en-US" b="1" dirty="0" smtClean="0">
                <a:solidFill>
                  <a:srgbClr val="FFFFFF"/>
                </a:solidFill>
              </a:rPr>
              <a:t>Keep everyone on the same page </a:t>
            </a:r>
            <a:r>
              <a:rPr lang="en-US" dirty="0" smtClean="0">
                <a:solidFill>
                  <a:srgbClr val="FFFFFF"/>
                </a:solidFill>
              </a:rPr>
              <a:t>with simple tools that document and share interactions </a:t>
            </a:r>
          </a:p>
          <a:p>
            <a:pPr marL="685800" lvl="1">
              <a:spcBef>
                <a:spcPts val="0"/>
              </a:spcBef>
              <a:spcAft>
                <a:spcPts val="1200"/>
              </a:spcAft>
              <a:buClr>
                <a:srgbClr val="FFC000"/>
              </a:buClr>
              <a:buFont typeface="Arial" panose="020B0604020202020204" pitchFamily="34" charset="0"/>
              <a:buChar char="•"/>
            </a:pPr>
            <a:r>
              <a:rPr lang="en-US" b="1" dirty="0" smtClean="0">
                <a:solidFill>
                  <a:srgbClr val="FFFFFF"/>
                </a:solidFill>
              </a:rPr>
              <a:t>Give students their next steps </a:t>
            </a:r>
            <a:r>
              <a:rPr lang="en-US" dirty="0" smtClean="0">
                <a:solidFill>
                  <a:srgbClr val="FFFFFF"/>
                </a:solidFill>
              </a:rPr>
              <a:t>whether it’s a simple Referral, a To-Do, or a personal Success Plan</a:t>
            </a:r>
            <a:endParaRPr lang="en-US" dirty="0">
              <a:solidFill>
                <a:srgbClr val="FFFFFF"/>
              </a:solidFill>
            </a:endParaRPr>
          </a:p>
        </p:txBody>
      </p:sp>
      <p:cxnSp>
        <p:nvCxnSpPr>
          <p:cNvPr id="13" name="Straight Connector 12"/>
          <p:cNvCxnSpPr/>
          <p:nvPr/>
        </p:nvCxnSpPr>
        <p:spPr>
          <a:xfrm>
            <a:off x="1" y="5812101"/>
            <a:ext cx="9144001" cy="0"/>
          </a:xfrm>
          <a:prstGeom prst="line">
            <a:avLst/>
          </a:prstGeom>
          <a:ln w="28575">
            <a:solidFill>
              <a:srgbClr val="FFCE31"/>
            </a:solidFill>
          </a:ln>
          <a:effectLst/>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24600" y="5845554"/>
            <a:ext cx="2133600" cy="798182"/>
          </a:xfrm>
          <a:prstGeom prst="rect">
            <a:avLst/>
          </a:prstGeom>
        </p:spPr>
      </p:pic>
      <p:sp>
        <p:nvSpPr>
          <p:cNvPr id="19" name="Rectangle 18"/>
          <p:cNvSpPr/>
          <p:nvPr/>
        </p:nvSpPr>
        <p:spPr>
          <a:xfrm>
            <a:off x="-10887" y="5790765"/>
            <a:ext cx="9154889" cy="1067235"/>
          </a:xfrm>
          <a:prstGeom prst="rect">
            <a:avLst/>
          </a:prstGeom>
          <a:solidFill>
            <a:schemeClr val="bg2">
              <a:lumMod val="20000"/>
              <a:lumOff val="8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sp>
        <p:nvSpPr>
          <p:cNvPr id="20" name="Rectangle 19"/>
          <p:cNvSpPr/>
          <p:nvPr/>
        </p:nvSpPr>
        <p:spPr>
          <a:xfrm>
            <a:off x="304800" y="5867400"/>
            <a:ext cx="6400800" cy="830997"/>
          </a:xfrm>
          <a:prstGeom prst="rect">
            <a:avLst/>
          </a:prstGeom>
        </p:spPr>
        <p:txBody>
          <a:bodyPr wrap="square">
            <a:spAutoFit/>
          </a:bodyPr>
          <a:lstStyle/>
          <a:p>
            <a:pPr marL="285750" lvl="0" indent="-285750">
              <a:buFont typeface="Wingdings" panose="05000000000000000000" pitchFamily="2" charset="2"/>
              <a:buChar char="q"/>
            </a:pPr>
            <a:r>
              <a:rPr lang="en-US" sz="1200" dirty="0" smtClean="0">
                <a:solidFill>
                  <a:schemeClr val="tx1">
                    <a:lumMod val="75000"/>
                    <a:lumOff val="25000"/>
                  </a:schemeClr>
                </a:solidFill>
                <a:latin typeface="Calibri" panose="020F0502020204030204" pitchFamily="34" charset="0"/>
              </a:rPr>
              <a:t>Robust appointment tools that sync with other calendars</a:t>
            </a:r>
            <a:endParaRPr lang="en-US" sz="1200" dirty="0">
              <a:solidFill>
                <a:schemeClr val="tx1">
                  <a:lumMod val="75000"/>
                  <a:lumOff val="25000"/>
                </a:schemeClr>
              </a:solidFill>
              <a:latin typeface="Calibri" panose="020F0502020204030204" pitchFamily="34" charset="0"/>
            </a:endParaRPr>
          </a:p>
          <a:p>
            <a:pPr marL="285750" lvl="0" indent="-285750">
              <a:buFont typeface="Wingdings" panose="05000000000000000000" pitchFamily="2" charset="2"/>
              <a:buChar char="q"/>
            </a:pPr>
            <a:r>
              <a:rPr lang="en-US" sz="1200" dirty="0" smtClean="0">
                <a:solidFill>
                  <a:schemeClr val="tx1">
                    <a:lumMod val="75000"/>
                    <a:lumOff val="25000"/>
                  </a:schemeClr>
                </a:solidFill>
                <a:latin typeface="Calibri" panose="020F0502020204030204" pitchFamily="34" charset="0"/>
              </a:rPr>
              <a:t>Status tracking, meeting notes, and notifications</a:t>
            </a:r>
          </a:p>
          <a:p>
            <a:pPr marL="285750" lvl="0" indent="-285750">
              <a:buFont typeface="Wingdings" panose="05000000000000000000" pitchFamily="2" charset="2"/>
              <a:buChar char="q"/>
            </a:pPr>
            <a:r>
              <a:rPr lang="en-US" sz="1200" dirty="0" smtClean="0">
                <a:solidFill>
                  <a:schemeClr val="tx1">
                    <a:lumMod val="75000"/>
                    <a:lumOff val="25000"/>
                  </a:schemeClr>
                </a:solidFill>
                <a:latin typeface="Calibri" panose="020F0502020204030204" pitchFamily="34" charset="0"/>
              </a:rPr>
              <a:t>Unlimited Services Catalogs and Kiosks</a:t>
            </a:r>
          </a:p>
          <a:p>
            <a:pPr marL="285750" lvl="0" indent="-285750">
              <a:buFont typeface="Wingdings" panose="05000000000000000000" pitchFamily="2" charset="2"/>
              <a:buChar char="q"/>
            </a:pPr>
            <a:r>
              <a:rPr lang="en-US" sz="1200" dirty="0" smtClean="0">
                <a:solidFill>
                  <a:schemeClr val="tx1">
                    <a:lumMod val="75000"/>
                    <a:lumOff val="25000"/>
                  </a:schemeClr>
                </a:solidFill>
                <a:latin typeface="Calibri" panose="020F0502020204030204" pitchFamily="34" charset="0"/>
              </a:rPr>
              <a:t>Flexible templates for tasks and Success Plans</a:t>
            </a:r>
          </a:p>
        </p:txBody>
      </p:sp>
      <p:sp>
        <p:nvSpPr>
          <p:cNvPr id="26" name="TextBox 25"/>
          <p:cNvSpPr txBox="1"/>
          <p:nvPr/>
        </p:nvSpPr>
        <p:spPr>
          <a:xfrm>
            <a:off x="304800" y="5791200"/>
            <a:ext cx="292388" cy="830997"/>
          </a:xfrm>
          <a:prstGeom prst="rect">
            <a:avLst/>
          </a:prstGeom>
          <a:noFill/>
        </p:spPr>
        <p:txBody>
          <a:bodyPr wrap="square" rtlCol="0">
            <a:spAutoFit/>
          </a:bodyPr>
          <a:lstStyle/>
          <a:p>
            <a:r>
              <a:rPr lang="en-US" sz="1200" b="1" dirty="0" smtClean="0">
                <a:solidFill>
                  <a:srgbClr val="FFC000"/>
                </a:solidFill>
                <a:latin typeface="Zapf Dingbats"/>
                <a:ea typeface="Zapf Dingbats"/>
                <a:cs typeface="Zapf Dingbats"/>
                <a:sym typeface="Zapf Dingbats"/>
              </a:rPr>
              <a:t>✓</a:t>
            </a:r>
            <a:endParaRPr lang="en-US" sz="1200" b="1" dirty="0">
              <a:solidFill>
                <a:srgbClr val="FFC000"/>
              </a:solidFill>
              <a:latin typeface="Calibri"/>
              <a:cs typeface="Calibri"/>
            </a:endParaRPr>
          </a:p>
          <a:p>
            <a:r>
              <a:rPr lang="en-US" sz="1200" b="1" dirty="0">
                <a:solidFill>
                  <a:srgbClr val="FFC000"/>
                </a:solidFill>
                <a:latin typeface="Zapf Dingbats"/>
                <a:ea typeface="Zapf Dingbats"/>
                <a:cs typeface="Zapf Dingbats"/>
                <a:sym typeface="Zapf Dingbats"/>
              </a:rPr>
              <a:t>✓</a:t>
            </a:r>
            <a:endParaRPr lang="en-US" sz="1200" b="1" dirty="0">
              <a:solidFill>
                <a:srgbClr val="FFC000"/>
              </a:solidFill>
              <a:latin typeface="Calibri"/>
              <a:cs typeface="Calibri"/>
            </a:endParaRPr>
          </a:p>
          <a:p>
            <a:r>
              <a:rPr lang="en-US" sz="1200" b="1" dirty="0" smtClean="0">
                <a:solidFill>
                  <a:srgbClr val="FFC000"/>
                </a:solidFill>
                <a:latin typeface="Zapf Dingbats"/>
                <a:ea typeface="Zapf Dingbats"/>
                <a:cs typeface="Zapf Dingbats"/>
                <a:sym typeface="Zapf Dingbats"/>
              </a:rPr>
              <a:t>✓</a:t>
            </a:r>
          </a:p>
          <a:p>
            <a:r>
              <a:rPr lang="en-US" sz="1200" b="1" dirty="0" smtClean="0">
                <a:solidFill>
                  <a:srgbClr val="FFC000"/>
                </a:solidFill>
                <a:latin typeface="Zapf Dingbats"/>
                <a:ea typeface="Zapf Dingbats"/>
                <a:cs typeface="Zapf Dingbats"/>
                <a:sym typeface="Zapf Dingbats"/>
              </a:rPr>
              <a:t>✓</a:t>
            </a:r>
            <a:endParaRPr lang="en-US" sz="1200" b="1" dirty="0">
              <a:solidFill>
                <a:srgbClr val="FFC000"/>
              </a:solidFill>
              <a:latin typeface="Zapf Dingbats"/>
              <a:ea typeface="Zapf Dingbats"/>
              <a:cs typeface="Zapf Dingbats"/>
              <a:sym typeface="Zapf Dingbats"/>
            </a:endParaRPr>
          </a:p>
        </p:txBody>
      </p:sp>
      <p:cxnSp>
        <p:nvCxnSpPr>
          <p:cNvPr id="29" name="Straight Connector 28"/>
          <p:cNvCxnSpPr/>
          <p:nvPr/>
        </p:nvCxnSpPr>
        <p:spPr>
          <a:xfrm>
            <a:off x="1" y="5790765"/>
            <a:ext cx="9144001" cy="0"/>
          </a:xfrm>
          <a:prstGeom prst="line">
            <a:avLst/>
          </a:prstGeom>
          <a:ln w="28575">
            <a:solidFill>
              <a:srgbClr val="FFC000"/>
            </a:solidFill>
          </a:ln>
          <a:effectLst/>
        </p:spPr>
        <p:style>
          <a:lnRef idx="1">
            <a:schemeClr val="accent1"/>
          </a:lnRef>
          <a:fillRef idx="0">
            <a:schemeClr val="accent1"/>
          </a:fillRef>
          <a:effectRef idx="0">
            <a:schemeClr val="accent1"/>
          </a:effectRef>
          <a:fontRef idx="minor">
            <a:schemeClr val="tx1"/>
          </a:fontRef>
        </p:style>
      </p:cxnSp>
      <p:pic>
        <p:nvPicPr>
          <p:cNvPr id="30" name="Picture 2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05600" y="5867400"/>
            <a:ext cx="1752600" cy="655650"/>
          </a:xfrm>
          <a:prstGeom prst="rect">
            <a:avLst/>
          </a:prstGeom>
        </p:spPr>
      </p:pic>
      <p:pic>
        <p:nvPicPr>
          <p:cNvPr id="15"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88370" y="1409700"/>
            <a:ext cx="3252670" cy="2052822"/>
          </a:xfrm>
          <a:prstGeom prst="rect">
            <a:avLst/>
          </a:prstGeom>
          <a:noFill/>
          <a:ln w="3175">
            <a:solidFill>
              <a:schemeClr val="bg1">
                <a:lumMod val="75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8" name="Picture 5"/>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32053" y="3614922"/>
            <a:ext cx="3965304" cy="2076866"/>
          </a:xfrm>
          <a:prstGeom prst="rect">
            <a:avLst/>
          </a:prstGeom>
          <a:noFill/>
          <a:ln w="3175">
            <a:solidFill>
              <a:schemeClr val="bg1">
                <a:lumMod val="75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7" name="Text Box 7"/>
          <p:cNvSpPr txBox="1">
            <a:spLocks noChangeArrowheads="1"/>
          </p:cNvSpPr>
          <p:nvPr/>
        </p:nvSpPr>
        <p:spPr bwMode="auto">
          <a:xfrm>
            <a:off x="76200" y="876300"/>
            <a:ext cx="2567369" cy="477054"/>
          </a:xfrm>
          <a:prstGeom prst="rect">
            <a:avLst/>
          </a:prstGeom>
          <a:noFill/>
          <a:ln w="9525">
            <a:noFill/>
            <a:miter lim="800000"/>
            <a:headEnd/>
            <a:tailEnd/>
          </a:ln>
        </p:spPr>
        <p:txBody>
          <a:bodyPr wrap="none" lIns="45720" tIns="22860" rIns="45720" bIns="22860">
            <a:spAutoFit/>
          </a:bodyPr>
          <a:lstStyle/>
          <a:p>
            <a:pPr defTabSz="1088232" fontAlgn="auto">
              <a:spcBef>
                <a:spcPts val="0"/>
              </a:spcBef>
              <a:spcAft>
                <a:spcPts val="0"/>
              </a:spcAft>
              <a:defRPr/>
            </a:pPr>
            <a:r>
              <a:rPr lang="en-CA" sz="2800" b="1" spc="-150" dirty="0" smtClean="0">
                <a:solidFill>
                  <a:srgbClr val="FFFFFF"/>
                </a:solidFill>
                <a:latin typeface="Trebuchet MS" pitchFamily="34" charset="0"/>
                <a:ea typeface="+mn-ea"/>
              </a:rPr>
              <a:t>Starfish Connect</a:t>
            </a:r>
          </a:p>
        </p:txBody>
      </p:sp>
      <p:pic>
        <p:nvPicPr>
          <p:cNvPr id="21" name="Picture 12"/>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6837362" y="691009"/>
            <a:ext cx="1854012"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626324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72067" y="2023533"/>
            <a:ext cx="7408333" cy="4102630"/>
          </a:xfrm>
        </p:spPr>
        <p:txBody>
          <a:bodyPr>
            <a:normAutofit/>
          </a:bodyPr>
          <a:lstStyle/>
          <a:p>
            <a:r>
              <a:rPr lang="en-US" dirty="0" smtClean="0"/>
              <a:t>August 2015-system-wide call for colleges beyond the pilots to participate in the adoption of EPI solutions: Letter to leadership, webinars, conference presentations </a:t>
            </a:r>
          </a:p>
          <a:p>
            <a:r>
              <a:rPr lang="en-US" dirty="0" smtClean="0"/>
              <a:t>December 2015-both portal and EPT/DAS functional in pilot Operations</a:t>
            </a:r>
          </a:p>
          <a:p>
            <a:pPr lvl="0"/>
            <a:r>
              <a:rPr lang="en-US" dirty="0" smtClean="0"/>
              <a:t>February 2016-initial release of the portal available to all 112 (3) colleges</a:t>
            </a:r>
            <a:endParaRPr lang="en-US" dirty="0"/>
          </a:p>
          <a:p>
            <a:endParaRPr lang="en-US" dirty="0" smtClean="0"/>
          </a:p>
        </p:txBody>
      </p:sp>
      <p:sp>
        <p:nvSpPr>
          <p:cNvPr id="4" name="Title 3"/>
          <p:cNvSpPr>
            <a:spLocks noGrp="1"/>
          </p:cNvSpPr>
          <p:nvPr>
            <p:ph type="title"/>
          </p:nvPr>
        </p:nvSpPr>
        <p:spPr/>
        <p:txBody>
          <a:bodyPr/>
          <a:lstStyle/>
          <a:p>
            <a:r>
              <a:rPr lang="en-US" smtClean="0"/>
              <a:t>Timeline</a:t>
            </a:r>
            <a:endParaRPr lang="en-US"/>
          </a:p>
        </p:txBody>
      </p:sp>
    </p:spTree>
    <p:extLst>
      <p:ext uri="{BB962C8B-B14F-4D97-AF65-F5344CB8AC3E}">
        <p14:creationId xmlns:p14="http://schemas.microsoft.com/office/powerpoint/2010/main" val="18251909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Online Education Initiative Update</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8381842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Overarching Goals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Improve success and retention in online courses for the CCC’s</a:t>
            </a:r>
          </a:p>
          <a:p>
            <a:pPr lvl="1"/>
            <a:r>
              <a:rPr lang="en-US" dirty="0" smtClean="0"/>
              <a:t>Prepared students</a:t>
            </a:r>
          </a:p>
          <a:p>
            <a:pPr lvl="1"/>
            <a:r>
              <a:rPr lang="en-US" dirty="0" smtClean="0"/>
              <a:t>Prepared faculty</a:t>
            </a:r>
          </a:p>
          <a:p>
            <a:pPr lvl="1"/>
            <a:r>
              <a:rPr lang="en-US" dirty="0" smtClean="0"/>
              <a:t>Quality course design and content resources</a:t>
            </a:r>
          </a:p>
          <a:p>
            <a:endParaRPr lang="en-US" dirty="0"/>
          </a:p>
          <a:p>
            <a:r>
              <a:rPr lang="en-US" dirty="0" smtClean="0"/>
              <a:t>Provide resources to colleges to allow for the addition of </a:t>
            </a:r>
            <a:r>
              <a:rPr lang="en-US" u="sng" dirty="0" smtClean="0"/>
              <a:t>quality</a:t>
            </a:r>
            <a:r>
              <a:rPr lang="en-US" dirty="0" smtClean="0"/>
              <a:t> online courses</a:t>
            </a:r>
          </a:p>
          <a:p>
            <a:endParaRPr lang="en-US" dirty="0"/>
          </a:p>
          <a:p>
            <a:r>
              <a:rPr lang="en-US" dirty="0" smtClean="0"/>
              <a:t>Provide students with opportunities to take classes when and where they need them</a:t>
            </a:r>
          </a:p>
          <a:p>
            <a:endParaRPr lang="en-US" dirty="0"/>
          </a:p>
          <a:p>
            <a:endParaRPr lang="en-US" dirty="0"/>
          </a:p>
        </p:txBody>
      </p:sp>
    </p:spTree>
    <p:extLst>
      <p:ext uri="{BB962C8B-B14F-4D97-AF65-F5344CB8AC3E}">
        <p14:creationId xmlns:p14="http://schemas.microsoft.com/office/powerpoint/2010/main" val="66324725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9" name="Table 139"/>
          <p:cNvGraphicFramePr/>
          <p:nvPr>
            <p:extLst>
              <p:ext uri="{D42A27DB-BD31-4B8C-83A1-F6EECF244321}">
                <p14:modId xmlns:p14="http://schemas.microsoft.com/office/powerpoint/2010/main" val="4188817789"/>
              </p:ext>
            </p:extLst>
          </p:nvPr>
        </p:nvGraphicFramePr>
        <p:xfrm>
          <a:off x="372037" y="1749093"/>
          <a:ext cx="8505108" cy="3901358"/>
        </p:xfrm>
        <a:graphic>
          <a:graphicData uri="http://schemas.openxmlformats.org/drawingml/2006/table">
            <a:tbl>
              <a:tblPr firstRow="1"/>
              <a:tblGrid>
                <a:gridCol w="3384644"/>
                <a:gridCol w="2978773"/>
                <a:gridCol w="2141691"/>
              </a:tblGrid>
              <a:tr h="493563">
                <a:tc>
                  <a:txBody>
                    <a:bodyPr/>
                    <a:lstStyle/>
                    <a:p>
                      <a:pPr algn="ctr"/>
                      <a:r>
                        <a:rPr lang="en-US" sz="1600" dirty="0" smtClean="0">
                          <a:effectLst/>
                          <a:latin typeface="+mn-lt"/>
                        </a:rPr>
                        <a:t>Readiness</a:t>
                      </a:r>
                      <a:endParaRPr lang="en-US" sz="1600" dirty="0">
                        <a:effectLst/>
                        <a:latin typeface="+mn-lt"/>
                      </a:endParaRPr>
                    </a:p>
                  </a:txBody>
                  <a:tcPr marL="45720" marR="45720">
                    <a:lnL w="12700">
                      <a:solidFill>
                        <a:srgbClr val="1E95E1"/>
                      </a:solidFill>
                    </a:lnL>
                    <a:lnB w="12700">
                      <a:solidFill>
                        <a:srgbClr val="1E95E1"/>
                      </a:solidFill>
                    </a:lnB>
                  </a:tcPr>
                </a:tc>
                <a:tc>
                  <a:txBody>
                    <a:bodyPr/>
                    <a:lstStyle/>
                    <a:p>
                      <a:pPr algn="ctr"/>
                      <a:r>
                        <a:rPr lang="en-US" sz="1600" dirty="0" smtClean="0">
                          <a:effectLst/>
                          <a:latin typeface="+mn-lt"/>
                        </a:rPr>
                        <a:t>Tutoring</a:t>
                      </a:r>
                      <a:endParaRPr lang="en-US" sz="1600" dirty="0">
                        <a:effectLst/>
                        <a:latin typeface="+mn-lt"/>
                      </a:endParaRPr>
                    </a:p>
                  </a:txBody>
                  <a:tcPr marL="45720" marR="45720">
                    <a:lnT w="12700">
                      <a:solidFill>
                        <a:srgbClr val="1E95E1"/>
                      </a:solidFill>
                    </a:lnT>
                    <a:lnB w="12700">
                      <a:solidFill>
                        <a:srgbClr val="1E95E1"/>
                      </a:solidFill>
                    </a:lnB>
                  </a:tcPr>
                </a:tc>
                <a:tc>
                  <a:txBody>
                    <a:bodyPr/>
                    <a:lstStyle/>
                    <a:p>
                      <a:pPr algn="ctr"/>
                      <a:r>
                        <a:rPr lang="en-US" sz="1600" dirty="0" smtClean="0">
                          <a:effectLst/>
                          <a:latin typeface="+mn-lt"/>
                        </a:rPr>
                        <a:t>Full-Launch</a:t>
                      </a:r>
                      <a:endParaRPr lang="en-US" sz="1600" dirty="0">
                        <a:effectLst/>
                        <a:latin typeface="+mn-lt"/>
                      </a:endParaRPr>
                    </a:p>
                  </a:txBody>
                  <a:tcPr marL="45720" marR="45720">
                    <a:lnR w="12700">
                      <a:solidFill>
                        <a:srgbClr val="1E95E1"/>
                      </a:solidFill>
                    </a:lnR>
                    <a:lnT w="12700">
                      <a:solidFill>
                        <a:srgbClr val="1E95E1"/>
                      </a:solidFill>
                    </a:lnT>
                    <a:lnB w="12700">
                      <a:solidFill>
                        <a:srgbClr val="1E95E1"/>
                      </a:solidFill>
                    </a:lnB>
                  </a:tcPr>
                </a:tc>
              </a:tr>
              <a:tr h="435601">
                <a:tc>
                  <a:txBody>
                    <a:bodyPr/>
                    <a:lstStyle/>
                    <a:p>
                      <a:pPr marL="0" marR="0">
                        <a:spcBef>
                          <a:spcPts val="0"/>
                        </a:spcBef>
                        <a:spcAft>
                          <a:spcPts val="0"/>
                        </a:spcAft>
                      </a:pPr>
                      <a:r>
                        <a:rPr lang="en-US" sz="1600">
                          <a:effectLst/>
                          <a:latin typeface="+mn-lt"/>
                          <a:ea typeface="ＭＳ 明朝"/>
                          <a:cs typeface="Times New Roman"/>
                        </a:rPr>
                        <a:t>  Antelope Valley</a:t>
                      </a:r>
                    </a:p>
                  </a:txBody>
                  <a:tcPr marL="45720" marR="45720">
                    <a:lnL w="12700">
                      <a:solidFill>
                        <a:srgbClr val="1E95E1"/>
                      </a:solidFill>
                    </a:lnL>
                    <a:lnT w="12700" cap="flat" cmpd="sng" algn="ctr">
                      <a:solidFill>
                        <a:srgbClr val="1E95E1"/>
                      </a:solidFill>
                      <a:prstDash val="solid"/>
                      <a:round/>
                      <a:headEnd type="none" w="med" len="med"/>
                      <a:tailEnd type="none" w="med" len="med"/>
                    </a:lnT>
                    <a:lnB w="12700">
                      <a:solidFill>
                        <a:srgbClr val="1E95E1"/>
                      </a:solidFill>
                    </a:lnB>
                  </a:tcPr>
                </a:tc>
                <a:tc>
                  <a:txBody>
                    <a:bodyPr/>
                    <a:lstStyle/>
                    <a:p>
                      <a:pPr marL="0" marR="0">
                        <a:spcBef>
                          <a:spcPts val="0"/>
                        </a:spcBef>
                        <a:spcAft>
                          <a:spcPts val="0"/>
                        </a:spcAft>
                      </a:pPr>
                      <a:r>
                        <a:rPr lang="en-US" sz="1600" dirty="0">
                          <a:effectLst/>
                          <a:latin typeface="+mn-lt"/>
                          <a:ea typeface="ＭＳ 明朝"/>
                          <a:cs typeface="Times New Roman"/>
                        </a:rPr>
                        <a:t>Barstow</a:t>
                      </a:r>
                    </a:p>
                  </a:txBody>
                  <a:tcPr marL="45720" marR="45720">
                    <a:lnT w="12700" cap="flat" cmpd="sng" algn="ctr">
                      <a:solidFill>
                        <a:srgbClr val="1E95E1"/>
                      </a:solidFill>
                      <a:prstDash val="solid"/>
                      <a:round/>
                      <a:headEnd type="none" w="med" len="med"/>
                      <a:tailEnd type="none" w="med" len="med"/>
                    </a:lnT>
                    <a:lnB w="12700">
                      <a:solidFill>
                        <a:srgbClr val="1E95E1"/>
                      </a:solidFill>
                    </a:lnB>
                  </a:tcPr>
                </a:tc>
                <a:tc>
                  <a:txBody>
                    <a:bodyPr/>
                    <a:lstStyle/>
                    <a:p>
                      <a:pPr marL="0" marR="0">
                        <a:spcBef>
                          <a:spcPts val="0"/>
                        </a:spcBef>
                        <a:spcAft>
                          <a:spcPts val="0"/>
                        </a:spcAft>
                      </a:pPr>
                      <a:r>
                        <a:rPr lang="en-US" sz="1600" dirty="0">
                          <a:effectLst/>
                          <a:latin typeface="+mn-lt"/>
                          <a:ea typeface="ＭＳ 明朝"/>
                          <a:cs typeface="Times New Roman"/>
                        </a:rPr>
                        <a:t>Butte</a:t>
                      </a:r>
                    </a:p>
                  </a:txBody>
                  <a:tcPr marL="45720" marR="45720">
                    <a:lnR w="12700">
                      <a:solidFill>
                        <a:srgbClr val="1E95E1"/>
                      </a:solidFill>
                    </a:lnR>
                    <a:lnT w="12700" cap="flat" cmpd="sng" algn="ctr">
                      <a:solidFill>
                        <a:srgbClr val="1E95E1"/>
                      </a:solidFill>
                      <a:prstDash val="solid"/>
                      <a:round/>
                      <a:headEnd type="none" w="med" len="med"/>
                      <a:tailEnd type="none" w="med" len="med"/>
                    </a:lnT>
                    <a:lnB w="12700">
                      <a:solidFill>
                        <a:srgbClr val="1E95E1"/>
                      </a:solidFill>
                    </a:lnB>
                  </a:tcPr>
                </a:tc>
              </a:tr>
              <a:tr h="351260">
                <a:tc>
                  <a:txBody>
                    <a:bodyPr/>
                    <a:lstStyle/>
                    <a:p>
                      <a:pPr marL="0" marR="0">
                        <a:spcBef>
                          <a:spcPts val="0"/>
                        </a:spcBef>
                        <a:spcAft>
                          <a:spcPts val="0"/>
                        </a:spcAft>
                      </a:pPr>
                      <a:r>
                        <a:rPr lang="en-US" sz="1600">
                          <a:effectLst/>
                          <a:latin typeface="+mn-lt"/>
                          <a:ea typeface="ＭＳ 明朝"/>
                          <a:cs typeface="Times New Roman"/>
                        </a:rPr>
                        <a:t>  Cabrillo</a:t>
                      </a:r>
                    </a:p>
                  </a:txBody>
                  <a:tcPr marL="45720" marR="45720">
                    <a:lnL w="12700">
                      <a:solidFill>
                        <a:srgbClr val="1E95E1"/>
                      </a:solidFill>
                    </a:lnL>
                    <a:lnT w="12700">
                      <a:solidFill>
                        <a:srgbClr val="1E95E1"/>
                      </a:solidFill>
                    </a:lnT>
                    <a:lnB w="12700">
                      <a:solidFill>
                        <a:srgbClr val="1E95E1"/>
                      </a:solidFill>
                    </a:lnB>
                  </a:tcPr>
                </a:tc>
                <a:tc>
                  <a:txBody>
                    <a:bodyPr/>
                    <a:lstStyle/>
                    <a:p>
                      <a:pPr marL="0" marR="0">
                        <a:spcBef>
                          <a:spcPts val="0"/>
                        </a:spcBef>
                        <a:spcAft>
                          <a:spcPts val="0"/>
                        </a:spcAft>
                      </a:pPr>
                      <a:r>
                        <a:rPr lang="en-US" sz="1600">
                          <a:effectLst/>
                          <a:latin typeface="+mn-lt"/>
                          <a:ea typeface="ＭＳ 明朝"/>
                          <a:cs typeface="Times New Roman"/>
                        </a:rPr>
                        <a:t>Columbia</a:t>
                      </a:r>
                    </a:p>
                  </a:txBody>
                  <a:tcPr marL="45720" marR="45720">
                    <a:lnT w="12700">
                      <a:solidFill>
                        <a:srgbClr val="1E95E1"/>
                      </a:solidFill>
                    </a:lnT>
                    <a:lnB w="12700">
                      <a:solidFill>
                        <a:srgbClr val="1E95E1"/>
                      </a:solidFill>
                    </a:lnB>
                  </a:tcPr>
                </a:tc>
                <a:tc>
                  <a:txBody>
                    <a:bodyPr/>
                    <a:lstStyle/>
                    <a:p>
                      <a:pPr marL="0" marR="0">
                        <a:spcBef>
                          <a:spcPts val="0"/>
                        </a:spcBef>
                        <a:spcAft>
                          <a:spcPts val="0"/>
                        </a:spcAft>
                      </a:pPr>
                      <a:r>
                        <a:rPr lang="en-US" sz="1600" dirty="0">
                          <a:effectLst/>
                          <a:latin typeface="+mn-lt"/>
                          <a:ea typeface="ＭＳ 明朝"/>
                          <a:cs typeface="Times New Roman"/>
                        </a:rPr>
                        <a:t>Coastline</a:t>
                      </a:r>
                    </a:p>
                  </a:txBody>
                  <a:tcPr marL="45720" marR="45720">
                    <a:lnR w="12700">
                      <a:solidFill>
                        <a:srgbClr val="1E95E1"/>
                      </a:solidFill>
                    </a:lnR>
                    <a:lnT w="12700">
                      <a:solidFill>
                        <a:srgbClr val="1E95E1"/>
                      </a:solidFill>
                    </a:lnT>
                    <a:lnB w="12700">
                      <a:solidFill>
                        <a:srgbClr val="1E95E1"/>
                      </a:solidFill>
                    </a:lnB>
                  </a:tcPr>
                </a:tc>
              </a:tr>
              <a:tr h="432319">
                <a:tc>
                  <a:txBody>
                    <a:bodyPr/>
                    <a:lstStyle/>
                    <a:p>
                      <a:pPr marL="0" marR="0">
                        <a:spcBef>
                          <a:spcPts val="0"/>
                        </a:spcBef>
                        <a:spcAft>
                          <a:spcPts val="0"/>
                        </a:spcAft>
                      </a:pPr>
                      <a:r>
                        <a:rPr lang="en-US" sz="1600">
                          <a:effectLst/>
                          <a:latin typeface="+mn-lt"/>
                          <a:ea typeface="ＭＳ 明朝"/>
                          <a:cs typeface="Times New Roman"/>
                        </a:rPr>
                        <a:t>  College of the Canyons</a:t>
                      </a:r>
                    </a:p>
                  </a:txBody>
                  <a:tcPr marL="45720" marR="45720">
                    <a:lnL w="12700">
                      <a:solidFill>
                        <a:srgbClr val="1E95E1"/>
                      </a:solidFill>
                    </a:lnL>
                    <a:lnT w="12700">
                      <a:solidFill>
                        <a:srgbClr val="1E95E1"/>
                      </a:solidFill>
                    </a:lnT>
                    <a:lnB w="12700">
                      <a:solidFill>
                        <a:srgbClr val="1E95E1"/>
                      </a:solidFill>
                    </a:lnB>
                  </a:tcPr>
                </a:tc>
                <a:tc>
                  <a:txBody>
                    <a:bodyPr/>
                    <a:lstStyle/>
                    <a:p>
                      <a:pPr marL="0" marR="0">
                        <a:spcBef>
                          <a:spcPts val="0"/>
                        </a:spcBef>
                        <a:spcAft>
                          <a:spcPts val="0"/>
                        </a:spcAft>
                      </a:pPr>
                      <a:r>
                        <a:rPr lang="en-US" sz="1600">
                          <a:effectLst/>
                          <a:latin typeface="+mn-lt"/>
                          <a:ea typeface="ＭＳ 明朝"/>
                          <a:cs typeface="Times New Roman"/>
                        </a:rPr>
                        <a:t>Imperial Valley</a:t>
                      </a:r>
                    </a:p>
                  </a:txBody>
                  <a:tcPr marL="45720" marR="45720">
                    <a:lnT w="12700">
                      <a:solidFill>
                        <a:srgbClr val="1E95E1"/>
                      </a:solidFill>
                    </a:lnT>
                    <a:lnB w="12700">
                      <a:solidFill>
                        <a:srgbClr val="1E95E1"/>
                      </a:solidFill>
                    </a:lnB>
                  </a:tcPr>
                </a:tc>
                <a:tc>
                  <a:txBody>
                    <a:bodyPr/>
                    <a:lstStyle/>
                    <a:p>
                      <a:pPr marL="0" marR="0">
                        <a:spcBef>
                          <a:spcPts val="0"/>
                        </a:spcBef>
                        <a:spcAft>
                          <a:spcPts val="0"/>
                        </a:spcAft>
                      </a:pPr>
                      <a:r>
                        <a:rPr lang="en-US" sz="1600" dirty="0">
                          <a:effectLst/>
                          <a:latin typeface="+mn-lt"/>
                          <a:ea typeface="ＭＳ 明朝"/>
                          <a:cs typeface="Times New Roman"/>
                        </a:rPr>
                        <a:t>Foothill</a:t>
                      </a:r>
                    </a:p>
                  </a:txBody>
                  <a:tcPr marL="45720" marR="45720">
                    <a:lnR w="12700">
                      <a:solidFill>
                        <a:srgbClr val="1E95E1"/>
                      </a:solidFill>
                    </a:lnR>
                    <a:lnT w="12700">
                      <a:solidFill>
                        <a:srgbClr val="1E95E1"/>
                      </a:solidFill>
                    </a:lnT>
                    <a:lnB w="12700">
                      <a:solidFill>
                        <a:srgbClr val="1E95E1"/>
                      </a:solidFill>
                    </a:lnB>
                  </a:tcPr>
                </a:tc>
              </a:tr>
              <a:tr h="473473">
                <a:tc>
                  <a:txBody>
                    <a:bodyPr/>
                    <a:lstStyle/>
                    <a:p>
                      <a:pPr marL="0" marR="0">
                        <a:spcBef>
                          <a:spcPts val="0"/>
                        </a:spcBef>
                        <a:spcAft>
                          <a:spcPts val="0"/>
                        </a:spcAft>
                      </a:pPr>
                      <a:r>
                        <a:rPr lang="en-US" sz="1600">
                          <a:effectLst/>
                          <a:latin typeface="+mn-lt"/>
                          <a:ea typeface="ＭＳ 明朝"/>
                          <a:cs typeface="Times New Roman"/>
                        </a:rPr>
                        <a:t>  Hartnell</a:t>
                      </a:r>
                    </a:p>
                  </a:txBody>
                  <a:tcPr marL="45720" marR="45720">
                    <a:lnL w="12700">
                      <a:solidFill>
                        <a:srgbClr val="1E95E1"/>
                      </a:solidFill>
                    </a:lnL>
                    <a:lnT w="12700">
                      <a:solidFill>
                        <a:srgbClr val="1E95E1"/>
                      </a:solidFill>
                    </a:lnT>
                    <a:lnB w="12700">
                      <a:solidFill>
                        <a:srgbClr val="1E95E1"/>
                      </a:solidFill>
                    </a:lnB>
                  </a:tcPr>
                </a:tc>
                <a:tc>
                  <a:txBody>
                    <a:bodyPr/>
                    <a:lstStyle/>
                    <a:p>
                      <a:pPr marL="0" marR="0">
                        <a:spcBef>
                          <a:spcPts val="0"/>
                        </a:spcBef>
                        <a:spcAft>
                          <a:spcPts val="0"/>
                        </a:spcAft>
                      </a:pPr>
                      <a:r>
                        <a:rPr lang="en-US" sz="1600">
                          <a:effectLst/>
                          <a:latin typeface="+mn-lt"/>
                          <a:ea typeface="ＭＳ 明朝"/>
                          <a:cs typeface="Times New Roman"/>
                        </a:rPr>
                        <a:t>Mt. San Antonio</a:t>
                      </a:r>
                    </a:p>
                  </a:txBody>
                  <a:tcPr marL="45720" marR="45720">
                    <a:lnT w="12700">
                      <a:solidFill>
                        <a:srgbClr val="1E95E1"/>
                      </a:solidFill>
                    </a:lnT>
                    <a:lnB w="12700">
                      <a:solidFill>
                        <a:srgbClr val="1E95E1"/>
                      </a:solidFill>
                    </a:lnB>
                  </a:tcPr>
                </a:tc>
                <a:tc>
                  <a:txBody>
                    <a:bodyPr/>
                    <a:lstStyle/>
                    <a:p>
                      <a:pPr marL="0" marR="0">
                        <a:spcBef>
                          <a:spcPts val="0"/>
                        </a:spcBef>
                        <a:spcAft>
                          <a:spcPts val="0"/>
                        </a:spcAft>
                      </a:pPr>
                      <a:r>
                        <a:rPr lang="en-US" sz="1600" dirty="0">
                          <a:effectLst/>
                          <a:latin typeface="+mn-lt"/>
                          <a:ea typeface="ＭＳ 明朝"/>
                          <a:cs typeface="Times New Roman"/>
                        </a:rPr>
                        <a:t>Shasta</a:t>
                      </a:r>
                    </a:p>
                  </a:txBody>
                  <a:tcPr marL="45720" marR="45720">
                    <a:lnR w="12700">
                      <a:solidFill>
                        <a:srgbClr val="1E95E1"/>
                      </a:solidFill>
                    </a:lnR>
                    <a:lnT w="12700">
                      <a:solidFill>
                        <a:srgbClr val="1E95E1"/>
                      </a:solidFill>
                    </a:lnT>
                    <a:lnB w="12700">
                      <a:solidFill>
                        <a:srgbClr val="1E95E1"/>
                      </a:solidFill>
                    </a:lnB>
                  </a:tcPr>
                </a:tc>
              </a:tr>
              <a:tr h="391165">
                <a:tc>
                  <a:txBody>
                    <a:bodyPr/>
                    <a:lstStyle/>
                    <a:p>
                      <a:pPr marL="0" marR="0">
                        <a:spcBef>
                          <a:spcPts val="0"/>
                        </a:spcBef>
                        <a:spcAft>
                          <a:spcPts val="0"/>
                        </a:spcAft>
                      </a:pPr>
                      <a:r>
                        <a:rPr lang="en-US" sz="1600">
                          <a:effectLst/>
                          <a:latin typeface="+mn-lt"/>
                          <a:ea typeface="ＭＳ 明朝"/>
                          <a:cs typeface="Times New Roman"/>
                        </a:rPr>
                        <a:t>  Mira Costa</a:t>
                      </a:r>
                    </a:p>
                  </a:txBody>
                  <a:tcPr marL="45720" marR="45720">
                    <a:lnL w="12700">
                      <a:solidFill>
                        <a:srgbClr val="1E95E1"/>
                      </a:solidFill>
                    </a:lnL>
                    <a:lnT w="12700">
                      <a:solidFill>
                        <a:srgbClr val="1E95E1"/>
                      </a:solidFill>
                    </a:lnT>
                    <a:lnB w="12700">
                      <a:solidFill>
                        <a:srgbClr val="1E95E1"/>
                      </a:solidFill>
                    </a:lnB>
                  </a:tcPr>
                </a:tc>
                <a:tc>
                  <a:txBody>
                    <a:bodyPr/>
                    <a:lstStyle/>
                    <a:p>
                      <a:pPr marL="0" marR="0">
                        <a:spcBef>
                          <a:spcPts val="0"/>
                        </a:spcBef>
                        <a:spcAft>
                          <a:spcPts val="0"/>
                        </a:spcAft>
                      </a:pPr>
                      <a:r>
                        <a:rPr lang="en-US" sz="1600">
                          <a:effectLst/>
                          <a:latin typeface="+mn-lt"/>
                          <a:ea typeface="ＭＳ 明朝"/>
                          <a:cs typeface="Times New Roman"/>
                        </a:rPr>
                        <a:t>Ohlone</a:t>
                      </a:r>
                    </a:p>
                  </a:txBody>
                  <a:tcPr marL="45720" marR="45720">
                    <a:lnT w="12700">
                      <a:solidFill>
                        <a:srgbClr val="1E95E1"/>
                      </a:solidFill>
                    </a:lnT>
                    <a:lnB w="12700">
                      <a:solidFill>
                        <a:srgbClr val="1E95E1"/>
                      </a:solidFill>
                    </a:lnB>
                  </a:tcPr>
                </a:tc>
                <a:tc>
                  <a:txBody>
                    <a:bodyPr/>
                    <a:lstStyle/>
                    <a:p>
                      <a:pPr marL="0" marR="0">
                        <a:spcBef>
                          <a:spcPts val="0"/>
                        </a:spcBef>
                        <a:spcAft>
                          <a:spcPts val="0"/>
                        </a:spcAft>
                      </a:pPr>
                      <a:r>
                        <a:rPr lang="en-US" sz="1600" dirty="0">
                          <a:effectLst/>
                          <a:latin typeface="+mn-lt"/>
                          <a:ea typeface="ＭＳ 明朝"/>
                          <a:cs typeface="Times New Roman"/>
                        </a:rPr>
                        <a:t>Fresno City</a:t>
                      </a:r>
                    </a:p>
                  </a:txBody>
                  <a:tcPr marL="45720" marR="45720">
                    <a:lnR w="12700">
                      <a:solidFill>
                        <a:srgbClr val="1E95E1"/>
                      </a:solidFill>
                    </a:lnR>
                    <a:lnT w="12700">
                      <a:solidFill>
                        <a:srgbClr val="1E95E1"/>
                      </a:solidFill>
                    </a:lnT>
                    <a:lnB w="12700">
                      <a:solidFill>
                        <a:srgbClr val="1E95E1"/>
                      </a:solidFill>
                    </a:lnB>
                  </a:tcPr>
                </a:tc>
              </a:tr>
              <a:tr h="418809">
                <a:tc>
                  <a:txBody>
                    <a:bodyPr/>
                    <a:lstStyle/>
                    <a:p>
                      <a:pPr marL="0" marR="0">
                        <a:spcBef>
                          <a:spcPts val="0"/>
                        </a:spcBef>
                        <a:spcAft>
                          <a:spcPts val="0"/>
                        </a:spcAft>
                      </a:pPr>
                      <a:r>
                        <a:rPr lang="en-US" sz="1600">
                          <a:effectLst/>
                          <a:latin typeface="+mn-lt"/>
                          <a:ea typeface="ＭＳ 明朝"/>
                          <a:cs typeface="Times New Roman"/>
                        </a:rPr>
                        <a:t>  Monterey Peninsula</a:t>
                      </a:r>
                    </a:p>
                  </a:txBody>
                  <a:tcPr marL="45720" marR="45720">
                    <a:lnL w="12700">
                      <a:solidFill>
                        <a:srgbClr val="1E95E1"/>
                      </a:solidFill>
                    </a:lnL>
                    <a:lnT w="12700">
                      <a:solidFill>
                        <a:srgbClr val="1E95E1"/>
                      </a:solidFill>
                    </a:lnT>
                    <a:lnB w="12700">
                      <a:solidFill>
                        <a:srgbClr val="1E95E1"/>
                      </a:solidFill>
                    </a:lnB>
                  </a:tcPr>
                </a:tc>
                <a:tc>
                  <a:txBody>
                    <a:bodyPr/>
                    <a:lstStyle/>
                    <a:p>
                      <a:pPr marL="0" marR="0">
                        <a:spcBef>
                          <a:spcPts val="0"/>
                        </a:spcBef>
                        <a:spcAft>
                          <a:spcPts val="0"/>
                        </a:spcAft>
                      </a:pPr>
                      <a:r>
                        <a:rPr lang="en-US" sz="1600">
                          <a:effectLst/>
                          <a:latin typeface="+mn-lt"/>
                          <a:ea typeface="ＭＳ 明朝"/>
                          <a:cs typeface="Times New Roman"/>
                        </a:rPr>
                        <a:t>Pierce</a:t>
                      </a:r>
                    </a:p>
                  </a:txBody>
                  <a:tcPr marL="45720" marR="45720">
                    <a:lnT w="12700">
                      <a:solidFill>
                        <a:srgbClr val="1E95E1"/>
                      </a:solidFill>
                    </a:lnT>
                    <a:lnB w="12700">
                      <a:solidFill>
                        <a:srgbClr val="1E95E1"/>
                      </a:solidFill>
                    </a:lnB>
                  </a:tcPr>
                </a:tc>
                <a:tc>
                  <a:txBody>
                    <a:bodyPr/>
                    <a:lstStyle/>
                    <a:p>
                      <a:pPr marL="0" marR="0">
                        <a:spcBef>
                          <a:spcPts val="0"/>
                        </a:spcBef>
                        <a:spcAft>
                          <a:spcPts val="0"/>
                        </a:spcAft>
                      </a:pPr>
                      <a:r>
                        <a:rPr lang="en-US" sz="1600" dirty="0">
                          <a:effectLst/>
                          <a:latin typeface="+mn-lt"/>
                          <a:ea typeface="ＭＳ 明朝"/>
                          <a:cs typeface="Times New Roman"/>
                        </a:rPr>
                        <a:t>Lake Tahoe</a:t>
                      </a:r>
                    </a:p>
                  </a:txBody>
                  <a:tcPr marL="45720" marR="45720">
                    <a:lnR w="12700">
                      <a:solidFill>
                        <a:srgbClr val="1E95E1"/>
                      </a:solidFill>
                    </a:lnR>
                    <a:lnT w="12700">
                      <a:solidFill>
                        <a:srgbClr val="1E95E1"/>
                      </a:solidFill>
                    </a:lnT>
                    <a:lnB w="12700">
                      <a:solidFill>
                        <a:srgbClr val="1E95E1"/>
                      </a:solidFill>
                    </a:lnB>
                  </a:tcPr>
                </a:tc>
              </a:tr>
              <a:tr h="473473">
                <a:tc>
                  <a:txBody>
                    <a:bodyPr/>
                    <a:lstStyle/>
                    <a:p>
                      <a:pPr marL="0" marR="0">
                        <a:spcBef>
                          <a:spcPts val="0"/>
                        </a:spcBef>
                        <a:spcAft>
                          <a:spcPts val="0"/>
                        </a:spcAft>
                      </a:pPr>
                      <a:r>
                        <a:rPr lang="en-US" sz="1600">
                          <a:effectLst/>
                          <a:latin typeface="+mn-lt"/>
                          <a:ea typeface="ＭＳ 明朝"/>
                          <a:cs typeface="Times New Roman"/>
                        </a:rPr>
                        <a:t>  Rio Hondo</a:t>
                      </a:r>
                    </a:p>
                  </a:txBody>
                  <a:tcPr marL="45720" marR="45720">
                    <a:lnL w="12700">
                      <a:solidFill>
                        <a:srgbClr val="1E95E1"/>
                      </a:solidFill>
                    </a:lnL>
                    <a:lnT w="12700">
                      <a:solidFill>
                        <a:srgbClr val="1E95E1"/>
                      </a:solidFill>
                    </a:lnT>
                    <a:lnB w="12700">
                      <a:solidFill>
                        <a:srgbClr val="1E95E1"/>
                      </a:solidFill>
                    </a:lnB>
                  </a:tcPr>
                </a:tc>
                <a:tc>
                  <a:txBody>
                    <a:bodyPr/>
                    <a:lstStyle/>
                    <a:p>
                      <a:pPr marL="0" marR="0">
                        <a:spcBef>
                          <a:spcPts val="0"/>
                        </a:spcBef>
                        <a:spcAft>
                          <a:spcPts val="0"/>
                        </a:spcAft>
                      </a:pPr>
                      <a:r>
                        <a:rPr lang="en-US" sz="1600">
                          <a:effectLst/>
                          <a:latin typeface="+mn-lt"/>
                          <a:ea typeface="ＭＳ 明朝"/>
                          <a:cs typeface="Times New Roman"/>
                        </a:rPr>
                        <a:t>Saddleback</a:t>
                      </a:r>
                    </a:p>
                  </a:txBody>
                  <a:tcPr marL="45720" marR="45720">
                    <a:lnT w="12700">
                      <a:solidFill>
                        <a:srgbClr val="1E95E1"/>
                      </a:solidFill>
                    </a:lnT>
                    <a:lnB w="12700">
                      <a:solidFill>
                        <a:srgbClr val="1E95E1"/>
                      </a:solidFill>
                    </a:lnB>
                  </a:tcPr>
                </a:tc>
                <a:tc>
                  <a:txBody>
                    <a:bodyPr/>
                    <a:lstStyle/>
                    <a:p>
                      <a:pPr marL="0" marR="0">
                        <a:spcBef>
                          <a:spcPts val="0"/>
                        </a:spcBef>
                        <a:spcAft>
                          <a:spcPts val="0"/>
                        </a:spcAft>
                      </a:pPr>
                      <a:r>
                        <a:rPr lang="en-US" sz="1600" dirty="0">
                          <a:effectLst/>
                          <a:latin typeface="+mn-lt"/>
                          <a:ea typeface="ＭＳ 明朝"/>
                          <a:cs typeface="Times New Roman"/>
                        </a:rPr>
                        <a:t>Mt. San Jacinto</a:t>
                      </a:r>
                    </a:p>
                  </a:txBody>
                  <a:tcPr marL="45720" marR="45720">
                    <a:lnR w="12700">
                      <a:solidFill>
                        <a:srgbClr val="1E95E1"/>
                      </a:solidFill>
                    </a:lnR>
                    <a:lnT w="12700">
                      <a:solidFill>
                        <a:srgbClr val="1E95E1"/>
                      </a:solidFill>
                    </a:lnT>
                    <a:lnB w="12700">
                      <a:solidFill>
                        <a:srgbClr val="1E95E1"/>
                      </a:solidFill>
                    </a:lnB>
                  </a:tcPr>
                </a:tc>
              </a:tr>
              <a:tr h="431695">
                <a:tc>
                  <a:txBody>
                    <a:bodyPr/>
                    <a:lstStyle/>
                    <a:p>
                      <a:pPr marL="0" marR="0">
                        <a:spcBef>
                          <a:spcPts val="0"/>
                        </a:spcBef>
                        <a:spcAft>
                          <a:spcPts val="0"/>
                        </a:spcAft>
                      </a:pPr>
                      <a:r>
                        <a:rPr lang="en-US" sz="1600">
                          <a:effectLst/>
                          <a:latin typeface="+mn-lt"/>
                          <a:ea typeface="ＭＳ 明朝"/>
                          <a:cs typeface="Times New Roman"/>
                        </a:rPr>
                        <a:t>  West Los Angeles</a:t>
                      </a:r>
                    </a:p>
                  </a:txBody>
                  <a:tcPr marL="45720" marR="45720">
                    <a:lnL w="12700">
                      <a:solidFill>
                        <a:srgbClr val="1E95E1"/>
                      </a:solidFill>
                    </a:lnL>
                    <a:lnT w="12700">
                      <a:solidFill>
                        <a:srgbClr val="1E95E1"/>
                      </a:solidFill>
                    </a:lnT>
                    <a:lnB w="12700">
                      <a:solidFill>
                        <a:srgbClr val="1E95E1"/>
                      </a:solidFill>
                    </a:lnB>
                  </a:tcPr>
                </a:tc>
                <a:tc>
                  <a:txBody>
                    <a:bodyPr/>
                    <a:lstStyle/>
                    <a:p>
                      <a:pPr marL="0" marR="0">
                        <a:spcBef>
                          <a:spcPts val="0"/>
                        </a:spcBef>
                        <a:spcAft>
                          <a:spcPts val="0"/>
                        </a:spcAft>
                      </a:pPr>
                      <a:r>
                        <a:rPr lang="en-US" sz="1600">
                          <a:effectLst/>
                          <a:latin typeface="+mn-lt"/>
                          <a:ea typeface="ＭＳ 明朝"/>
                          <a:cs typeface="Times New Roman"/>
                        </a:rPr>
                        <a:t>Victor Valley</a:t>
                      </a:r>
                    </a:p>
                  </a:txBody>
                  <a:tcPr marL="45720" marR="45720">
                    <a:lnT w="12700">
                      <a:solidFill>
                        <a:srgbClr val="1E95E1"/>
                      </a:solidFill>
                    </a:lnT>
                    <a:lnB w="12700">
                      <a:solidFill>
                        <a:srgbClr val="1E95E1"/>
                      </a:solidFill>
                    </a:lnB>
                  </a:tcPr>
                </a:tc>
                <a:tc>
                  <a:txBody>
                    <a:bodyPr/>
                    <a:lstStyle/>
                    <a:p>
                      <a:pPr marL="0" marR="0">
                        <a:spcBef>
                          <a:spcPts val="0"/>
                        </a:spcBef>
                        <a:spcAft>
                          <a:spcPts val="0"/>
                        </a:spcAft>
                      </a:pPr>
                      <a:r>
                        <a:rPr lang="en-US" sz="1600" dirty="0">
                          <a:effectLst/>
                          <a:latin typeface="+mn-lt"/>
                          <a:ea typeface="ＭＳ 明朝"/>
                          <a:cs typeface="Times New Roman"/>
                        </a:rPr>
                        <a:t>Ventura</a:t>
                      </a:r>
                    </a:p>
                  </a:txBody>
                  <a:tcPr marL="45720" marR="45720">
                    <a:lnR w="12700">
                      <a:solidFill>
                        <a:srgbClr val="1E95E1"/>
                      </a:solidFill>
                    </a:lnR>
                    <a:lnT w="12700">
                      <a:solidFill>
                        <a:srgbClr val="1E95E1"/>
                      </a:solidFill>
                    </a:lnT>
                    <a:lnB w="12700">
                      <a:solidFill>
                        <a:srgbClr val="1E95E1"/>
                      </a:solidFill>
                    </a:lnB>
                  </a:tcPr>
                </a:tc>
              </a:tr>
            </a:tbl>
          </a:graphicData>
        </a:graphic>
      </p:graphicFrame>
      <p:sp>
        <p:nvSpPr>
          <p:cNvPr id="2" name="Title 1"/>
          <p:cNvSpPr>
            <a:spLocks noGrp="1"/>
          </p:cNvSpPr>
          <p:nvPr>
            <p:ph type="title"/>
          </p:nvPr>
        </p:nvSpPr>
        <p:spPr/>
        <p:txBody>
          <a:bodyPr/>
          <a:lstStyle/>
          <a:p>
            <a:r>
              <a:rPr lang="en-US" dirty="0" smtClean="0"/>
              <a:t>Pilot Colleges</a:t>
            </a:r>
            <a:endParaRPr lang="en-US" dirty="0"/>
          </a:p>
        </p:txBody>
      </p:sp>
    </p:spTree>
    <p:extLst>
      <p:ext uri="{BB962C8B-B14F-4D97-AF65-F5344CB8AC3E}">
        <p14:creationId xmlns:p14="http://schemas.microsoft.com/office/powerpoint/2010/main" val="561360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in the Pipeline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Online Tutoring through </a:t>
            </a:r>
            <a:r>
              <a:rPr lang="en-US" dirty="0" err="1" smtClean="0"/>
              <a:t>LinkSystems</a:t>
            </a:r>
            <a:r>
              <a:rPr lang="en-US" dirty="0" smtClean="0"/>
              <a:t> – available now!</a:t>
            </a:r>
          </a:p>
          <a:p>
            <a:endParaRPr lang="en-US" dirty="0" smtClean="0"/>
          </a:p>
          <a:p>
            <a:r>
              <a:rPr lang="en-US" dirty="0" smtClean="0"/>
              <a:t>Online Student Readiness modules – free, customizable (Creative Commons), available soon!</a:t>
            </a:r>
          </a:p>
          <a:p>
            <a:endParaRPr lang="en-US" dirty="0" smtClean="0"/>
          </a:p>
          <a:p>
            <a:r>
              <a:rPr lang="en-US" dirty="0" smtClean="0"/>
              <a:t>Professional Development/Course Design support</a:t>
            </a:r>
          </a:p>
          <a:p>
            <a:pPr marL="0" indent="0">
              <a:buNone/>
            </a:pPr>
            <a:endParaRPr lang="en-US" dirty="0" smtClean="0"/>
          </a:p>
          <a:p>
            <a:r>
              <a:rPr lang="en-US" dirty="0" smtClean="0"/>
              <a:t>Online Counseling</a:t>
            </a:r>
          </a:p>
          <a:p>
            <a:endParaRPr lang="en-US" dirty="0" smtClean="0"/>
          </a:p>
          <a:p>
            <a:r>
              <a:rPr lang="en-US" dirty="0" smtClean="0"/>
              <a:t>Embedded Basic Skills support for OEI courses</a:t>
            </a:r>
          </a:p>
          <a:p>
            <a:endParaRPr lang="en-US" dirty="0"/>
          </a:p>
          <a:p>
            <a:r>
              <a:rPr lang="en-US" dirty="0" smtClean="0"/>
              <a:t>Proctoring and Academic Integrity solutions</a:t>
            </a:r>
          </a:p>
          <a:p>
            <a:endParaRPr lang="en-US" dirty="0"/>
          </a:p>
        </p:txBody>
      </p:sp>
    </p:spTree>
    <p:extLst>
      <p:ext uri="{BB962C8B-B14F-4D97-AF65-F5344CB8AC3E}">
        <p14:creationId xmlns:p14="http://schemas.microsoft.com/office/powerpoint/2010/main" val="20489483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Updates!</a:t>
            </a:r>
            <a:endParaRPr lang="en-US" dirty="0"/>
          </a:p>
        </p:txBody>
      </p:sp>
      <p:sp>
        <p:nvSpPr>
          <p:cNvPr id="3" name="Content Placeholder 2"/>
          <p:cNvSpPr>
            <a:spLocks noGrp="1"/>
          </p:cNvSpPr>
          <p:nvPr>
            <p:ph idx="1"/>
          </p:nvPr>
        </p:nvSpPr>
        <p:spPr>
          <a:xfrm>
            <a:off x="222928" y="1707444"/>
            <a:ext cx="8229600" cy="4567593"/>
          </a:xfrm>
        </p:spPr>
        <p:txBody>
          <a:bodyPr>
            <a:normAutofit/>
          </a:bodyPr>
          <a:lstStyle/>
          <a:p>
            <a:r>
              <a:rPr lang="en-US" sz="3200" b="1" dirty="0" smtClean="0"/>
              <a:t>Tutoring:</a:t>
            </a:r>
          </a:p>
          <a:p>
            <a:pPr lvl="1"/>
            <a:r>
              <a:rPr lang="en-US" dirty="0" smtClean="0"/>
              <a:t>Pilots completed at 8 colleges, expanded to 15 colleges and more courses starting summer 2015</a:t>
            </a:r>
          </a:p>
          <a:p>
            <a:pPr lvl="1"/>
            <a:r>
              <a:rPr lang="en-US" dirty="0" err="1" smtClean="0"/>
              <a:t>WorldWideWhiteboard</a:t>
            </a:r>
            <a:r>
              <a:rPr lang="en-US" dirty="0" smtClean="0"/>
              <a:t> - No cost platform to connect local tutors to students online for all colleges NOW</a:t>
            </a:r>
          </a:p>
          <a:p>
            <a:pPr lvl="1"/>
            <a:r>
              <a:rPr lang="en-US" dirty="0" err="1" smtClean="0"/>
              <a:t>NetTutor</a:t>
            </a:r>
            <a:r>
              <a:rPr lang="en-US" dirty="0" smtClean="0"/>
              <a:t> - Low cost ($25/hour) 24/7 online tutoring for all students available for all colleges NOW</a:t>
            </a:r>
          </a:p>
          <a:p>
            <a:pPr lvl="1"/>
            <a:r>
              <a:rPr lang="en-US" dirty="0" smtClean="0"/>
              <a:t>Click </a:t>
            </a:r>
            <a:r>
              <a:rPr lang="en-US" dirty="0">
                <a:hlinkClick r:id="rId2"/>
              </a:rPr>
              <a:t>Link Systems </a:t>
            </a:r>
            <a:r>
              <a:rPr lang="en-US" dirty="0" smtClean="0"/>
              <a:t>via the Foundation for the CCCs</a:t>
            </a:r>
          </a:p>
        </p:txBody>
      </p:sp>
      <p:pic>
        <p:nvPicPr>
          <p:cNvPr id="5" name="Picture 4"/>
          <p:cNvPicPr>
            <a:picLocks noChangeAspect="1"/>
          </p:cNvPicPr>
          <p:nvPr/>
        </p:nvPicPr>
        <p:blipFill>
          <a:blip r:embed="rId3"/>
          <a:stretch>
            <a:fillRect/>
          </a:stretch>
        </p:blipFill>
        <p:spPr>
          <a:xfrm>
            <a:off x="4876199" y="1199039"/>
            <a:ext cx="3823301" cy="82088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46984301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Updates!</a:t>
            </a:r>
            <a:endParaRPr lang="en-US" dirty="0"/>
          </a:p>
        </p:txBody>
      </p:sp>
      <p:sp>
        <p:nvSpPr>
          <p:cNvPr id="3" name="Content Placeholder 2"/>
          <p:cNvSpPr>
            <a:spLocks noGrp="1"/>
          </p:cNvSpPr>
          <p:nvPr>
            <p:ph idx="1"/>
          </p:nvPr>
        </p:nvSpPr>
        <p:spPr>
          <a:xfrm>
            <a:off x="444499" y="1417639"/>
            <a:ext cx="5002389" cy="4734806"/>
          </a:xfrm>
        </p:spPr>
        <p:txBody>
          <a:bodyPr>
            <a:normAutofit/>
          </a:bodyPr>
          <a:lstStyle/>
          <a:p>
            <a:r>
              <a:rPr lang="en-US" sz="2600" b="1" dirty="0" smtClean="0"/>
              <a:t>Online Student Readiness:</a:t>
            </a:r>
          </a:p>
          <a:p>
            <a:pPr lvl="1"/>
            <a:r>
              <a:rPr lang="en-US" dirty="0" smtClean="0"/>
              <a:t>Pilots completed at 8 colleges</a:t>
            </a:r>
          </a:p>
          <a:p>
            <a:pPr lvl="1"/>
            <a:r>
              <a:rPr lang="en-US" dirty="0" smtClean="0"/>
              <a:t>Extension to all pilot colleges by fall 2015 (no cost…coming soon!)</a:t>
            </a:r>
          </a:p>
          <a:p>
            <a:pPr lvl="1"/>
            <a:r>
              <a:rPr lang="en-US" dirty="0" smtClean="0"/>
              <a:t>No cost online student readiness modules will be available to all colleges via Canvas implementation and/or web site</a:t>
            </a:r>
          </a:p>
          <a:p>
            <a:pPr lvl="1"/>
            <a:r>
              <a:rPr lang="en-US" dirty="0" smtClean="0"/>
              <a:t>Currently piloting readiness modules combined with Smarter Measure Assessment—need ongoing RFP</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48364" y="2032000"/>
            <a:ext cx="3051135" cy="310175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061170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Online Learner Readiness Modules (Pilot Phase)</a:t>
            </a:r>
            <a:endParaRPr lang="en-US" dirty="0"/>
          </a:p>
        </p:txBody>
      </p:sp>
      <p:pic>
        <p:nvPicPr>
          <p:cNvPr id="7" name="Picture 6" descr="capture of modules.tiff">
            <a:hlinkClick r:id="rId3"/>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12887" y="2175105"/>
            <a:ext cx="4120269" cy="3309944"/>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a:xfrm>
            <a:off x="426128" y="1702257"/>
            <a:ext cx="4559666" cy="4247317"/>
          </a:xfrm>
          <a:prstGeom prst="rect">
            <a:avLst/>
          </a:prstGeom>
          <a:noFill/>
        </p:spPr>
        <p:txBody>
          <a:bodyPr wrap="square" rtlCol="0">
            <a:spAutoFit/>
          </a:bodyPr>
          <a:lstStyle/>
          <a:p>
            <a:r>
              <a:rPr lang="en-US" i="1" dirty="0"/>
              <a:t>Module 1: Introduction to Online </a:t>
            </a:r>
            <a:r>
              <a:rPr lang="en-US" i="1" dirty="0" smtClean="0"/>
              <a:t>Learning</a:t>
            </a:r>
          </a:p>
          <a:p>
            <a:endParaRPr lang="en-US" i="1" dirty="0" smtClean="0"/>
          </a:p>
          <a:p>
            <a:r>
              <a:rPr lang="en-US" i="1" dirty="0" smtClean="0"/>
              <a:t>Module </a:t>
            </a:r>
            <a:r>
              <a:rPr lang="en-US" i="1" dirty="0"/>
              <a:t>2: Getting Tech </a:t>
            </a:r>
            <a:r>
              <a:rPr lang="en-US" i="1" dirty="0" smtClean="0"/>
              <a:t>Ready</a:t>
            </a:r>
            <a:r>
              <a:rPr lang="en-US" i="1" dirty="0"/>
              <a:t> </a:t>
            </a:r>
            <a:endParaRPr lang="en-US" i="1" dirty="0" smtClean="0"/>
          </a:p>
          <a:p>
            <a:endParaRPr lang="en-US" i="1" dirty="0" smtClean="0"/>
          </a:p>
          <a:p>
            <a:r>
              <a:rPr lang="en-US" i="1" dirty="0" smtClean="0"/>
              <a:t>Module </a:t>
            </a:r>
            <a:r>
              <a:rPr lang="en-US" i="1" dirty="0"/>
              <a:t>3: Organizing for Online </a:t>
            </a:r>
            <a:r>
              <a:rPr lang="en-US" i="1" dirty="0" smtClean="0"/>
              <a:t>Success</a:t>
            </a:r>
            <a:r>
              <a:rPr lang="en-US" i="1" dirty="0"/>
              <a:t> </a:t>
            </a:r>
            <a:endParaRPr lang="en-US" i="1" dirty="0" smtClean="0"/>
          </a:p>
          <a:p>
            <a:endParaRPr lang="en-US" i="1" dirty="0" smtClean="0"/>
          </a:p>
          <a:p>
            <a:r>
              <a:rPr lang="en-US" i="1" dirty="0" smtClean="0"/>
              <a:t>Module </a:t>
            </a:r>
            <a:r>
              <a:rPr lang="en-US" i="1" dirty="0"/>
              <a:t>4: Online Study Skills and Managing </a:t>
            </a:r>
            <a:r>
              <a:rPr lang="en-US" i="1" dirty="0" smtClean="0"/>
              <a:t>Time</a:t>
            </a:r>
            <a:r>
              <a:rPr lang="en-US" i="1" dirty="0"/>
              <a:t> </a:t>
            </a:r>
            <a:endParaRPr lang="en-US" i="1" dirty="0" smtClean="0"/>
          </a:p>
          <a:p>
            <a:endParaRPr lang="en-US" i="1" dirty="0" smtClean="0"/>
          </a:p>
          <a:p>
            <a:r>
              <a:rPr lang="en-US" i="1" dirty="0" smtClean="0"/>
              <a:t>Module </a:t>
            </a:r>
            <a:r>
              <a:rPr lang="en-US" i="1" dirty="0"/>
              <a:t>5: Communication Skills for Online </a:t>
            </a:r>
            <a:r>
              <a:rPr lang="en-US" i="1" dirty="0" smtClean="0"/>
              <a:t>Learning</a:t>
            </a:r>
            <a:r>
              <a:rPr lang="en-US" i="1" dirty="0"/>
              <a:t> </a:t>
            </a:r>
            <a:endParaRPr lang="en-US" i="1" dirty="0" smtClean="0"/>
          </a:p>
          <a:p>
            <a:endParaRPr lang="en-US" i="1" dirty="0" smtClean="0"/>
          </a:p>
          <a:p>
            <a:r>
              <a:rPr lang="en-US" i="1" dirty="0" smtClean="0"/>
              <a:t>Module </a:t>
            </a:r>
            <a:r>
              <a:rPr lang="en-US" i="1" dirty="0"/>
              <a:t>6: Online Reading </a:t>
            </a:r>
            <a:r>
              <a:rPr lang="en-US" i="1" dirty="0" smtClean="0"/>
              <a:t>Strategies</a:t>
            </a:r>
            <a:endParaRPr lang="en-US" dirty="0"/>
          </a:p>
        </p:txBody>
      </p:sp>
    </p:spTree>
    <p:extLst>
      <p:ext uri="{BB962C8B-B14F-4D97-AF65-F5344CB8AC3E}">
        <p14:creationId xmlns:p14="http://schemas.microsoft.com/office/powerpoint/2010/main" val="260955704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steering committee has about 40 members and we have been at it for 16 months</a:t>
            </a:r>
          </a:p>
          <a:p>
            <a:r>
              <a:rPr lang="en-US" dirty="0" smtClean="0"/>
              <a:t>The vendor is</a:t>
            </a:r>
            <a:endParaRPr lang="en-US" dirty="0"/>
          </a:p>
        </p:txBody>
      </p:sp>
      <p:sp>
        <p:nvSpPr>
          <p:cNvPr id="2" name="Title 1"/>
          <p:cNvSpPr>
            <a:spLocks noGrp="1"/>
          </p:cNvSpPr>
          <p:nvPr>
            <p:ph type="title"/>
          </p:nvPr>
        </p:nvSpPr>
        <p:spPr/>
        <p:txBody>
          <a:bodyPr>
            <a:normAutofit fontScale="90000"/>
          </a:bodyPr>
          <a:lstStyle/>
          <a:p>
            <a:r>
              <a:rPr lang="en-US" dirty="0" smtClean="0"/>
              <a:t>Portal</a:t>
            </a:r>
            <a:br>
              <a:rPr lang="en-US" dirty="0" smtClean="0"/>
            </a:br>
            <a:r>
              <a:rPr lang="en-US" dirty="0" smtClean="0"/>
              <a:t>Team</a:t>
            </a:r>
            <a:endParaRPr lang="en-US" dirty="0"/>
          </a:p>
        </p:txBody>
      </p:sp>
      <p:pic>
        <p:nvPicPr>
          <p:cNvPr id="4" name="Picture 3" descr="Screen Shot 2015-04-30 at 6.35.51 P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97715" y="3981848"/>
            <a:ext cx="5388864" cy="1320800"/>
          </a:xfrm>
          <a:prstGeom prst="rect">
            <a:avLst/>
          </a:prstGeom>
        </p:spPr>
      </p:pic>
    </p:spTree>
    <p:extLst>
      <p:ext uri="{BB962C8B-B14F-4D97-AF65-F5344CB8AC3E}">
        <p14:creationId xmlns:p14="http://schemas.microsoft.com/office/powerpoint/2010/main" val="8100433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Updates</a:t>
            </a: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Professional Development &amp; Course Design Support</a:t>
            </a:r>
          </a:p>
          <a:p>
            <a:pPr lvl="1"/>
            <a:r>
              <a:rPr lang="en-US" dirty="0" smtClean="0"/>
              <a:t>Professional Development Clearinghouse (Summer 2015)</a:t>
            </a:r>
          </a:p>
          <a:p>
            <a:pPr lvl="1"/>
            <a:r>
              <a:rPr lang="en-US" dirty="0" smtClean="0"/>
              <a:t>Online Course Design Standards (piloted and revised)</a:t>
            </a:r>
          </a:p>
          <a:p>
            <a:pPr lvl="1"/>
            <a:r>
              <a:rPr lang="en-US" dirty="0" smtClean="0"/>
              <a:t>Online Course Review (67 courses in pilot colleges have been reviewed—20 more in process now)</a:t>
            </a:r>
          </a:p>
          <a:p>
            <a:pPr lvl="1"/>
            <a:r>
              <a:rPr lang="en-US" dirty="0" smtClean="0"/>
              <a:t>Reviewer Training: Peer Online Course Review (POCR)</a:t>
            </a:r>
          </a:p>
          <a:p>
            <a:pPr lvl="2"/>
            <a:r>
              <a:rPr lang="en-US" dirty="0" smtClean="0"/>
              <a:t>Completed March 27</a:t>
            </a:r>
            <a:r>
              <a:rPr lang="en-US" baseline="30000" dirty="0" smtClean="0"/>
              <a:t>th</a:t>
            </a:r>
            <a:r>
              <a:rPr lang="en-US" dirty="0" smtClean="0"/>
              <a:t> (Foothill College)</a:t>
            </a:r>
          </a:p>
          <a:p>
            <a:pPr lvl="2"/>
            <a:r>
              <a:rPr lang="en-US" dirty="0" smtClean="0"/>
              <a:t>Completed May 1</a:t>
            </a:r>
            <a:r>
              <a:rPr lang="en-US" baseline="30000" dirty="0" smtClean="0"/>
              <a:t>st</a:t>
            </a:r>
            <a:r>
              <a:rPr lang="en-US" dirty="0" smtClean="0"/>
              <a:t> (Cerritos)</a:t>
            </a:r>
          </a:p>
          <a:p>
            <a:pPr lvl="2"/>
            <a:r>
              <a:rPr lang="en-US" dirty="0" smtClean="0"/>
              <a:t>Completed May 15 (Mt. San Antonio)</a:t>
            </a:r>
          </a:p>
          <a:p>
            <a:pPr lvl="2"/>
            <a:r>
              <a:rPr lang="en-US" dirty="0" smtClean="0"/>
              <a:t>June 17</a:t>
            </a:r>
            <a:r>
              <a:rPr lang="en-US" baseline="30000" dirty="0" smtClean="0"/>
              <a:t>th</a:t>
            </a:r>
            <a:r>
              <a:rPr lang="en-US" dirty="0"/>
              <a:t> </a:t>
            </a:r>
            <a:r>
              <a:rPr lang="en-US" dirty="0" smtClean="0"/>
              <a:t>(OTC: San Diego)</a:t>
            </a:r>
          </a:p>
          <a:p>
            <a:pPr lvl="1"/>
            <a:r>
              <a:rPr lang="en-US" dirty="0" smtClean="0"/>
              <a:t>Professional Development Summits</a:t>
            </a:r>
          </a:p>
          <a:p>
            <a:pPr lvl="1"/>
            <a:r>
              <a:rPr lang="en-US" dirty="0" smtClean="0"/>
              <a:t>Access to Instructional Designers </a:t>
            </a:r>
          </a:p>
          <a:p>
            <a:pPr lvl="1"/>
            <a:r>
              <a:rPr lang="en-US" dirty="0" smtClean="0"/>
              <a:t>Access to Accessibility support</a:t>
            </a:r>
          </a:p>
          <a:p>
            <a:pPr lvl="1"/>
            <a:endParaRPr lang="en-US" dirty="0"/>
          </a:p>
        </p:txBody>
      </p:sp>
    </p:spTree>
    <p:extLst>
      <p:ext uri="{BB962C8B-B14F-4D97-AF65-F5344CB8AC3E}">
        <p14:creationId xmlns:p14="http://schemas.microsoft.com/office/powerpoint/2010/main" val="388051283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Resources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Common Course Management System – Canvas!</a:t>
            </a:r>
          </a:p>
          <a:p>
            <a:pPr lvl="1"/>
            <a:r>
              <a:rPr lang="en-US" dirty="0" smtClean="0"/>
              <a:t>Will be available at </a:t>
            </a:r>
            <a:r>
              <a:rPr lang="en-US" u="sng" dirty="0" smtClean="0"/>
              <a:t>no cost for the colleges</a:t>
            </a:r>
            <a:r>
              <a:rPr lang="en-US" dirty="0" smtClean="0"/>
              <a:t> for at least first 4 years of 5-year contract</a:t>
            </a:r>
          </a:p>
          <a:p>
            <a:pPr lvl="1"/>
            <a:r>
              <a:rPr lang="en-US" dirty="0" smtClean="0"/>
              <a:t>Will allow for state wide online community</a:t>
            </a:r>
          </a:p>
          <a:p>
            <a:pPr lvl="1"/>
            <a:r>
              <a:rPr lang="en-US" dirty="0" smtClean="0"/>
              <a:t>Enable the deployment of integrated student and faculty resources</a:t>
            </a:r>
          </a:p>
          <a:p>
            <a:pPr lvl="1"/>
            <a:r>
              <a:rPr lang="en-US" dirty="0" smtClean="0"/>
              <a:t>Provide no and/or low cost access to an up-to-date, easy to access, fully-functional CMS</a:t>
            </a:r>
          </a:p>
          <a:p>
            <a:pPr lvl="1"/>
            <a:r>
              <a:rPr lang="en-US" dirty="0" smtClean="0"/>
              <a:t>Currently researching state wide procurement of add-on tools for online proctoring, plagiarism, etc. </a:t>
            </a:r>
          </a:p>
        </p:txBody>
      </p:sp>
    </p:spTree>
    <p:extLst>
      <p:ext uri="{BB962C8B-B14F-4D97-AF65-F5344CB8AC3E}">
        <p14:creationId xmlns:p14="http://schemas.microsoft.com/office/powerpoint/2010/main" val="279017995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 all colleges have to move to Canvas?</a:t>
            </a:r>
            <a:endParaRPr lang="en-US" dirty="0"/>
          </a:p>
        </p:txBody>
      </p:sp>
      <p:sp>
        <p:nvSpPr>
          <p:cNvPr id="3" name="Content Placeholder 2"/>
          <p:cNvSpPr>
            <a:spLocks noGrp="1"/>
          </p:cNvSpPr>
          <p:nvPr>
            <p:ph idx="1"/>
          </p:nvPr>
        </p:nvSpPr>
        <p:spPr/>
        <p:txBody>
          <a:bodyPr>
            <a:normAutofit fontScale="92500"/>
          </a:bodyPr>
          <a:lstStyle/>
          <a:p>
            <a:r>
              <a:rPr lang="en-US" dirty="0" smtClean="0"/>
              <a:t>NO!  But…</a:t>
            </a:r>
          </a:p>
          <a:p>
            <a:pPr lvl="1"/>
            <a:r>
              <a:rPr lang="en-US" dirty="0" smtClean="0"/>
              <a:t>Ease of use and upgrades will be managed at the system level</a:t>
            </a:r>
          </a:p>
          <a:p>
            <a:pPr lvl="1"/>
            <a:r>
              <a:rPr lang="en-US" dirty="0" smtClean="0"/>
              <a:t>Cost will be significantly reduced…i.e. free!</a:t>
            </a:r>
          </a:p>
          <a:p>
            <a:pPr lvl="1"/>
            <a:r>
              <a:rPr lang="en-US" dirty="0" smtClean="0"/>
              <a:t>Resources will be integrated for both faculty and students</a:t>
            </a:r>
          </a:p>
          <a:p>
            <a:pPr lvl="1"/>
            <a:r>
              <a:rPr lang="en-US" dirty="0" smtClean="0"/>
              <a:t>Partnership with Canvas will allow for customization for the CCC’s</a:t>
            </a:r>
          </a:p>
          <a:p>
            <a:r>
              <a:rPr lang="en-US" dirty="0" smtClean="0"/>
              <a:t>Many resources will still be available to those who stay in their own CMS.</a:t>
            </a:r>
          </a:p>
          <a:p>
            <a:r>
              <a:rPr lang="en-US" dirty="0" smtClean="0">
                <a:hlinkClick r:id="rId2"/>
              </a:rPr>
              <a:t>Resources site</a:t>
            </a:r>
            <a:endParaRPr lang="en-US" dirty="0" smtClean="0"/>
          </a:p>
          <a:p>
            <a:pPr lvl="1"/>
            <a:endParaRPr lang="en-US" dirty="0"/>
          </a:p>
        </p:txBody>
      </p:sp>
    </p:spTree>
    <p:extLst>
      <p:ext uri="{BB962C8B-B14F-4D97-AF65-F5344CB8AC3E}">
        <p14:creationId xmlns:p14="http://schemas.microsoft.com/office/powerpoint/2010/main" val="3151050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What’s the Online Course Exchange?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Will </a:t>
            </a:r>
            <a:r>
              <a:rPr lang="en-US" dirty="0"/>
              <a:t>allow students needing courses that are not available at their home college, to seamlessly enroll in those courses, as needed, at other CCCs, thereby, leveling the enrollments in high demand or difficult to fill courses</a:t>
            </a:r>
            <a:r>
              <a:rPr lang="en-US" dirty="0" smtClean="0"/>
              <a:t>.</a:t>
            </a:r>
            <a:br>
              <a:rPr lang="en-US" dirty="0" smtClean="0"/>
            </a:br>
            <a:r>
              <a:rPr lang="en-US" dirty="0" smtClean="0"/>
              <a:t>   </a:t>
            </a:r>
          </a:p>
          <a:p>
            <a:r>
              <a:rPr lang="en-US" dirty="0"/>
              <a:t>W</a:t>
            </a:r>
            <a:r>
              <a:rPr lang="en-US" dirty="0" smtClean="0"/>
              <a:t>ill </a:t>
            </a:r>
            <a:r>
              <a:rPr lang="en-US" dirty="0"/>
              <a:t>include access to resources for both colleges and students </a:t>
            </a:r>
            <a:r>
              <a:rPr lang="en-US" dirty="0" smtClean="0"/>
              <a:t/>
            </a:r>
            <a:br>
              <a:rPr lang="en-US" dirty="0" smtClean="0"/>
            </a:br>
            <a:endParaRPr lang="en-US" dirty="0" smtClean="0"/>
          </a:p>
          <a:p>
            <a:r>
              <a:rPr lang="en-US" dirty="0" smtClean="0"/>
              <a:t>Improve degree completion rates </a:t>
            </a:r>
            <a:r>
              <a:rPr lang="en-US" dirty="0"/>
              <a:t>across the state. </a:t>
            </a:r>
            <a:endParaRPr lang="en-US" dirty="0" smtClean="0"/>
          </a:p>
          <a:p>
            <a:endParaRPr lang="en-US" dirty="0" smtClean="0"/>
          </a:p>
          <a:p>
            <a:r>
              <a:rPr lang="en-US" u="sng" dirty="0" smtClean="0"/>
              <a:t>Participation is not mandatory</a:t>
            </a:r>
            <a:endParaRPr lang="en-US" u="sng" dirty="0"/>
          </a:p>
        </p:txBody>
      </p:sp>
    </p:spTree>
    <p:extLst>
      <p:ext uri="{BB962C8B-B14F-4D97-AF65-F5344CB8AC3E}">
        <p14:creationId xmlns:p14="http://schemas.microsoft.com/office/powerpoint/2010/main" val="131582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OEI Consortium</a:t>
            </a:r>
            <a:endParaRPr lang="en-US" dirty="0"/>
          </a:p>
        </p:txBody>
      </p:sp>
      <p:sp>
        <p:nvSpPr>
          <p:cNvPr id="3" name="Text Placeholder 2"/>
          <p:cNvSpPr>
            <a:spLocks noGrp="1"/>
          </p:cNvSpPr>
          <p:nvPr>
            <p:ph type="body" idx="1"/>
          </p:nvPr>
        </p:nvSpPr>
        <p:spPr/>
        <p:txBody>
          <a:bodyPr>
            <a:normAutofit fontScale="92500" lnSpcReduction="20000"/>
          </a:bodyPr>
          <a:lstStyle/>
          <a:p>
            <a:r>
              <a:rPr lang="en-US" dirty="0" smtClean="0"/>
              <a:t>Organization to form, initially with 24 pilot institutions as members.</a:t>
            </a:r>
            <a:br>
              <a:rPr lang="en-US" dirty="0" smtClean="0"/>
            </a:br>
            <a:endParaRPr lang="en-US" dirty="0" smtClean="0"/>
          </a:p>
          <a:p>
            <a:r>
              <a:rPr lang="en-US" dirty="0" smtClean="0"/>
              <a:t>Governing body for implementation decisions that affect the member colleges.</a:t>
            </a:r>
            <a:br>
              <a:rPr lang="en-US" dirty="0" smtClean="0"/>
            </a:br>
            <a:endParaRPr lang="en-US" dirty="0" smtClean="0"/>
          </a:p>
          <a:p>
            <a:r>
              <a:rPr lang="en-US" dirty="0" smtClean="0"/>
              <a:t>Will be formally convened sometime in June 2015</a:t>
            </a:r>
          </a:p>
          <a:p>
            <a:pPr lvl="1"/>
            <a:r>
              <a:rPr lang="en-US" dirty="0" smtClean="0"/>
              <a:t>Pre-consortium activity includes reciprocity summit (April 2015)</a:t>
            </a:r>
          </a:p>
          <a:p>
            <a:pPr lvl="1"/>
            <a:r>
              <a:rPr lang="en-US" dirty="0" smtClean="0"/>
              <a:t>Visit with CIO Board</a:t>
            </a:r>
          </a:p>
          <a:p>
            <a:pPr lvl="1"/>
            <a:r>
              <a:rPr lang="en-US" dirty="0" smtClean="0"/>
              <a:t>DSPS leadership summit</a:t>
            </a:r>
            <a:endParaRPr lang="en-US" dirty="0"/>
          </a:p>
        </p:txBody>
      </p:sp>
    </p:spTree>
    <p:extLst>
      <p:ext uri="{BB962C8B-B14F-4D97-AF65-F5344CB8AC3E}">
        <p14:creationId xmlns:p14="http://schemas.microsoft.com/office/powerpoint/2010/main" val="2437109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Potential </a:t>
            </a:r>
            <a:r>
              <a:rPr lang="en-US" u="sng" dirty="0" smtClean="0"/>
              <a:t>Curricular</a:t>
            </a:r>
            <a:r>
              <a:rPr lang="en-US" dirty="0" smtClean="0"/>
              <a:t> Challenges for </a:t>
            </a:r>
            <a:br>
              <a:rPr lang="en-US" dirty="0" smtClean="0"/>
            </a:br>
            <a:r>
              <a:rPr lang="en-US" dirty="0" smtClean="0"/>
              <a:t>OEI Consortium</a:t>
            </a:r>
            <a:endParaRPr lang="en-US" dirty="0"/>
          </a:p>
        </p:txBody>
      </p:sp>
      <p:sp>
        <p:nvSpPr>
          <p:cNvPr id="3" name="Content Placeholder 2"/>
          <p:cNvSpPr>
            <a:spLocks noGrp="1"/>
          </p:cNvSpPr>
          <p:nvPr>
            <p:ph idx="1"/>
          </p:nvPr>
        </p:nvSpPr>
        <p:spPr/>
        <p:txBody>
          <a:bodyPr>
            <a:normAutofit/>
          </a:bodyPr>
          <a:lstStyle/>
          <a:p>
            <a:r>
              <a:rPr lang="en-US" dirty="0" smtClean="0"/>
              <a:t>All courses offered in the OEI pilot are C-ID approved.  However, there may be challenges, such as…</a:t>
            </a:r>
            <a:endParaRPr lang="en-US" dirty="0"/>
          </a:p>
          <a:p>
            <a:pPr lvl="1"/>
            <a:r>
              <a:rPr lang="en-US" dirty="0" smtClean="0"/>
              <a:t>Reciprocity of co/prerequisites…remember that C-ID co/prerequisites are the minimum</a:t>
            </a:r>
          </a:p>
          <a:p>
            <a:pPr lvl="1"/>
            <a:r>
              <a:rPr lang="en-US" dirty="0" smtClean="0"/>
              <a:t>Reciprocity of placement assessment and cut scores</a:t>
            </a:r>
          </a:p>
          <a:p>
            <a:pPr lvl="1"/>
            <a:r>
              <a:rPr lang="en-US" dirty="0" smtClean="0"/>
              <a:t>Class sizes</a:t>
            </a:r>
          </a:p>
          <a:p>
            <a:pPr lvl="1"/>
            <a:r>
              <a:rPr lang="en-US" dirty="0" smtClean="0"/>
              <a:t>Other?</a:t>
            </a:r>
            <a:endParaRPr lang="en-US" dirty="0"/>
          </a:p>
        </p:txBody>
      </p:sp>
    </p:spTree>
    <p:extLst>
      <p:ext uri="{BB962C8B-B14F-4D97-AF65-F5344CB8AC3E}">
        <p14:creationId xmlns:p14="http://schemas.microsoft.com/office/powerpoint/2010/main" val="18503824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Shape 102"/>
          <p:cNvSpPr>
            <a:spLocks noGrp="1"/>
          </p:cNvSpPr>
          <p:nvPr>
            <p:ph type="body" idx="1"/>
          </p:nvPr>
        </p:nvSpPr>
        <p:spPr>
          <a:xfrm>
            <a:off x="739775" y="1312333"/>
            <a:ext cx="7662864" cy="4910667"/>
          </a:xfrm>
          <a:prstGeom prst="rect">
            <a:avLst/>
          </a:prstGeom>
        </p:spPr>
        <p:txBody>
          <a:bodyPr>
            <a:normAutofit/>
          </a:bodyPr>
          <a:lstStyle/>
          <a:p>
            <a:pPr defTabSz="786384">
              <a:spcBef>
                <a:spcPts val="1700"/>
              </a:spcBef>
              <a:defRPr sz="1800">
                <a:solidFill>
                  <a:srgbClr val="000000"/>
                </a:solidFill>
              </a:defRPr>
            </a:pPr>
            <a:endParaRPr lang="en-US" sz="2408" dirty="0" smtClean="0">
              <a:solidFill>
                <a:srgbClr val="595959"/>
              </a:solidFill>
              <a:ea typeface="Verdana"/>
              <a:sym typeface="Verdana"/>
            </a:endParaRPr>
          </a:p>
          <a:p>
            <a:pPr defTabSz="786384">
              <a:spcBef>
                <a:spcPts val="1700"/>
              </a:spcBef>
              <a:defRPr sz="1800">
                <a:solidFill>
                  <a:srgbClr val="000000"/>
                </a:solidFill>
              </a:defRPr>
            </a:pPr>
            <a:r>
              <a:rPr sz="2408" dirty="0" smtClean="0">
                <a:solidFill>
                  <a:srgbClr val="595959"/>
                </a:solidFill>
                <a:ea typeface="Verdana"/>
                <a:sym typeface="Verdana"/>
              </a:rPr>
              <a:t>27 </a:t>
            </a:r>
            <a:r>
              <a:rPr sz="2408" dirty="0">
                <a:solidFill>
                  <a:srgbClr val="595959"/>
                </a:solidFill>
                <a:ea typeface="Verdana"/>
                <a:sym typeface="Verdana"/>
              </a:rPr>
              <a:t>Member Steering </a:t>
            </a:r>
            <a:r>
              <a:rPr sz="2408" dirty="0" smtClean="0">
                <a:solidFill>
                  <a:srgbClr val="595959"/>
                </a:solidFill>
                <a:ea typeface="Verdana"/>
                <a:sym typeface="Verdana"/>
              </a:rPr>
              <a:t>Committee</a:t>
            </a:r>
            <a:endParaRPr lang="en-US" sz="2408" dirty="0" smtClean="0">
              <a:solidFill>
                <a:srgbClr val="595959"/>
              </a:solidFill>
              <a:ea typeface="Verdana"/>
              <a:sym typeface="Verdana"/>
            </a:endParaRPr>
          </a:p>
          <a:p>
            <a:pPr lvl="1" defTabSz="786384">
              <a:spcBef>
                <a:spcPts val="1700"/>
              </a:spcBef>
              <a:defRPr sz="1800">
                <a:solidFill>
                  <a:srgbClr val="000000"/>
                </a:solidFill>
              </a:defRPr>
            </a:pPr>
            <a:r>
              <a:rPr lang="en-US" sz="2236" dirty="0" smtClean="0">
                <a:solidFill>
                  <a:srgbClr val="595959"/>
                </a:solidFill>
                <a:ea typeface="Verdana"/>
                <a:sym typeface="Verdana"/>
              </a:rPr>
              <a:t>Chair – </a:t>
            </a:r>
            <a:r>
              <a:rPr lang="en-US" sz="2236" dirty="0" err="1" smtClean="0">
                <a:solidFill>
                  <a:srgbClr val="595959"/>
                </a:solidFill>
                <a:ea typeface="Verdana"/>
                <a:sym typeface="Verdana"/>
              </a:rPr>
              <a:t>Fabiola</a:t>
            </a:r>
            <a:r>
              <a:rPr lang="en-US" sz="2236" dirty="0" smtClean="0">
                <a:solidFill>
                  <a:srgbClr val="595959"/>
                </a:solidFill>
                <a:ea typeface="Verdana"/>
                <a:sym typeface="Verdana"/>
              </a:rPr>
              <a:t> Torres, Glendale College</a:t>
            </a:r>
          </a:p>
          <a:p>
            <a:pPr lvl="1" defTabSz="786384">
              <a:spcBef>
                <a:spcPts val="1700"/>
              </a:spcBef>
              <a:defRPr sz="1800">
                <a:solidFill>
                  <a:srgbClr val="000000"/>
                </a:solidFill>
              </a:defRPr>
            </a:pPr>
            <a:r>
              <a:rPr sz="2236" dirty="0" smtClean="0">
                <a:solidFill>
                  <a:srgbClr val="595959"/>
                </a:solidFill>
                <a:ea typeface="Verdana"/>
                <a:sym typeface="Verdana"/>
              </a:rPr>
              <a:t>Vice-Chair</a:t>
            </a:r>
            <a:r>
              <a:rPr lang="en-US" sz="2236" dirty="0" smtClean="0">
                <a:solidFill>
                  <a:srgbClr val="595959"/>
                </a:solidFill>
                <a:ea typeface="Verdana"/>
                <a:sym typeface="Verdana"/>
              </a:rPr>
              <a:t> – John Freitas, Los Angeles City College</a:t>
            </a:r>
            <a:endParaRPr lang="en-US" sz="2236" dirty="0">
              <a:solidFill>
                <a:srgbClr val="595959"/>
              </a:solidFill>
              <a:ea typeface="Verdana"/>
              <a:sym typeface="Verdana"/>
            </a:endParaRPr>
          </a:p>
          <a:p>
            <a:pPr lvl="1" defTabSz="786384">
              <a:spcBef>
                <a:spcPts val="1700"/>
              </a:spcBef>
              <a:defRPr sz="1800">
                <a:solidFill>
                  <a:srgbClr val="000000"/>
                </a:solidFill>
              </a:defRPr>
            </a:pPr>
            <a:r>
              <a:rPr sz="2408" dirty="0" smtClean="0">
                <a:solidFill>
                  <a:srgbClr val="595959"/>
                </a:solidFill>
                <a:ea typeface="Verdana"/>
                <a:sym typeface="Verdana"/>
              </a:rPr>
              <a:t>Representatives of constituent groups:  Librarians, A&amp;R, CIO, CSSO, CEO, </a:t>
            </a:r>
            <a:r>
              <a:rPr lang="en-US" sz="2408" dirty="0" smtClean="0">
                <a:solidFill>
                  <a:srgbClr val="595959"/>
                </a:solidFill>
                <a:ea typeface="Verdana"/>
                <a:sym typeface="Verdana"/>
              </a:rPr>
              <a:t>Students, </a:t>
            </a:r>
            <a:r>
              <a:rPr sz="2408" dirty="0" smtClean="0">
                <a:solidFill>
                  <a:srgbClr val="595959"/>
                </a:solidFill>
                <a:ea typeface="Verdana"/>
                <a:sym typeface="Verdana"/>
              </a:rPr>
              <a:t>DE Coordinators, etc.</a:t>
            </a:r>
            <a:endParaRPr lang="en-US" sz="1720" dirty="0">
              <a:solidFill>
                <a:srgbClr val="595959"/>
              </a:solidFill>
              <a:sym typeface="Verdana"/>
            </a:endParaRPr>
          </a:p>
          <a:p>
            <a:pPr lvl="1" defTabSz="786384">
              <a:spcBef>
                <a:spcPts val="1700"/>
              </a:spcBef>
              <a:defRPr sz="1800">
                <a:solidFill>
                  <a:srgbClr val="000000"/>
                </a:solidFill>
              </a:defRPr>
            </a:pPr>
            <a:r>
              <a:rPr sz="2408" dirty="0" smtClean="0">
                <a:solidFill>
                  <a:srgbClr val="595959"/>
                </a:solidFill>
                <a:ea typeface="Verdana"/>
                <a:sym typeface="Verdana"/>
              </a:rPr>
              <a:t>9 </a:t>
            </a:r>
            <a:r>
              <a:rPr sz="2408" dirty="0">
                <a:solidFill>
                  <a:srgbClr val="595959"/>
                </a:solidFill>
                <a:ea typeface="Verdana"/>
                <a:sym typeface="Verdana"/>
              </a:rPr>
              <a:t>ASCCC faculty </a:t>
            </a:r>
            <a:r>
              <a:rPr sz="2408" dirty="0" smtClean="0">
                <a:solidFill>
                  <a:srgbClr val="595959"/>
                </a:solidFill>
                <a:ea typeface="Verdana"/>
                <a:sym typeface="Verdana"/>
              </a:rPr>
              <a:t>representatives</a:t>
            </a:r>
            <a:endParaRPr lang="en-US" sz="2408" dirty="0" smtClean="0">
              <a:solidFill>
                <a:srgbClr val="595959"/>
              </a:solidFill>
              <a:ea typeface="Verdana"/>
              <a:sym typeface="Verdana"/>
            </a:endParaRPr>
          </a:p>
          <a:p>
            <a:pPr lvl="1" defTabSz="786384">
              <a:spcBef>
                <a:spcPts val="1700"/>
              </a:spcBef>
              <a:defRPr sz="1800">
                <a:solidFill>
                  <a:srgbClr val="000000"/>
                </a:solidFill>
              </a:defRPr>
            </a:pPr>
            <a:r>
              <a:rPr lang="en-US" sz="2408" dirty="0" smtClean="0">
                <a:solidFill>
                  <a:srgbClr val="595959"/>
                </a:solidFill>
                <a:ea typeface="Verdana"/>
                <a:sym typeface="Verdana"/>
              </a:rPr>
              <a:t>Makes broad policy recommendations to the </a:t>
            </a:r>
            <a:br>
              <a:rPr lang="en-US" sz="2408" dirty="0" smtClean="0">
                <a:solidFill>
                  <a:srgbClr val="595959"/>
                </a:solidFill>
                <a:ea typeface="Verdana"/>
                <a:sym typeface="Verdana"/>
              </a:rPr>
            </a:br>
            <a:r>
              <a:rPr lang="en-US" sz="2408" dirty="0" smtClean="0">
                <a:solidFill>
                  <a:srgbClr val="595959"/>
                </a:solidFill>
                <a:ea typeface="Verdana"/>
                <a:sym typeface="Verdana"/>
              </a:rPr>
              <a:t>OEI Management Team (Foothill-De Anza CCD)</a:t>
            </a:r>
            <a:endParaRPr sz="2408" dirty="0">
              <a:solidFill>
                <a:srgbClr val="595959"/>
              </a:solidFill>
              <a:ea typeface="Verdana"/>
              <a:sym typeface="Verdana"/>
            </a:endParaRPr>
          </a:p>
        </p:txBody>
      </p:sp>
      <p:sp>
        <p:nvSpPr>
          <p:cNvPr id="2" name="Title 1"/>
          <p:cNvSpPr>
            <a:spLocks noGrp="1"/>
          </p:cNvSpPr>
          <p:nvPr>
            <p:ph type="title"/>
          </p:nvPr>
        </p:nvSpPr>
        <p:spPr/>
        <p:txBody>
          <a:bodyPr/>
          <a:lstStyle/>
          <a:p>
            <a:r>
              <a:rPr lang="en-US" dirty="0" smtClean="0"/>
              <a:t>OEI Governance </a:t>
            </a:r>
            <a:endParaRPr lang="en-US" dirty="0"/>
          </a:p>
        </p:txBody>
      </p:sp>
    </p:spTree>
    <p:extLst>
      <p:ext uri="{BB962C8B-B14F-4D97-AF65-F5344CB8AC3E}">
        <p14:creationId xmlns:p14="http://schemas.microsoft.com/office/powerpoint/2010/main" val="2222810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normAutofit fontScale="85000" lnSpcReduction="10000"/>
          </a:bodyPr>
          <a:lstStyle/>
          <a:p>
            <a:pPr marL="436418" lvl="0" indent="-436418">
              <a:defRPr sz="1800">
                <a:solidFill>
                  <a:srgbClr val="000000"/>
                </a:solidFill>
              </a:defRPr>
            </a:pPr>
            <a:r>
              <a:rPr lang="en-US" sz="3200" dirty="0">
                <a:solidFill>
                  <a:srgbClr val="595959"/>
                </a:solidFill>
                <a:latin typeface="Verdana"/>
                <a:ea typeface="Verdana"/>
                <a:cs typeface="Verdana"/>
                <a:sym typeface="Verdana"/>
              </a:rPr>
              <a:t>Canvas:  </a:t>
            </a:r>
            <a:endParaRPr lang="en-US" sz="3200" dirty="0" smtClean="0">
              <a:solidFill>
                <a:srgbClr val="595959"/>
              </a:solidFill>
              <a:latin typeface="Verdana"/>
              <a:ea typeface="Verdana"/>
              <a:cs typeface="Verdana"/>
              <a:sym typeface="Verdana"/>
            </a:endParaRPr>
          </a:p>
          <a:p>
            <a:pPr marL="738361" lvl="1" indent="-436418">
              <a:defRPr sz="1800">
                <a:solidFill>
                  <a:srgbClr val="000000"/>
                </a:solidFill>
              </a:defRPr>
            </a:pPr>
            <a:r>
              <a:rPr lang="en-US" sz="2400" dirty="0" smtClean="0">
                <a:solidFill>
                  <a:srgbClr val="595959"/>
                </a:solidFill>
                <a:latin typeface="Verdana"/>
                <a:ea typeface="Verdana"/>
                <a:cs typeface="Verdana"/>
                <a:sym typeface="Verdana"/>
                <a:hlinkClick r:id="rId2"/>
              </a:rPr>
              <a:t>http</a:t>
            </a:r>
            <a:r>
              <a:rPr lang="en-US" sz="2400" dirty="0">
                <a:solidFill>
                  <a:srgbClr val="595959"/>
                </a:solidFill>
                <a:latin typeface="Verdana"/>
                <a:ea typeface="Verdana"/>
                <a:cs typeface="Verdana"/>
                <a:sym typeface="Verdana"/>
                <a:hlinkClick r:id="rId2"/>
              </a:rPr>
              <a:t>://www.canvaslms.com/higher-education</a:t>
            </a:r>
            <a:r>
              <a:rPr lang="en-US" sz="2400" dirty="0" smtClean="0">
                <a:solidFill>
                  <a:srgbClr val="595959"/>
                </a:solidFill>
                <a:latin typeface="Verdana"/>
                <a:ea typeface="Verdana"/>
                <a:cs typeface="Verdana"/>
                <a:sym typeface="Verdana"/>
                <a:hlinkClick r:id="rId2"/>
              </a:rPr>
              <a:t>/</a:t>
            </a:r>
            <a:endParaRPr lang="en-US" sz="2400" dirty="0" smtClean="0">
              <a:solidFill>
                <a:srgbClr val="595959"/>
              </a:solidFill>
              <a:latin typeface="Verdana"/>
              <a:ea typeface="Verdana"/>
              <a:cs typeface="Verdana"/>
              <a:sym typeface="Verdana"/>
            </a:endParaRPr>
          </a:p>
          <a:p>
            <a:pPr marL="436418" lvl="0" indent="-436418">
              <a:defRPr sz="1800">
                <a:solidFill>
                  <a:srgbClr val="000000"/>
                </a:solidFill>
              </a:defRPr>
            </a:pPr>
            <a:r>
              <a:rPr lang="en-US" sz="3200" dirty="0" smtClean="0">
                <a:solidFill>
                  <a:srgbClr val="595959"/>
                </a:solidFill>
                <a:latin typeface="Verdana"/>
                <a:ea typeface="Verdana"/>
                <a:cs typeface="Verdana"/>
                <a:sym typeface="Verdana"/>
              </a:rPr>
              <a:t>OEI Website</a:t>
            </a:r>
            <a:endParaRPr lang="en-US" sz="3200" dirty="0" smtClean="0">
              <a:solidFill>
                <a:srgbClr val="595959"/>
              </a:solidFill>
              <a:latin typeface="Verdana"/>
              <a:ea typeface="Verdana"/>
              <a:cs typeface="Verdana"/>
              <a:sym typeface="Verdana"/>
            </a:endParaRPr>
          </a:p>
          <a:p>
            <a:pPr marL="836468" lvl="1" indent="-436418">
              <a:defRPr sz="1800">
                <a:solidFill>
                  <a:srgbClr val="000000"/>
                </a:solidFill>
              </a:defRPr>
            </a:pPr>
            <a:r>
              <a:rPr lang="en-US" sz="2400" dirty="0" smtClean="0">
                <a:solidFill>
                  <a:srgbClr val="595959"/>
                </a:solidFill>
                <a:latin typeface="Verdana"/>
                <a:ea typeface="Verdana"/>
                <a:cs typeface="Verdana"/>
                <a:sym typeface="Verdana"/>
                <a:hlinkClick r:id="rId3"/>
              </a:rPr>
              <a:t>http</a:t>
            </a:r>
            <a:r>
              <a:rPr lang="en-US" sz="2400" dirty="0">
                <a:solidFill>
                  <a:srgbClr val="595959"/>
                </a:solidFill>
                <a:latin typeface="Verdana"/>
                <a:ea typeface="Verdana"/>
                <a:cs typeface="Verdana"/>
                <a:sym typeface="Verdana"/>
                <a:hlinkClick r:id="rId3"/>
              </a:rPr>
              <a:t>://</a:t>
            </a:r>
            <a:r>
              <a:rPr lang="en-US" sz="2400" dirty="0" smtClean="0">
                <a:solidFill>
                  <a:srgbClr val="595959"/>
                </a:solidFill>
                <a:latin typeface="Verdana"/>
                <a:ea typeface="Verdana"/>
                <a:cs typeface="Verdana"/>
                <a:sym typeface="Verdana"/>
                <a:hlinkClick r:id="rId3"/>
              </a:rPr>
              <a:t>CCCOnlineEd.org</a:t>
            </a:r>
            <a:endParaRPr lang="en-US" sz="2400" dirty="0">
              <a:solidFill>
                <a:srgbClr val="595959"/>
              </a:solidFill>
              <a:latin typeface="Verdana"/>
              <a:ea typeface="Verdana"/>
              <a:cs typeface="Verdana"/>
              <a:sym typeface="Verdana"/>
            </a:endParaRPr>
          </a:p>
          <a:p>
            <a:pPr marL="436418" lvl="0" indent="-436418">
              <a:defRPr sz="1800">
                <a:solidFill>
                  <a:srgbClr val="000000"/>
                </a:solidFill>
              </a:defRPr>
            </a:pPr>
            <a:r>
              <a:rPr lang="en-US" sz="3200" dirty="0">
                <a:solidFill>
                  <a:srgbClr val="595959"/>
                </a:solidFill>
                <a:latin typeface="Verdana"/>
                <a:ea typeface="Verdana"/>
                <a:cs typeface="Verdana"/>
                <a:sym typeface="Verdana"/>
              </a:rPr>
              <a:t>Tech Edge </a:t>
            </a:r>
            <a:r>
              <a:rPr lang="en-US" sz="3200" dirty="0" smtClean="0">
                <a:solidFill>
                  <a:srgbClr val="595959"/>
                </a:solidFill>
                <a:latin typeface="Verdana"/>
                <a:ea typeface="Verdana"/>
                <a:cs typeface="Verdana"/>
                <a:sym typeface="Verdana"/>
              </a:rPr>
              <a:t>Newsletter/Updates Blog</a:t>
            </a:r>
            <a:endParaRPr lang="en-US" sz="3200" dirty="0" smtClean="0">
              <a:solidFill>
                <a:srgbClr val="595959"/>
              </a:solidFill>
              <a:latin typeface="Verdana"/>
              <a:ea typeface="Verdana"/>
              <a:cs typeface="Verdana"/>
              <a:sym typeface="Verdana"/>
            </a:endParaRPr>
          </a:p>
          <a:p>
            <a:pPr marL="836468" lvl="1" indent="-436418">
              <a:defRPr sz="1800">
                <a:solidFill>
                  <a:srgbClr val="000000"/>
                </a:solidFill>
              </a:defRPr>
            </a:pPr>
            <a:r>
              <a:rPr lang="en-US" sz="2400" dirty="0" smtClean="0">
                <a:solidFill>
                  <a:srgbClr val="595959"/>
                </a:solidFill>
                <a:latin typeface="Verdana"/>
                <a:ea typeface="Verdana"/>
                <a:cs typeface="Verdana"/>
                <a:sym typeface="Verdana"/>
                <a:hlinkClick r:id="rId4"/>
              </a:rPr>
              <a:t>http</a:t>
            </a:r>
            <a:r>
              <a:rPr lang="en-US" sz="2400" dirty="0">
                <a:solidFill>
                  <a:srgbClr val="595959"/>
                </a:solidFill>
                <a:latin typeface="Verdana"/>
                <a:ea typeface="Verdana"/>
                <a:cs typeface="Verdana"/>
                <a:sym typeface="Verdana"/>
                <a:hlinkClick r:id="rId4"/>
              </a:rPr>
              <a:t>://ccctechedge.org</a:t>
            </a:r>
            <a:r>
              <a:rPr lang="en-US" sz="2400" dirty="0">
                <a:solidFill>
                  <a:srgbClr val="595959"/>
                </a:solidFill>
                <a:latin typeface="Verdana"/>
                <a:ea typeface="Verdana"/>
                <a:cs typeface="Verdana"/>
                <a:sym typeface="Verdana"/>
              </a:rPr>
              <a:t> </a:t>
            </a:r>
            <a:endParaRPr lang="en-US" sz="2400" dirty="0" smtClean="0">
              <a:solidFill>
                <a:srgbClr val="595959"/>
              </a:solidFill>
              <a:latin typeface="Verdana"/>
              <a:ea typeface="Verdana"/>
              <a:cs typeface="Verdana"/>
              <a:sym typeface="Verdana"/>
            </a:endParaRPr>
          </a:p>
          <a:p>
            <a:r>
              <a:rPr lang="en-US" dirty="0" smtClean="0"/>
              <a:t>Online Tutoring - Foundation </a:t>
            </a:r>
            <a:r>
              <a:rPr lang="en-US" dirty="0"/>
              <a:t>Fact Sheet for </a:t>
            </a:r>
            <a:r>
              <a:rPr lang="en-US" dirty="0" smtClean="0"/>
              <a:t>Colleges</a:t>
            </a:r>
          </a:p>
          <a:p>
            <a:pPr lvl="1"/>
            <a:r>
              <a:rPr lang="en-US" u="sng" dirty="0" smtClean="0">
                <a:hlinkClick r:id="rId5"/>
              </a:rPr>
              <a:t>http</a:t>
            </a:r>
            <a:r>
              <a:rPr lang="en-US" u="sng" dirty="0">
                <a:hlinkClick r:id="rId5"/>
              </a:rPr>
              <a:t>://www.foundationccc.org/LinkClick.aspx?fileticket=dHov_utMOxg%3d&amp;tabid=489</a:t>
            </a:r>
            <a:endParaRPr lang="en-US" dirty="0"/>
          </a:p>
        </p:txBody>
      </p:sp>
    </p:spTree>
    <p:extLst>
      <p:ext uri="{BB962C8B-B14F-4D97-AF65-F5344CB8AC3E}">
        <p14:creationId xmlns:p14="http://schemas.microsoft.com/office/powerpoint/2010/main" val="195195621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p:txBody>
          <a:bodyPr/>
          <a:lstStyle/>
          <a:p>
            <a:pPr marL="0" indent="0">
              <a:buNone/>
              <a:defRPr sz="1800">
                <a:solidFill>
                  <a:srgbClr val="000000"/>
                </a:solidFill>
              </a:defRPr>
            </a:pPr>
            <a:endParaRPr lang="en-US" dirty="0" smtClean="0">
              <a:solidFill>
                <a:srgbClr val="595959"/>
              </a:solidFill>
              <a:latin typeface="Verdana"/>
              <a:ea typeface="Verdana"/>
              <a:cs typeface="Verdana"/>
              <a:sym typeface="Verdana"/>
            </a:endParaRPr>
          </a:p>
          <a:p>
            <a:pPr marL="436418" indent="-436418">
              <a:defRPr sz="1800">
                <a:solidFill>
                  <a:srgbClr val="000000"/>
                </a:solidFill>
              </a:defRPr>
            </a:pPr>
            <a:r>
              <a:rPr lang="en-US" dirty="0" smtClean="0">
                <a:solidFill>
                  <a:srgbClr val="595959"/>
                </a:solidFill>
                <a:latin typeface="Verdana"/>
                <a:ea typeface="Verdana"/>
                <a:cs typeface="Verdana"/>
                <a:sym typeface="Verdana"/>
              </a:rPr>
              <a:t>Dolores Davison</a:t>
            </a:r>
            <a:r>
              <a:rPr lang="en-US" dirty="0">
                <a:solidFill>
                  <a:srgbClr val="595959"/>
                </a:solidFill>
                <a:latin typeface="Verdana"/>
                <a:ea typeface="Verdana"/>
                <a:cs typeface="Verdana"/>
                <a:sym typeface="Verdana"/>
              </a:rPr>
              <a:t>  </a:t>
            </a:r>
            <a:r>
              <a:rPr lang="en-US" dirty="0" smtClean="0">
                <a:solidFill>
                  <a:srgbClr val="595959"/>
                </a:solidFill>
                <a:latin typeface="Verdana"/>
                <a:ea typeface="Verdana"/>
                <a:cs typeface="Verdana"/>
                <a:sym typeface="Verdana"/>
                <a:hlinkClick r:id="rId2"/>
              </a:rPr>
              <a:t>davisondolores@fhda.edu</a:t>
            </a:r>
            <a:endParaRPr lang="en-US" dirty="0" smtClean="0">
              <a:solidFill>
                <a:srgbClr val="595959"/>
              </a:solidFill>
              <a:latin typeface="Verdana"/>
              <a:ea typeface="Verdana"/>
              <a:cs typeface="Verdana"/>
              <a:sym typeface="Verdana"/>
            </a:endParaRPr>
          </a:p>
          <a:p>
            <a:pPr marL="436418" indent="-436418">
              <a:defRPr sz="1800">
                <a:solidFill>
                  <a:srgbClr val="000000"/>
                </a:solidFill>
              </a:defRPr>
            </a:pPr>
            <a:r>
              <a:rPr lang="en-US" dirty="0" smtClean="0">
                <a:solidFill>
                  <a:srgbClr val="595959"/>
                </a:solidFill>
                <a:latin typeface="Verdana"/>
                <a:ea typeface="Verdana"/>
                <a:cs typeface="Verdana"/>
                <a:sym typeface="Verdana"/>
              </a:rPr>
              <a:t>OEI Questions - John Freitas  </a:t>
            </a:r>
            <a:r>
              <a:rPr lang="en-US" dirty="0">
                <a:solidFill>
                  <a:srgbClr val="595959"/>
                </a:solidFill>
                <a:latin typeface="Verdana"/>
                <a:ea typeface="Verdana"/>
                <a:cs typeface="Verdana"/>
                <a:sym typeface="Verdana"/>
                <a:hlinkClick r:id="rId3"/>
              </a:rPr>
              <a:t>freitaje@</a:t>
            </a:r>
            <a:r>
              <a:rPr lang="en-US" dirty="0" smtClean="0">
                <a:solidFill>
                  <a:srgbClr val="595959"/>
                </a:solidFill>
                <a:latin typeface="Verdana"/>
                <a:ea typeface="Verdana"/>
                <a:cs typeface="Verdana"/>
                <a:sym typeface="Verdana"/>
                <a:hlinkClick r:id="rId3"/>
              </a:rPr>
              <a:t>lacitycollege.edu</a:t>
            </a:r>
            <a:endParaRPr lang="en-US" dirty="0" smtClean="0">
              <a:solidFill>
                <a:srgbClr val="595959"/>
              </a:solidFill>
              <a:latin typeface="Verdana"/>
              <a:ea typeface="Verdana"/>
              <a:cs typeface="Verdana"/>
              <a:sym typeface="Verdana"/>
            </a:endParaRPr>
          </a:p>
          <a:p>
            <a:pPr marL="436418" indent="-436418">
              <a:defRPr sz="1800">
                <a:solidFill>
                  <a:srgbClr val="000000"/>
                </a:solidFill>
              </a:defRPr>
            </a:pPr>
            <a:r>
              <a:rPr lang="en-US" dirty="0" smtClean="0">
                <a:solidFill>
                  <a:srgbClr val="595959"/>
                </a:solidFill>
                <a:latin typeface="Verdana"/>
                <a:ea typeface="Verdana"/>
                <a:cs typeface="Verdana"/>
                <a:sym typeface="Verdana"/>
              </a:rPr>
              <a:t>EPI Questions – Cynthia Rico  </a:t>
            </a:r>
            <a:r>
              <a:rPr lang="en-US" dirty="0" smtClean="0">
                <a:solidFill>
                  <a:srgbClr val="595959"/>
                </a:solidFill>
                <a:latin typeface="Verdana"/>
                <a:ea typeface="Verdana"/>
                <a:cs typeface="Verdana"/>
                <a:sym typeface="Verdana"/>
                <a:hlinkClick r:id="rId4"/>
              </a:rPr>
              <a:t>crico@scccd.edu</a:t>
            </a:r>
            <a:endParaRPr lang="en-US" dirty="0" smtClean="0">
              <a:solidFill>
                <a:srgbClr val="595959"/>
              </a:solidFill>
              <a:latin typeface="Verdana"/>
              <a:ea typeface="Verdana"/>
              <a:cs typeface="Verdana"/>
              <a:sym typeface="Verdana"/>
            </a:endParaRPr>
          </a:p>
          <a:p>
            <a:pPr marL="0" indent="0">
              <a:buNone/>
              <a:defRPr sz="1800">
                <a:solidFill>
                  <a:srgbClr val="000000"/>
                </a:solidFill>
              </a:defRPr>
            </a:pPr>
            <a:endParaRPr lang="en-US" dirty="0">
              <a:solidFill>
                <a:srgbClr val="595959"/>
              </a:solidFill>
              <a:latin typeface="Verdana"/>
              <a:ea typeface="Verdana"/>
              <a:cs typeface="Verdana"/>
              <a:sym typeface="Verdana"/>
            </a:endParaRPr>
          </a:p>
          <a:p>
            <a:pPr marL="436418" indent="-436418">
              <a:defRPr sz="1800">
                <a:solidFill>
                  <a:srgbClr val="000000"/>
                </a:solidFill>
              </a:defRPr>
            </a:pPr>
            <a:endParaRPr lang="en-US" dirty="0">
              <a:solidFill>
                <a:srgbClr val="595959"/>
              </a:solidFill>
              <a:latin typeface="Verdana"/>
              <a:ea typeface="Verdana"/>
              <a:cs typeface="Verdana"/>
              <a:sym typeface="Verdana"/>
            </a:endParaRPr>
          </a:p>
          <a:p>
            <a:endParaRPr lang="en-US" dirty="0"/>
          </a:p>
        </p:txBody>
      </p:sp>
    </p:spTree>
    <p:extLst>
      <p:ext uri="{BB962C8B-B14F-4D97-AF65-F5344CB8AC3E}">
        <p14:creationId xmlns:p14="http://schemas.microsoft.com/office/powerpoint/2010/main" val="535292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09600" y="904220"/>
            <a:ext cx="7620000" cy="5078314"/>
          </a:xfrm>
          <a:prstGeom prst="rect">
            <a:avLst/>
          </a:prstGeom>
        </p:spPr>
        <p:txBody>
          <a:bodyPr wrap="square" numCol="3">
            <a:spAutoFit/>
          </a:bodyPr>
          <a:lstStyle/>
          <a:p>
            <a:pPr marL="457200" defTabSz="914400" eaLnBrk="0" fontAlgn="base" hangingPunct="0"/>
            <a:r>
              <a:rPr lang="en-US" b="1"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Apply for Admission</a:t>
            </a:r>
          </a:p>
          <a:p>
            <a:pPr marL="457200" defTabSz="914400" eaLnBrk="0" fontAlgn="base" hangingPunct="0"/>
            <a:r>
              <a:rPr lang="en-US" dirty="0">
                <a:solidFill>
                  <a:prstClr val="white"/>
                </a:solidFill>
                <a:latin typeface="Calibri" panose="020F0502020204030204" pitchFamily="34" charset="0"/>
                <a:ea typeface="Times New Roman" panose="02020603050405020304" pitchFamily="18" charset="0"/>
                <a:cs typeface="Times New Roman" panose="02020603050405020304" pitchFamily="18" charset="0"/>
              </a:rPr>
              <a:t>Education Planning</a:t>
            </a:r>
          </a:p>
          <a:p>
            <a:pPr marL="457200" defTabSz="914400" eaLnBrk="0" fontAlgn="base" hangingPunct="0"/>
            <a:r>
              <a:rPr lang="en-US" b="1" dirty="0">
                <a:solidFill>
                  <a:srgbClr val="FCE069"/>
                </a:solidFill>
                <a:latin typeface="Calibri" panose="020F0502020204030204" pitchFamily="34" charset="0"/>
                <a:ea typeface="Times New Roman" panose="02020603050405020304" pitchFamily="18" charset="0"/>
                <a:cs typeface="Times New Roman" panose="02020603050405020304" pitchFamily="18" charset="0"/>
              </a:rPr>
              <a:t>Orientation</a:t>
            </a:r>
          </a:p>
          <a:p>
            <a:pPr marL="457200" defTabSz="914400" eaLnBrk="0" fontAlgn="base" hangingPunct="0"/>
            <a:r>
              <a:rPr lang="en-US" b="1" dirty="0">
                <a:solidFill>
                  <a:srgbClr val="F2AC14"/>
                </a:solidFill>
                <a:latin typeface="Calibri" panose="020F0502020204030204" pitchFamily="34" charset="0"/>
                <a:ea typeface="Times New Roman" panose="02020603050405020304" pitchFamily="18" charset="0"/>
                <a:cs typeface="Times New Roman" panose="02020603050405020304" pitchFamily="18" charset="0"/>
              </a:rPr>
              <a:t>Financial Aid</a:t>
            </a:r>
          </a:p>
          <a:p>
            <a:pPr marL="457200" defTabSz="914400" eaLnBrk="0" fontAlgn="base" hangingPunct="0"/>
            <a:r>
              <a:rPr lang="en-US" dirty="0">
                <a:solidFill>
                  <a:prstClr val="white"/>
                </a:solidFill>
                <a:latin typeface="Calibri" panose="020F0502020204030204" pitchFamily="34" charset="0"/>
                <a:ea typeface="Times New Roman" panose="02020603050405020304" pitchFamily="18" charset="0"/>
                <a:cs typeface="Times New Roman" panose="02020603050405020304" pitchFamily="18" charset="0"/>
              </a:rPr>
              <a:t>Order Transcripts</a:t>
            </a:r>
          </a:p>
          <a:p>
            <a:pPr marL="457200" defTabSz="914400" eaLnBrk="0" fontAlgn="base" hangingPunct="0"/>
            <a:r>
              <a:rPr lang="en-US" dirty="0">
                <a:solidFill>
                  <a:prstClr val="white"/>
                </a:solidFill>
                <a:latin typeface="Calibri" panose="020F0502020204030204" pitchFamily="34" charset="0"/>
                <a:ea typeface="Times New Roman" panose="02020603050405020304" pitchFamily="18" charset="0"/>
                <a:cs typeface="Times New Roman" panose="02020603050405020304" pitchFamily="18" charset="0"/>
              </a:rPr>
              <a:t>Academic advising  </a:t>
            </a:r>
          </a:p>
          <a:p>
            <a:pPr marL="457200" defTabSz="914400" eaLnBrk="0" fontAlgn="base" hangingPunct="0"/>
            <a:r>
              <a:rPr lang="en-US" dirty="0">
                <a:solidFill>
                  <a:prstClr val="white"/>
                </a:solidFill>
                <a:latin typeface="Calibri" panose="020F0502020204030204" pitchFamily="34" charset="0"/>
                <a:ea typeface="Times New Roman" panose="02020603050405020304" pitchFamily="18" charset="0"/>
                <a:cs typeface="Times New Roman" panose="02020603050405020304" pitchFamily="18" charset="0"/>
              </a:rPr>
              <a:t>Time Management</a:t>
            </a:r>
          </a:p>
          <a:p>
            <a:pPr marL="457200" defTabSz="914400" eaLnBrk="0" fontAlgn="base" hangingPunct="0"/>
            <a:r>
              <a:rPr lang="en-US" dirty="0">
                <a:solidFill>
                  <a:prstClr val="white"/>
                </a:solidFill>
                <a:latin typeface="Calibri" panose="020F0502020204030204" pitchFamily="34" charset="0"/>
                <a:ea typeface="Times New Roman" panose="02020603050405020304" pitchFamily="18" charset="0"/>
                <a:cs typeface="Times New Roman" panose="02020603050405020304" pitchFamily="18" charset="0"/>
              </a:rPr>
              <a:t>Transportation</a:t>
            </a:r>
          </a:p>
          <a:p>
            <a:pPr marL="457200" defTabSz="914400" eaLnBrk="0" fontAlgn="base" hangingPunct="0"/>
            <a:r>
              <a:rPr lang="en-US" dirty="0">
                <a:solidFill>
                  <a:prstClr val="white"/>
                </a:solidFill>
                <a:latin typeface="Calibri" panose="020F0502020204030204" pitchFamily="34" charset="0"/>
                <a:ea typeface="Times New Roman" panose="02020603050405020304" pitchFamily="18" charset="0"/>
                <a:cs typeface="Times New Roman" panose="02020603050405020304" pitchFamily="18" charset="0"/>
              </a:rPr>
              <a:t>Child Care</a:t>
            </a:r>
          </a:p>
          <a:p>
            <a:pPr marL="457200" defTabSz="914400" eaLnBrk="0" fontAlgn="base" hangingPunct="0"/>
            <a:r>
              <a:rPr lang="en-US" dirty="0">
                <a:solidFill>
                  <a:prstClr val="white"/>
                </a:solidFill>
                <a:latin typeface="Calibri" panose="020F0502020204030204" pitchFamily="34" charset="0"/>
                <a:ea typeface="Times New Roman" panose="02020603050405020304" pitchFamily="18" charset="0"/>
                <a:cs typeface="Times New Roman" panose="02020603050405020304" pitchFamily="18" charset="0"/>
              </a:rPr>
              <a:t>Test Anxiety</a:t>
            </a:r>
          </a:p>
          <a:p>
            <a:pPr marL="457200" defTabSz="914400" eaLnBrk="0" fontAlgn="base" hangingPunct="0"/>
            <a:r>
              <a:rPr lang="en-US" dirty="0">
                <a:solidFill>
                  <a:prstClr val="white"/>
                </a:solidFill>
                <a:latin typeface="Calibri" panose="020F0502020204030204" pitchFamily="34" charset="0"/>
                <a:ea typeface="Times New Roman" panose="02020603050405020304" pitchFamily="18" charset="0"/>
                <a:cs typeface="Times New Roman" panose="02020603050405020304" pitchFamily="18" charset="0"/>
              </a:rPr>
              <a:t>Substance Abuse</a:t>
            </a:r>
          </a:p>
          <a:p>
            <a:pPr marL="457200" defTabSz="914400" eaLnBrk="0" fontAlgn="base" hangingPunct="0"/>
            <a:r>
              <a:rPr lang="en-US" dirty="0">
                <a:solidFill>
                  <a:prstClr val="white"/>
                </a:solidFill>
                <a:latin typeface="Calibri" panose="020F0502020204030204" pitchFamily="34" charset="0"/>
                <a:ea typeface="Times New Roman" panose="02020603050405020304" pitchFamily="18" charset="0"/>
                <a:cs typeface="Times New Roman" panose="02020603050405020304" pitchFamily="18" charset="0"/>
              </a:rPr>
              <a:t>Food Assistance</a:t>
            </a:r>
          </a:p>
          <a:p>
            <a:pPr marL="457200" defTabSz="914400" eaLnBrk="0" fontAlgn="base" hangingPunct="0"/>
            <a:r>
              <a:rPr lang="en-US" dirty="0">
                <a:solidFill>
                  <a:prstClr val="white"/>
                </a:solidFill>
                <a:latin typeface="Calibri" panose="020F0502020204030204" pitchFamily="34" charset="0"/>
                <a:ea typeface="Times New Roman" panose="02020603050405020304" pitchFamily="18" charset="0"/>
                <a:cs typeface="Times New Roman" panose="02020603050405020304" pitchFamily="18" charset="0"/>
              </a:rPr>
              <a:t>Basic skills (reading, writing, math)  </a:t>
            </a:r>
          </a:p>
          <a:p>
            <a:pPr marL="457200" defTabSz="914400" eaLnBrk="0" fontAlgn="base" hangingPunct="0"/>
            <a:r>
              <a:rPr lang="en-US" dirty="0" err="1">
                <a:solidFill>
                  <a:prstClr val="white"/>
                </a:solidFill>
                <a:latin typeface="Calibri" panose="020F0502020204030204" pitchFamily="34" charset="0"/>
                <a:ea typeface="Times New Roman" panose="02020603050405020304" pitchFamily="18" charset="0"/>
                <a:cs typeface="Times New Roman" panose="02020603050405020304" pitchFamily="18" charset="0"/>
              </a:rPr>
              <a:t>CalWorks</a:t>
            </a:r>
            <a:r>
              <a:rPr lang="en-US" dirty="0">
                <a:solidFill>
                  <a:prstClr val="white"/>
                </a:solidFill>
                <a:latin typeface="Calibri" panose="020F0502020204030204" pitchFamily="34" charset="0"/>
                <a:ea typeface="Times New Roman" panose="02020603050405020304" pitchFamily="18" charset="0"/>
                <a:cs typeface="Times New Roman" panose="02020603050405020304" pitchFamily="18" charset="0"/>
              </a:rPr>
              <a:t>  </a:t>
            </a:r>
          </a:p>
          <a:p>
            <a:pPr marL="457200" defTabSz="914400" eaLnBrk="0" fontAlgn="base" hangingPunct="0"/>
            <a:r>
              <a:rPr lang="en-US" b="1" dirty="0">
                <a:solidFill>
                  <a:srgbClr val="F99E34"/>
                </a:solidFill>
                <a:latin typeface="Calibri" panose="020F0502020204030204" pitchFamily="34" charset="0"/>
                <a:ea typeface="Times New Roman" panose="02020603050405020304" pitchFamily="18" charset="0"/>
                <a:cs typeface="Times New Roman" panose="02020603050405020304" pitchFamily="18" charset="0"/>
              </a:rPr>
              <a:t>Career planning  </a:t>
            </a:r>
          </a:p>
          <a:p>
            <a:pPr marL="457200" defTabSz="914400" eaLnBrk="0" fontAlgn="base" hangingPunct="0"/>
            <a:r>
              <a:rPr lang="en-US" dirty="0">
                <a:solidFill>
                  <a:prstClr val="white"/>
                </a:solidFill>
                <a:latin typeface="Calibri" panose="020F0502020204030204" pitchFamily="34" charset="0"/>
                <a:ea typeface="Times New Roman" panose="02020603050405020304" pitchFamily="18" charset="0"/>
                <a:cs typeface="Times New Roman" panose="02020603050405020304" pitchFamily="18" charset="0"/>
              </a:rPr>
              <a:t>Counseling - personal  </a:t>
            </a:r>
          </a:p>
          <a:p>
            <a:pPr marL="457200" defTabSz="914400" eaLnBrk="0" fontAlgn="base" hangingPunct="0"/>
            <a:r>
              <a:rPr lang="en-US" dirty="0">
                <a:solidFill>
                  <a:prstClr val="white"/>
                </a:solidFill>
                <a:latin typeface="Calibri" panose="020F0502020204030204" pitchFamily="34" charset="0"/>
                <a:ea typeface="Times New Roman" panose="02020603050405020304" pitchFamily="18" charset="0"/>
                <a:cs typeface="Times New Roman" panose="02020603050405020304" pitchFamily="18" charset="0"/>
              </a:rPr>
              <a:t>Dream Act</a:t>
            </a:r>
          </a:p>
          <a:p>
            <a:pPr marL="457200" defTabSz="914400" eaLnBrk="0" fontAlgn="base" hangingPunct="0"/>
            <a:r>
              <a:rPr lang="en-US" dirty="0">
                <a:solidFill>
                  <a:prstClr val="white"/>
                </a:solidFill>
                <a:latin typeface="Calibri" panose="020F0502020204030204" pitchFamily="34" charset="0"/>
                <a:ea typeface="Times New Roman" panose="02020603050405020304" pitchFamily="18" charset="0"/>
                <a:cs typeface="Times New Roman" panose="02020603050405020304" pitchFamily="18" charset="0"/>
              </a:rPr>
              <a:t>DSPS (Disabled Student Programs and Services) </a:t>
            </a:r>
          </a:p>
          <a:p>
            <a:pPr marL="457200" defTabSz="914400" eaLnBrk="0" fontAlgn="base" hangingPunct="0"/>
            <a:r>
              <a:rPr lang="en-US" dirty="0">
                <a:solidFill>
                  <a:prstClr val="white"/>
                </a:solidFill>
                <a:latin typeface="Calibri" panose="020F0502020204030204" pitchFamily="34" charset="0"/>
                <a:ea typeface="Times New Roman" panose="02020603050405020304" pitchFamily="18" charset="0"/>
                <a:cs typeface="Times New Roman" panose="02020603050405020304" pitchFamily="18" charset="0"/>
              </a:rPr>
              <a:t>EOPS  (Extended Opportunity Programs and Services)  </a:t>
            </a:r>
          </a:p>
          <a:p>
            <a:pPr marL="457200" defTabSz="914400" eaLnBrk="0" fontAlgn="base" hangingPunct="0"/>
            <a:r>
              <a:rPr lang="en-US" dirty="0">
                <a:solidFill>
                  <a:prstClr val="white"/>
                </a:solidFill>
                <a:latin typeface="Calibri" panose="020F0502020204030204" pitchFamily="34" charset="0"/>
                <a:ea typeface="Times New Roman" panose="02020603050405020304" pitchFamily="18" charset="0"/>
                <a:cs typeface="Times New Roman" panose="02020603050405020304" pitchFamily="18" charset="0"/>
              </a:rPr>
              <a:t>ESL (English as a Second Language)  </a:t>
            </a:r>
          </a:p>
          <a:p>
            <a:pPr marL="457200" defTabSz="914400" eaLnBrk="0" fontAlgn="base" hangingPunct="0"/>
            <a:r>
              <a:rPr lang="en-US" dirty="0">
                <a:solidFill>
                  <a:prstClr val="white"/>
                </a:solidFill>
                <a:latin typeface="Calibri" panose="020F0502020204030204" pitchFamily="34" charset="0"/>
                <a:ea typeface="Times New Roman" panose="02020603050405020304" pitchFamily="18" charset="0"/>
                <a:cs typeface="Times New Roman" panose="02020603050405020304" pitchFamily="18" charset="0"/>
              </a:rPr>
              <a:t>Health services  </a:t>
            </a:r>
          </a:p>
          <a:p>
            <a:pPr marL="457200" defTabSz="914400" eaLnBrk="0" fontAlgn="base" hangingPunct="0"/>
            <a:r>
              <a:rPr lang="en-US" dirty="0">
                <a:solidFill>
                  <a:prstClr val="white"/>
                </a:solidFill>
                <a:latin typeface="Calibri" panose="020F0502020204030204" pitchFamily="34" charset="0"/>
                <a:ea typeface="Times New Roman" panose="02020603050405020304" pitchFamily="18" charset="0"/>
                <a:cs typeface="Times New Roman" panose="02020603050405020304" pitchFamily="18" charset="0"/>
              </a:rPr>
              <a:t>Housing information  </a:t>
            </a:r>
          </a:p>
          <a:p>
            <a:pPr marL="457200" defTabSz="914400" eaLnBrk="0" fontAlgn="base" hangingPunct="0"/>
            <a:r>
              <a:rPr lang="en-US" dirty="0">
                <a:solidFill>
                  <a:prstClr val="white"/>
                </a:solidFill>
                <a:latin typeface="Calibri" panose="020F0502020204030204" pitchFamily="34" charset="0"/>
                <a:ea typeface="Times New Roman" panose="02020603050405020304" pitchFamily="18" charset="0"/>
                <a:cs typeface="Times New Roman" panose="02020603050405020304" pitchFamily="18" charset="0"/>
              </a:rPr>
              <a:t>Employment assistance  </a:t>
            </a:r>
          </a:p>
          <a:p>
            <a:pPr marL="457200" defTabSz="914400" eaLnBrk="0" fontAlgn="base" hangingPunct="0"/>
            <a:r>
              <a:rPr lang="en-US" dirty="0">
                <a:solidFill>
                  <a:prstClr val="white"/>
                </a:solidFill>
                <a:latin typeface="Calibri" panose="020F0502020204030204" pitchFamily="34" charset="0"/>
                <a:ea typeface="Times New Roman" panose="02020603050405020304" pitchFamily="18" charset="0"/>
                <a:cs typeface="Times New Roman" panose="02020603050405020304" pitchFamily="18" charset="0"/>
              </a:rPr>
              <a:t>Online classes  </a:t>
            </a:r>
          </a:p>
          <a:p>
            <a:pPr marL="457200" defTabSz="914400" eaLnBrk="0" fontAlgn="base" hangingPunct="0"/>
            <a:r>
              <a:rPr lang="en-US" dirty="0">
                <a:solidFill>
                  <a:prstClr val="white"/>
                </a:solidFill>
                <a:latin typeface="Calibri" panose="020F0502020204030204" pitchFamily="34" charset="0"/>
                <a:ea typeface="Times New Roman" panose="02020603050405020304" pitchFamily="18" charset="0"/>
                <a:cs typeface="Times New Roman" panose="02020603050405020304" pitchFamily="18" charset="0"/>
              </a:rPr>
              <a:t>Re-entry program (after 5 years out)  </a:t>
            </a:r>
          </a:p>
          <a:p>
            <a:pPr marL="457200" defTabSz="914400" eaLnBrk="0" fontAlgn="base" hangingPunct="0"/>
            <a:r>
              <a:rPr lang="en-US" dirty="0">
                <a:solidFill>
                  <a:prstClr val="white"/>
                </a:solidFill>
                <a:latin typeface="Calibri" panose="020F0502020204030204" pitchFamily="34" charset="0"/>
                <a:ea typeface="Times New Roman" panose="02020603050405020304" pitchFamily="18" charset="0"/>
                <a:cs typeface="Times New Roman" panose="02020603050405020304" pitchFamily="18" charset="0"/>
              </a:rPr>
              <a:t>Scholarship information  </a:t>
            </a:r>
          </a:p>
          <a:p>
            <a:pPr marL="457200" defTabSz="914400" eaLnBrk="0" fontAlgn="base" hangingPunct="0"/>
            <a:r>
              <a:rPr lang="en-US" dirty="0">
                <a:solidFill>
                  <a:prstClr val="white"/>
                </a:solidFill>
                <a:latin typeface="Calibri" panose="020F0502020204030204" pitchFamily="34" charset="0"/>
                <a:ea typeface="Times New Roman" panose="02020603050405020304" pitchFamily="18" charset="0"/>
                <a:cs typeface="Times New Roman" panose="02020603050405020304" pitchFamily="18" charset="0"/>
              </a:rPr>
              <a:t>Student government  </a:t>
            </a:r>
          </a:p>
          <a:p>
            <a:pPr marL="457200" defTabSz="914400" eaLnBrk="0" fontAlgn="base" hangingPunct="0"/>
            <a:r>
              <a:rPr lang="en-US" dirty="0">
                <a:solidFill>
                  <a:prstClr val="white"/>
                </a:solidFill>
                <a:latin typeface="Calibri" panose="020F0502020204030204" pitchFamily="34" charset="0"/>
                <a:ea typeface="Times New Roman" panose="02020603050405020304" pitchFamily="18" charset="0"/>
                <a:cs typeface="Times New Roman" panose="02020603050405020304" pitchFamily="18" charset="0"/>
              </a:rPr>
              <a:t>Testing/assessment </a:t>
            </a:r>
          </a:p>
          <a:p>
            <a:pPr marL="457200" defTabSz="914400" eaLnBrk="0" fontAlgn="base" hangingPunct="0"/>
            <a:r>
              <a:rPr lang="en-US" dirty="0">
                <a:solidFill>
                  <a:prstClr val="white"/>
                </a:solidFill>
                <a:latin typeface="Calibri" panose="020F0502020204030204" pitchFamily="34" charset="0"/>
                <a:ea typeface="Times New Roman" panose="02020603050405020304" pitchFamily="18" charset="0"/>
                <a:cs typeface="Times New Roman" panose="02020603050405020304" pitchFamily="18" charset="0"/>
              </a:rPr>
              <a:t>Transfer information  </a:t>
            </a:r>
          </a:p>
          <a:p>
            <a:pPr marL="457200" defTabSz="914400" eaLnBrk="0" fontAlgn="base" hangingPunct="0"/>
            <a:r>
              <a:rPr lang="en-US" dirty="0">
                <a:solidFill>
                  <a:prstClr val="white"/>
                </a:solidFill>
                <a:latin typeface="Calibri" panose="020F0502020204030204" pitchFamily="34" charset="0"/>
                <a:ea typeface="Times New Roman" panose="02020603050405020304" pitchFamily="18" charset="0"/>
                <a:cs typeface="Times New Roman" panose="02020603050405020304" pitchFamily="18" charset="0"/>
              </a:rPr>
              <a:t>Tutoring services  </a:t>
            </a:r>
          </a:p>
          <a:p>
            <a:pPr marL="457200" defTabSz="914400" eaLnBrk="0" fontAlgn="base" hangingPunct="0"/>
            <a:r>
              <a:rPr lang="en-US" b="1" dirty="0">
                <a:solidFill>
                  <a:srgbClr val="F99E34"/>
                </a:solidFill>
                <a:latin typeface="Calibri" panose="020F0502020204030204" pitchFamily="34" charset="0"/>
                <a:ea typeface="Times New Roman" panose="02020603050405020304" pitchFamily="18" charset="0"/>
                <a:cs typeface="Times New Roman" panose="02020603050405020304" pitchFamily="18" charset="0"/>
              </a:rPr>
              <a:t>Veteran’s services</a:t>
            </a:r>
          </a:p>
          <a:p>
            <a:pPr marL="457200" defTabSz="914400" eaLnBrk="0" fontAlgn="base" hangingPunct="0"/>
            <a:r>
              <a:rPr lang="en-US" dirty="0">
                <a:solidFill>
                  <a:prstClr val="white"/>
                </a:solidFill>
                <a:latin typeface="Calibri" panose="020F0502020204030204" pitchFamily="34" charset="0"/>
                <a:ea typeface="Times New Roman" panose="02020603050405020304" pitchFamily="18" charset="0"/>
                <a:cs typeface="Times New Roman" panose="02020603050405020304" pitchFamily="18" charset="0"/>
              </a:rPr>
              <a:t>Athletics</a:t>
            </a:r>
          </a:p>
          <a:p>
            <a:pPr marL="457200" defTabSz="914400" eaLnBrk="0" fontAlgn="base" hangingPunct="0"/>
            <a:r>
              <a:rPr lang="en-US" dirty="0">
                <a:solidFill>
                  <a:prstClr val="white"/>
                </a:solidFill>
                <a:latin typeface="Calibri" panose="020F0502020204030204" pitchFamily="34" charset="0"/>
                <a:ea typeface="Times New Roman" panose="02020603050405020304" pitchFamily="18" charset="0"/>
                <a:cs typeface="Times New Roman" panose="02020603050405020304" pitchFamily="18" charset="0"/>
              </a:rPr>
              <a:t>Foster Youth</a:t>
            </a:r>
          </a:p>
          <a:p>
            <a:pPr marL="457200" defTabSz="914400" eaLnBrk="0" fontAlgn="base" hangingPunct="0"/>
            <a:r>
              <a:rPr lang="en-US" dirty="0">
                <a:solidFill>
                  <a:prstClr val="white"/>
                </a:solidFill>
                <a:latin typeface="Calibri" panose="020F0502020204030204" pitchFamily="34" charset="0"/>
                <a:ea typeface="Times New Roman" panose="02020603050405020304" pitchFamily="18" charset="0"/>
                <a:cs typeface="Times New Roman" panose="02020603050405020304" pitchFamily="18" charset="0"/>
              </a:rPr>
              <a:t>TANF/SSI/General Assistance</a:t>
            </a:r>
          </a:p>
          <a:p>
            <a:pPr marL="457200" defTabSz="914400" eaLnBrk="0" fontAlgn="base" hangingPunct="0"/>
            <a:r>
              <a:rPr lang="en-US" dirty="0">
                <a:solidFill>
                  <a:prstClr val="white"/>
                </a:solidFill>
                <a:latin typeface="Calibri" panose="020F0502020204030204" pitchFamily="34" charset="0"/>
                <a:ea typeface="Times New Roman" panose="02020603050405020304" pitchFamily="18" charset="0"/>
                <a:cs typeface="Times New Roman" panose="02020603050405020304" pitchFamily="18" charset="0"/>
              </a:rPr>
              <a:t>LGBT</a:t>
            </a:r>
            <a:endParaRPr lang="en-US" dirty="0">
              <a:solidFill>
                <a:prstClr val="white"/>
              </a:solidFill>
              <a:latin typeface="Arial" charset="0"/>
              <a:ea typeface="ＭＳ Ｐゴシック" charset="-128"/>
            </a:endParaRPr>
          </a:p>
          <a:p>
            <a:pPr marL="457200" defTabSz="914400" eaLnBrk="0" fontAlgn="base" hangingPunct="0"/>
            <a:r>
              <a:rPr lang="en-US" sz="1600" dirty="0">
                <a:solidFill>
                  <a:prstClr val="white"/>
                </a:solidFill>
                <a:latin typeface="Calibri" panose="020F0502020204030204" pitchFamily="34" charset="0"/>
                <a:ea typeface="Times New Roman" panose="02020603050405020304" pitchFamily="18" charset="0"/>
                <a:cs typeface="Times New Roman" panose="02020603050405020304" pitchFamily="18" charset="0"/>
              </a:rPr>
              <a:t> </a:t>
            </a:r>
          </a:p>
          <a:p>
            <a:pPr marL="457200" defTabSz="914400" eaLnBrk="0" fontAlgn="base" hangingPunct="0"/>
            <a:endParaRPr lang="en-US" sz="1200" dirty="0">
              <a:solidFill>
                <a:srgbClr val="1F497D">
                  <a:lumMod val="75000"/>
                  <a:lumOff val="25000"/>
                </a:srgbClr>
              </a:solidFill>
              <a:latin typeface="Calibri" panose="020F0502020204030204" pitchFamily="34" charset="0"/>
              <a:ea typeface="Times New Roman" panose="02020603050405020304" pitchFamily="18" charset="0"/>
              <a:cs typeface="Times New Roman" panose="02020603050405020304" pitchFamily="18" charset="0"/>
            </a:endParaRPr>
          </a:p>
          <a:p>
            <a:pPr defTabSz="914400" eaLnBrk="0" fontAlgn="base" hangingPunct="0">
              <a:spcBef>
                <a:spcPct val="0"/>
              </a:spcBef>
              <a:spcAft>
                <a:spcPct val="0"/>
              </a:spcAft>
            </a:pPr>
            <a:r>
              <a:rPr lang="en-US" sz="1200" dirty="0">
                <a:solidFill>
                  <a:srgbClr val="1F497D">
                    <a:lumMod val="75000"/>
                    <a:lumOff val="25000"/>
                  </a:srgbClr>
                </a:solidFill>
                <a:latin typeface="Calibri" panose="020F0502020204030204" pitchFamily="34" charset="0"/>
                <a:ea typeface="Times New Roman" panose="02020603050405020304" pitchFamily="18" charset="0"/>
                <a:cs typeface="Times New Roman" panose="02020603050405020304" pitchFamily="18" charset="0"/>
              </a:rPr>
              <a:t/>
            </a:r>
            <a:br>
              <a:rPr lang="en-US" sz="1200" dirty="0">
                <a:solidFill>
                  <a:srgbClr val="1F497D">
                    <a:lumMod val="75000"/>
                    <a:lumOff val="25000"/>
                  </a:srgbClr>
                </a:solidFill>
                <a:latin typeface="Calibri" panose="020F0502020204030204" pitchFamily="34" charset="0"/>
                <a:ea typeface="Times New Roman" panose="02020603050405020304" pitchFamily="18" charset="0"/>
                <a:cs typeface="Times New Roman" panose="02020603050405020304" pitchFamily="18" charset="0"/>
              </a:rPr>
            </a:br>
            <a:endParaRPr lang="en-US" sz="2800" dirty="0">
              <a:solidFill>
                <a:srgbClr val="1F497D">
                  <a:lumMod val="75000"/>
                  <a:lumOff val="25000"/>
                </a:srgbClr>
              </a:solidFill>
              <a:latin typeface="Arial" charset="0"/>
              <a:ea typeface="ＭＳ Ｐゴシック" charset="-128"/>
            </a:endParaRPr>
          </a:p>
        </p:txBody>
      </p:sp>
      <p:sp>
        <p:nvSpPr>
          <p:cNvPr id="20" name="TextBox 19"/>
          <p:cNvSpPr txBox="1"/>
          <p:nvPr/>
        </p:nvSpPr>
        <p:spPr>
          <a:xfrm>
            <a:off x="152400" y="152400"/>
            <a:ext cx="8534400" cy="523220"/>
          </a:xfrm>
          <a:prstGeom prst="rect">
            <a:avLst/>
          </a:prstGeom>
          <a:noFill/>
        </p:spPr>
        <p:txBody>
          <a:bodyPr wrap="square" rtlCol="0">
            <a:spAutoFit/>
          </a:bodyPr>
          <a:lstStyle/>
          <a:p>
            <a:pPr defTabSz="914400" eaLnBrk="0" fontAlgn="base" hangingPunct="0">
              <a:spcBef>
                <a:spcPct val="0"/>
              </a:spcBef>
              <a:spcAft>
                <a:spcPct val="0"/>
              </a:spcAft>
            </a:pPr>
            <a:r>
              <a:rPr lang="en-US" sz="2800" dirty="0">
                <a:solidFill>
                  <a:srgbClr val="F2AC14"/>
                </a:solidFill>
                <a:latin typeface="Calibri"/>
                <a:ea typeface="ＭＳ Ｐゴシック" charset="-128"/>
              </a:rPr>
              <a:t>Portal – Messaging Students</a:t>
            </a:r>
          </a:p>
        </p:txBody>
      </p:sp>
    </p:spTree>
    <p:extLst>
      <p:ext uri="{BB962C8B-B14F-4D97-AF65-F5344CB8AC3E}">
        <p14:creationId xmlns:p14="http://schemas.microsoft.com/office/powerpoint/2010/main" val="358806133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smtClean="0"/>
              <a:t>Systemwide Student Portal</a:t>
            </a:r>
            <a:endParaRPr lang="en-US" dirty="0"/>
          </a:p>
        </p:txBody>
      </p:sp>
      <p:pic>
        <p:nvPicPr>
          <p:cNvPr id="7" name="Picture 6" descr="Smatphones portal.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33400" y="990600"/>
            <a:ext cx="7951852" cy="4389052"/>
          </a:xfrm>
          <a:prstGeom prst="rect">
            <a:avLst/>
          </a:prstGeom>
        </p:spPr>
      </p:pic>
    </p:spTree>
    <p:extLst>
      <p:ext uri="{BB962C8B-B14F-4D97-AF65-F5344CB8AC3E}">
        <p14:creationId xmlns:p14="http://schemas.microsoft.com/office/powerpoint/2010/main" val="11238004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vertical)">
                                      <p:cBhvr>
                                        <p:cTn id="7"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normAutofit fontScale="90000"/>
          </a:bodyPr>
          <a:lstStyle/>
          <a:p>
            <a:r>
              <a:rPr lang="en-US" dirty="0" smtClean="0"/>
              <a:t>Portal </a:t>
            </a:r>
            <a:br>
              <a:rPr lang="en-US" dirty="0" smtClean="0"/>
            </a:br>
            <a:r>
              <a:rPr lang="en-US" dirty="0" smtClean="0"/>
              <a:t>What has been done as of today?</a:t>
            </a:r>
            <a:endParaRPr lang="en-US" dirty="0"/>
          </a:p>
        </p:txBody>
      </p:sp>
      <p:pic>
        <p:nvPicPr>
          <p:cNvPr id="1026" name="Picture 2" descr="C:\Users\crico\AppData\Local\Microsoft\Windows\Temporary Internet Files\Content.Outlook\5S7EP0RS\Screen Shot 2015-06-29 at 11 13 35 PM.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34340" y="883920"/>
            <a:ext cx="8275320" cy="509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1552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r>
              <a:rPr lang="en-US" dirty="0" smtClean="0"/>
              <a:t>Portal</a:t>
            </a:r>
            <a:endParaRPr lang="en-US" dirty="0"/>
          </a:p>
        </p:txBody>
      </p:sp>
      <p:pic>
        <p:nvPicPr>
          <p:cNvPr id="2050" name="Picture 2" descr="C:\Users\crico\AppData\Local\Microsoft\Windows\Temporary Internet Files\Content.Outlook\5S7EP0RS\Screen Shot 2015-06-29 at 11 13 46 PM.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7200" y="1417638"/>
            <a:ext cx="8153400" cy="5059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8612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a:xfrm>
            <a:off x="457200" y="274638"/>
            <a:ext cx="8229600" cy="326495"/>
          </a:xfrm>
        </p:spPr>
        <p:txBody>
          <a:bodyPr>
            <a:normAutofit fontScale="90000"/>
          </a:bodyPr>
          <a:lstStyle/>
          <a:p>
            <a:r>
              <a:rPr lang="en-US" dirty="0" smtClean="0"/>
              <a:t>Portal</a:t>
            </a:r>
            <a:endParaRPr lang="en-US" dirty="0"/>
          </a:p>
        </p:txBody>
      </p:sp>
      <p:pic>
        <p:nvPicPr>
          <p:cNvPr id="3074" name="Picture 2" descr="C:\Users\crico\AppData\Local\Microsoft\Windows\Temporary Internet Files\Content.Outlook\5S7EP0RS\Screen Shot 2015-06-29 at 11 13 55 PM.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24933" y="975043"/>
            <a:ext cx="8054340" cy="515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963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r>
              <a:rPr lang="en-US" dirty="0" smtClean="0"/>
              <a:t>Portal</a:t>
            </a:r>
            <a:endParaRPr lang="en-US" dirty="0"/>
          </a:p>
        </p:txBody>
      </p:sp>
      <p:pic>
        <p:nvPicPr>
          <p:cNvPr id="4098" name="Picture 2" descr="C:\Users\crico\AppData\Local\Microsoft\Windows\Temporary Internet Files\Content.Outlook\5S7EP0RS\Screen Shot 2015-06-29 at 11 14 17 PM.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77427" y="1146070"/>
            <a:ext cx="8260080" cy="4968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048376"/>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146</TotalTime>
  <Words>1394</Words>
  <Application>Microsoft Macintosh PowerPoint</Application>
  <PresentationFormat>On-screen Show (4:3)</PresentationFormat>
  <Paragraphs>276</Paragraphs>
  <Slides>38</Slides>
  <Notes>4</Notes>
  <HiddenSlides>0</HiddenSlides>
  <MMClips>0</MMClip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1_Office Theme</vt:lpstr>
      <vt:lpstr>Waveform</vt:lpstr>
      <vt:lpstr>Alphabet Soup:  EPI, OEI and Curriculum</vt:lpstr>
      <vt:lpstr>Educational Planning Initiative Product Outcomes</vt:lpstr>
      <vt:lpstr>Portal Team</vt:lpstr>
      <vt:lpstr>PowerPoint Presentation</vt:lpstr>
      <vt:lpstr>Systemwide Student Portal</vt:lpstr>
      <vt:lpstr>Portal  What has been done as of today?</vt:lpstr>
      <vt:lpstr>Portal</vt:lpstr>
      <vt:lpstr>Portal</vt:lpstr>
      <vt:lpstr>Portal</vt:lpstr>
      <vt:lpstr>Portal</vt:lpstr>
      <vt:lpstr>Educational Planning Tool and Degree Audit System (EPT/DAS)</vt:lpstr>
      <vt:lpstr>EPT/DAS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Learn More, Earlier, About Your Students</vt:lpstr>
      <vt:lpstr>Make it Easy for Students to Engage</vt:lpstr>
      <vt:lpstr>Timeline</vt:lpstr>
      <vt:lpstr>Online Education Initiative Update</vt:lpstr>
      <vt:lpstr>Overarching Goals</vt:lpstr>
      <vt:lpstr>Pilot Colleges</vt:lpstr>
      <vt:lpstr>Resources in the Pipeline</vt:lpstr>
      <vt:lpstr>Resource Updates!</vt:lpstr>
      <vt:lpstr>Resource Updates!</vt:lpstr>
      <vt:lpstr>Online Learner Readiness Modules (Pilot Phase)</vt:lpstr>
      <vt:lpstr>Resource Updates</vt:lpstr>
      <vt:lpstr>Technology Resources</vt:lpstr>
      <vt:lpstr>Do all colleges have to move to Canvas?</vt:lpstr>
      <vt:lpstr>What’s the Online Course Exchange?</vt:lpstr>
      <vt:lpstr>The OEI Consortium</vt:lpstr>
      <vt:lpstr>Potential Curricular Challenges for  OEI Consortium</vt:lpstr>
      <vt:lpstr>OEI Governance </vt:lpstr>
      <vt:lpstr>Resources</vt:lpstr>
      <vt:lpstr>Contact Information</vt:lpstr>
    </vt:vector>
  </TitlesOfParts>
  <Company>San Diego Mesa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Educational Planning Initiative Product Outcomes</dc:title>
  <dc:creator>Cynthia Rico</dc:creator>
  <cp:lastModifiedBy>Dolores Davison</cp:lastModifiedBy>
  <cp:revision>15</cp:revision>
  <dcterms:created xsi:type="dcterms:W3CDTF">2015-06-30T01:51:24Z</dcterms:created>
  <dcterms:modified xsi:type="dcterms:W3CDTF">2015-07-13T02:50:26Z</dcterms:modified>
</cp:coreProperties>
</file>