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398" r:id="rId3"/>
    <p:sldId id="505" r:id="rId4"/>
    <p:sldId id="507" r:id="rId5"/>
    <p:sldId id="516" r:id="rId6"/>
    <p:sldId id="509" r:id="rId7"/>
    <p:sldId id="484" r:id="rId8"/>
    <p:sldId id="491" r:id="rId9"/>
    <p:sldId id="485" r:id="rId10"/>
    <p:sldId id="258" r:id="rId11"/>
    <p:sldId id="487" r:id="rId12"/>
    <p:sldId id="523" r:id="rId13"/>
    <p:sldId id="524" r:id="rId14"/>
    <p:sldId id="525" r:id="rId15"/>
    <p:sldId id="527" r:id="rId16"/>
    <p:sldId id="510" r:id="rId17"/>
    <p:sldId id="488" r:id="rId18"/>
    <p:sldId id="519" r:id="rId19"/>
    <p:sldId id="520" r:id="rId20"/>
    <p:sldId id="522" r:id="rId21"/>
    <p:sldId id="51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rginia May" initials="VM"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762" autoAdjust="0"/>
    <p:restoredTop sz="92810" autoAdjust="0"/>
  </p:normalViewPr>
  <p:slideViewPr>
    <p:cSldViewPr snapToGrid="0" snapToObjects="1">
      <p:cViewPr varScale="1">
        <p:scale>
          <a:sx n="70" d="100"/>
          <a:sy n="70" d="100"/>
        </p:scale>
        <p:origin x="1424" y="176"/>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commentAuthors" Target="commentAuthors.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7097E0-801E-744A-8175-FA19DB51F890}" type="datetimeFigureOut">
              <a:rPr lang="en-US" smtClean="0"/>
              <a:t>9/4/19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C30568-8513-8240-B838-EF6D2CD343DD}" type="slidenum">
              <a:rPr lang="en-US" smtClean="0"/>
              <a:t>‹#›</a:t>
            </a:fld>
            <a:endParaRPr lang="en-US" dirty="0"/>
          </a:p>
        </p:txBody>
      </p:sp>
    </p:spTree>
    <p:extLst>
      <p:ext uri="{BB962C8B-B14F-4D97-AF65-F5344CB8AC3E}">
        <p14:creationId xmlns:p14="http://schemas.microsoft.com/office/powerpoint/2010/main" val="709661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C30568-8513-8240-B838-EF6D2CD343DD}" type="slidenum">
              <a:rPr lang="en-US" smtClean="0"/>
              <a:t>1</a:t>
            </a:fld>
            <a:endParaRPr lang="en-US" dirty="0"/>
          </a:p>
        </p:txBody>
      </p:sp>
    </p:spTree>
    <p:extLst>
      <p:ext uri="{BB962C8B-B14F-4D97-AF65-F5344CB8AC3E}">
        <p14:creationId xmlns:p14="http://schemas.microsoft.com/office/powerpoint/2010/main" val="2666297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C30568-8513-8240-B838-EF6D2CD343DD}" type="slidenum">
              <a:rPr lang="en-US" smtClean="0"/>
              <a:t>9</a:t>
            </a:fld>
            <a:endParaRPr lang="en-US" dirty="0"/>
          </a:p>
        </p:txBody>
      </p:sp>
    </p:spTree>
    <p:extLst>
      <p:ext uri="{BB962C8B-B14F-4D97-AF65-F5344CB8AC3E}">
        <p14:creationId xmlns:p14="http://schemas.microsoft.com/office/powerpoint/2010/main" val="2235245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018">
              <a:defRPr sz="1200">
                <a:solidFill>
                  <a:schemeClr val="tx1"/>
                </a:solidFill>
                <a:latin typeface="Times New Roman" charset="0"/>
                <a:ea typeface="ＭＳ Ｐゴシック" charset="0"/>
                <a:cs typeface="ＭＳ Ｐゴシック" charset="0"/>
              </a:defRPr>
            </a:lvl1pPr>
            <a:lvl2pPr marL="730766" indent="-281064" defTabSz="915018">
              <a:defRPr sz="1200">
                <a:solidFill>
                  <a:schemeClr val="tx1"/>
                </a:solidFill>
                <a:latin typeface="Times New Roman" charset="0"/>
                <a:ea typeface="ＭＳ Ｐゴシック" charset="0"/>
              </a:defRPr>
            </a:lvl2pPr>
            <a:lvl3pPr marL="1124255" indent="-224851" defTabSz="915018">
              <a:defRPr sz="1200">
                <a:solidFill>
                  <a:schemeClr val="tx1"/>
                </a:solidFill>
                <a:latin typeface="Times New Roman" charset="0"/>
                <a:ea typeface="ＭＳ Ｐゴシック" charset="0"/>
              </a:defRPr>
            </a:lvl3pPr>
            <a:lvl4pPr marL="1573957" indent="-224851" defTabSz="915018">
              <a:defRPr sz="1200">
                <a:solidFill>
                  <a:schemeClr val="tx1"/>
                </a:solidFill>
                <a:latin typeface="Times New Roman" charset="0"/>
                <a:ea typeface="ＭＳ Ｐゴシック" charset="0"/>
              </a:defRPr>
            </a:lvl4pPr>
            <a:lvl5pPr marL="2023659" indent="-224851" defTabSz="915018">
              <a:defRPr sz="1200">
                <a:solidFill>
                  <a:schemeClr val="tx1"/>
                </a:solidFill>
                <a:latin typeface="Times New Roman" charset="0"/>
                <a:ea typeface="ＭＳ Ｐゴシック" charset="0"/>
              </a:defRPr>
            </a:lvl5pPr>
            <a:lvl6pPr marL="2473361" indent="-224851" defTabSz="915018" eaLnBrk="0" fontAlgn="base" hangingPunct="0">
              <a:spcBef>
                <a:spcPct val="30000"/>
              </a:spcBef>
              <a:spcAft>
                <a:spcPct val="0"/>
              </a:spcAft>
              <a:defRPr sz="1200">
                <a:solidFill>
                  <a:schemeClr val="tx1"/>
                </a:solidFill>
                <a:latin typeface="Times New Roman" charset="0"/>
                <a:ea typeface="ＭＳ Ｐゴシック" charset="0"/>
              </a:defRPr>
            </a:lvl6pPr>
            <a:lvl7pPr marL="2923062" indent="-224851" defTabSz="915018" eaLnBrk="0" fontAlgn="base" hangingPunct="0">
              <a:spcBef>
                <a:spcPct val="30000"/>
              </a:spcBef>
              <a:spcAft>
                <a:spcPct val="0"/>
              </a:spcAft>
              <a:defRPr sz="1200">
                <a:solidFill>
                  <a:schemeClr val="tx1"/>
                </a:solidFill>
                <a:latin typeface="Times New Roman" charset="0"/>
                <a:ea typeface="ＭＳ Ｐゴシック" charset="0"/>
              </a:defRPr>
            </a:lvl7pPr>
            <a:lvl8pPr marL="3372764" indent="-224851" defTabSz="915018" eaLnBrk="0" fontAlgn="base" hangingPunct="0">
              <a:spcBef>
                <a:spcPct val="30000"/>
              </a:spcBef>
              <a:spcAft>
                <a:spcPct val="0"/>
              </a:spcAft>
              <a:defRPr sz="1200">
                <a:solidFill>
                  <a:schemeClr val="tx1"/>
                </a:solidFill>
                <a:latin typeface="Times New Roman" charset="0"/>
                <a:ea typeface="ＭＳ Ｐゴシック" charset="0"/>
              </a:defRPr>
            </a:lvl8pPr>
            <a:lvl9pPr marL="3822466" indent="-224851" defTabSz="915018" eaLnBrk="0" fontAlgn="base" hangingPunct="0">
              <a:spcBef>
                <a:spcPct val="30000"/>
              </a:spcBef>
              <a:spcAft>
                <a:spcPct val="0"/>
              </a:spcAft>
              <a:defRPr sz="1200">
                <a:solidFill>
                  <a:schemeClr val="tx1"/>
                </a:solidFill>
                <a:latin typeface="Times New Roman" charset="0"/>
                <a:ea typeface="ＭＳ Ｐゴシック" charset="0"/>
              </a:defRPr>
            </a:lvl9pPr>
          </a:lstStyle>
          <a:p>
            <a:fld id="{867144A3-ED80-214B-AF27-1575A92122AD}" type="slidenum">
              <a:rPr lang="en-US">
                <a:solidFill>
                  <a:schemeClr val="bg1"/>
                </a:solidFill>
              </a:rPr>
              <a:pPr/>
              <a:t>19</a:t>
            </a:fld>
            <a:endParaRPr lang="en-US" dirty="0">
              <a:solidFill>
                <a:schemeClr val="bg1"/>
              </a:solidFill>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xfrm>
            <a:off x="914920" y="4343713"/>
            <a:ext cx="5699933" cy="167775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797832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018">
              <a:defRPr sz="1200">
                <a:solidFill>
                  <a:schemeClr val="tx1"/>
                </a:solidFill>
                <a:latin typeface="Times New Roman" charset="0"/>
                <a:ea typeface="ＭＳ Ｐゴシック" charset="0"/>
                <a:cs typeface="ＭＳ Ｐゴシック" charset="0"/>
              </a:defRPr>
            </a:lvl1pPr>
            <a:lvl2pPr marL="730766" indent="-281064" defTabSz="915018">
              <a:defRPr sz="1200">
                <a:solidFill>
                  <a:schemeClr val="tx1"/>
                </a:solidFill>
                <a:latin typeface="Times New Roman" charset="0"/>
                <a:ea typeface="ＭＳ Ｐゴシック" charset="0"/>
              </a:defRPr>
            </a:lvl2pPr>
            <a:lvl3pPr marL="1124255" indent="-224851" defTabSz="915018">
              <a:defRPr sz="1200">
                <a:solidFill>
                  <a:schemeClr val="tx1"/>
                </a:solidFill>
                <a:latin typeface="Times New Roman" charset="0"/>
                <a:ea typeface="ＭＳ Ｐゴシック" charset="0"/>
              </a:defRPr>
            </a:lvl3pPr>
            <a:lvl4pPr marL="1573957" indent="-224851" defTabSz="915018">
              <a:defRPr sz="1200">
                <a:solidFill>
                  <a:schemeClr val="tx1"/>
                </a:solidFill>
                <a:latin typeface="Times New Roman" charset="0"/>
                <a:ea typeface="ＭＳ Ｐゴシック" charset="0"/>
              </a:defRPr>
            </a:lvl4pPr>
            <a:lvl5pPr marL="2023659" indent="-224851" defTabSz="915018">
              <a:defRPr sz="1200">
                <a:solidFill>
                  <a:schemeClr val="tx1"/>
                </a:solidFill>
                <a:latin typeface="Times New Roman" charset="0"/>
                <a:ea typeface="ＭＳ Ｐゴシック" charset="0"/>
              </a:defRPr>
            </a:lvl5pPr>
            <a:lvl6pPr marL="2473361" indent="-224851" defTabSz="915018" eaLnBrk="0" fontAlgn="base" hangingPunct="0">
              <a:spcBef>
                <a:spcPct val="30000"/>
              </a:spcBef>
              <a:spcAft>
                <a:spcPct val="0"/>
              </a:spcAft>
              <a:defRPr sz="1200">
                <a:solidFill>
                  <a:schemeClr val="tx1"/>
                </a:solidFill>
                <a:latin typeface="Times New Roman" charset="0"/>
                <a:ea typeface="ＭＳ Ｐゴシック" charset="0"/>
              </a:defRPr>
            </a:lvl6pPr>
            <a:lvl7pPr marL="2923062" indent="-224851" defTabSz="915018" eaLnBrk="0" fontAlgn="base" hangingPunct="0">
              <a:spcBef>
                <a:spcPct val="30000"/>
              </a:spcBef>
              <a:spcAft>
                <a:spcPct val="0"/>
              </a:spcAft>
              <a:defRPr sz="1200">
                <a:solidFill>
                  <a:schemeClr val="tx1"/>
                </a:solidFill>
                <a:latin typeface="Times New Roman" charset="0"/>
                <a:ea typeface="ＭＳ Ｐゴシック" charset="0"/>
              </a:defRPr>
            </a:lvl7pPr>
            <a:lvl8pPr marL="3372764" indent="-224851" defTabSz="915018" eaLnBrk="0" fontAlgn="base" hangingPunct="0">
              <a:spcBef>
                <a:spcPct val="30000"/>
              </a:spcBef>
              <a:spcAft>
                <a:spcPct val="0"/>
              </a:spcAft>
              <a:defRPr sz="1200">
                <a:solidFill>
                  <a:schemeClr val="tx1"/>
                </a:solidFill>
                <a:latin typeface="Times New Roman" charset="0"/>
                <a:ea typeface="ＭＳ Ｐゴシック" charset="0"/>
              </a:defRPr>
            </a:lvl8pPr>
            <a:lvl9pPr marL="3822466" indent="-224851" defTabSz="915018" eaLnBrk="0" fontAlgn="base" hangingPunct="0">
              <a:spcBef>
                <a:spcPct val="30000"/>
              </a:spcBef>
              <a:spcAft>
                <a:spcPct val="0"/>
              </a:spcAft>
              <a:defRPr sz="1200">
                <a:solidFill>
                  <a:schemeClr val="tx1"/>
                </a:solidFill>
                <a:latin typeface="Times New Roman" charset="0"/>
                <a:ea typeface="ＭＳ Ｐゴシック" charset="0"/>
              </a:defRPr>
            </a:lvl9pPr>
          </a:lstStyle>
          <a:p>
            <a:fld id="{00AC12CD-CF41-1D4B-9613-9991E3B7A313}" type="slidenum">
              <a:rPr lang="en-US">
                <a:solidFill>
                  <a:schemeClr val="bg1"/>
                </a:solidFill>
              </a:rPr>
              <a:pPr/>
              <a:t>20</a:t>
            </a:fld>
            <a:endParaRPr lang="en-US" dirty="0">
              <a:solidFill>
                <a:schemeClr val="bg1"/>
              </a:solidFill>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xfrm>
            <a:off x="914920" y="4343713"/>
            <a:ext cx="6091151" cy="9741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4233008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B35DA3E-D01E-AD41-B24A-0A697DB152BE}" type="datetimeFigureOut">
              <a:rPr lang="en-US" smtClean="0"/>
              <a:t>9/4/19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2071729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35DA3E-D01E-AD41-B24A-0A697DB152BE}" type="datetimeFigureOut">
              <a:rPr lang="en-US" smtClean="0"/>
              <a:t>9/4/19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1221607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35DA3E-D01E-AD41-B24A-0A697DB152BE}" type="datetimeFigureOut">
              <a:rPr lang="en-US" smtClean="0"/>
              <a:t>9/4/19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1617015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35DA3E-D01E-AD41-B24A-0A697DB152BE}" type="datetimeFigureOut">
              <a:rPr lang="en-US" smtClean="0"/>
              <a:t>9/4/19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256106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35DA3E-D01E-AD41-B24A-0A697DB152BE}" type="datetimeFigureOut">
              <a:rPr lang="en-US" smtClean="0"/>
              <a:t>9/4/19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818229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35DA3E-D01E-AD41-B24A-0A697DB152BE}" type="datetimeFigureOut">
              <a:rPr lang="en-US" smtClean="0"/>
              <a:t>9/4/19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1643902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35DA3E-D01E-AD41-B24A-0A697DB152BE}" type="datetimeFigureOut">
              <a:rPr lang="en-US" smtClean="0"/>
              <a:t>9/4/19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1685963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35DA3E-D01E-AD41-B24A-0A697DB152BE}" type="datetimeFigureOut">
              <a:rPr lang="en-US" smtClean="0"/>
              <a:t>9/4/19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2088432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35DA3E-D01E-AD41-B24A-0A697DB152BE}" type="datetimeFigureOut">
              <a:rPr lang="en-US" smtClean="0"/>
              <a:t>9/4/19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1804199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35DA3E-D01E-AD41-B24A-0A697DB152BE}" type="datetimeFigureOut">
              <a:rPr lang="en-US" smtClean="0"/>
              <a:t>9/4/19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719598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35DA3E-D01E-AD41-B24A-0A697DB152BE}" type="datetimeFigureOut">
              <a:rPr lang="en-US" smtClean="0"/>
              <a:t>9/4/19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181100180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alpha val="0"/>
              </a:schemeClr>
            </a:gs>
            <a:gs pos="100000">
              <a:schemeClr val="accent3">
                <a:lumMod val="45000"/>
                <a:lumOff val="55000"/>
              </a:schemeClr>
            </a:gs>
            <a:gs pos="100000">
              <a:schemeClr val="accent3">
                <a:lumMod val="0"/>
                <a:lumOff val="100000"/>
                <a:alpha val="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35DA3E-D01E-AD41-B24A-0A697DB152BE}" type="datetimeFigureOut">
              <a:rPr lang="en-US" smtClean="0"/>
              <a:t>9/4/19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43D756-718A-164E-9CE8-738637616EB4}" type="slidenum">
              <a:rPr lang="en-US" smtClean="0"/>
              <a:t>‹#›</a:t>
            </a:fld>
            <a:endParaRPr lang="en-US" dirty="0"/>
          </a:p>
        </p:txBody>
      </p:sp>
    </p:spTree>
    <p:extLst>
      <p:ext uri="{BB962C8B-B14F-4D97-AF65-F5344CB8AC3E}">
        <p14:creationId xmlns:p14="http://schemas.microsoft.com/office/powerpoint/2010/main" val="1364740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4240" y="1839728"/>
            <a:ext cx="9144000" cy="1689270"/>
          </a:xfrm>
        </p:spPr>
        <p:txBody>
          <a:bodyPr anchor="ctr">
            <a:normAutofit fontScale="90000"/>
          </a:bodyPr>
          <a:lstStyle/>
          <a:p>
            <a:r>
              <a:rPr lang="en-US" dirty="0">
                <a:latin typeface="Times New Roman" charset="0"/>
                <a:ea typeface="Times New Roman" charset="0"/>
                <a:cs typeface="Times New Roman" charset="0"/>
              </a:rPr>
              <a:t>AB 705 Data Revision Project</a:t>
            </a:r>
          </a:p>
        </p:txBody>
      </p:sp>
      <p:sp>
        <p:nvSpPr>
          <p:cNvPr id="3" name="Subtitle 2"/>
          <p:cNvSpPr>
            <a:spLocks noGrp="1"/>
          </p:cNvSpPr>
          <p:nvPr>
            <p:ph type="subTitle" idx="1"/>
          </p:nvPr>
        </p:nvSpPr>
        <p:spPr>
          <a:xfrm>
            <a:off x="501445" y="3528998"/>
            <a:ext cx="11145255" cy="3070232"/>
          </a:xfrm>
        </p:spPr>
        <p:txBody>
          <a:bodyPr>
            <a:normAutofit/>
          </a:bodyPr>
          <a:lstStyle/>
          <a:p>
            <a:pPr algn="l"/>
            <a:endParaRPr lang="en-US" sz="2000" dirty="0">
              <a:solidFill>
                <a:srgbClr val="FF0000"/>
              </a:solidFill>
              <a:latin typeface="Times New Roman" charset="0"/>
              <a:ea typeface="Times New Roman" charset="0"/>
              <a:cs typeface="Times New Roman" charset="0"/>
            </a:endParaRPr>
          </a:p>
          <a:p>
            <a:endParaRPr lang="en-US" sz="2000" dirty="0">
              <a:solidFill>
                <a:srgbClr val="FF0000"/>
              </a:solidFill>
              <a:latin typeface="Times New Roman" charset="0"/>
              <a:ea typeface="Times New Roman" charset="0"/>
              <a:cs typeface="Times New Roman" charset="0"/>
            </a:endParaRPr>
          </a:p>
          <a:p>
            <a:endParaRPr lang="en-US" sz="2000" dirty="0">
              <a:solidFill>
                <a:srgbClr val="FF0000"/>
              </a:solidFill>
              <a:latin typeface="Times New Roman" charset="0"/>
              <a:ea typeface="Times New Roman" charset="0"/>
              <a:cs typeface="Times New Roman" charset="0"/>
            </a:endParaRPr>
          </a:p>
          <a:p>
            <a:r>
              <a:rPr lang="en-US" sz="2000" dirty="0" smtClean="0">
                <a:solidFill>
                  <a:srgbClr val="FF0000"/>
                </a:solidFill>
                <a:latin typeface="Times New Roman" charset="0"/>
                <a:ea typeface="Times New Roman" charset="0"/>
                <a:cs typeface="Times New Roman" charset="0"/>
              </a:rPr>
              <a:t>ASCCC ESL CB21 Recoding Regionals</a:t>
            </a:r>
            <a:endParaRPr lang="en-US" sz="2000" dirty="0">
              <a:solidFill>
                <a:srgbClr val="FF0000"/>
              </a:solidFill>
              <a:latin typeface="Times New Roman" charset="0"/>
              <a:ea typeface="Times New Roman" charset="0"/>
              <a:cs typeface="Times New Roman" charset="0"/>
            </a:endParaRPr>
          </a:p>
          <a:p>
            <a:r>
              <a:rPr lang="en-US" sz="2000" dirty="0">
                <a:solidFill>
                  <a:srgbClr val="FF0000"/>
                </a:solidFill>
                <a:latin typeface="Times New Roman" charset="0"/>
                <a:ea typeface="Times New Roman" charset="0"/>
                <a:cs typeface="Times New Roman" charset="0"/>
              </a:rPr>
              <a:t> </a:t>
            </a:r>
            <a:r>
              <a:rPr lang="en-US" sz="2000" dirty="0" smtClean="0">
                <a:solidFill>
                  <a:srgbClr val="FF0000"/>
                </a:solidFill>
                <a:latin typeface="Times New Roman" charset="0"/>
                <a:ea typeface="Times New Roman" charset="0"/>
                <a:cs typeface="Times New Roman" charset="0"/>
              </a:rPr>
              <a:t>September 5, 2019 at Clovis Community College – Herndon Center</a:t>
            </a:r>
            <a:endParaRPr lang="en-US" sz="2000" dirty="0">
              <a:solidFill>
                <a:srgbClr val="FF0000"/>
              </a:solidFill>
              <a:latin typeface="Times New Roman" charset="0"/>
              <a:ea typeface="Times New Roman" charset="0"/>
              <a:cs typeface="Times New Roman" charset="0"/>
            </a:endParaRPr>
          </a:p>
        </p:txBody>
      </p:sp>
      <p:pic>
        <p:nvPicPr>
          <p:cNvPr id="7" name="Google Shape;179;p25">
            <a:extLst>
              <a:ext uri="{FF2B5EF4-FFF2-40B4-BE49-F238E27FC236}">
                <a16:creationId xmlns="" xmlns:a16="http://schemas.microsoft.com/office/drawing/2014/main" id="{997FD375-3642-6944-8E41-7F745599B649}"/>
              </a:ext>
            </a:extLst>
          </p:cNvPr>
          <p:cNvPicPr preferRelativeResize="0"/>
          <p:nvPr/>
        </p:nvPicPr>
        <p:blipFill rotWithShape="1">
          <a:blip r:embed="rId3">
            <a:alphaModFix/>
          </a:blip>
          <a:srcRect/>
          <a:stretch/>
        </p:blipFill>
        <p:spPr>
          <a:xfrm>
            <a:off x="4307275" y="564687"/>
            <a:ext cx="3577450" cy="827100"/>
          </a:xfrm>
          <a:prstGeom prst="rect">
            <a:avLst/>
          </a:prstGeom>
          <a:noFill/>
          <a:ln>
            <a:noFill/>
          </a:ln>
        </p:spPr>
      </p:pic>
    </p:spTree>
    <p:extLst>
      <p:ext uri="{BB962C8B-B14F-4D97-AF65-F5344CB8AC3E}">
        <p14:creationId xmlns:p14="http://schemas.microsoft.com/office/powerpoint/2010/main" val="779132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E650BC-739B-4E0C-A471-4B21C16E8818}"/>
              </a:ext>
            </a:extLst>
          </p:cNvPr>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Project Overview</a:t>
            </a:r>
          </a:p>
        </p:txBody>
      </p:sp>
      <p:sp>
        <p:nvSpPr>
          <p:cNvPr id="3" name="Content Placeholder 2">
            <a:extLst>
              <a:ext uri="{FF2B5EF4-FFF2-40B4-BE49-F238E27FC236}">
                <a16:creationId xmlns="" xmlns:a16="http://schemas.microsoft.com/office/drawing/2014/main" id="{878719C4-979E-4ADC-A30A-4E7A1F130D08}"/>
              </a:ext>
            </a:extLst>
          </p:cNvPr>
          <p:cNvSpPr>
            <a:spLocks noGrp="1"/>
          </p:cNvSpPr>
          <p:nvPr>
            <p:ph idx="1"/>
          </p:nvPr>
        </p:nvSpPr>
        <p:spPr/>
        <p:txBody>
          <a:bodyPr>
            <a:normAutofit/>
          </a:bodyPr>
          <a:lstStyle/>
          <a:p>
            <a:pPr marL="0" indent="0">
              <a:buClr>
                <a:schemeClr val="accent6">
                  <a:lumMod val="75000"/>
                </a:schemeClr>
              </a:buClr>
              <a:buNone/>
            </a:pPr>
            <a:r>
              <a:rPr lang="en-US" dirty="0">
                <a:latin typeface="Times New Roman" panose="02020603050405020304" pitchFamily="18" charset="0"/>
                <a:cs typeface="Times New Roman" panose="02020603050405020304" pitchFamily="18" charset="0"/>
              </a:rPr>
              <a:t>Five working groups:</a:t>
            </a:r>
          </a:p>
          <a:p>
            <a:pPr lvl="1">
              <a:buClr>
                <a:schemeClr val="accent6">
                  <a:lumMod val="75000"/>
                </a:schemeClr>
              </a:buClr>
            </a:pPr>
            <a:r>
              <a:rPr lang="en-US" dirty="0">
                <a:latin typeface="Times New Roman" panose="02020603050405020304" pitchFamily="18" charset="0"/>
                <a:cs typeface="Times New Roman" panose="02020603050405020304" pitchFamily="18" charset="0"/>
              </a:rPr>
              <a:t>Faculty, CIOs, researchers, and Chancellor’s Office staff: Coordination</a:t>
            </a:r>
          </a:p>
          <a:p>
            <a:pPr lvl="1">
              <a:buClr>
                <a:schemeClr val="accent6">
                  <a:lumMod val="75000"/>
                </a:schemeClr>
              </a:buClr>
            </a:pPr>
            <a:r>
              <a:rPr lang="en-US" dirty="0">
                <a:latin typeface="Times New Roman" panose="02020603050405020304" pitchFamily="18" charset="0"/>
                <a:cs typeface="Times New Roman" panose="02020603050405020304" pitchFamily="18" charset="0"/>
              </a:rPr>
              <a:t>Credit, noncredit, and K12 adult school discipline faculty: ESL</a:t>
            </a:r>
          </a:p>
          <a:p>
            <a:pPr lvl="1">
              <a:buClr>
                <a:schemeClr val="accent6">
                  <a:lumMod val="75000"/>
                </a:schemeClr>
              </a:buClr>
            </a:pPr>
            <a:r>
              <a:rPr lang="en-US" dirty="0">
                <a:latin typeface="Times New Roman" panose="02020603050405020304" pitchFamily="18" charset="0"/>
                <a:cs typeface="Times New Roman" panose="02020603050405020304" pitchFamily="18" charset="0"/>
              </a:rPr>
              <a:t>Credit, noncredit, and K12 adult school discipline faculty: English &amp; Reading</a:t>
            </a:r>
          </a:p>
          <a:p>
            <a:pPr lvl="1">
              <a:buClr>
                <a:schemeClr val="accent6">
                  <a:lumMod val="75000"/>
                </a:schemeClr>
              </a:buClr>
            </a:pPr>
            <a:r>
              <a:rPr lang="en-US" dirty="0">
                <a:latin typeface="Times New Roman" panose="02020603050405020304" pitchFamily="18" charset="0"/>
                <a:cs typeface="Times New Roman" panose="02020603050405020304" pitchFamily="18" charset="0"/>
              </a:rPr>
              <a:t>Credit, noncredit, and K12 adult school discipline faculty: Math</a:t>
            </a:r>
          </a:p>
          <a:p>
            <a:pPr lvl="1">
              <a:buClr>
                <a:schemeClr val="accent6">
                  <a:lumMod val="75000"/>
                </a:schemeClr>
              </a:buClr>
            </a:pPr>
            <a:r>
              <a:rPr lang="en-US" dirty="0">
                <a:latin typeface="Times New Roman" panose="02020603050405020304" pitchFamily="18" charset="0"/>
                <a:cs typeface="Times New Roman" panose="02020603050405020304" pitchFamily="18" charset="0"/>
              </a:rPr>
              <a:t>Faculty, researchers, and Chancellor’s Office staff: MIS</a:t>
            </a:r>
          </a:p>
          <a:p>
            <a:pPr lvl="1">
              <a:buClr>
                <a:schemeClr val="accent6">
                  <a:lumMod val="75000"/>
                </a:schemeClr>
              </a:buClr>
            </a:pPr>
            <a:endParaRPr lang="en-US" dirty="0">
              <a:latin typeface="Times New Roman" panose="02020603050405020304" pitchFamily="18" charset="0"/>
              <a:cs typeface="Times New Roman" panose="02020603050405020304" pitchFamily="18" charset="0"/>
            </a:endParaRPr>
          </a:p>
          <a:p>
            <a:pPr marL="0" indent="0">
              <a:buClr>
                <a:schemeClr val="accent6">
                  <a:lumMod val="75000"/>
                </a:schemeClr>
              </a:buClr>
              <a:buNone/>
            </a:pPr>
            <a:r>
              <a:rPr lang="en-US" dirty="0">
                <a:latin typeface="Times New Roman" panose="02020603050405020304" pitchFamily="18" charset="0"/>
                <a:cs typeface="Times New Roman" panose="02020603050405020304" pitchFamily="18" charset="0"/>
              </a:rPr>
              <a:t>Each group held 2 meetings between September 2018-January </a:t>
            </a:r>
            <a:r>
              <a:rPr lang="en-US" dirty="0" smtClean="0">
                <a:latin typeface="Times New Roman" panose="02020603050405020304" pitchFamily="18" charset="0"/>
                <a:cs typeface="Times New Roman" panose="02020603050405020304" pitchFamily="18" charset="0"/>
              </a:rPr>
              <a:t>2019</a:t>
            </a:r>
          </a:p>
          <a:p>
            <a:pPr marL="0" indent="0">
              <a:buClr>
                <a:schemeClr val="accent6">
                  <a:lumMod val="75000"/>
                </a:schemeClr>
              </a:buClr>
              <a:buNone/>
            </a:pPr>
            <a:r>
              <a:rPr lang="en-US" dirty="0" smtClean="0">
                <a:latin typeface="Times New Roman" panose="02020603050405020304" pitchFamily="18" charset="0"/>
                <a:cs typeface="Times New Roman" panose="02020603050405020304" pitchFamily="18" charset="0"/>
              </a:rPr>
              <a:t>ESL has continued to meet</a:t>
            </a:r>
            <a:endParaRPr lang="en-US" dirty="0">
              <a:latin typeface="Times New Roman" panose="02020603050405020304" pitchFamily="18" charset="0"/>
              <a:cs typeface="Times New Roman" panose="02020603050405020304" pitchFamily="18" charset="0"/>
            </a:endParaRPr>
          </a:p>
          <a:p>
            <a:pPr marL="0" indent="0">
              <a:buClr>
                <a:schemeClr val="accent6">
                  <a:lumMod val="75000"/>
                </a:schemeClr>
              </a:buClr>
              <a:buNone/>
            </a:pPr>
            <a:endParaRPr lang="en-US" dirty="0">
              <a:solidFill>
                <a:srgbClr val="FF0000"/>
              </a:solidFill>
              <a:latin typeface="Times New Roman" panose="02020603050405020304" pitchFamily="18" charset="0"/>
              <a:cs typeface="Times New Roman" panose="02020603050405020304" pitchFamily="18" charset="0"/>
            </a:endParaRPr>
          </a:p>
          <a:p>
            <a:pPr lvl="1">
              <a:buClr>
                <a:schemeClr val="accent6">
                  <a:lumMod val="75000"/>
                </a:schemeClr>
              </a:buClr>
            </a:pPr>
            <a:endParaRPr lang="en-US" dirty="0">
              <a:latin typeface="Times New Roman" panose="02020603050405020304" pitchFamily="18" charset="0"/>
              <a:cs typeface="Times New Roman" panose="02020603050405020304" pitchFamily="18" charset="0"/>
            </a:endParaRPr>
          </a:p>
          <a:p>
            <a:pPr marL="457200" lvl="1" indent="0">
              <a:buClr>
                <a:schemeClr val="accent6">
                  <a:lumMod val="75000"/>
                </a:schemeClr>
              </a:buClr>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5866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B4ECE03-89CC-6E43-B244-BE42011EC848}"/>
              </a:ext>
            </a:extLst>
          </p:cNvPr>
          <p:cNvSpPr>
            <a:spLocks noGrp="1"/>
          </p:cNvSpPr>
          <p:nvPr>
            <p:ph type="title"/>
          </p:nvPr>
        </p:nvSpPr>
        <p:spPr>
          <a:xfrm>
            <a:off x="838200" y="604434"/>
            <a:ext cx="10515600" cy="635430"/>
          </a:xfrm>
        </p:spPr>
        <p:txBody>
          <a:bodyPr anchor="t">
            <a:normAutofit fontScale="90000"/>
          </a:bodyPr>
          <a:lstStyle/>
          <a:p>
            <a:pPr algn="ctr"/>
            <a:r>
              <a:rPr lang="en-US" b="1" dirty="0">
                <a:solidFill>
                  <a:srgbClr val="0070C0"/>
                </a:solidFill>
                <a:latin typeface="Times New Roman" panose="02020603050405020304" pitchFamily="18" charset="0"/>
                <a:cs typeface="Times New Roman" panose="02020603050405020304" pitchFamily="18" charset="0"/>
              </a:rPr>
              <a:t>The Plan – Course Basic (CB) Codes</a:t>
            </a:r>
            <a:r>
              <a:rPr lang="en-US" dirty="0">
                <a:solidFill>
                  <a:srgbClr val="0070C0"/>
                </a:solidFill>
                <a:latin typeface="Times New Roman" panose="02020603050405020304" pitchFamily="18" charset="0"/>
                <a:cs typeface="Times New Roman" panose="02020603050405020304" pitchFamily="18" charset="0"/>
              </a:rPr>
              <a:t/>
            </a:r>
            <a:br>
              <a:rPr lang="en-US" dirty="0">
                <a:solidFill>
                  <a:srgbClr val="0070C0"/>
                </a:solidFill>
                <a:latin typeface="Times New Roman" panose="02020603050405020304" pitchFamily="18" charset="0"/>
                <a:cs typeface="Times New Roman" panose="02020603050405020304" pitchFamily="18" charset="0"/>
              </a:rPr>
            </a:br>
            <a:endParaRPr lang="en-US" dirty="0">
              <a:solidFill>
                <a:srgbClr val="0070C0"/>
              </a:solidFill>
            </a:endParaRPr>
          </a:p>
        </p:txBody>
      </p:sp>
      <p:sp>
        <p:nvSpPr>
          <p:cNvPr id="3" name="Content Placeholder 2">
            <a:extLst>
              <a:ext uri="{FF2B5EF4-FFF2-40B4-BE49-F238E27FC236}">
                <a16:creationId xmlns="" xmlns:a16="http://schemas.microsoft.com/office/drawing/2014/main" id="{E7DE0731-89A0-8B47-80D3-77BAFE42BAEE}"/>
              </a:ext>
            </a:extLst>
          </p:cNvPr>
          <p:cNvSpPr>
            <a:spLocks noGrp="1"/>
          </p:cNvSpPr>
          <p:nvPr>
            <p:ph idx="1"/>
          </p:nvPr>
        </p:nvSpPr>
        <p:spPr>
          <a:xfrm>
            <a:off x="838200" y="1410346"/>
            <a:ext cx="10515600" cy="5207429"/>
          </a:xfrm>
        </p:spPr>
        <p:txBody>
          <a:bodyPr>
            <a:normAutofit fontScale="92500"/>
          </a:bodyPr>
          <a:lstStyle/>
          <a:p>
            <a:pPr marL="0" indent="0" algn="ctr">
              <a:buClr>
                <a:srgbClr val="00B050"/>
              </a:buClr>
              <a:buNone/>
            </a:pPr>
            <a:r>
              <a:rPr lang="en-US" dirty="0">
                <a:latin typeface="Times New Roman" panose="02020603050405020304" pitchFamily="18" charset="0"/>
                <a:cs typeface="Times New Roman" panose="02020603050405020304" pitchFamily="18" charset="0"/>
              </a:rPr>
              <a:t>Update/Create new data elements, in particular:</a:t>
            </a:r>
          </a:p>
          <a:p>
            <a:pPr lvl="0">
              <a:buClr>
                <a:srgbClr val="00B050"/>
              </a:buClr>
            </a:pPr>
            <a:r>
              <a:rPr lang="en-US" dirty="0">
                <a:latin typeface="Times New Roman" panose="02020603050405020304" pitchFamily="18" charset="0"/>
                <a:cs typeface="Times New Roman" panose="02020603050405020304" pitchFamily="18" charset="0"/>
              </a:rPr>
              <a:t>CB21 Identify content of English, mathematics, ESL and related discipline courses using rubrics created by discipline workgroups based on EFLs, vetted by faculty </a:t>
            </a:r>
            <a:r>
              <a:rPr lang="en-US" dirty="0" smtClean="0">
                <a:latin typeface="Times New Roman" panose="02020603050405020304" pitchFamily="18" charset="0"/>
                <a:cs typeface="Times New Roman" panose="02020603050405020304" pitchFamily="18" charset="0"/>
              </a:rPr>
              <a:t>statewide</a:t>
            </a:r>
          </a:p>
          <a:p>
            <a:pPr lvl="1">
              <a:buClr>
                <a:srgbClr val="00B050"/>
              </a:buClr>
            </a:pPr>
            <a:r>
              <a:rPr lang="en-US" dirty="0" smtClean="0">
                <a:latin typeface="Times New Roman" panose="02020603050405020304" pitchFamily="18" charset="0"/>
                <a:cs typeface="Times New Roman" panose="02020603050405020304" pitchFamily="18" charset="0"/>
              </a:rPr>
              <a:t>Updated math/English rubrics endorsed </a:t>
            </a:r>
            <a:r>
              <a:rPr lang="en-US" dirty="0">
                <a:latin typeface="Times New Roman" panose="02020603050405020304" pitchFamily="18" charset="0"/>
                <a:cs typeface="Times New Roman" panose="02020603050405020304" pitchFamily="18" charset="0"/>
              </a:rPr>
              <a:t>by ASCCC delegates at 2019 spring plenary </a:t>
            </a:r>
            <a:endParaRPr lang="en-US" dirty="0" smtClean="0">
              <a:latin typeface="Times New Roman" panose="02020603050405020304" pitchFamily="18" charset="0"/>
              <a:cs typeface="Times New Roman" panose="02020603050405020304" pitchFamily="18" charset="0"/>
            </a:endParaRPr>
          </a:p>
          <a:p>
            <a:pPr lvl="1">
              <a:buClr>
                <a:srgbClr val="00B050"/>
              </a:buClr>
            </a:pPr>
            <a:r>
              <a:rPr lang="en-US" dirty="0" smtClean="0">
                <a:latin typeface="Times New Roman" panose="02020603050405020304" pitchFamily="18" charset="0"/>
                <a:cs typeface="Times New Roman" panose="02020603050405020304" pitchFamily="18" charset="0"/>
              </a:rPr>
              <a:t>Target for ASCCC delegate endorsement of updated ESL rubric is 2019 fall plenary </a:t>
            </a:r>
          </a:p>
          <a:p>
            <a:pPr>
              <a:buClr>
                <a:srgbClr val="00B050"/>
              </a:buClr>
            </a:pPr>
            <a:r>
              <a:rPr lang="en-US" dirty="0" smtClean="0">
                <a:latin typeface="Times New Roman" panose="02020603050405020304" pitchFamily="18" charset="0"/>
                <a:cs typeface="Times New Roman" panose="02020603050405020304" pitchFamily="18" charset="0"/>
              </a:rPr>
              <a:t>CB25 </a:t>
            </a:r>
            <a:r>
              <a:rPr lang="en-US" dirty="0">
                <a:latin typeface="Times New Roman" panose="02020603050405020304" pitchFamily="18" charset="0"/>
                <a:cs typeface="Times New Roman" panose="02020603050405020304" pitchFamily="18" charset="0"/>
              </a:rPr>
              <a:t>– Identify GE requirement or local </a:t>
            </a:r>
            <a:r>
              <a:rPr lang="en-US" dirty="0" smtClean="0">
                <a:latin typeface="Times New Roman" panose="02020603050405020304" pitchFamily="18" charset="0"/>
                <a:cs typeface="Times New Roman" panose="02020603050405020304" pitchFamily="18" charset="0"/>
              </a:rPr>
              <a:t>competency </a:t>
            </a:r>
          </a:p>
          <a:p>
            <a:pPr lvl="1">
              <a:buClr>
                <a:srgbClr val="00B050"/>
              </a:buClr>
            </a:pPr>
            <a:r>
              <a:rPr lang="en-US" dirty="0" smtClean="0">
                <a:latin typeface="Times New Roman" panose="02020603050405020304" pitchFamily="18" charset="0"/>
                <a:cs typeface="Times New Roman" panose="02020603050405020304" pitchFamily="18" charset="0"/>
              </a:rPr>
              <a:t>CSU </a:t>
            </a:r>
            <a:r>
              <a:rPr lang="en-US" dirty="0">
                <a:latin typeface="Times New Roman" panose="02020603050405020304" pitchFamily="18" charset="0"/>
                <a:cs typeface="Times New Roman" panose="02020603050405020304" pitchFamily="18" charset="0"/>
              </a:rPr>
              <a:t>GE </a:t>
            </a:r>
            <a:r>
              <a:rPr lang="en-US" dirty="0" smtClean="0">
                <a:latin typeface="Times New Roman" panose="02020603050405020304" pitchFamily="18" charset="0"/>
                <a:cs typeface="Times New Roman" panose="02020603050405020304" pitchFamily="18" charset="0"/>
              </a:rPr>
              <a:t>A2</a:t>
            </a:r>
            <a:r>
              <a:rPr lang="en-US" dirty="0">
                <a:latin typeface="Times New Roman" panose="02020603050405020304" pitchFamily="18" charset="0"/>
                <a:cs typeface="Times New Roman" panose="02020603050405020304" pitchFamily="18" charset="0"/>
              </a:rPr>
              <a:t>, A3/1A (English Comp/Critical </a:t>
            </a:r>
            <a:r>
              <a:rPr lang="en-US" dirty="0" smtClean="0">
                <a:latin typeface="Times New Roman" panose="02020603050405020304" pitchFamily="18" charset="0"/>
                <a:cs typeface="Times New Roman" panose="02020603050405020304" pitchFamily="18" charset="0"/>
              </a:rPr>
              <a:t>Thinking)</a:t>
            </a:r>
          </a:p>
          <a:p>
            <a:pPr lvl="1">
              <a:buClr>
                <a:srgbClr val="00B050"/>
              </a:buClr>
            </a:pPr>
            <a:r>
              <a:rPr lang="en-US" dirty="0" smtClean="0">
                <a:latin typeface="Times New Roman" panose="02020603050405020304" pitchFamily="18" charset="0"/>
                <a:cs typeface="Times New Roman" panose="02020603050405020304" pitchFamily="18" charset="0"/>
              </a:rPr>
              <a:t>Articulation agreement to fulfill English composition</a:t>
            </a:r>
          </a:p>
          <a:p>
            <a:pPr lvl="1">
              <a:buClr>
                <a:srgbClr val="00B050"/>
              </a:buClr>
            </a:pPr>
            <a:r>
              <a:rPr lang="en-US" dirty="0">
                <a:latin typeface="Times New Roman" panose="02020603050405020304" pitchFamily="18" charset="0"/>
                <a:cs typeface="Times New Roman" panose="02020603050405020304" pitchFamily="18" charset="0"/>
              </a:rPr>
              <a:t>L</a:t>
            </a:r>
            <a:r>
              <a:rPr lang="en-US" dirty="0" smtClean="0">
                <a:latin typeface="Times New Roman" panose="02020603050405020304" pitchFamily="18" charset="0"/>
                <a:cs typeface="Times New Roman" panose="02020603050405020304" pitchFamily="18" charset="0"/>
              </a:rPr>
              <a:t>ocal </a:t>
            </a:r>
            <a:r>
              <a:rPr lang="en-US" dirty="0">
                <a:latin typeface="Times New Roman" panose="02020603050405020304" pitchFamily="18" charset="0"/>
                <a:cs typeface="Times New Roman" panose="02020603050405020304" pitchFamily="18" charset="0"/>
              </a:rPr>
              <a:t>GE/competency</a:t>
            </a:r>
          </a:p>
          <a:p>
            <a:pPr lvl="0">
              <a:buClr>
                <a:srgbClr val="00B050"/>
              </a:buClr>
            </a:pPr>
            <a:r>
              <a:rPr lang="en-US" dirty="0" smtClean="0">
                <a:latin typeface="Times New Roman" panose="02020603050405020304" pitchFamily="18" charset="0"/>
                <a:cs typeface="Times New Roman" panose="02020603050405020304" pitchFamily="18" charset="0"/>
              </a:rPr>
              <a:t>CB26 </a:t>
            </a:r>
            <a:r>
              <a:rPr lang="en-US" dirty="0">
                <a:latin typeface="Times New Roman" panose="02020603050405020304" pitchFamily="18" charset="0"/>
                <a:cs typeface="Times New Roman" panose="02020603050405020304" pitchFamily="18" charset="0"/>
              </a:rPr>
              <a:t>– support course </a:t>
            </a:r>
            <a:r>
              <a:rPr lang="en-US" dirty="0" smtClean="0">
                <a:latin typeface="Times New Roman" panose="02020603050405020304" pitchFamily="18" charset="0"/>
                <a:cs typeface="Times New Roman" panose="02020603050405020304" pitchFamily="18" charset="0"/>
              </a:rPr>
              <a:t>type. </a:t>
            </a:r>
          </a:p>
          <a:p>
            <a:pPr lvl="1">
              <a:buClr>
                <a:srgbClr val="00B050"/>
              </a:buClr>
            </a:pPr>
            <a:r>
              <a:rPr lang="en-US" dirty="0" smtClean="0">
                <a:latin typeface="Times New Roman" panose="02020603050405020304" pitchFamily="18" charset="0"/>
                <a:cs typeface="Times New Roman" panose="02020603050405020304" pitchFamily="18" charset="0"/>
              </a:rPr>
              <a:t>This </a:t>
            </a:r>
            <a:r>
              <a:rPr lang="en-US" dirty="0">
                <a:latin typeface="Times New Roman" panose="02020603050405020304" pitchFamily="18" charset="0"/>
                <a:cs typeface="Times New Roman" panose="02020603050405020304" pitchFamily="18" charset="0"/>
              </a:rPr>
              <a:t>is a binary code: support </a:t>
            </a:r>
            <a:r>
              <a:rPr lang="en-US" dirty="0" smtClean="0">
                <a:latin typeface="Times New Roman" panose="02020603050405020304" pitchFamily="18" charset="0"/>
                <a:cs typeface="Times New Roman" panose="02020603050405020304" pitchFamily="18" charset="0"/>
              </a:rPr>
              <a:t>course (Y) </a:t>
            </a:r>
            <a:r>
              <a:rPr lang="en-US" dirty="0">
                <a:latin typeface="Times New Roman" panose="02020603050405020304" pitchFamily="18" charset="0"/>
                <a:cs typeface="Times New Roman" panose="02020603050405020304" pitchFamily="18" charset="0"/>
              </a:rPr>
              <a:t>or not a support </a:t>
            </a:r>
            <a:r>
              <a:rPr lang="en-US" dirty="0" smtClean="0">
                <a:latin typeface="Times New Roman" panose="02020603050405020304" pitchFamily="18" charset="0"/>
                <a:cs typeface="Times New Roman" panose="02020603050405020304" pitchFamily="18" charset="0"/>
              </a:rPr>
              <a:t>course (N)</a:t>
            </a:r>
            <a:endParaRPr lang="en-US" dirty="0">
              <a:latin typeface="Times New Roman" panose="02020603050405020304" pitchFamily="18" charset="0"/>
              <a:cs typeface="Times New Roman" panose="02020603050405020304" pitchFamily="18" charset="0"/>
            </a:endParaRPr>
          </a:p>
          <a:p>
            <a:pPr lvl="1">
              <a:buClr>
                <a:srgbClr val="00B050"/>
              </a:buClr>
            </a:pPr>
            <a:r>
              <a:rPr lang="en-US" dirty="0">
                <a:latin typeface="Times New Roman" panose="02020603050405020304" pitchFamily="18" charset="0"/>
                <a:cs typeface="Times New Roman" panose="02020603050405020304" pitchFamily="18" charset="0"/>
              </a:rPr>
              <a:t>Was going to be named CB27, hold on original CB26 caused the naming change…</a:t>
            </a:r>
          </a:p>
          <a:p>
            <a:pPr marL="0" indent="0">
              <a:buClr>
                <a:srgbClr val="00B050"/>
              </a:buClr>
              <a:buNone/>
            </a:pPr>
            <a:endParaRPr lang="en-US" dirty="0">
              <a:latin typeface="Times New Roman" panose="02020603050405020304" pitchFamily="18" charset="0"/>
              <a:cs typeface="Times New Roman" panose="02020603050405020304" pitchFamily="18" charset="0"/>
            </a:endParaRPr>
          </a:p>
        </p:txBody>
      </p:sp>
      <p:sp>
        <p:nvSpPr>
          <p:cNvPr id="4" name="TextBox 3"/>
          <p:cNvSpPr txBox="1"/>
          <p:nvPr/>
        </p:nvSpPr>
        <p:spPr>
          <a:xfrm>
            <a:off x="9735312" y="4123944"/>
            <a:ext cx="2078736" cy="1107996"/>
          </a:xfrm>
          <a:prstGeom prst="rect">
            <a:avLst/>
          </a:prstGeom>
          <a:noFill/>
        </p:spPr>
        <p:txBody>
          <a:bodyPr wrap="square" rtlCol="0">
            <a:spAutoFit/>
          </a:bodyPr>
          <a:lstStyle/>
          <a:p>
            <a:r>
              <a:rPr lang="en-US" sz="2200" dirty="0" smtClean="0">
                <a:latin typeface="Times New Roman" charset="0"/>
                <a:ea typeface="Times New Roman" charset="0"/>
                <a:cs typeface="Times New Roman" charset="0"/>
              </a:rPr>
              <a:t>ESL-relevant applications of CB25</a:t>
            </a:r>
            <a:endParaRPr lang="en-US" sz="2200" dirty="0">
              <a:latin typeface="Times New Roman" charset="0"/>
              <a:ea typeface="Times New Roman" charset="0"/>
              <a:cs typeface="Times New Roman" charset="0"/>
            </a:endParaRPr>
          </a:p>
        </p:txBody>
      </p:sp>
      <p:sp>
        <p:nvSpPr>
          <p:cNvPr id="6" name="Right Arrow 5"/>
          <p:cNvSpPr/>
          <p:nvPr/>
        </p:nvSpPr>
        <p:spPr>
          <a:xfrm rot="10800000">
            <a:off x="8327136" y="4350651"/>
            <a:ext cx="1152144" cy="6545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3415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70C0"/>
                </a:solidFill>
                <a:latin typeface="Times New Roman" charset="0"/>
                <a:ea typeface="Times New Roman" charset="0"/>
                <a:cs typeface="Times New Roman" charset="0"/>
              </a:rPr>
              <a:t>CB25 Course General Education Status</a:t>
            </a:r>
            <a:endParaRPr lang="en-US" b="1" dirty="0">
              <a:solidFill>
                <a:srgbClr val="0070C0"/>
              </a:solidFill>
              <a:latin typeface="Times New Roman" charset="0"/>
              <a:ea typeface="Times New Roman" charset="0"/>
              <a:cs typeface="Times New Roman" charset="0"/>
            </a:endParaRPr>
          </a:p>
        </p:txBody>
      </p:sp>
      <p:sp>
        <p:nvSpPr>
          <p:cNvPr id="3" name="Content Placeholder 2"/>
          <p:cNvSpPr>
            <a:spLocks noGrp="1"/>
          </p:cNvSpPr>
          <p:nvPr>
            <p:ph idx="1"/>
          </p:nvPr>
        </p:nvSpPr>
        <p:spPr>
          <a:xfrm>
            <a:off x="838200" y="1825624"/>
            <a:ext cx="10515600" cy="5032375"/>
          </a:xfrm>
        </p:spPr>
        <p:txBody>
          <a:bodyPr>
            <a:normAutofit fontScale="92500" lnSpcReduction="10000"/>
          </a:bodyPr>
          <a:lstStyle/>
          <a:p>
            <a:pPr marL="0" indent="0">
              <a:buNone/>
            </a:pPr>
            <a:r>
              <a:rPr lang="en-US" dirty="0" smtClean="0">
                <a:latin typeface="Times New Roman" charset="0"/>
                <a:ea typeface="Times New Roman" charset="0"/>
                <a:cs typeface="Times New Roman" charset="0"/>
              </a:rPr>
              <a:t>This </a:t>
            </a:r>
            <a:r>
              <a:rPr lang="en-US" dirty="0">
                <a:latin typeface="Times New Roman" charset="0"/>
                <a:ea typeface="Times New Roman" charset="0"/>
                <a:cs typeface="Times New Roman" charset="0"/>
              </a:rPr>
              <a:t>element indicates whether a course fulfills general education requirements for mathematics/quantitative reasoning or English composition in the context of transfer, degree, and certificate programs. </a:t>
            </a:r>
          </a:p>
          <a:p>
            <a:r>
              <a:rPr lang="en-US" dirty="0" smtClean="0">
                <a:latin typeface="Times New Roman" charset="0"/>
                <a:ea typeface="Times New Roman" charset="0"/>
                <a:cs typeface="Times New Roman" charset="0"/>
              </a:rPr>
              <a:t>Course should be coded “A” if the following applies:</a:t>
            </a:r>
            <a:endParaRPr lang="en-US" dirty="0">
              <a:latin typeface="Times New Roman" charset="0"/>
              <a:ea typeface="Times New Roman" charset="0"/>
              <a:cs typeface="Times New Roman" charset="0"/>
            </a:endParaRPr>
          </a:p>
          <a:p>
            <a:pPr marL="457200" lvl="1" indent="0">
              <a:buNone/>
            </a:pPr>
            <a:r>
              <a:rPr lang="en-US" dirty="0" smtClean="0">
                <a:latin typeface="Times New Roman" charset="0"/>
                <a:ea typeface="Times New Roman" charset="0"/>
                <a:cs typeface="Times New Roman" charset="0"/>
              </a:rPr>
              <a:t>Course </a:t>
            </a:r>
            <a:r>
              <a:rPr lang="en-US" dirty="0">
                <a:latin typeface="Times New Roman" charset="0"/>
                <a:ea typeface="Times New Roman" charset="0"/>
                <a:cs typeface="Times New Roman" charset="0"/>
              </a:rPr>
              <a:t>meets any of the following: </a:t>
            </a:r>
            <a:endParaRPr lang="en-US" dirty="0" smtClean="0">
              <a:latin typeface="Times New Roman" charset="0"/>
              <a:ea typeface="Times New Roman" charset="0"/>
              <a:cs typeface="Times New Roman" charset="0"/>
            </a:endParaRPr>
          </a:p>
          <a:p>
            <a:pPr lvl="1"/>
            <a:r>
              <a:rPr lang="en-US" dirty="0" smtClean="0">
                <a:latin typeface="Times New Roman" charset="0"/>
                <a:ea typeface="Times New Roman" charset="0"/>
                <a:cs typeface="Times New Roman" charset="0"/>
              </a:rPr>
              <a:t>CSU </a:t>
            </a:r>
            <a:r>
              <a:rPr lang="en-US" dirty="0">
                <a:latin typeface="Times New Roman" charset="0"/>
                <a:ea typeface="Times New Roman" charset="0"/>
                <a:cs typeface="Times New Roman" charset="0"/>
              </a:rPr>
              <a:t>General Education Breadth Area A2: Written Communication </a:t>
            </a:r>
            <a:endParaRPr lang="en-US" dirty="0" smtClean="0">
              <a:latin typeface="Times New Roman" charset="0"/>
              <a:ea typeface="Times New Roman" charset="0"/>
              <a:cs typeface="Times New Roman" charset="0"/>
            </a:endParaRPr>
          </a:p>
          <a:p>
            <a:pPr lvl="1"/>
            <a:r>
              <a:rPr lang="en-US" dirty="0" smtClean="0">
                <a:latin typeface="Times New Roman" charset="0"/>
                <a:ea typeface="Times New Roman" charset="0"/>
                <a:cs typeface="Times New Roman" charset="0"/>
              </a:rPr>
              <a:t>CSU </a:t>
            </a:r>
            <a:r>
              <a:rPr lang="en-US" dirty="0">
                <a:latin typeface="Times New Roman" charset="0"/>
                <a:ea typeface="Times New Roman" charset="0"/>
                <a:cs typeface="Times New Roman" charset="0"/>
              </a:rPr>
              <a:t>General Education Breadth Area A3: Critical Thinking </a:t>
            </a:r>
            <a:endParaRPr lang="en-US" dirty="0" smtClean="0">
              <a:latin typeface="Times New Roman" charset="0"/>
              <a:ea typeface="Times New Roman" charset="0"/>
              <a:cs typeface="Times New Roman" charset="0"/>
            </a:endParaRPr>
          </a:p>
          <a:p>
            <a:pPr lvl="1"/>
            <a:r>
              <a:rPr lang="en-US" dirty="0" smtClean="0">
                <a:latin typeface="Times New Roman" charset="0"/>
                <a:ea typeface="Times New Roman" charset="0"/>
                <a:cs typeface="Times New Roman" charset="0"/>
              </a:rPr>
              <a:t>UC </a:t>
            </a:r>
            <a:r>
              <a:rPr lang="en-US" dirty="0">
                <a:latin typeface="Times New Roman" charset="0"/>
                <a:ea typeface="Times New Roman" charset="0"/>
                <a:cs typeface="Times New Roman" charset="0"/>
              </a:rPr>
              <a:t>IGETC Area 1A: English Composition </a:t>
            </a:r>
            <a:endParaRPr lang="en-US" dirty="0" smtClean="0">
              <a:latin typeface="Times New Roman" charset="0"/>
              <a:ea typeface="Times New Roman" charset="0"/>
              <a:cs typeface="Times New Roman" charset="0"/>
            </a:endParaRPr>
          </a:p>
          <a:p>
            <a:pPr lvl="1"/>
            <a:r>
              <a:rPr lang="en-US" dirty="0" smtClean="0">
                <a:latin typeface="Times New Roman" charset="0"/>
                <a:ea typeface="Times New Roman" charset="0"/>
                <a:cs typeface="Times New Roman" charset="0"/>
              </a:rPr>
              <a:t>UC </a:t>
            </a:r>
            <a:r>
              <a:rPr lang="en-US" dirty="0">
                <a:latin typeface="Times New Roman" charset="0"/>
                <a:ea typeface="Times New Roman" charset="0"/>
                <a:cs typeface="Times New Roman" charset="0"/>
              </a:rPr>
              <a:t>IGETC Area 1B: Critical Thinking-English Composition </a:t>
            </a:r>
            <a:endParaRPr lang="en-US" dirty="0" smtClean="0">
              <a:latin typeface="Times New Roman" charset="0"/>
              <a:ea typeface="Times New Roman" charset="0"/>
              <a:cs typeface="Times New Roman" charset="0"/>
            </a:endParaRPr>
          </a:p>
          <a:p>
            <a:pPr marL="457200" lvl="1" indent="0">
              <a:buNone/>
            </a:pPr>
            <a:r>
              <a:rPr lang="en-US" dirty="0" smtClean="0">
                <a:latin typeface="Times New Roman" charset="0"/>
                <a:ea typeface="Times New Roman" charset="0"/>
                <a:cs typeface="Times New Roman" charset="0"/>
              </a:rPr>
              <a:t>OR </a:t>
            </a:r>
          </a:p>
          <a:p>
            <a:pPr lvl="1"/>
            <a:r>
              <a:rPr lang="en-US" dirty="0" smtClean="0">
                <a:latin typeface="Times New Roman" charset="0"/>
                <a:ea typeface="Times New Roman" charset="0"/>
                <a:cs typeface="Times New Roman" charset="0"/>
              </a:rPr>
              <a:t>Course </a:t>
            </a:r>
            <a:r>
              <a:rPr lang="en-US" dirty="0">
                <a:latin typeface="Times New Roman" charset="0"/>
                <a:ea typeface="Times New Roman" charset="0"/>
                <a:cs typeface="Times New Roman" charset="0"/>
              </a:rPr>
              <a:t>has a general education certification or articulation agreement that ensures the course fulfills English composition requirements at an accredited four-year institution </a:t>
            </a:r>
            <a:endParaRPr lang="en-US" dirty="0" smtClean="0">
              <a:latin typeface="Times New Roman" charset="0"/>
              <a:ea typeface="Times New Roman" charset="0"/>
              <a:cs typeface="Times New Roman" charset="0"/>
            </a:endParaRPr>
          </a:p>
          <a:p>
            <a:pPr marL="457200" lvl="1" indent="0">
              <a:buNone/>
            </a:pPr>
            <a:r>
              <a:rPr lang="en-US" dirty="0" smtClean="0">
                <a:latin typeface="Times New Roman" charset="0"/>
                <a:ea typeface="Times New Roman" charset="0"/>
                <a:cs typeface="Times New Roman" charset="0"/>
              </a:rPr>
              <a:t>OR </a:t>
            </a:r>
          </a:p>
          <a:p>
            <a:pPr lvl="1"/>
            <a:r>
              <a:rPr lang="en-US" dirty="0" smtClean="0">
                <a:latin typeface="Times New Roman" charset="0"/>
                <a:ea typeface="Times New Roman" charset="0"/>
                <a:cs typeface="Times New Roman" charset="0"/>
              </a:rPr>
              <a:t>Course </a:t>
            </a:r>
            <a:r>
              <a:rPr lang="en-US" dirty="0">
                <a:latin typeface="Times New Roman" charset="0"/>
                <a:ea typeface="Times New Roman" charset="0"/>
                <a:cs typeface="Times New Roman" charset="0"/>
              </a:rPr>
              <a:t>fulfills local general education requirements for English Composition as outlined in Title 5 Section 55063 </a:t>
            </a:r>
          </a:p>
          <a:p>
            <a:endParaRPr lang="en-US" dirty="0"/>
          </a:p>
        </p:txBody>
      </p:sp>
    </p:spTree>
    <p:extLst>
      <p:ext uri="{BB962C8B-B14F-4D97-AF65-F5344CB8AC3E}">
        <p14:creationId xmlns:p14="http://schemas.microsoft.com/office/powerpoint/2010/main" val="759680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70C0"/>
                </a:solidFill>
                <a:latin typeface="Times New Roman" charset="0"/>
                <a:ea typeface="Times New Roman" charset="0"/>
                <a:cs typeface="Times New Roman" charset="0"/>
              </a:rPr>
              <a:t>CB25 Course General Education Status</a:t>
            </a:r>
            <a:endParaRPr lang="en-US" b="1" dirty="0">
              <a:solidFill>
                <a:srgbClr val="0070C0"/>
              </a:solidFill>
              <a:latin typeface="Times New Roman" charset="0"/>
              <a:ea typeface="Times New Roman" charset="0"/>
              <a:cs typeface="Times New Roman" charset="0"/>
            </a:endParaRPr>
          </a:p>
        </p:txBody>
      </p:sp>
      <p:sp>
        <p:nvSpPr>
          <p:cNvPr id="3" name="Content Placeholder 2"/>
          <p:cNvSpPr>
            <a:spLocks noGrp="1"/>
          </p:cNvSpPr>
          <p:nvPr>
            <p:ph idx="1"/>
          </p:nvPr>
        </p:nvSpPr>
        <p:spPr>
          <a:xfrm>
            <a:off x="838200" y="1825624"/>
            <a:ext cx="10939272" cy="5032375"/>
          </a:xfrm>
        </p:spPr>
        <p:txBody>
          <a:bodyPr>
            <a:normAutofit/>
          </a:bodyPr>
          <a:lstStyle/>
          <a:p>
            <a:r>
              <a:rPr lang="en-US" dirty="0" smtClean="0">
                <a:latin typeface="Times New Roman" charset="0"/>
                <a:ea typeface="Times New Roman" charset="0"/>
                <a:cs typeface="Times New Roman" charset="0"/>
              </a:rPr>
              <a:t>This </a:t>
            </a:r>
            <a:r>
              <a:rPr lang="en-US" dirty="0">
                <a:latin typeface="Times New Roman" charset="0"/>
                <a:ea typeface="Times New Roman" charset="0"/>
                <a:cs typeface="Times New Roman" charset="0"/>
              </a:rPr>
              <a:t>element indicates whether a course fulfills general education requirements for mathematics/quantitative reasoning or English composition in the context of transfer, degree, and certificate programs. </a:t>
            </a:r>
          </a:p>
          <a:p>
            <a:r>
              <a:rPr lang="en-US" dirty="0" smtClean="0">
                <a:latin typeface="Times New Roman" charset="0"/>
                <a:ea typeface="Times New Roman" charset="0"/>
                <a:cs typeface="Times New Roman" charset="0"/>
              </a:rPr>
              <a:t>Course should be coded “B” if the following applies:</a:t>
            </a:r>
            <a:endParaRPr lang="en-US" dirty="0">
              <a:latin typeface="Times New Roman" charset="0"/>
              <a:ea typeface="Times New Roman" charset="0"/>
              <a:cs typeface="Times New Roman" charset="0"/>
            </a:endParaRPr>
          </a:p>
          <a:p>
            <a:pPr marL="457200" lvl="1" indent="0">
              <a:buNone/>
            </a:pPr>
            <a:r>
              <a:rPr lang="en-US" dirty="0" smtClean="0">
                <a:latin typeface="Times New Roman" charset="0"/>
                <a:ea typeface="Times New Roman" charset="0"/>
                <a:cs typeface="Times New Roman" charset="0"/>
              </a:rPr>
              <a:t>Course </a:t>
            </a:r>
            <a:r>
              <a:rPr lang="en-US" dirty="0">
                <a:latin typeface="Times New Roman" charset="0"/>
                <a:ea typeface="Times New Roman" charset="0"/>
                <a:cs typeface="Times New Roman" charset="0"/>
              </a:rPr>
              <a:t>meets any of the following: </a:t>
            </a:r>
            <a:endParaRPr lang="en-US" dirty="0" smtClean="0">
              <a:latin typeface="Times New Roman" charset="0"/>
              <a:ea typeface="Times New Roman" charset="0"/>
              <a:cs typeface="Times New Roman" charset="0"/>
            </a:endParaRPr>
          </a:p>
          <a:p>
            <a:pPr lvl="1"/>
            <a:r>
              <a:rPr lang="en-US" dirty="0" smtClean="0">
                <a:latin typeface="Times New Roman" charset="0"/>
                <a:ea typeface="Times New Roman" charset="0"/>
                <a:cs typeface="Times New Roman" charset="0"/>
              </a:rPr>
              <a:t>CSU </a:t>
            </a:r>
            <a:r>
              <a:rPr lang="en-US" dirty="0">
                <a:latin typeface="Times New Roman" charset="0"/>
                <a:ea typeface="Times New Roman" charset="0"/>
                <a:cs typeface="Times New Roman" charset="0"/>
              </a:rPr>
              <a:t>General Education Breadth Area B4: Mathematics/Quantitative Reasoning </a:t>
            </a:r>
            <a:endParaRPr lang="en-US" dirty="0" smtClean="0">
              <a:latin typeface="Times New Roman" charset="0"/>
              <a:ea typeface="Times New Roman" charset="0"/>
              <a:cs typeface="Times New Roman" charset="0"/>
            </a:endParaRPr>
          </a:p>
          <a:p>
            <a:pPr lvl="1"/>
            <a:r>
              <a:rPr lang="en-US" dirty="0" smtClean="0">
                <a:latin typeface="Times New Roman" charset="0"/>
                <a:ea typeface="Times New Roman" charset="0"/>
                <a:cs typeface="Times New Roman" charset="0"/>
              </a:rPr>
              <a:t>UC </a:t>
            </a:r>
            <a:r>
              <a:rPr lang="en-US" dirty="0">
                <a:latin typeface="Times New Roman" charset="0"/>
                <a:ea typeface="Times New Roman" charset="0"/>
                <a:cs typeface="Times New Roman" charset="0"/>
              </a:rPr>
              <a:t>IGETC Area 2: Mathematical Concepts and Quantitative Reasoning </a:t>
            </a:r>
            <a:endParaRPr lang="en-US" dirty="0" smtClean="0">
              <a:latin typeface="Times New Roman" charset="0"/>
              <a:ea typeface="Times New Roman" charset="0"/>
              <a:cs typeface="Times New Roman" charset="0"/>
            </a:endParaRPr>
          </a:p>
          <a:p>
            <a:pPr marL="457200" lvl="1" indent="0">
              <a:buNone/>
            </a:pPr>
            <a:r>
              <a:rPr lang="en-US" dirty="0" smtClean="0">
                <a:latin typeface="Times New Roman" charset="0"/>
                <a:ea typeface="Times New Roman" charset="0"/>
                <a:cs typeface="Times New Roman" charset="0"/>
              </a:rPr>
              <a:t>OR </a:t>
            </a:r>
          </a:p>
          <a:p>
            <a:pPr lvl="1"/>
            <a:r>
              <a:rPr lang="en-US" dirty="0" smtClean="0">
                <a:latin typeface="Times New Roman" charset="0"/>
                <a:ea typeface="Times New Roman" charset="0"/>
                <a:cs typeface="Times New Roman" charset="0"/>
              </a:rPr>
              <a:t>Course </a:t>
            </a:r>
            <a:r>
              <a:rPr lang="en-US" dirty="0">
                <a:latin typeface="Times New Roman" charset="0"/>
                <a:ea typeface="Times New Roman" charset="0"/>
                <a:cs typeface="Times New Roman" charset="0"/>
              </a:rPr>
              <a:t>has a general education certification or articulation agreement that ensures the course fulfills mathematics or quantitative reasoning requirements at an accredited four-year institution </a:t>
            </a:r>
          </a:p>
          <a:p>
            <a:endParaRPr lang="en-US" dirty="0"/>
          </a:p>
        </p:txBody>
      </p:sp>
    </p:spTree>
    <p:extLst>
      <p:ext uri="{BB962C8B-B14F-4D97-AF65-F5344CB8AC3E}">
        <p14:creationId xmlns:p14="http://schemas.microsoft.com/office/powerpoint/2010/main" val="967900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70C0"/>
                </a:solidFill>
                <a:latin typeface="Times New Roman" charset="0"/>
                <a:ea typeface="Times New Roman" charset="0"/>
                <a:cs typeface="Times New Roman" charset="0"/>
              </a:rPr>
              <a:t>CB25 Course General Education Status</a:t>
            </a:r>
            <a:endParaRPr lang="en-US" b="1" dirty="0">
              <a:solidFill>
                <a:srgbClr val="0070C0"/>
              </a:solidFill>
              <a:latin typeface="Times New Roman" charset="0"/>
              <a:ea typeface="Times New Roman" charset="0"/>
              <a:cs typeface="Times New Roman" charset="0"/>
            </a:endParaRPr>
          </a:p>
        </p:txBody>
      </p:sp>
      <p:sp>
        <p:nvSpPr>
          <p:cNvPr id="3" name="Content Placeholder 2"/>
          <p:cNvSpPr>
            <a:spLocks noGrp="1"/>
          </p:cNvSpPr>
          <p:nvPr>
            <p:ph idx="1"/>
          </p:nvPr>
        </p:nvSpPr>
        <p:spPr>
          <a:xfrm>
            <a:off x="838200" y="1825624"/>
            <a:ext cx="10939272" cy="5032375"/>
          </a:xfrm>
        </p:spPr>
        <p:txBody>
          <a:bodyPr>
            <a:normAutofit/>
          </a:bodyPr>
          <a:lstStyle/>
          <a:p>
            <a:r>
              <a:rPr lang="en-US" dirty="0" smtClean="0">
                <a:latin typeface="Times New Roman" charset="0"/>
                <a:ea typeface="Times New Roman" charset="0"/>
                <a:cs typeface="Times New Roman" charset="0"/>
              </a:rPr>
              <a:t>This </a:t>
            </a:r>
            <a:r>
              <a:rPr lang="en-US" dirty="0">
                <a:latin typeface="Times New Roman" charset="0"/>
                <a:ea typeface="Times New Roman" charset="0"/>
                <a:cs typeface="Times New Roman" charset="0"/>
              </a:rPr>
              <a:t>element indicates whether a course fulfills general education requirements for mathematics/quantitative reasoning or English composition in the context of transfer, degree, and certificate programs. </a:t>
            </a:r>
            <a:endParaRPr lang="en-US" dirty="0" smtClean="0">
              <a:latin typeface="Times New Roman" charset="0"/>
              <a:ea typeface="Times New Roman" charset="0"/>
              <a:cs typeface="Times New Roman" charset="0"/>
            </a:endParaRPr>
          </a:p>
          <a:p>
            <a:endParaRPr lang="en-US" dirty="0">
              <a:latin typeface="Times New Roman" charset="0"/>
              <a:ea typeface="Times New Roman" charset="0"/>
              <a:cs typeface="Times New Roman" charset="0"/>
            </a:endParaRPr>
          </a:p>
          <a:p>
            <a:r>
              <a:rPr lang="en-US" dirty="0" smtClean="0">
                <a:latin typeface="Times New Roman" charset="0"/>
                <a:ea typeface="Times New Roman" charset="0"/>
                <a:cs typeface="Times New Roman" charset="0"/>
              </a:rPr>
              <a:t>Course should be coded “C” if the following applies:</a:t>
            </a:r>
            <a:endParaRPr lang="en-US" dirty="0">
              <a:latin typeface="Times New Roman" charset="0"/>
              <a:ea typeface="Times New Roman" charset="0"/>
              <a:cs typeface="Times New Roman" charset="0"/>
            </a:endParaRPr>
          </a:p>
          <a:p>
            <a:pPr marL="457200" lvl="1" indent="0">
              <a:buNone/>
            </a:pPr>
            <a:r>
              <a:rPr lang="en-US" dirty="0">
                <a:latin typeface="Times New Roman" charset="0"/>
                <a:ea typeface="Times New Roman" charset="0"/>
                <a:cs typeface="Times New Roman" charset="0"/>
              </a:rPr>
              <a:t>Course is not transferrable to fulfill general education mathematics or quantitative reasoning at a four-year institution, but fulfills local general education requirements for Analytical Thinking or Mathematics Competency as outlined in Title 5 section 55063 </a:t>
            </a:r>
            <a:endParaRPr lang="en-US" dirty="0" smtClean="0">
              <a:latin typeface="Times New Roman" charset="0"/>
              <a:ea typeface="Times New Roman" charset="0"/>
              <a:cs typeface="Times New Roman" charset="0"/>
            </a:endParaRPr>
          </a:p>
          <a:p>
            <a:pPr marL="457200" lvl="1" indent="0">
              <a:buNone/>
            </a:pPr>
            <a:endParaRPr lang="en-US" dirty="0">
              <a:latin typeface="Times New Roman" charset="0"/>
              <a:ea typeface="Times New Roman" charset="0"/>
              <a:cs typeface="Times New Roman" charset="0"/>
            </a:endParaRPr>
          </a:p>
          <a:p>
            <a:r>
              <a:rPr lang="en-US" dirty="0">
                <a:latin typeface="Times New Roman" charset="0"/>
                <a:ea typeface="Times New Roman" charset="0"/>
                <a:cs typeface="Times New Roman" charset="0"/>
              </a:rPr>
              <a:t> </a:t>
            </a:r>
            <a:r>
              <a:rPr lang="en-US" dirty="0" smtClean="0">
                <a:latin typeface="Times New Roman" charset="0"/>
                <a:ea typeface="Times New Roman" charset="0"/>
                <a:cs typeface="Times New Roman" charset="0"/>
              </a:rPr>
              <a:t>Course should be coded “Y” if none of the other codes are applicable</a:t>
            </a:r>
            <a:endParaRPr lang="en-US" dirty="0">
              <a:latin typeface="Times New Roman" charset="0"/>
              <a:ea typeface="Times New Roman" charset="0"/>
              <a:cs typeface="Times New Roman" charset="0"/>
            </a:endParaRPr>
          </a:p>
          <a:p>
            <a:endParaRPr lang="en-US" dirty="0"/>
          </a:p>
        </p:txBody>
      </p:sp>
    </p:spTree>
    <p:extLst>
      <p:ext uri="{BB962C8B-B14F-4D97-AF65-F5344CB8AC3E}">
        <p14:creationId xmlns:p14="http://schemas.microsoft.com/office/powerpoint/2010/main" val="36819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70C0"/>
                </a:solidFill>
                <a:latin typeface="Times New Roman" charset="0"/>
                <a:ea typeface="Times New Roman" charset="0"/>
                <a:cs typeface="Times New Roman" charset="0"/>
              </a:rPr>
              <a:t>CB26 Course Support Status</a:t>
            </a:r>
            <a:endParaRPr lang="en-US" b="1" dirty="0">
              <a:solidFill>
                <a:srgbClr val="0070C0"/>
              </a:solidFill>
              <a:latin typeface="Times New Roman" charset="0"/>
              <a:ea typeface="Times New Roman" charset="0"/>
              <a:cs typeface="Times New Roman" charset="0"/>
            </a:endParaRPr>
          </a:p>
        </p:txBody>
      </p:sp>
      <p:sp>
        <p:nvSpPr>
          <p:cNvPr id="3" name="Content Placeholder 2"/>
          <p:cNvSpPr>
            <a:spLocks noGrp="1"/>
          </p:cNvSpPr>
          <p:nvPr>
            <p:ph idx="1"/>
          </p:nvPr>
        </p:nvSpPr>
        <p:spPr>
          <a:xfrm>
            <a:off x="838200" y="1825624"/>
            <a:ext cx="10939272" cy="5032375"/>
          </a:xfrm>
        </p:spPr>
        <p:txBody>
          <a:bodyPr>
            <a:normAutofit/>
          </a:bodyPr>
          <a:lstStyle/>
          <a:p>
            <a:pPr marL="0" indent="0">
              <a:buNone/>
            </a:pPr>
            <a:r>
              <a:rPr lang="en-US" dirty="0" smtClean="0">
                <a:latin typeface="Times New Roman" charset="0"/>
                <a:ea typeface="Times New Roman" charset="0"/>
                <a:cs typeface="Times New Roman" charset="0"/>
              </a:rPr>
              <a:t>This </a:t>
            </a:r>
            <a:r>
              <a:rPr lang="en-US" dirty="0">
                <a:latin typeface="Times New Roman" charset="0"/>
                <a:ea typeface="Times New Roman" charset="0"/>
                <a:cs typeface="Times New Roman" charset="0"/>
              </a:rPr>
              <a:t>element </a:t>
            </a:r>
            <a:r>
              <a:rPr lang="en-US" dirty="0" smtClean="0">
                <a:latin typeface="Times New Roman" charset="0"/>
                <a:ea typeface="Times New Roman" charset="0"/>
                <a:cs typeface="Times New Roman" charset="0"/>
              </a:rPr>
              <a:t>indicates </a:t>
            </a:r>
            <a:r>
              <a:rPr lang="en-US" dirty="0" smtClean="0">
                <a:latin typeface="Times New Roman" charset="0"/>
                <a:ea typeface="Times New Roman" charset="0"/>
                <a:cs typeface="Times New Roman" charset="0"/>
              </a:rPr>
              <a:t>whether </a:t>
            </a:r>
            <a:r>
              <a:rPr lang="en-US" dirty="0">
                <a:latin typeface="Times New Roman" charset="0"/>
                <a:ea typeface="Times New Roman" charset="0"/>
                <a:cs typeface="Times New Roman" charset="0"/>
              </a:rPr>
              <a:t>a course is associated with another degree-applicable course for the purpose of providing the support necessary to complete the associated course. </a:t>
            </a:r>
          </a:p>
          <a:p>
            <a:r>
              <a:rPr lang="en-US" dirty="0" smtClean="0">
                <a:latin typeface="Times New Roman" charset="0"/>
                <a:ea typeface="Times New Roman" charset="0"/>
                <a:cs typeface="Times New Roman" charset="0"/>
              </a:rPr>
              <a:t>Course should be coded “S” if the course is a support course</a:t>
            </a:r>
          </a:p>
          <a:p>
            <a:pPr marL="0" indent="0">
              <a:buNone/>
            </a:pPr>
            <a:r>
              <a:rPr lang="en-US" dirty="0" smtClean="0">
                <a:latin typeface="Times New Roman" charset="0"/>
                <a:ea typeface="Times New Roman" charset="0"/>
                <a:cs typeface="Times New Roman" charset="0"/>
              </a:rPr>
              <a:t>OR</a:t>
            </a:r>
          </a:p>
          <a:p>
            <a:r>
              <a:rPr lang="en-US" dirty="0" smtClean="0">
                <a:latin typeface="Times New Roman" charset="0"/>
                <a:ea typeface="Times New Roman" charset="0"/>
                <a:cs typeface="Times New Roman" charset="0"/>
              </a:rPr>
              <a:t>Course should be coded “N” if the course is NOT a support course</a:t>
            </a:r>
            <a:endParaRPr lang="en-US" dirty="0">
              <a:latin typeface="Times New Roman" charset="0"/>
              <a:ea typeface="Times New Roman" charset="0"/>
              <a:cs typeface="Times New Roman" charset="0"/>
            </a:endParaRPr>
          </a:p>
          <a:p>
            <a:endParaRPr lang="en-US" dirty="0"/>
          </a:p>
        </p:txBody>
      </p:sp>
    </p:spTree>
    <p:extLst>
      <p:ext uri="{BB962C8B-B14F-4D97-AF65-F5344CB8AC3E}">
        <p14:creationId xmlns:p14="http://schemas.microsoft.com/office/powerpoint/2010/main" val="1940931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8B774C-5FCF-7346-9EF8-2DF2FF9A0675}"/>
              </a:ext>
            </a:extLst>
          </p:cNvPr>
          <p:cNvSpPr>
            <a:spLocks noGrp="1"/>
          </p:cNvSpPr>
          <p:nvPr>
            <p:ph type="title" idx="4294967295"/>
          </p:nvPr>
        </p:nvSpPr>
        <p:spPr>
          <a:xfrm>
            <a:off x="639304" y="1223567"/>
            <a:ext cx="4723109" cy="4411942"/>
          </a:xfrm>
        </p:spPr>
        <p:txBody>
          <a:bodyPr>
            <a:normAutofit/>
          </a:bodyPr>
          <a:lstStyle/>
          <a:p>
            <a:pPr algn="ctr"/>
            <a:r>
              <a:rPr lang="en-US" sz="5400" b="1" dirty="0">
                <a:solidFill>
                  <a:srgbClr val="C00000"/>
                </a:solidFill>
                <a:latin typeface="Times New Roman" panose="02020603050405020304" pitchFamily="18" charset="0"/>
                <a:cs typeface="Times New Roman" panose="02020603050405020304" pitchFamily="18" charset="0"/>
              </a:rPr>
              <a:t>The Updated CB21 Rubrics</a:t>
            </a:r>
          </a:p>
        </p:txBody>
      </p:sp>
      <p:pic>
        <p:nvPicPr>
          <p:cNvPr id="4" name="Picture 3">
            <a:extLst>
              <a:ext uri="{FF2B5EF4-FFF2-40B4-BE49-F238E27FC236}">
                <a16:creationId xmlns="" xmlns:a16="http://schemas.microsoft.com/office/drawing/2014/main" id="{735711D1-656C-434A-9033-6EF80142F9A3}"/>
              </a:ext>
            </a:extLst>
          </p:cNvPr>
          <p:cNvPicPr>
            <a:picLocks noChangeAspect="1"/>
          </p:cNvPicPr>
          <p:nvPr/>
        </p:nvPicPr>
        <p:blipFill>
          <a:blip r:embed="rId2"/>
          <a:stretch>
            <a:fillRect/>
          </a:stretch>
        </p:blipFill>
        <p:spPr>
          <a:xfrm>
            <a:off x="5362413" y="1366137"/>
            <a:ext cx="6086126" cy="4269372"/>
          </a:xfrm>
          <a:prstGeom prst="rect">
            <a:avLst/>
          </a:prstGeom>
        </p:spPr>
      </p:pic>
    </p:spTree>
    <p:extLst>
      <p:ext uri="{BB962C8B-B14F-4D97-AF65-F5344CB8AC3E}">
        <p14:creationId xmlns:p14="http://schemas.microsoft.com/office/powerpoint/2010/main" val="2206212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E36AFA2-CEDE-7048-A3A5-489A6947ECF0}"/>
              </a:ext>
            </a:extLst>
          </p:cNvPr>
          <p:cNvSpPr>
            <a:spLocks noGrp="1"/>
          </p:cNvSpPr>
          <p:nvPr>
            <p:ph type="title"/>
          </p:nvPr>
        </p:nvSpPr>
        <p:spPr>
          <a:xfrm>
            <a:off x="838200" y="365126"/>
            <a:ext cx="10515600" cy="828244"/>
          </a:xfrm>
        </p:spPr>
        <p:txBody>
          <a:bodyPr/>
          <a:lstStyle/>
          <a:p>
            <a:pPr algn="ctr"/>
            <a:r>
              <a:rPr lang="en-US" b="1" dirty="0">
                <a:solidFill>
                  <a:srgbClr val="FFC000"/>
                </a:solidFill>
                <a:latin typeface="Times New Roman" panose="02020603050405020304" pitchFamily="18" charset="0"/>
                <a:cs typeface="Times New Roman" panose="02020603050405020304" pitchFamily="18" charset="0"/>
              </a:rPr>
              <a:t>The Rubrics</a:t>
            </a:r>
          </a:p>
        </p:txBody>
      </p:sp>
      <p:sp>
        <p:nvSpPr>
          <p:cNvPr id="3" name="Content Placeholder 2">
            <a:extLst>
              <a:ext uri="{FF2B5EF4-FFF2-40B4-BE49-F238E27FC236}">
                <a16:creationId xmlns="" xmlns:a16="http://schemas.microsoft.com/office/drawing/2014/main" id="{097453E1-2160-8145-ADA5-E9F1946738C0}"/>
              </a:ext>
            </a:extLst>
          </p:cNvPr>
          <p:cNvSpPr>
            <a:spLocks noGrp="1"/>
          </p:cNvSpPr>
          <p:nvPr>
            <p:ph idx="1"/>
          </p:nvPr>
        </p:nvSpPr>
        <p:spPr>
          <a:xfrm>
            <a:off x="838200" y="1638300"/>
            <a:ext cx="10515600" cy="5010472"/>
          </a:xfrm>
        </p:spPr>
        <p:txBody>
          <a:bodyPr>
            <a:noAutofit/>
          </a:bodyPr>
          <a:lstStyle/>
          <a:p>
            <a:r>
              <a:rPr lang="en-US" dirty="0" smtClean="0">
                <a:latin typeface="Times New Roman" panose="02020603050405020304" pitchFamily="18" charset="0"/>
                <a:cs typeface="Times New Roman" panose="02020603050405020304" pitchFamily="18" charset="0"/>
              </a:rPr>
              <a:t>English and mathematics rubrics vetted </a:t>
            </a:r>
            <a:r>
              <a:rPr lang="en-US" dirty="0">
                <a:latin typeface="Times New Roman" panose="02020603050405020304" pitchFamily="18" charset="0"/>
                <a:cs typeface="Times New Roman" panose="02020603050405020304" pitchFamily="18" charset="0"/>
              </a:rPr>
              <a:t>by discipline faculty during five Recoding Regional meetings in March 2019</a:t>
            </a:r>
          </a:p>
          <a:p>
            <a:pPr lvl="1"/>
            <a:r>
              <a:rPr lang="en-US" dirty="0">
                <a:latin typeface="Times New Roman" panose="02020603050405020304" pitchFamily="18" charset="0"/>
                <a:cs typeface="Times New Roman" panose="02020603050405020304" pitchFamily="18" charset="0"/>
              </a:rPr>
              <a:t>Survey for feedback March 26 – April 3</a:t>
            </a:r>
          </a:p>
          <a:p>
            <a:pPr lvl="1"/>
            <a:r>
              <a:rPr lang="en-US" dirty="0">
                <a:latin typeface="Times New Roman" panose="02020603050405020304" pitchFamily="18" charset="0"/>
                <a:cs typeface="Times New Roman" panose="02020603050405020304" pitchFamily="18" charset="0"/>
              </a:rPr>
              <a:t>The CB21 Rubrics are linked in the Resolution Packet: </a:t>
            </a:r>
            <a:r>
              <a:rPr lang="en-US" i="1" dirty="0">
                <a:latin typeface="Times New Roman" panose="02020603050405020304" pitchFamily="18" charset="0"/>
                <a:cs typeface="Times New Roman" panose="02020603050405020304" pitchFamily="18" charset="0"/>
              </a:rPr>
              <a:t>Resolution 9.01 S19 CB21 Rubrics for Coding Course </a:t>
            </a:r>
            <a:r>
              <a:rPr lang="en-US" i="1" dirty="0" smtClean="0">
                <a:latin typeface="Times New Roman" panose="02020603050405020304" pitchFamily="18" charset="0"/>
                <a:cs typeface="Times New Roman" panose="02020603050405020304" pitchFamily="18" charset="0"/>
              </a:rPr>
              <a:t>Outcomes</a:t>
            </a:r>
            <a:r>
              <a:rPr lang="en-US" i="1" dirty="0">
                <a:latin typeface="Times New Roman" panose="02020603050405020304" pitchFamily="18" charset="0"/>
                <a:cs typeface="Times New Roman" panose="02020603050405020304" pitchFamily="18" charset="0"/>
              </a:rPr>
              <a:t>:</a:t>
            </a:r>
          </a:p>
          <a:p>
            <a:pPr marL="914400" lvl="2" indent="0">
              <a:buNone/>
            </a:pPr>
            <a:r>
              <a:rPr lang="en-US" dirty="0">
                <a:latin typeface="Times New Roman" panose="02020603050405020304" pitchFamily="18" charset="0"/>
                <a:cs typeface="Times New Roman" panose="02020603050405020304" pitchFamily="18" charset="0"/>
              </a:rPr>
              <a:t>Resolved, That the Academic Senate for California Community Colleges approve the CB21 rubrics and endorse their use for coding course outcomes for local college credit and noncredit courses in English, mathematics, and other related or appropriate disciplines</a:t>
            </a:r>
            <a:r>
              <a:rPr lang="en-US" dirty="0" smtClean="0">
                <a:latin typeface="Times New Roman" panose="02020603050405020304" pitchFamily="18" charset="0"/>
                <a:cs typeface="Times New Roman" panose="02020603050405020304" pitchFamily="18" charset="0"/>
              </a:rPr>
              <a:t>.</a:t>
            </a:r>
          </a:p>
          <a:p>
            <a:r>
              <a:rPr lang="en-US" dirty="0" smtClean="0">
                <a:latin typeface="Times New Roman" panose="02020603050405020304" pitchFamily="18" charset="0"/>
                <a:cs typeface="Times New Roman" panose="02020603050405020304" pitchFamily="18" charset="0"/>
              </a:rPr>
              <a:t>ESL rubrics reviewed and updated and ready for vetting at Recoding Regional Meetings in September 2019 </a:t>
            </a:r>
            <a:r>
              <a:rPr lang="en-US" b="1" dirty="0" smtClean="0">
                <a:latin typeface="Times New Roman" panose="02020603050405020304" pitchFamily="18" charset="0"/>
                <a:cs typeface="Times New Roman" panose="02020603050405020304" pitchFamily="18" charset="0"/>
              </a:rPr>
              <a:t>NOW!</a:t>
            </a:r>
          </a:p>
          <a:p>
            <a:pPr lvl="1"/>
            <a:r>
              <a:rPr lang="en-US" dirty="0" smtClean="0">
                <a:latin typeface="Times New Roman" panose="02020603050405020304" pitchFamily="18" charset="0"/>
                <a:cs typeface="Times New Roman" panose="02020603050405020304" pitchFamily="18" charset="0"/>
              </a:rPr>
              <a:t>Three regionals: Clovis (Sept. 5), Cypress (Sept. 11), Skyline (Sept. 23)</a:t>
            </a:r>
          </a:p>
          <a:p>
            <a:pPr lvl="1"/>
            <a:r>
              <a:rPr lang="en-US" dirty="0" smtClean="0">
                <a:latin typeface="Times New Roman" panose="02020603050405020304" pitchFamily="18" charset="0"/>
                <a:cs typeface="Times New Roman" panose="02020603050405020304" pitchFamily="18" charset="0"/>
              </a:rPr>
              <a:t>Webinar Sept. 25</a:t>
            </a:r>
          </a:p>
          <a:p>
            <a:pPr lvl="1"/>
            <a:r>
              <a:rPr lang="en-US" dirty="0" smtClean="0">
                <a:latin typeface="Times New Roman" panose="02020603050405020304" pitchFamily="18" charset="0"/>
                <a:cs typeface="Times New Roman" panose="02020603050405020304" pitchFamily="18" charset="0"/>
              </a:rPr>
              <a:t>Survey for feedback Sept. 24-Oct. 2</a:t>
            </a:r>
          </a:p>
        </p:txBody>
      </p:sp>
    </p:spTree>
    <p:extLst>
      <p:ext uri="{BB962C8B-B14F-4D97-AF65-F5344CB8AC3E}">
        <p14:creationId xmlns:p14="http://schemas.microsoft.com/office/powerpoint/2010/main" val="1489377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E36AFA2-CEDE-7048-A3A5-489A6947ECF0}"/>
              </a:ext>
            </a:extLst>
          </p:cNvPr>
          <p:cNvSpPr>
            <a:spLocks noGrp="1"/>
          </p:cNvSpPr>
          <p:nvPr>
            <p:ph type="title"/>
          </p:nvPr>
        </p:nvSpPr>
        <p:spPr>
          <a:xfrm>
            <a:off x="838200" y="365126"/>
            <a:ext cx="10515600" cy="828244"/>
          </a:xfrm>
        </p:spPr>
        <p:txBody>
          <a:bodyPr/>
          <a:lstStyle/>
          <a:p>
            <a:pPr algn="ctr"/>
            <a:r>
              <a:rPr lang="en-US" b="1" dirty="0">
                <a:solidFill>
                  <a:srgbClr val="FFC000"/>
                </a:solidFill>
                <a:latin typeface="Times New Roman" panose="02020603050405020304" pitchFamily="18" charset="0"/>
                <a:cs typeface="Times New Roman" panose="02020603050405020304" pitchFamily="18" charset="0"/>
              </a:rPr>
              <a:t>The Rubrics</a:t>
            </a:r>
          </a:p>
        </p:txBody>
      </p:sp>
      <p:sp>
        <p:nvSpPr>
          <p:cNvPr id="3" name="Content Placeholder 2">
            <a:extLst>
              <a:ext uri="{FF2B5EF4-FFF2-40B4-BE49-F238E27FC236}">
                <a16:creationId xmlns="" xmlns:a16="http://schemas.microsoft.com/office/drawing/2014/main" id="{097453E1-2160-8145-ADA5-E9F1946738C0}"/>
              </a:ext>
            </a:extLst>
          </p:cNvPr>
          <p:cNvSpPr>
            <a:spLocks noGrp="1"/>
          </p:cNvSpPr>
          <p:nvPr>
            <p:ph idx="1"/>
          </p:nvPr>
        </p:nvSpPr>
        <p:spPr>
          <a:xfrm>
            <a:off x="712922" y="1193369"/>
            <a:ext cx="10640878" cy="5455403"/>
          </a:xfrm>
        </p:spPr>
        <p:txBody>
          <a:bodyPr>
            <a:noAutofit/>
          </a:bodyPr>
          <a:lstStyle/>
          <a:p>
            <a:pPr fontAlgn="base"/>
            <a:r>
              <a:rPr lang="en-US" dirty="0">
                <a:latin typeface="Times New Roman" panose="02020603050405020304" pitchFamily="18" charset="0"/>
                <a:cs typeface="Times New Roman" panose="02020603050405020304" pitchFamily="18" charset="0"/>
              </a:rPr>
              <a:t>The rubrics are outcomes that demonstrate course level outcomes/an educational level that student has attained by completion of course.</a:t>
            </a:r>
          </a:p>
          <a:p>
            <a:pPr fontAlgn="base"/>
            <a:r>
              <a:rPr lang="en-US" dirty="0">
                <a:latin typeface="Times New Roman" panose="02020603050405020304" pitchFamily="18" charset="0"/>
                <a:cs typeface="Times New Roman" panose="02020603050405020304" pitchFamily="18" charset="0"/>
              </a:rPr>
              <a:t>The rubrics do not include all of the learning outcomes of every course</a:t>
            </a:r>
          </a:p>
          <a:p>
            <a:pPr lvl="0" fontAlgn="base"/>
            <a:r>
              <a:rPr lang="en-US" dirty="0">
                <a:latin typeface="Times New Roman" panose="02020603050405020304" pitchFamily="18" charset="0"/>
                <a:cs typeface="Times New Roman" panose="02020603050405020304" pitchFamily="18" charset="0"/>
              </a:rPr>
              <a:t>The new coding identifies the level at which the student should be upon completion of a course in a pathway. </a:t>
            </a:r>
          </a:p>
          <a:p>
            <a:pPr lvl="1" fontAlgn="base"/>
            <a:r>
              <a:rPr lang="en-US" dirty="0">
                <a:latin typeface="Times New Roman" panose="02020603050405020304" pitchFamily="18" charset="0"/>
                <a:cs typeface="Times New Roman" panose="02020603050405020304" pitchFamily="18" charset="0"/>
              </a:rPr>
              <a:t>A level typically indicates one-year of high school course work at a standard pace, neither accelerated, nor stretched. </a:t>
            </a:r>
          </a:p>
          <a:p>
            <a:pPr lvl="1" fontAlgn="base"/>
            <a:r>
              <a:rPr lang="en-US" dirty="0">
                <a:latin typeface="Times New Roman" panose="02020603050405020304" pitchFamily="18" charset="0"/>
                <a:cs typeface="Times New Roman" panose="02020603050405020304" pitchFamily="18" charset="0"/>
              </a:rPr>
              <a:t>This generally is interpreted to be one-term at a standard college pace.</a:t>
            </a:r>
          </a:p>
          <a:p>
            <a:r>
              <a:rPr lang="en-US" dirty="0">
                <a:latin typeface="Times New Roman" panose="02020603050405020304" pitchFamily="18" charset="0"/>
                <a:cs typeface="Times New Roman" panose="02020603050405020304" pitchFamily="18" charset="0"/>
              </a:rPr>
              <a:t>New coding integrates traditional level outcomes updated with current expectations from the Federal</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Educational Functioning Level (EFL) descriptors, based on Common Core Standards</a:t>
            </a:r>
          </a:p>
          <a:p>
            <a:pPr lvl="0"/>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1755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a:xfrm>
            <a:off x="838200" y="336550"/>
            <a:ext cx="10515600" cy="996951"/>
          </a:xfrm>
        </p:spPr>
        <p:txBody>
          <a:bodyPr>
            <a:normAutofit/>
          </a:bodyPr>
          <a:lstStyle/>
          <a:p>
            <a:pPr algn="ctr"/>
            <a:r>
              <a:rPr lang="en-US" b="1" dirty="0">
                <a:solidFill>
                  <a:srgbClr val="FFC000"/>
                </a:solidFill>
                <a:latin typeface="Times New Roman" panose="02020603050405020304" pitchFamily="18" charset="0"/>
                <a:cs typeface="Times New Roman" panose="02020603050405020304" pitchFamily="18" charset="0"/>
              </a:rPr>
              <a:t>The Rubrics</a:t>
            </a:r>
            <a:endParaRPr lang="en-US" sz="4000" dirty="0">
              <a:solidFill>
                <a:srgbClr val="0070C0"/>
              </a:solidFill>
              <a:latin typeface="Times New Roman" panose="02020603050405020304" pitchFamily="18" charset="0"/>
              <a:ea typeface="Times New Roman" charset="0"/>
              <a:cs typeface="Times New Roman" panose="02020603050405020304" pitchFamily="18" charset="0"/>
            </a:endParaRPr>
          </a:p>
        </p:txBody>
      </p:sp>
      <p:sp>
        <p:nvSpPr>
          <p:cNvPr id="14339" name="Rectangle 1027"/>
          <p:cNvSpPr>
            <a:spLocks noGrp="1" noChangeArrowheads="1"/>
          </p:cNvSpPr>
          <p:nvPr>
            <p:ph idx="1"/>
          </p:nvPr>
        </p:nvSpPr>
        <p:spPr>
          <a:xfrm>
            <a:off x="838200" y="1627322"/>
            <a:ext cx="10400071" cy="4581750"/>
          </a:xfrm>
        </p:spPr>
        <p:txBody>
          <a:bodyPr>
            <a:normAutofit/>
          </a:bodyPr>
          <a:lstStyle/>
          <a:p>
            <a:pPr lvl="0"/>
            <a:r>
              <a:rPr lang="en-US" dirty="0">
                <a:latin typeface="Times New Roman" panose="02020603050405020304" pitchFamily="18" charset="0"/>
                <a:cs typeface="Times New Roman" panose="02020603050405020304" pitchFamily="18" charset="0"/>
              </a:rPr>
              <a:t>New coding identifies and helps track student progress for AB 705 and Student Centered Funding Formula (SCFF) time to completion metrics.</a:t>
            </a:r>
          </a:p>
          <a:p>
            <a:r>
              <a:rPr lang="en-US" dirty="0">
                <a:latin typeface="Times New Roman" panose="02020603050405020304" pitchFamily="18" charset="0"/>
                <a:cs typeface="Times New Roman" panose="02020603050405020304" pitchFamily="18" charset="0"/>
              </a:rPr>
              <a:t>There may be additional levels below transfer that did not exist prior to 2019. This is due to including noncredit, Adult Basic Education (ABE) and Adult Secondary Education (ASE) in the same rubric with credit courses.</a:t>
            </a:r>
          </a:p>
          <a:p>
            <a:r>
              <a:rPr lang="en-US" dirty="0">
                <a:latin typeface="Times New Roman" panose="02020603050405020304" pitchFamily="18" charset="0"/>
                <a:cs typeface="Times New Roman" panose="02020603050405020304" pitchFamily="18" charset="0"/>
              </a:rPr>
              <a:t>All in same rubric to facilitate alignment between credit, noncredit, and adult schools and allow for mirrored courses and transition from adult education and noncredit to credit.</a:t>
            </a:r>
          </a:p>
        </p:txBody>
      </p:sp>
    </p:spTree>
    <p:extLst>
      <p:ext uri="{BB962C8B-B14F-4D97-AF65-F5344CB8AC3E}">
        <p14:creationId xmlns:p14="http://schemas.microsoft.com/office/powerpoint/2010/main" val="39470119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283627-0277-8D4C-B5D5-36D98E3049F4}"/>
              </a:ext>
            </a:extLst>
          </p:cNvPr>
          <p:cNvSpPr>
            <a:spLocks noGrp="1"/>
          </p:cNvSpPr>
          <p:nvPr>
            <p:ph type="title"/>
          </p:nvPr>
        </p:nvSpPr>
        <p:spPr/>
        <p:txBody>
          <a:bodyPr>
            <a:noAutofit/>
          </a:bodyPr>
          <a:lstStyle/>
          <a:p>
            <a:pPr algn="ctr"/>
            <a:r>
              <a:rPr lang="en-US" sz="3600" b="1" dirty="0">
                <a:solidFill>
                  <a:srgbClr val="0070C0"/>
                </a:solidFill>
                <a:latin typeface="Times New Roman" panose="02020603050405020304" pitchFamily="18" charset="0"/>
                <a:cs typeface="Times New Roman" panose="02020603050405020304" pitchFamily="18" charset="0"/>
              </a:rPr>
              <a:t>Description</a:t>
            </a:r>
          </a:p>
        </p:txBody>
      </p:sp>
      <p:sp>
        <p:nvSpPr>
          <p:cNvPr id="3" name="Content Placeholder 2">
            <a:extLst>
              <a:ext uri="{FF2B5EF4-FFF2-40B4-BE49-F238E27FC236}">
                <a16:creationId xmlns="" xmlns:a16="http://schemas.microsoft.com/office/drawing/2014/main" id="{C5347962-285D-FB48-9CB7-B1D3AE70BE50}"/>
              </a:ext>
            </a:extLst>
          </p:cNvPr>
          <p:cNvSpPr>
            <a:spLocks noGrp="1"/>
          </p:cNvSpPr>
          <p:nvPr>
            <p:ph idx="1"/>
          </p:nvPr>
        </p:nvSpPr>
        <p:spPr>
          <a:xfrm>
            <a:off x="838200" y="1920615"/>
            <a:ext cx="10410371" cy="3748665"/>
          </a:xfrm>
          <a:ln/>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en-US" dirty="0">
                <a:highlight>
                  <a:srgbClr val="FFFFFF"/>
                </a:highlight>
                <a:latin typeface="Times New Roman" panose="02020603050405020304" pitchFamily="18" charset="0"/>
                <a:cs typeface="Times New Roman" panose="02020603050405020304" pitchFamily="18" charset="0"/>
              </a:rPr>
              <a:t>The work of the AB 705 Data Revision Project was to define coding to count courses more accurately for evaluation of AB 705 </a:t>
            </a:r>
            <a:r>
              <a:rPr lang="en-US" dirty="0" smtClean="0">
                <a:highlight>
                  <a:srgbClr val="FFFFFF"/>
                </a:highlight>
                <a:latin typeface="Times New Roman" panose="02020603050405020304" pitchFamily="18" charset="0"/>
                <a:cs typeface="Times New Roman" panose="02020603050405020304" pitchFamily="18" charset="0"/>
              </a:rPr>
              <a:t>implementation.</a:t>
            </a:r>
          </a:p>
          <a:p>
            <a:pPr marL="0" indent="0">
              <a:buNone/>
            </a:pPr>
            <a:endParaRPr lang="en-US" dirty="0">
              <a:highlight>
                <a:srgbClr val="FFFFFF"/>
              </a:highlight>
              <a:latin typeface="Times New Roman" panose="02020603050405020304" pitchFamily="18" charset="0"/>
              <a:cs typeface="Times New Roman" panose="02020603050405020304" pitchFamily="18" charset="0"/>
            </a:endParaRPr>
          </a:p>
          <a:p>
            <a:pPr marL="0" indent="0">
              <a:buNone/>
            </a:pPr>
            <a:r>
              <a:rPr lang="en-US" dirty="0" smtClean="0">
                <a:highlight>
                  <a:srgbClr val="FFFFFF"/>
                </a:highlight>
                <a:latin typeface="Times New Roman" panose="02020603050405020304" pitchFamily="18" charset="0"/>
                <a:cs typeface="Times New Roman" panose="02020603050405020304" pitchFamily="18" charset="0"/>
              </a:rPr>
              <a:t>This </a:t>
            </a:r>
            <a:r>
              <a:rPr lang="en-US" dirty="0">
                <a:highlight>
                  <a:srgbClr val="FFFFFF"/>
                </a:highlight>
                <a:latin typeface="Times New Roman" panose="02020603050405020304" pitchFamily="18" charset="0"/>
                <a:cs typeface="Times New Roman" panose="02020603050405020304" pitchFamily="18" charset="0"/>
              </a:rPr>
              <a:t>segment will provide an opportunity to learn about and discuss the </a:t>
            </a:r>
            <a:r>
              <a:rPr lang="en-US" dirty="0" smtClean="0">
                <a:highlight>
                  <a:srgbClr val="FFFFFF"/>
                </a:highlight>
                <a:latin typeface="Times New Roman" panose="02020603050405020304" pitchFamily="18" charset="0"/>
                <a:cs typeface="Times New Roman" panose="02020603050405020304" pitchFamily="18" charset="0"/>
              </a:rPr>
              <a:t>updated CB21 ESL rubric </a:t>
            </a:r>
            <a:r>
              <a:rPr lang="en-US" dirty="0">
                <a:highlight>
                  <a:srgbClr val="FFFFFF"/>
                </a:highlight>
                <a:latin typeface="Times New Roman" panose="02020603050405020304" pitchFamily="18" charset="0"/>
                <a:cs typeface="Times New Roman" panose="02020603050405020304" pitchFamily="18" charset="0"/>
              </a:rPr>
              <a:t>and the new </a:t>
            </a:r>
            <a:r>
              <a:rPr lang="en-US" dirty="0" smtClean="0">
                <a:highlight>
                  <a:srgbClr val="FFFFFF"/>
                </a:highlight>
                <a:latin typeface="Times New Roman" panose="02020603050405020304" pitchFamily="18" charset="0"/>
                <a:cs typeface="Times New Roman" panose="02020603050405020304" pitchFamily="18" charset="0"/>
              </a:rPr>
              <a:t>CB25 and CB26 MIS </a:t>
            </a:r>
            <a:r>
              <a:rPr lang="en-US" dirty="0">
                <a:highlight>
                  <a:srgbClr val="FFFFFF"/>
                </a:highlight>
                <a:latin typeface="Times New Roman" panose="02020603050405020304" pitchFamily="18" charset="0"/>
                <a:cs typeface="Times New Roman" panose="02020603050405020304" pitchFamily="18" charset="0"/>
              </a:rPr>
              <a:t>Data </a:t>
            </a:r>
            <a:r>
              <a:rPr lang="en-US" dirty="0" smtClean="0">
                <a:highlight>
                  <a:srgbClr val="FFFFFF"/>
                </a:highlight>
                <a:latin typeface="Times New Roman" panose="02020603050405020304" pitchFamily="18" charset="0"/>
                <a:cs typeface="Times New Roman" panose="02020603050405020304" pitchFamily="18" charset="0"/>
              </a:rPr>
              <a:t>Elements. </a:t>
            </a:r>
            <a:endParaRPr lang="en-US" dirty="0">
              <a:highlight>
                <a:srgbClr val="FFFFFF"/>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91421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a:bodyPr>
          <a:lstStyle/>
          <a:p>
            <a:pPr algn="ctr"/>
            <a:r>
              <a:rPr lang="en-US" b="1" dirty="0">
                <a:solidFill>
                  <a:srgbClr val="FFC000"/>
                </a:solidFill>
                <a:latin typeface="Times New Roman" panose="02020603050405020304" pitchFamily="18" charset="0"/>
                <a:cs typeface="Times New Roman" panose="02020603050405020304" pitchFamily="18" charset="0"/>
              </a:rPr>
              <a:t>The Rubrics do NOT…</a:t>
            </a:r>
            <a:endParaRPr lang="en-US" dirty="0">
              <a:latin typeface="Times New Roman" panose="02020603050405020304" pitchFamily="18" charset="0"/>
              <a:cs typeface="Times New Roman" panose="02020603050405020304" pitchFamily="18" charset="0"/>
            </a:endParaRPr>
          </a:p>
        </p:txBody>
      </p:sp>
      <p:sp>
        <p:nvSpPr>
          <p:cNvPr id="23555" name="Rectangle 3"/>
          <p:cNvSpPr>
            <a:spLocks noGrp="1" noChangeArrowheads="1"/>
          </p:cNvSpPr>
          <p:nvPr>
            <p:ph idx="1"/>
          </p:nvPr>
        </p:nvSpPr>
        <p:spPr>
          <a:xfrm>
            <a:off x="838200" y="1525588"/>
            <a:ext cx="10515600" cy="4351338"/>
          </a:xfrm>
        </p:spPr>
        <p:txBody>
          <a:bodyPr>
            <a:normAutofit/>
          </a:bodyPr>
          <a:lstStyle/>
          <a:p>
            <a:pPr marL="0" lvl="0" indent="0">
              <a:buNone/>
            </a:pPr>
            <a:endParaRPr lang="en-US"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Drive curricular content or pedagogy;</a:t>
            </a:r>
          </a:p>
          <a:p>
            <a:pPr lvl="0"/>
            <a:r>
              <a:rPr lang="en-US" dirty="0">
                <a:latin typeface="Times New Roman" panose="02020603050405020304" pitchFamily="18" charset="0"/>
                <a:cs typeface="Times New Roman" panose="02020603050405020304" pitchFamily="18" charset="0"/>
              </a:rPr>
              <a:t>Include all of the language of the EFLs…but they do adapt them to California community college curriculum with accurate, yet concise descriptions;</a:t>
            </a:r>
          </a:p>
          <a:p>
            <a:pPr lvl="0"/>
            <a:r>
              <a:rPr lang="en-US" dirty="0">
                <a:latin typeface="Times New Roman" panose="02020603050405020304" pitchFamily="18" charset="0"/>
                <a:cs typeface="Times New Roman" panose="02020603050405020304" pitchFamily="18" charset="0"/>
              </a:rPr>
              <a:t>Dictate any particular innovation, program or course strategy;</a:t>
            </a:r>
          </a:p>
          <a:p>
            <a:pPr lvl="0"/>
            <a:r>
              <a:rPr lang="en-US" dirty="0">
                <a:latin typeface="Times New Roman" panose="02020603050405020304" pitchFamily="18" charset="0"/>
                <a:cs typeface="Times New Roman" panose="02020603050405020304" pitchFamily="18" charset="0"/>
              </a:rPr>
              <a:t>Determine or dictate sequences or prerequisites for any particular course.</a:t>
            </a:r>
          </a:p>
          <a:p>
            <a:pPr eaLnBrk="1" hangingPunct="1">
              <a:lnSpc>
                <a:spcPct val="80000"/>
              </a:lnSpc>
              <a:spcBef>
                <a:spcPct val="0"/>
              </a:spcBef>
              <a:buFont typeface="Wingdings" charset="0"/>
              <a:buNone/>
            </a:pPr>
            <a:endParaRPr lang="en-US" dirty="0">
              <a:latin typeface="Times New Roman" panose="02020603050405020304" pitchFamily="18" charset="0"/>
              <a:ea typeface="Times New Roman" charset="0"/>
              <a:cs typeface="Times New Roman" panose="02020603050405020304" pitchFamily="18" charset="0"/>
            </a:endParaRPr>
          </a:p>
        </p:txBody>
      </p:sp>
    </p:spTree>
    <p:extLst>
      <p:ext uri="{BB962C8B-B14F-4D97-AF65-F5344CB8AC3E}">
        <p14:creationId xmlns:p14="http://schemas.microsoft.com/office/powerpoint/2010/main" val="25095023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5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8B774C-5FCF-7346-9EF8-2DF2FF9A0675}"/>
              </a:ext>
            </a:extLst>
          </p:cNvPr>
          <p:cNvSpPr>
            <a:spLocks noGrp="1"/>
          </p:cNvSpPr>
          <p:nvPr>
            <p:ph type="title" idx="4294967295"/>
          </p:nvPr>
        </p:nvSpPr>
        <p:spPr>
          <a:xfrm>
            <a:off x="639304" y="1223567"/>
            <a:ext cx="4723109" cy="4411942"/>
          </a:xfrm>
        </p:spPr>
        <p:txBody>
          <a:bodyPr>
            <a:normAutofit/>
          </a:bodyPr>
          <a:lstStyle/>
          <a:p>
            <a:pPr algn="ctr"/>
            <a:r>
              <a:rPr lang="en-US" sz="5400" b="1" dirty="0">
                <a:solidFill>
                  <a:srgbClr val="C00000"/>
                </a:solidFill>
                <a:latin typeface="Times New Roman" panose="02020603050405020304" pitchFamily="18" charset="0"/>
                <a:cs typeface="Times New Roman" panose="02020603050405020304" pitchFamily="18" charset="0"/>
              </a:rPr>
              <a:t>Q and A</a:t>
            </a:r>
          </a:p>
        </p:txBody>
      </p:sp>
      <p:pic>
        <p:nvPicPr>
          <p:cNvPr id="3" name="Picture 2">
            <a:extLst>
              <a:ext uri="{FF2B5EF4-FFF2-40B4-BE49-F238E27FC236}">
                <a16:creationId xmlns="" xmlns:a16="http://schemas.microsoft.com/office/drawing/2014/main" id="{8FA754ED-6A1A-6749-87B8-237472228DA4}"/>
              </a:ext>
            </a:extLst>
          </p:cNvPr>
          <p:cNvPicPr>
            <a:picLocks noChangeAspect="1"/>
          </p:cNvPicPr>
          <p:nvPr/>
        </p:nvPicPr>
        <p:blipFill>
          <a:blip r:embed="rId2"/>
          <a:stretch>
            <a:fillRect/>
          </a:stretch>
        </p:blipFill>
        <p:spPr>
          <a:xfrm>
            <a:off x="5362413" y="1937426"/>
            <a:ext cx="5328970" cy="2984223"/>
          </a:xfrm>
          <a:prstGeom prst="rect">
            <a:avLst/>
          </a:prstGeom>
        </p:spPr>
      </p:pic>
    </p:spTree>
    <p:extLst>
      <p:ext uri="{BB962C8B-B14F-4D97-AF65-F5344CB8AC3E}">
        <p14:creationId xmlns:p14="http://schemas.microsoft.com/office/powerpoint/2010/main" val="910893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283627-0277-8D4C-B5D5-36D98E3049F4}"/>
              </a:ext>
            </a:extLst>
          </p:cNvPr>
          <p:cNvSpPr>
            <a:spLocks noGrp="1"/>
          </p:cNvSpPr>
          <p:nvPr>
            <p:ph type="title"/>
          </p:nvPr>
        </p:nvSpPr>
        <p:spPr/>
        <p:txBody>
          <a:bodyPr>
            <a:normAutofit/>
          </a:bodyPr>
          <a:lstStyle/>
          <a:p>
            <a:pPr algn="ctr"/>
            <a:r>
              <a:rPr lang="en-US" sz="5400" b="1" dirty="0">
                <a:solidFill>
                  <a:srgbClr val="0070C0"/>
                </a:solidFill>
                <a:latin typeface="Times New Roman" panose="02020603050405020304" pitchFamily="18" charset="0"/>
                <a:cs typeface="Times New Roman" panose="02020603050405020304" pitchFamily="18" charset="0"/>
              </a:rPr>
              <a:t>Overview</a:t>
            </a:r>
          </a:p>
        </p:txBody>
      </p:sp>
      <p:sp>
        <p:nvSpPr>
          <p:cNvPr id="3" name="Content Placeholder 2">
            <a:extLst>
              <a:ext uri="{FF2B5EF4-FFF2-40B4-BE49-F238E27FC236}">
                <a16:creationId xmlns="" xmlns:a16="http://schemas.microsoft.com/office/drawing/2014/main" id="{C5347962-285D-FB48-9CB7-B1D3AE70BE50}"/>
              </a:ext>
            </a:extLst>
          </p:cNvPr>
          <p:cNvSpPr>
            <a:spLocks noGrp="1"/>
          </p:cNvSpPr>
          <p:nvPr>
            <p:ph idx="1"/>
          </p:nvPr>
        </p:nvSpPr>
        <p:spPr>
          <a:xfrm>
            <a:off x="838201" y="1690688"/>
            <a:ext cx="5722620" cy="2851815"/>
          </a:xfrm>
        </p:spPr>
        <p:txBody>
          <a:bodyPr>
            <a:normAutofit/>
          </a:bodyPr>
          <a:lstStyle/>
          <a:p>
            <a:r>
              <a:rPr lang="en-US" dirty="0">
                <a:latin typeface="Times New Roman" panose="02020603050405020304" pitchFamily="18" charset="0"/>
                <a:cs typeface="Times New Roman" panose="02020603050405020304" pitchFamily="18" charset="0"/>
              </a:rPr>
              <a:t>AB 705</a:t>
            </a:r>
          </a:p>
          <a:p>
            <a:r>
              <a:rPr lang="en-US" dirty="0" smtClean="0">
                <a:latin typeface="Times New Roman" panose="02020603050405020304" pitchFamily="18" charset="0"/>
                <a:cs typeface="Times New Roman" panose="02020603050405020304" pitchFamily="18" charset="0"/>
              </a:rPr>
              <a:t>AB </a:t>
            </a:r>
            <a:r>
              <a:rPr lang="en-US" dirty="0">
                <a:latin typeface="Times New Roman" panose="02020603050405020304" pitchFamily="18" charset="0"/>
                <a:cs typeface="Times New Roman" panose="02020603050405020304" pitchFamily="18" charset="0"/>
              </a:rPr>
              <a:t>705 Data Revision Project</a:t>
            </a:r>
          </a:p>
          <a:p>
            <a:r>
              <a:rPr lang="en-US" dirty="0">
                <a:latin typeface="Times New Roman" panose="02020603050405020304" pitchFamily="18" charset="0"/>
                <a:cs typeface="Times New Roman" panose="02020603050405020304" pitchFamily="18" charset="0"/>
              </a:rPr>
              <a:t>The Updated CB21 Rubrics</a:t>
            </a:r>
          </a:p>
          <a:p>
            <a:r>
              <a:rPr lang="en-US" dirty="0">
                <a:latin typeface="Times New Roman" panose="02020603050405020304" pitchFamily="18" charset="0"/>
                <a:cs typeface="Times New Roman" panose="02020603050405020304" pitchFamily="18" charset="0"/>
              </a:rPr>
              <a:t>Q and A</a:t>
            </a:r>
          </a:p>
          <a:p>
            <a:pPr marL="0" indent="0">
              <a:buNone/>
            </a:pP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 xmlns:a16="http://schemas.microsoft.com/office/drawing/2014/main" id="{84B6A841-6AE7-0543-B703-B8B570616756}"/>
              </a:ext>
            </a:extLst>
          </p:cNvPr>
          <p:cNvPicPr>
            <a:picLocks noChangeAspect="1"/>
          </p:cNvPicPr>
          <p:nvPr/>
        </p:nvPicPr>
        <p:blipFill>
          <a:blip r:embed="rId2"/>
          <a:stretch>
            <a:fillRect/>
          </a:stretch>
        </p:blipFill>
        <p:spPr>
          <a:xfrm>
            <a:off x="6752206" y="3758092"/>
            <a:ext cx="4756870" cy="2485848"/>
          </a:xfrm>
          <a:prstGeom prst="rect">
            <a:avLst/>
          </a:prstGeom>
        </p:spPr>
      </p:pic>
    </p:spTree>
    <p:extLst>
      <p:ext uri="{BB962C8B-B14F-4D97-AF65-F5344CB8AC3E}">
        <p14:creationId xmlns:p14="http://schemas.microsoft.com/office/powerpoint/2010/main" val="2388169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8B774C-5FCF-7346-9EF8-2DF2FF9A0675}"/>
              </a:ext>
            </a:extLst>
          </p:cNvPr>
          <p:cNvSpPr>
            <a:spLocks noGrp="1"/>
          </p:cNvSpPr>
          <p:nvPr>
            <p:ph type="title" idx="4294967295"/>
          </p:nvPr>
        </p:nvSpPr>
        <p:spPr>
          <a:xfrm>
            <a:off x="639304" y="1223567"/>
            <a:ext cx="4723109" cy="4411942"/>
          </a:xfrm>
        </p:spPr>
        <p:txBody>
          <a:bodyPr>
            <a:normAutofit/>
          </a:bodyPr>
          <a:lstStyle/>
          <a:p>
            <a:pPr algn="ctr"/>
            <a:r>
              <a:rPr lang="en-US" sz="6800" b="1" dirty="0">
                <a:solidFill>
                  <a:srgbClr val="C00000"/>
                </a:solidFill>
                <a:latin typeface="Times New Roman" panose="02020603050405020304" pitchFamily="18" charset="0"/>
                <a:cs typeface="Times New Roman" panose="02020603050405020304" pitchFamily="18" charset="0"/>
              </a:rPr>
              <a:t>AB 705</a:t>
            </a:r>
            <a:br>
              <a:rPr lang="en-US" sz="6800" b="1" dirty="0">
                <a:solidFill>
                  <a:srgbClr val="C00000"/>
                </a:solidFill>
                <a:latin typeface="Times New Roman" panose="02020603050405020304" pitchFamily="18" charset="0"/>
                <a:cs typeface="Times New Roman" panose="02020603050405020304" pitchFamily="18" charset="0"/>
              </a:rPr>
            </a:br>
            <a:r>
              <a:rPr lang="en-US" sz="3600" b="1" dirty="0">
                <a:solidFill>
                  <a:srgbClr val="C00000"/>
                </a:solidFill>
                <a:latin typeface="Times New Roman" panose="02020603050405020304" pitchFamily="18" charset="0"/>
                <a:cs typeface="Times New Roman" panose="02020603050405020304" pitchFamily="18" charset="0"/>
              </a:rPr>
              <a:t>(Irwin, 2017)</a:t>
            </a:r>
            <a:endParaRPr lang="en-US" sz="6800" b="1" dirty="0">
              <a:solidFill>
                <a:srgbClr val="C0000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 xmlns:a16="http://schemas.microsoft.com/office/drawing/2014/main" id="{DB2B848C-49AD-0C49-AE4C-919EABC776BD}"/>
              </a:ext>
            </a:extLst>
          </p:cNvPr>
          <p:cNvPicPr>
            <a:picLocks noChangeAspect="1"/>
          </p:cNvPicPr>
          <p:nvPr/>
        </p:nvPicPr>
        <p:blipFill>
          <a:blip r:embed="rId2"/>
          <a:stretch>
            <a:fillRect/>
          </a:stretch>
        </p:blipFill>
        <p:spPr>
          <a:xfrm>
            <a:off x="5966962" y="1858852"/>
            <a:ext cx="4177701" cy="3141372"/>
          </a:xfrm>
          <a:prstGeom prst="rect">
            <a:avLst/>
          </a:prstGeom>
        </p:spPr>
      </p:pic>
    </p:spTree>
    <p:extLst>
      <p:ext uri="{BB962C8B-B14F-4D97-AF65-F5344CB8AC3E}">
        <p14:creationId xmlns:p14="http://schemas.microsoft.com/office/powerpoint/2010/main" val="1684634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2F10694-FA86-374A-A385-40BC7E9EBD44}"/>
              </a:ext>
            </a:extLst>
          </p:cNvPr>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Education Code §78213 </a:t>
            </a:r>
          </a:p>
        </p:txBody>
      </p:sp>
      <p:sp>
        <p:nvSpPr>
          <p:cNvPr id="3" name="Content Placeholder 2">
            <a:extLst>
              <a:ext uri="{FF2B5EF4-FFF2-40B4-BE49-F238E27FC236}">
                <a16:creationId xmlns="" xmlns:a16="http://schemas.microsoft.com/office/drawing/2014/main" id="{5472B456-8EC2-624F-9A79-95418E373984}"/>
              </a:ext>
            </a:extLst>
          </p:cNvPr>
          <p:cNvSpPr>
            <a:spLocks noGrp="1"/>
          </p:cNvSpPr>
          <p:nvPr>
            <p:ph idx="1"/>
          </p:nvPr>
        </p:nvSpPr>
        <p:spPr/>
        <p:txBody>
          <a:bodyPr>
            <a:normAutofit fontScale="92500"/>
          </a:bodyPr>
          <a:lstStyle/>
          <a:p>
            <a:pPr>
              <a:buClr>
                <a:srgbClr val="FF0000"/>
              </a:buClr>
            </a:pPr>
            <a:endParaRPr lang="en-US" sz="2600" dirty="0" smtClean="0">
              <a:latin typeface="Times New Roman" charset="0"/>
              <a:ea typeface="Times New Roman" charset="0"/>
              <a:cs typeface="Times New Roman" charset="0"/>
            </a:endParaRPr>
          </a:p>
          <a:p>
            <a:pPr>
              <a:buClr>
                <a:srgbClr val="FF0000"/>
              </a:buClr>
            </a:pPr>
            <a:r>
              <a:rPr lang="en-US" sz="2600" dirty="0" smtClean="0">
                <a:latin typeface="Times New Roman" charset="0"/>
                <a:ea typeface="Times New Roman" charset="0"/>
                <a:cs typeface="Times New Roman" charset="0"/>
              </a:rPr>
              <a:t>For </a:t>
            </a:r>
            <a:r>
              <a:rPr lang="en-US" sz="2600" dirty="0">
                <a:latin typeface="Times New Roman" charset="0"/>
                <a:ea typeface="Times New Roman" charset="0"/>
                <a:cs typeface="Times New Roman" charset="0"/>
              </a:rPr>
              <a:t>those students placed into credit ESL coursework, their placement should maximize the probability that they will complete degree and transfer requirements in English within three years.</a:t>
            </a:r>
          </a:p>
          <a:p>
            <a:pPr>
              <a:buClr>
                <a:srgbClr val="FF0000"/>
              </a:buClr>
            </a:pPr>
            <a:r>
              <a:rPr lang="en-US" dirty="0" smtClean="0">
                <a:latin typeface="Times New Roman" panose="02020603050405020304" pitchFamily="18" charset="0"/>
                <a:cs typeface="Times New Roman" panose="02020603050405020304" pitchFamily="18" charset="0"/>
              </a:rPr>
              <a:t>Colleges </a:t>
            </a:r>
            <a:r>
              <a:rPr lang="en-US" dirty="0">
                <a:latin typeface="Times New Roman" panose="02020603050405020304" pitchFamily="18" charset="0"/>
                <a:cs typeface="Times New Roman" panose="02020603050405020304" pitchFamily="18" charset="0"/>
              </a:rPr>
              <a:t>are allowed to place students into pre-transfer courses </a:t>
            </a:r>
          </a:p>
          <a:p>
            <a:pPr lvl="1">
              <a:buClr>
                <a:srgbClr val="FF0000"/>
              </a:buClr>
            </a:pPr>
            <a:r>
              <a:rPr lang="en-US" dirty="0">
                <a:latin typeface="Times New Roman" panose="02020603050405020304" pitchFamily="18" charset="0"/>
                <a:cs typeface="Times New Roman" panose="02020603050405020304" pitchFamily="18" charset="0"/>
              </a:rPr>
              <a:t>only if students are highly unlikely to pass the transfer-level course; </a:t>
            </a:r>
            <a:r>
              <a:rPr lang="en-US" b="1" dirty="0">
                <a:latin typeface="Times New Roman" panose="02020603050405020304" pitchFamily="18" charset="0"/>
                <a:cs typeface="Times New Roman" panose="02020603050405020304" pitchFamily="18" charset="0"/>
              </a:rPr>
              <a:t>and</a:t>
            </a:r>
            <a:r>
              <a:rPr lang="en-US" dirty="0">
                <a:latin typeface="Times New Roman" panose="02020603050405020304" pitchFamily="18" charset="0"/>
                <a:cs typeface="Times New Roman" panose="02020603050405020304" pitchFamily="18" charset="0"/>
              </a:rPr>
              <a:t> </a:t>
            </a:r>
          </a:p>
          <a:p>
            <a:pPr lvl="1">
              <a:buClr>
                <a:srgbClr val="FF0000"/>
              </a:buClr>
            </a:pPr>
            <a:r>
              <a:rPr lang="en-US" dirty="0">
                <a:latin typeface="Times New Roman" panose="02020603050405020304" pitchFamily="18" charset="0"/>
                <a:cs typeface="Times New Roman" panose="02020603050405020304" pitchFamily="18" charset="0"/>
              </a:rPr>
              <a:t>If placement in the pre-transfer course would maximize the likelihood that a student would complete transfer-level English or mathematics within a one-year timeframe or for ESL within a three-year timeframe.</a:t>
            </a:r>
          </a:p>
          <a:p>
            <a:pPr>
              <a:buClr>
                <a:srgbClr val="FF0000"/>
              </a:buClr>
            </a:pPr>
            <a:r>
              <a:rPr lang="en-US" dirty="0">
                <a:latin typeface="Times New Roman" panose="02020603050405020304" pitchFamily="18" charset="0"/>
                <a:cs typeface="Times New Roman" panose="02020603050405020304" pitchFamily="18" charset="0"/>
              </a:rPr>
              <a:t>In addition, colleges are required to use a student’s high school performance in their placement procedures when that data is reasonably available. </a:t>
            </a:r>
          </a:p>
        </p:txBody>
      </p:sp>
    </p:spTree>
    <p:extLst>
      <p:ext uri="{BB962C8B-B14F-4D97-AF65-F5344CB8AC3E}">
        <p14:creationId xmlns:p14="http://schemas.microsoft.com/office/powerpoint/2010/main" val="76779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blinds(horizontal)">
                                      <p:cBhvr>
                                        <p:cTn id="1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8B774C-5FCF-7346-9EF8-2DF2FF9A0675}"/>
              </a:ext>
            </a:extLst>
          </p:cNvPr>
          <p:cNvSpPr>
            <a:spLocks noGrp="1"/>
          </p:cNvSpPr>
          <p:nvPr>
            <p:ph type="title" idx="4294967295"/>
          </p:nvPr>
        </p:nvSpPr>
        <p:spPr>
          <a:xfrm>
            <a:off x="639304" y="1223567"/>
            <a:ext cx="4723109" cy="4411942"/>
          </a:xfrm>
        </p:spPr>
        <p:txBody>
          <a:bodyPr>
            <a:normAutofit/>
          </a:bodyPr>
          <a:lstStyle/>
          <a:p>
            <a:pPr algn="ctr"/>
            <a:r>
              <a:rPr lang="en-US" sz="5400" b="1" dirty="0">
                <a:solidFill>
                  <a:srgbClr val="C00000"/>
                </a:solidFill>
                <a:latin typeface="Times New Roman" panose="02020603050405020304" pitchFamily="18" charset="0"/>
                <a:cs typeface="Times New Roman" panose="02020603050405020304" pitchFamily="18" charset="0"/>
              </a:rPr>
              <a:t>AB 705 Data Revision Project</a:t>
            </a:r>
          </a:p>
        </p:txBody>
      </p:sp>
      <p:pic>
        <p:nvPicPr>
          <p:cNvPr id="3" name="Picture 2">
            <a:extLst>
              <a:ext uri="{FF2B5EF4-FFF2-40B4-BE49-F238E27FC236}">
                <a16:creationId xmlns="" xmlns:a16="http://schemas.microsoft.com/office/drawing/2014/main" id="{3D374484-E455-EB41-AFE4-B2B1ACAA1DC5}"/>
              </a:ext>
            </a:extLst>
          </p:cNvPr>
          <p:cNvPicPr>
            <a:picLocks noChangeAspect="1"/>
          </p:cNvPicPr>
          <p:nvPr/>
        </p:nvPicPr>
        <p:blipFill>
          <a:blip r:embed="rId2"/>
          <a:stretch>
            <a:fillRect/>
          </a:stretch>
        </p:blipFill>
        <p:spPr>
          <a:xfrm>
            <a:off x="6028842" y="721963"/>
            <a:ext cx="5415150" cy="5415150"/>
          </a:xfrm>
          <a:prstGeom prst="rect">
            <a:avLst/>
          </a:prstGeom>
        </p:spPr>
      </p:pic>
    </p:spTree>
    <p:extLst>
      <p:ext uri="{BB962C8B-B14F-4D97-AF65-F5344CB8AC3E}">
        <p14:creationId xmlns:p14="http://schemas.microsoft.com/office/powerpoint/2010/main" val="211593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ECD2EBC-3BAE-3748-925E-C7560430607C}"/>
              </a:ext>
            </a:extLst>
          </p:cNvPr>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Why?</a:t>
            </a:r>
          </a:p>
        </p:txBody>
      </p:sp>
      <p:sp>
        <p:nvSpPr>
          <p:cNvPr id="3" name="Content Placeholder 2">
            <a:extLst>
              <a:ext uri="{FF2B5EF4-FFF2-40B4-BE49-F238E27FC236}">
                <a16:creationId xmlns="" xmlns:a16="http://schemas.microsoft.com/office/drawing/2014/main" id="{37B9680C-6B4B-FD46-92AB-5C2C9BD1D699}"/>
              </a:ext>
            </a:extLst>
          </p:cNvPr>
          <p:cNvSpPr>
            <a:spLocks noGrp="1"/>
          </p:cNvSpPr>
          <p:nvPr>
            <p:ph idx="1"/>
          </p:nvPr>
        </p:nvSpPr>
        <p:spPr>
          <a:xfrm>
            <a:off x="838200" y="1456842"/>
            <a:ext cx="10515600" cy="5129938"/>
          </a:xfrm>
        </p:spPr>
        <p:txBody>
          <a:bodyPr>
            <a:normAutofit fontScale="92500" lnSpcReduction="20000"/>
          </a:bodyPr>
          <a:lstStyle/>
          <a:p>
            <a:pPr lvl="0">
              <a:buClr>
                <a:srgbClr val="0070C0"/>
              </a:buClr>
            </a:pPr>
            <a:r>
              <a:rPr lang="en-US" dirty="0">
                <a:latin typeface="Times New Roman" panose="02020603050405020304" pitchFamily="18" charset="0"/>
                <a:cs typeface="Times New Roman" panose="02020603050405020304" pitchFamily="18" charset="0"/>
              </a:rPr>
              <a:t>The Student Success Metrics for AB 705 and SCFF: all (no unit minimum) transfer-level courses with TOP Codes: </a:t>
            </a:r>
          </a:p>
          <a:p>
            <a:pPr lvl="1">
              <a:buClr>
                <a:srgbClr val="0070C0"/>
              </a:buClr>
            </a:pPr>
            <a:r>
              <a:rPr lang="en-US" dirty="0">
                <a:latin typeface="Times New Roman" panose="02020603050405020304" pitchFamily="18" charset="0"/>
                <a:cs typeface="Times New Roman" panose="02020603050405020304" pitchFamily="18" charset="0"/>
              </a:rPr>
              <a:t>1501.00 (English), </a:t>
            </a:r>
          </a:p>
          <a:p>
            <a:pPr lvl="1">
              <a:buClr>
                <a:srgbClr val="0070C0"/>
              </a:buClr>
            </a:pPr>
            <a:r>
              <a:rPr lang="en-US" dirty="0">
                <a:latin typeface="Times New Roman" panose="02020603050405020304" pitchFamily="18" charset="0"/>
                <a:cs typeface="Times New Roman" panose="02020603050405020304" pitchFamily="18" charset="0"/>
              </a:rPr>
              <a:t>1520.00 (Reading), and </a:t>
            </a:r>
          </a:p>
          <a:p>
            <a:pPr lvl="1">
              <a:buClr>
                <a:srgbClr val="0070C0"/>
              </a:buClr>
            </a:pPr>
            <a:r>
              <a:rPr lang="en-US" dirty="0">
                <a:latin typeface="Times New Roman" panose="02020603050405020304" pitchFamily="18" charset="0"/>
                <a:cs typeface="Times New Roman" panose="02020603050405020304" pitchFamily="18" charset="0"/>
              </a:rPr>
              <a:t>1701.00 (Mathematics)</a:t>
            </a:r>
          </a:p>
          <a:p>
            <a:pPr lvl="0">
              <a:buClr>
                <a:srgbClr val="0070C0"/>
              </a:buClr>
            </a:pPr>
            <a:r>
              <a:rPr lang="en-US" dirty="0">
                <a:latin typeface="Times New Roman" panose="02020603050405020304" pitchFamily="18" charset="0"/>
                <a:cs typeface="Times New Roman" panose="02020603050405020304" pitchFamily="18" charset="0"/>
              </a:rPr>
              <a:t>TOP codes are taxonomy of program – but the metric is a course within various programs with other TOP codes </a:t>
            </a:r>
          </a:p>
          <a:p>
            <a:pPr lvl="0">
              <a:buClr>
                <a:srgbClr val="0070C0"/>
              </a:buClr>
            </a:pPr>
            <a:r>
              <a:rPr lang="en-US" dirty="0">
                <a:latin typeface="Times New Roman" panose="02020603050405020304" pitchFamily="18" charset="0"/>
                <a:cs typeface="Times New Roman" panose="02020603050405020304" pitchFamily="18" charset="0"/>
              </a:rPr>
              <a:t>TOP codes </a:t>
            </a:r>
            <a:r>
              <a:rPr lang="en-US" b="1" dirty="0">
                <a:latin typeface="Times New Roman" panose="02020603050405020304" pitchFamily="18" charset="0"/>
                <a:cs typeface="Times New Roman" panose="02020603050405020304" pitchFamily="18" charset="0"/>
              </a:rPr>
              <a:t>not</a:t>
            </a:r>
            <a:r>
              <a:rPr lang="en-US" dirty="0">
                <a:latin typeface="Times New Roman" panose="02020603050405020304" pitchFamily="18" charset="0"/>
                <a:cs typeface="Times New Roman" panose="02020603050405020304" pitchFamily="18" charset="0"/>
              </a:rPr>
              <a:t> being counted such as: </a:t>
            </a:r>
          </a:p>
          <a:p>
            <a:pPr lvl="1">
              <a:buClr>
                <a:srgbClr val="0070C0"/>
              </a:buClr>
            </a:pPr>
            <a:r>
              <a:rPr lang="en-US" dirty="0">
                <a:latin typeface="Times New Roman" panose="02020603050405020304" pitchFamily="18" charset="0"/>
                <a:cs typeface="Times New Roman" panose="02020603050405020304" pitchFamily="18" charset="0"/>
              </a:rPr>
              <a:t>Quantitative Reasoning – 0401.00 (Biostats), 0502.00 (accounting), 0506.00 (Business), 0701.00 (Computer Science), 2001.00 (Psychology), 2204.00 (Economics), 2208.00 (Sociology)</a:t>
            </a:r>
          </a:p>
          <a:p>
            <a:pPr lvl="1">
              <a:buClr>
                <a:srgbClr val="0070C0"/>
              </a:buClr>
            </a:pPr>
            <a:r>
              <a:rPr lang="en-US" dirty="0">
                <a:latin typeface="Times New Roman" panose="02020603050405020304" pitchFamily="18" charset="0"/>
                <a:cs typeface="Times New Roman" panose="02020603050405020304" pitchFamily="18" charset="0"/>
              </a:rPr>
              <a:t>English Composition – 0514.00 (Office Technology), 4930.84 (ESL)</a:t>
            </a:r>
          </a:p>
          <a:p>
            <a:pPr lvl="1">
              <a:buClr>
                <a:srgbClr val="0070C0"/>
              </a:buClr>
            </a:pPr>
            <a:r>
              <a:rPr lang="en-US" dirty="0">
                <a:latin typeface="Times New Roman" panose="02020603050405020304" pitchFamily="18" charset="0"/>
                <a:cs typeface="Times New Roman" panose="02020603050405020304" pitchFamily="18" charset="0"/>
              </a:rPr>
              <a:t>ESL – Writing 4930.84, 4930.87 Integrated</a:t>
            </a:r>
          </a:p>
          <a:p>
            <a:pPr lvl="0">
              <a:buClr>
                <a:srgbClr val="0070C0"/>
              </a:buClr>
            </a:pPr>
            <a:r>
              <a:rPr lang="en-US" dirty="0">
                <a:latin typeface="Times New Roman" panose="02020603050405020304" pitchFamily="18" charset="0"/>
                <a:cs typeface="Times New Roman" panose="02020603050405020304" pitchFamily="18" charset="0"/>
              </a:rPr>
              <a:t>Success for students meeting </a:t>
            </a:r>
            <a:r>
              <a:rPr lang="en-US" i="1" dirty="0">
                <a:latin typeface="Times New Roman" panose="02020603050405020304" pitchFamily="18" charset="0"/>
                <a:cs typeface="Times New Roman" panose="02020603050405020304" pitchFamily="18" charset="0"/>
              </a:rPr>
              <a:t>local mathematics competency requirements</a:t>
            </a:r>
            <a:r>
              <a:rPr lang="en-US" dirty="0">
                <a:latin typeface="Times New Roman" panose="02020603050405020304" pitchFamily="18" charset="0"/>
                <a:cs typeface="Times New Roman" panose="02020603050405020304" pitchFamily="18" charset="0"/>
              </a:rPr>
              <a:t> is </a:t>
            </a:r>
            <a:r>
              <a:rPr lang="en-US" b="1" dirty="0">
                <a:latin typeface="Times New Roman" panose="02020603050405020304" pitchFamily="18" charset="0"/>
                <a:cs typeface="Times New Roman" panose="02020603050405020304" pitchFamily="18" charset="0"/>
              </a:rPr>
              <a:t>not</a:t>
            </a:r>
            <a:r>
              <a:rPr lang="en-US" dirty="0">
                <a:latin typeface="Times New Roman" panose="02020603050405020304" pitchFamily="18" charset="0"/>
                <a:cs typeface="Times New Roman" panose="02020603050405020304" pitchFamily="18" charset="0"/>
              </a:rPr>
              <a:t> being counted.</a:t>
            </a:r>
          </a:p>
          <a:p>
            <a:pPr>
              <a:buClr>
                <a:srgbClr val="0070C0"/>
              </a:buClr>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898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347" y="25261"/>
            <a:ext cx="10515600" cy="986244"/>
          </a:xfrm>
        </p:spPr>
        <p:txBody>
          <a:bodyPr/>
          <a:lstStyle/>
          <a:p>
            <a:pPr algn="ctr"/>
            <a:r>
              <a:rPr lang="en-US" dirty="0">
                <a:latin typeface="Times New Roman" panose="02020603050405020304" pitchFamily="18" charset="0"/>
                <a:cs typeface="Times New Roman" panose="02020603050405020304" pitchFamily="18" charset="0"/>
              </a:rPr>
              <a:t>Example of </a:t>
            </a:r>
            <a:r>
              <a:rPr lang="en-US" dirty="0" smtClean="0">
                <a:latin typeface="Times New Roman" panose="02020603050405020304" pitchFamily="18" charset="0"/>
                <a:cs typeface="Times New Roman" panose="02020603050405020304" pitchFamily="18" charset="0"/>
              </a:rPr>
              <a:t>Coding</a:t>
            </a:r>
            <a:endParaRPr lang="en-US" dirty="0">
              <a:latin typeface="Times New Roman" panose="02020603050405020304" pitchFamily="18" charset="0"/>
              <a:cs typeface="Times New Roman" panose="02020603050405020304" pitchFamily="18" charset="0"/>
            </a:endParaRPr>
          </a:p>
        </p:txBody>
      </p:sp>
      <p:pic>
        <p:nvPicPr>
          <p:cNvPr id="5" name="Content Placeholder 4">
            <a:extLst>
              <a:ext uri="{FF2B5EF4-FFF2-40B4-BE49-F238E27FC236}">
                <a16:creationId xmlns="" xmlns:a16="http://schemas.microsoft.com/office/drawing/2014/main" id="{F27E96F4-F218-B54A-9EDF-7280DE2D5886}"/>
              </a:ext>
            </a:extLst>
          </p:cNvPr>
          <p:cNvPicPr>
            <a:picLocks noGrp="1" noChangeAspect="1"/>
          </p:cNvPicPr>
          <p:nvPr>
            <p:ph idx="1"/>
          </p:nvPr>
        </p:nvPicPr>
        <p:blipFill>
          <a:blip r:embed="rId2"/>
          <a:stretch>
            <a:fillRect/>
          </a:stretch>
        </p:blipFill>
        <p:spPr>
          <a:xfrm>
            <a:off x="1596325" y="963811"/>
            <a:ext cx="8756543" cy="5894189"/>
          </a:xfrm>
          <a:prstGeom prst="rect">
            <a:avLst/>
          </a:prstGeom>
        </p:spPr>
      </p:pic>
    </p:spTree>
    <p:extLst>
      <p:ext uri="{BB962C8B-B14F-4D97-AF65-F5344CB8AC3E}">
        <p14:creationId xmlns:p14="http://schemas.microsoft.com/office/powerpoint/2010/main" val="1642838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ECD2EBC-3BAE-3748-925E-C7560430607C}"/>
              </a:ext>
            </a:extLst>
          </p:cNvPr>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AB 705 Data Revision Project</a:t>
            </a:r>
          </a:p>
        </p:txBody>
      </p:sp>
      <p:sp>
        <p:nvSpPr>
          <p:cNvPr id="3" name="Content Placeholder 2">
            <a:extLst>
              <a:ext uri="{FF2B5EF4-FFF2-40B4-BE49-F238E27FC236}">
                <a16:creationId xmlns="" xmlns:a16="http://schemas.microsoft.com/office/drawing/2014/main" id="{37B9680C-6B4B-FD46-92AB-5C2C9BD1D699}"/>
              </a:ext>
            </a:extLst>
          </p:cNvPr>
          <p:cNvSpPr>
            <a:spLocks noGrp="1"/>
          </p:cNvSpPr>
          <p:nvPr>
            <p:ph idx="1"/>
          </p:nvPr>
        </p:nvSpPr>
        <p:spPr>
          <a:xfrm>
            <a:off x="501445" y="1504336"/>
            <a:ext cx="11144215" cy="5207016"/>
          </a:xfrm>
        </p:spPr>
        <p:txBody>
          <a:bodyPr>
            <a:normAutofit fontScale="85000" lnSpcReduction="20000"/>
          </a:bodyPr>
          <a:lstStyle/>
          <a:p>
            <a:pPr>
              <a:buClr>
                <a:srgbClr val="0070C0"/>
              </a:buClr>
            </a:pPr>
            <a:r>
              <a:rPr lang="en-US" sz="3000" dirty="0">
                <a:latin typeface="Times New Roman" panose="02020603050405020304" pitchFamily="18" charset="0"/>
                <a:cs typeface="Times New Roman" panose="02020603050405020304" pitchFamily="18" charset="0"/>
              </a:rPr>
              <a:t>A</a:t>
            </a:r>
            <a:r>
              <a:rPr lang="en-US" sz="3000" dirty="0" smtClean="0">
                <a:latin typeface="Times New Roman" panose="02020603050405020304" pitchFamily="18" charset="0"/>
                <a:cs typeface="Times New Roman" panose="02020603050405020304" pitchFamily="18" charset="0"/>
              </a:rPr>
              <a:t>ccurate </a:t>
            </a:r>
            <a:r>
              <a:rPr lang="en-US" sz="3000" dirty="0">
                <a:latin typeface="Times New Roman" panose="02020603050405020304" pitchFamily="18" charset="0"/>
                <a:cs typeface="Times New Roman" panose="02020603050405020304" pitchFamily="18" charset="0"/>
              </a:rPr>
              <a:t>and meaningful data collection is </a:t>
            </a:r>
            <a:r>
              <a:rPr lang="en-US" sz="3000" dirty="0" smtClean="0">
                <a:latin typeface="Times New Roman" panose="02020603050405020304" pitchFamily="18" charset="0"/>
                <a:cs typeface="Times New Roman" panose="02020603050405020304" pitchFamily="18" charset="0"/>
              </a:rPr>
              <a:t>imperative</a:t>
            </a:r>
            <a:endParaRPr lang="en-US" sz="3000" dirty="0">
              <a:latin typeface="Times New Roman" panose="02020603050405020304" pitchFamily="18" charset="0"/>
              <a:cs typeface="Times New Roman" panose="02020603050405020304" pitchFamily="18" charset="0"/>
            </a:endParaRPr>
          </a:p>
          <a:p>
            <a:pPr>
              <a:buClr>
                <a:srgbClr val="0070C0"/>
              </a:buClr>
            </a:pPr>
            <a:r>
              <a:rPr lang="en-US" sz="3000" dirty="0">
                <a:latin typeface="Times New Roman" panose="02020603050405020304" pitchFamily="18" charset="0"/>
                <a:cs typeface="Times New Roman" panose="02020603050405020304" pitchFamily="18" charset="0"/>
              </a:rPr>
              <a:t>The CCCCO contracted West Ed to spearhead the AB 705 Data Revision Project to update coding.</a:t>
            </a:r>
          </a:p>
          <a:p>
            <a:pPr>
              <a:buClr>
                <a:srgbClr val="0070C0"/>
              </a:buClr>
            </a:pPr>
            <a:r>
              <a:rPr lang="en-US" sz="3000" dirty="0">
                <a:latin typeface="Times New Roman" panose="02020603050405020304" pitchFamily="18" charset="0"/>
                <a:cs typeface="Times New Roman" panose="02020603050405020304" pitchFamily="18" charset="0"/>
              </a:rPr>
              <a:t>Five </a:t>
            </a:r>
            <a:r>
              <a:rPr lang="en-US" sz="3000" dirty="0" smtClean="0">
                <a:latin typeface="Times New Roman" panose="02020603050405020304" pitchFamily="18" charset="0"/>
                <a:cs typeface="Times New Roman" panose="02020603050405020304" pitchFamily="18" charset="0"/>
              </a:rPr>
              <a:t>English/mathematics recoding </a:t>
            </a:r>
            <a:r>
              <a:rPr lang="en-US" sz="3000" dirty="0">
                <a:latin typeface="Times New Roman" panose="02020603050405020304" pitchFamily="18" charset="0"/>
                <a:cs typeface="Times New Roman" panose="02020603050405020304" pitchFamily="18" charset="0"/>
              </a:rPr>
              <a:t>r</a:t>
            </a:r>
            <a:r>
              <a:rPr lang="en-US" sz="3000" dirty="0" smtClean="0">
                <a:latin typeface="Times New Roman" panose="02020603050405020304" pitchFamily="18" charset="0"/>
                <a:cs typeface="Times New Roman" panose="02020603050405020304" pitchFamily="18" charset="0"/>
              </a:rPr>
              <a:t>egional </a:t>
            </a:r>
            <a:r>
              <a:rPr lang="en-US" sz="3000" dirty="0">
                <a:latin typeface="Times New Roman" panose="02020603050405020304" pitchFamily="18" charset="0"/>
                <a:cs typeface="Times New Roman" panose="02020603050405020304" pitchFamily="18" charset="0"/>
              </a:rPr>
              <a:t>meetings </a:t>
            </a:r>
            <a:r>
              <a:rPr lang="en-US" sz="3000" dirty="0" smtClean="0">
                <a:latin typeface="Times New Roman" panose="02020603050405020304" pitchFamily="18" charset="0"/>
                <a:cs typeface="Times New Roman" panose="02020603050405020304" pitchFamily="18" charset="0"/>
              </a:rPr>
              <a:t>held by ASCCC</a:t>
            </a:r>
          </a:p>
          <a:p>
            <a:pPr lvl="1">
              <a:buClr>
                <a:srgbClr val="0070C0"/>
              </a:buClr>
            </a:pPr>
            <a:r>
              <a:rPr lang="en-US" sz="2600" dirty="0" smtClean="0">
                <a:latin typeface="Times New Roman" panose="02020603050405020304" pitchFamily="18" charset="0"/>
                <a:cs typeface="Times New Roman" panose="02020603050405020304" pitchFamily="18" charset="0"/>
              </a:rPr>
              <a:t>March </a:t>
            </a:r>
            <a:r>
              <a:rPr lang="en-US" sz="2600" dirty="0">
                <a:latin typeface="Times New Roman" panose="02020603050405020304" pitchFamily="18" charset="0"/>
                <a:cs typeface="Times New Roman" panose="02020603050405020304" pitchFamily="18" charset="0"/>
              </a:rPr>
              <a:t>5, 7, 13, 18, and 21 (</a:t>
            </a:r>
            <a:r>
              <a:rPr lang="en-US" sz="2600" dirty="0" smtClean="0">
                <a:latin typeface="Times New Roman" panose="02020603050405020304" pitchFamily="18" charset="0"/>
                <a:cs typeface="Times New Roman" panose="02020603050405020304" pitchFamily="18" charset="0"/>
              </a:rPr>
              <a:t>2019) </a:t>
            </a:r>
            <a:r>
              <a:rPr lang="en-US" sz="2600" dirty="0">
                <a:latin typeface="Times New Roman" panose="02020603050405020304" pitchFamily="18" charset="0"/>
                <a:cs typeface="Times New Roman" panose="02020603050405020304" pitchFamily="18" charset="0"/>
              </a:rPr>
              <a:t>– vetting</a:t>
            </a:r>
          </a:p>
          <a:p>
            <a:pPr>
              <a:buClr>
                <a:srgbClr val="0070C0"/>
              </a:buClr>
            </a:pPr>
            <a:r>
              <a:rPr lang="en-US" sz="3000" dirty="0">
                <a:latin typeface="Times New Roman" panose="02020603050405020304" pitchFamily="18" charset="0"/>
                <a:cs typeface="Times New Roman" panose="02020603050405020304" pitchFamily="18" charset="0"/>
              </a:rPr>
              <a:t>Two Curriculum Regional meetings by </a:t>
            </a:r>
            <a:r>
              <a:rPr lang="en-US" sz="3000" dirty="0" smtClean="0">
                <a:latin typeface="Times New Roman" panose="02020603050405020304" pitchFamily="18" charset="0"/>
                <a:cs typeface="Times New Roman" panose="02020603050405020304" pitchFamily="18" charset="0"/>
              </a:rPr>
              <a:t>ASCCC</a:t>
            </a:r>
          </a:p>
          <a:p>
            <a:pPr lvl="1">
              <a:buClr>
                <a:srgbClr val="0070C0"/>
              </a:buClr>
            </a:pPr>
            <a:r>
              <a:rPr lang="en-US" sz="2600" dirty="0" smtClean="0">
                <a:latin typeface="Times New Roman" panose="02020603050405020304" pitchFamily="18" charset="0"/>
                <a:cs typeface="Times New Roman" panose="02020603050405020304" pitchFamily="18" charset="0"/>
              </a:rPr>
              <a:t>March </a:t>
            </a:r>
            <a:r>
              <a:rPr lang="en-US" sz="2600" dirty="0">
                <a:latin typeface="Times New Roman" panose="02020603050405020304" pitchFamily="18" charset="0"/>
                <a:cs typeface="Times New Roman" panose="02020603050405020304" pitchFamily="18" charset="0"/>
              </a:rPr>
              <a:t>15, 16 (</a:t>
            </a:r>
            <a:r>
              <a:rPr lang="en-US" sz="2600" dirty="0" smtClean="0">
                <a:latin typeface="Times New Roman" panose="02020603050405020304" pitchFamily="18" charset="0"/>
                <a:cs typeface="Times New Roman" panose="02020603050405020304" pitchFamily="18" charset="0"/>
              </a:rPr>
              <a:t>2019) </a:t>
            </a:r>
            <a:r>
              <a:rPr lang="en-US" sz="2600" dirty="0">
                <a:latin typeface="Times New Roman" panose="02020603050405020304" pitchFamily="18" charset="0"/>
                <a:cs typeface="Times New Roman" panose="02020603050405020304" pitchFamily="18" charset="0"/>
              </a:rPr>
              <a:t>– vetting </a:t>
            </a:r>
          </a:p>
          <a:p>
            <a:pPr>
              <a:buClr>
                <a:srgbClr val="0070C0"/>
              </a:buClr>
            </a:pPr>
            <a:r>
              <a:rPr lang="en-US" sz="3000" dirty="0">
                <a:latin typeface="Times New Roman" panose="02020603050405020304" pitchFamily="18" charset="0"/>
                <a:cs typeface="Times New Roman" panose="02020603050405020304" pitchFamily="18" charset="0"/>
              </a:rPr>
              <a:t>Webinar by ASCCC on March 27, </a:t>
            </a:r>
            <a:r>
              <a:rPr lang="en-US" sz="3000" dirty="0" smtClean="0">
                <a:latin typeface="Times New Roman" panose="02020603050405020304" pitchFamily="18" charset="0"/>
                <a:cs typeface="Times New Roman" panose="02020603050405020304" pitchFamily="18" charset="0"/>
              </a:rPr>
              <a:t>2019</a:t>
            </a:r>
            <a:endParaRPr lang="en-US" sz="3000" dirty="0">
              <a:latin typeface="Times New Roman" panose="02020603050405020304" pitchFamily="18" charset="0"/>
              <a:cs typeface="Times New Roman" panose="02020603050405020304" pitchFamily="18" charset="0"/>
            </a:endParaRPr>
          </a:p>
          <a:p>
            <a:pPr>
              <a:buClr>
                <a:srgbClr val="0070C0"/>
              </a:buClr>
            </a:pPr>
            <a:r>
              <a:rPr lang="en-US" sz="3000" dirty="0">
                <a:latin typeface="Times New Roman" panose="02020603050405020304" pitchFamily="18" charset="0"/>
                <a:cs typeface="Times New Roman" panose="02020603050405020304" pitchFamily="18" charset="0"/>
              </a:rPr>
              <a:t>Survey to Faculty March/April 2019</a:t>
            </a:r>
          </a:p>
          <a:p>
            <a:pPr>
              <a:buClr>
                <a:srgbClr val="0070C0"/>
              </a:buClr>
            </a:pPr>
            <a:r>
              <a:rPr lang="en-US" sz="3000" dirty="0">
                <a:latin typeface="Times New Roman" panose="02020603050405020304" pitchFamily="18" charset="0"/>
                <a:cs typeface="Times New Roman" panose="02020603050405020304" pitchFamily="18" charset="0"/>
              </a:rPr>
              <a:t>Other Presentations:</a:t>
            </a:r>
          </a:p>
          <a:p>
            <a:pPr lvl="1">
              <a:buClr>
                <a:srgbClr val="0070C0"/>
              </a:buClr>
            </a:pPr>
            <a:r>
              <a:rPr lang="en-US" sz="2600" dirty="0">
                <a:latin typeface="Times New Roman" panose="02020603050405020304" pitchFamily="18" charset="0"/>
                <a:cs typeface="Times New Roman" panose="02020603050405020304" pitchFamily="18" charset="0"/>
              </a:rPr>
              <a:t>SLO Symposium January 2019</a:t>
            </a:r>
          </a:p>
          <a:p>
            <a:pPr lvl="1">
              <a:buClr>
                <a:srgbClr val="0070C0"/>
              </a:buClr>
            </a:pPr>
            <a:r>
              <a:rPr lang="en-US" sz="2600" dirty="0">
                <a:latin typeface="Times New Roman" panose="02020603050405020304" pitchFamily="18" charset="0"/>
                <a:cs typeface="Times New Roman" panose="02020603050405020304" pitchFamily="18" charset="0"/>
              </a:rPr>
              <a:t>CIO Conference April 2019, </a:t>
            </a:r>
          </a:p>
          <a:p>
            <a:pPr lvl="1">
              <a:buClr>
                <a:srgbClr val="0070C0"/>
              </a:buClr>
            </a:pPr>
            <a:r>
              <a:rPr lang="en-US" sz="2600" dirty="0">
                <a:latin typeface="Times New Roman" panose="02020603050405020304" pitchFamily="18" charset="0"/>
                <a:cs typeface="Times New Roman" panose="02020603050405020304" pitchFamily="18" charset="0"/>
              </a:rPr>
              <a:t>Spring Plenary Session April 2019,</a:t>
            </a:r>
          </a:p>
          <a:p>
            <a:pPr lvl="1">
              <a:buClr>
                <a:srgbClr val="0070C0"/>
              </a:buClr>
            </a:pPr>
            <a:r>
              <a:rPr lang="en-US" sz="2600" dirty="0">
                <a:latin typeface="Times New Roman" panose="02020603050405020304" pitchFamily="18" charset="0"/>
                <a:cs typeface="Times New Roman" panose="02020603050405020304" pitchFamily="18" charset="0"/>
              </a:rPr>
              <a:t>Career and Noncredit Institute April 2019 </a:t>
            </a:r>
            <a:endParaRPr lang="en-US" sz="2600" dirty="0" smtClean="0">
              <a:latin typeface="Times New Roman" panose="02020603050405020304" pitchFamily="18" charset="0"/>
              <a:cs typeface="Times New Roman" panose="02020603050405020304" pitchFamily="18" charset="0"/>
            </a:endParaRPr>
          </a:p>
          <a:p>
            <a:pPr lvl="1">
              <a:buClr>
                <a:srgbClr val="0070C0"/>
              </a:buClr>
            </a:pPr>
            <a:r>
              <a:rPr lang="en-US" sz="2600" dirty="0" smtClean="0">
                <a:latin typeface="Times New Roman" panose="02020603050405020304" pitchFamily="18" charset="0"/>
                <a:cs typeface="Times New Roman" panose="02020603050405020304" pitchFamily="18" charset="0"/>
              </a:rPr>
              <a:t>Curriculum Institute pre-session July 2019 </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829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4579</TotalTime>
  <Words>1216</Words>
  <Application>Microsoft Macintosh PowerPoint</Application>
  <PresentationFormat>Widescreen</PresentationFormat>
  <Paragraphs>139</Paragraphs>
  <Slides>21</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Calibri</vt:lpstr>
      <vt:lpstr>Calibri Light</vt:lpstr>
      <vt:lpstr>ＭＳ Ｐゴシック</vt:lpstr>
      <vt:lpstr>Times New Roman</vt:lpstr>
      <vt:lpstr>Wingdings</vt:lpstr>
      <vt:lpstr>Arial</vt:lpstr>
      <vt:lpstr>Office Theme</vt:lpstr>
      <vt:lpstr>AB 705 Data Revision Project</vt:lpstr>
      <vt:lpstr>Description</vt:lpstr>
      <vt:lpstr>Overview</vt:lpstr>
      <vt:lpstr>AB 705 (Irwin, 2017)</vt:lpstr>
      <vt:lpstr>Education Code §78213 </vt:lpstr>
      <vt:lpstr>AB 705 Data Revision Project</vt:lpstr>
      <vt:lpstr>Why?</vt:lpstr>
      <vt:lpstr>Example of Coding</vt:lpstr>
      <vt:lpstr>AB 705 Data Revision Project</vt:lpstr>
      <vt:lpstr>Project Overview</vt:lpstr>
      <vt:lpstr>The Plan – Course Basic (CB) Codes </vt:lpstr>
      <vt:lpstr>CB25 Course General Education Status</vt:lpstr>
      <vt:lpstr>CB25 Course General Education Status</vt:lpstr>
      <vt:lpstr>CB25 Course General Education Status</vt:lpstr>
      <vt:lpstr>CB26 Course Support Status</vt:lpstr>
      <vt:lpstr>The Updated CB21 Rubrics</vt:lpstr>
      <vt:lpstr>The Rubrics</vt:lpstr>
      <vt:lpstr>The Rubrics</vt:lpstr>
      <vt:lpstr>The Rubrics</vt:lpstr>
      <vt:lpstr>The Rubrics do NOT…</vt:lpstr>
      <vt:lpstr>Q and A</vt:lpstr>
    </vt:vector>
  </TitlesOfParts>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Senate  The “10+1” and Shared Governance</dc:title>
  <dc:creator>Virginia May</dc:creator>
  <cp:lastModifiedBy>Microsoft Office User</cp:lastModifiedBy>
  <cp:revision>259</cp:revision>
  <dcterms:created xsi:type="dcterms:W3CDTF">2017-10-02T12:56:57Z</dcterms:created>
  <dcterms:modified xsi:type="dcterms:W3CDTF">2019-09-05T13:32:17Z</dcterms:modified>
</cp:coreProperties>
</file>