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1704638" cy="65833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73">
          <p15:clr>
            <a:srgbClr val="A4A3A4"/>
          </p15:clr>
        </p15:guide>
        <p15:guide id="2" pos="36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229" autoAdjust="0"/>
  </p:normalViewPr>
  <p:slideViewPr>
    <p:cSldViewPr snapToGrid="0">
      <p:cViewPr varScale="1">
        <p:scale>
          <a:sx n="66" d="100"/>
          <a:sy n="66" d="100"/>
        </p:scale>
        <p:origin x="748" y="44"/>
      </p:cViewPr>
      <p:guideLst>
        <p:guide orient="horz" pos="2073"/>
        <p:guide pos="36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212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5398A-33E5-451C-8C16-858F5023027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77157-C98F-49A3-96A3-D9C8ED492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2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 sz="115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Mallory: Introductions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258ca2ee0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258ca2ee0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from multiple sources of data, including both qualitative and quantitative.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missing, what else can be added? </a:t>
            </a:r>
            <a:endParaRPr/>
          </a:p>
        </p:txBody>
      </p:sp>
      <p:sp>
        <p:nvSpPr>
          <p:cNvPr id="142" name="Google Shape;142;g6258ca2ee0_1_7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11755c15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611755c15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Workshop and webinar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611755c159_0_7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Mallory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11755c15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g611755c15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Craig H.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611755c159_0_30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258ca2ee0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6258ca2ee0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Craig H.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6258ca2ee0_0_2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258ca2ee0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258ca2ee0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Question: Anything that we missed?</a:t>
            </a:r>
            <a:endParaRPr/>
          </a:p>
        </p:txBody>
      </p:sp>
      <p:sp>
        <p:nvSpPr>
          <p:cNvPr id="100" name="Google Shape;100;g6258ca2ee0_1_20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258ca2ee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258ca2ee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6258ca2ee0_1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258ca2ee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258ca2ee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What’s missing, what needs to be added? 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6258ca2ee0_0_40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258ca2ee0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6258ca2ee0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 other types of course attributes would be important to look at?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What’s missing, what needs to be added?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6258ca2ee0_0_5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58ca2ee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6258ca2ee0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What’s missing, what needs to be added? 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6258ca2ee0_0_6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258ca2ee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6258ca2ee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What’s missing, what needs to be added? 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6258ca2ee0_0_68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9682" y="1682415"/>
            <a:ext cx="9044493" cy="1261525"/>
          </a:xfrm>
        </p:spPr>
        <p:txBody>
          <a:bodyPr>
            <a:normAutofit/>
          </a:bodyPr>
          <a:lstStyle>
            <a:lvl1pPr algn="l">
              <a:defRPr sz="6336">
                <a:solidFill>
                  <a:srgbClr val="F0783B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3080" y="3072236"/>
            <a:ext cx="9071094" cy="1682415"/>
          </a:xfrm>
        </p:spPr>
        <p:txBody>
          <a:bodyPr>
            <a:normAutofit/>
          </a:bodyPr>
          <a:lstStyle>
            <a:lvl1pPr marL="0" indent="0" algn="l">
              <a:buNone/>
              <a:defRPr sz="2688">
                <a:solidFill>
                  <a:srgbClr val="858489"/>
                </a:solidFill>
              </a:defRPr>
            </a:lvl1pPr>
            <a:lvl2pPr marL="43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1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4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308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mall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002" y="1536119"/>
            <a:ext cx="9753865" cy="3803721"/>
          </a:xfrm>
        </p:spPr>
        <p:txBody>
          <a:bodyPr>
            <a:noAutofit/>
          </a:bodyPr>
          <a:lstStyle>
            <a:lvl1pPr marL="329175" indent="-329175">
              <a:buFont typeface="Wingdings" panose="05000000000000000000" pitchFamily="2" charset="2"/>
              <a:buChar char="§"/>
              <a:defRPr sz="1536"/>
            </a:lvl1pPr>
            <a:lvl2pPr marL="713215" indent="-274314">
              <a:buFont typeface="Courier New" panose="02070309020205020404" pitchFamily="49" charset="0"/>
              <a:buChar char="o"/>
              <a:defRPr sz="1536"/>
            </a:lvl2pPr>
            <a:lvl3pPr marL="1097252" indent="-219450">
              <a:buFont typeface="Arial" panose="020B0604020202020204" pitchFamily="34" charset="0"/>
              <a:buChar char="•"/>
              <a:defRPr sz="1536"/>
            </a:lvl3pPr>
            <a:lvl4pPr marL="1536154" indent="-219450">
              <a:buFont typeface="Arial" panose="020B0604020202020204" pitchFamily="34" charset="0"/>
              <a:buChar char="•"/>
              <a:defRPr sz="1536"/>
            </a:lvl4pPr>
            <a:lvl5pPr marL="1975055" indent="-219450">
              <a:buFont typeface="Arial" panose="020B0604020202020204" pitchFamily="34" charset="0"/>
              <a:buChar char="•"/>
              <a:defRPr sz="1536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68002" y="668110"/>
            <a:ext cx="9753865" cy="502267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776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" y="0"/>
            <a:ext cx="11703756" cy="6583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9682" y="1682415"/>
            <a:ext cx="9044493" cy="1261525"/>
          </a:xfrm>
        </p:spPr>
        <p:txBody>
          <a:bodyPr>
            <a:normAutofit/>
          </a:bodyPr>
          <a:lstStyle>
            <a:lvl1pPr algn="l">
              <a:defRPr sz="633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3080" y="3072236"/>
            <a:ext cx="9071094" cy="1682415"/>
          </a:xfrm>
        </p:spPr>
        <p:txBody>
          <a:bodyPr>
            <a:normAutofit/>
          </a:bodyPr>
          <a:lstStyle>
            <a:lvl1pPr marL="0" indent="0" algn="l">
              <a:buNone/>
              <a:defRPr sz="2688">
                <a:solidFill>
                  <a:schemeClr val="bg1"/>
                </a:solidFill>
              </a:defRPr>
            </a:lvl1pPr>
            <a:lvl2pPr marL="43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1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162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9682" y="1389821"/>
            <a:ext cx="9044493" cy="1261525"/>
          </a:xfrm>
        </p:spPr>
        <p:txBody>
          <a:bodyPr anchor="b">
            <a:normAutofit/>
          </a:bodyPr>
          <a:lstStyle>
            <a:lvl1pPr algn="l">
              <a:defRPr sz="3840">
                <a:solidFill>
                  <a:srgbClr val="F0783B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3080" y="2779642"/>
            <a:ext cx="9071094" cy="731485"/>
          </a:xfrm>
        </p:spPr>
        <p:txBody>
          <a:bodyPr>
            <a:normAutofit/>
          </a:bodyPr>
          <a:lstStyle>
            <a:lvl1pPr marL="0" indent="0" algn="l">
              <a:buNone/>
              <a:defRPr sz="1728" baseline="0">
                <a:solidFill>
                  <a:srgbClr val="858489"/>
                </a:solidFill>
              </a:defRPr>
            </a:lvl1pPr>
            <a:lvl2pPr marL="43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1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  <a:p>
            <a:r>
              <a:rPr lang="en-US" dirty="0"/>
              <a:t>and Date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63080" y="3657424"/>
            <a:ext cx="9071094" cy="365742"/>
          </a:xfrm>
        </p:spPr>
        <p:txBody>
          <a:bodyPr>
            <a:normAutofit/>
          </a:bodyPr>
          <a:lstStyle>
            <a:lvl1pPr marL="0" indent="0">
              <a:buNone/>
              <a:defRPr sz="1728">
                <a:solidFill>
                  <a:srgbClr val="858489"/>
                </a:solidFill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2048311" y="4096315"/>
            <a:ext cx="8485863" cy="1243524"/>
          </a:xfrm>
        </p:spPr>
        <p:txBody>
          <a:bodyPr>
            <a:noAutofit/>
          </a:bodyPr>
          <a:lstStyle>
            <a:lvl1pPr marL="164588" indent="-164588">
              <a:defRPr sz="1344"/>
            </a:lvl1pPr>
            <a:lvl2pPr marL="438901" indent="-274314">
              <a:defRPr sz="1152"/>
            </a:lvl2pPr>
            <a:lvl3pPr>
              <a:defRPr sz="1056"/>
            </a:lvl3pPr>
            <a:lvl4pPr>
              <a:defRPr sz="1009"/>
            </a:lvl4pPr>
            <a:lvl5pPr>
              <a:defRPr sz="1009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153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002" y="950930"/>
            <a:ext cx="9851404" cy="1097227"/>
          </a:xfrm>
        </p:spPr>
        <p:txBody>
          <a:bodyPr/>
          <a:lstStyle>
            <a:lvl1pPr algn="l">
              <a:defRPr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773" y="2048157"/>
            <a:ext cx="9168633" cy="3291682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58489"/>
                </a:solidFill>
              </a:defRPr>
            </a:lvl1pPr>
            <a:lvl2pPr>
              <a:defRPr sz="2400">
                <a:solidFill>
                  <a:srgbClr val="858489"/>
                </a:solidFill>
              </a:defRPr>
            </a:lvl2pPr>
            <a:lvl3pPr>
              <a:defRPr sz="2000">
                <a:solidFill>
                  <a:srgbClr val="858489"/>
                </a:solidFill>
              </a:defRPr>
            </a:lvl3pPr>
            <a:lvl4pPr>
              <a:defRPr sz="1800">
                <a:solidFill>
                  <a:srgbClr val="858489"/>
                </a:solidFill>
              </a:defRPr>
            </a:lvl4pPr>
            <a:lvl5pPr>
              <a:defRPr sz="1800">
                <a:solidFill>
                  <a:srgbClr val="858489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2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232" y="1536119"/>
            <a:ext cx="5169548" cy="3876869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58489"/>
                </a:solidFill>
              </a:defRPr>
            </a:lvl1pPr>
            <a:lvl2pPr>
              <a:defRPr sz="2400">
                <a:solidFill>
                  <a:srgbClr val="858489"/>
                </a:solidFill>
              </a:defRPr>
            </a:lvl2pPr>
            <a:lvl3pPr>
              <a:defRPr sz="2000">
                <a:solidFill>
                  <a:srgbClr val="858489"/>
                </a:solidFill>
              </a:defRPr>
            </a:lvl3pPr>
            <a:lvl4pPr>
              <a:defRPr sz="1800">
                <a:solidFill>
                  <a:srgbClr val="858489"/>
                </a:solidFill>
              </a:defRPr>
            </a:lvl4pPr>
            <a:lvl5pPr>
              <a:defRPr sz="1800">
                <a:solidFill>
                  <a:srgbClr val="858489"/>
                </a:solidFill>
              </a:defRPr>
            </a:lvl5pPr>
            <a:lvl6pPr>
              <a:defRPr sz="1728"/>
            </a:lvl6pPr>
            <a:lvl7pPr>
              <a:defRPr sz="1728"/>
            </a:lvl7pPr>
            <a:lvl8pPr>
              <a:defRPr sz="1728"/>
            </a:lvl8pPr>
            <a:lvl9pPr>
              <a:defRPr sz="172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9858" y="1536119"/>
            <a:ext cx="5169548" cy="3876869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58489"/>
                </a:solidFill>
              </a:defRPr>
            </a:lvl1pPr>
            <a:lvl2pPr>
              <a:defRPr sz="2400">
                <a:solidFill>
                  <a:srgbClr val="858489"/>
                </a:solidFill>
              </a:defRPr>
            </a:lvl2pPr>
            <a:lvl3pPr>
              <a:defRPr sz="2000">
                <a:solidFill>
                  <a:srgbClr val="858489"/>
                </a:solidFill>
              </a:defRPr>
            </a:lvl3pPr>
            <a:lvl4pPr>
              <a:defRPr sz="1800">
                <a:solidFill>
                  <a:srgbClr val="858489"/>
                </a:solidFill>
              </a:defRPr>
            </a:lvl4pPr>
            <a:lvl5pPr>
              <a:defRPr sz="1800">
                <a:solidFill>
                  <a:srgbClr val="858489"/>
                </a:solidFill>
              </a:defRPr>
            </a:lvl5pPr>
            <a:lvl6pPr>
              <a:defRPr sz="1728"/>
            </a:lvl6pPr>
            <a:lvl7pPr>
              <a:defRPr sz="1728"/>
            </a:lvl7pPr>
            <a:lvl8pPr>
              <a:defRPr sz="1728"/>
            </a:lvl8pPr>
            <a:lvl9pPr>
              <a:defRPr sz="172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8"/>
            <a:ext cx="5171581" cy="614143"/>
          </a:xfrm>
        </p:spPr>
        <p:txBody>
          <a:bodyPr anchor="b">
            <a:noAutofit/>
          </a:bodyPr>
          <a:lstStyle>
            <a:lvl1pPr marL="0" indent="0">
              <a:buNone/>
              <a:defRPr sz="2304" b="1"/>
            </a:lvl1pPr>
            <a:lvl2pPr marL="438901" indent="0">
              <a:buNone/>
              <a:defRPr sz="1920" b="1"/>
            </a:lvl2pPr>
            <a:lvl3pPr marL="877802" indent="0">
              <a:buNone/>
              <a:defRPr sz="1728" b="1"/>
            </a:lvl3pPr>
            <a:lvl4pPr marL="1316703" indent="0">
              <a:buNone/>
              <a:defRPr sz="1536" b="1"/>
            </a:lvl4pPr>
            <a:lvl5pPr marL="1755604" indent="0">
              <a:buNone/>
              <a:defRPr sz="1536" b="1"/>
            </a:lvl5pPr>
            <a:lvl6pPr marL="2194505" indent="0">
              <a:buNone/>
              <a:defRPr sz="1536" b="1"/>
            </a:lvl6pPr>
            <a:lvl7pPr marL="2633406" indent="0">
              <a:buNone/>
              <a:defRPr sz="1536" b="1"/>
            </a:lvl7pPr>
            <a:lvl8pPr marL="3072307" indent="0">
              <a:buNone/>
              <a:defRPr sz="1536" b="1"/>
            </a:lvl8pPr>
            <a:lvl9pPr marL="3511209" indent="0">
              <a:buNone/>
              <a:defRPr sz="153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80"/>
            <a:ext cx="5171581" cy="3252059"/>
          </a:xfrm>
        </p:spPr>
        <p:txBody>
          <a:bodyPr/>
          <a:lstStyle>
            <a:lvl1pPr>
              <a:defRPr sz="2304"/>
            </a:lvl1pPr>
            <a:lvl2pPr>
              <a:defRPr sz="1920"/>
            </a:lvl2pPr>
            <a:lvl3pPr>
              <a:defRPr sz="1728"/>
            </a:lvl3pPr>
            <a:lvl4pPr>
              <a:defRPr sz="1536"/>
            </a:lvl4pPr>
            <a:lvl5pPr>
              <a:defRPr sz="1536"/>
            </a:lvl5pPr>
            <a:lvl6pPr>
              <a:defRPr sz="1536"/>
            </a:lvl6pPr>
            <a:lvl7pPr>
              <a:defRPr sz="1536"/>
            </a:lvl7pPr>
            <a:lvl8pPr>
              <a:defRPr sz="1536"/>
            </a:lvl8pPr>
            <a:lvl9pPr>
              <a:defRPr sz="153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6" y="1473638"/>
            <a:ext cx="5173612" cy="614143"/>
          </a:xfrm>
        </p:spPr>
        <p:txBody>
          <a:bodyPr anchor="b">
            <a:noAutofit/>
          </a:bodyPr>
          <a:lstStyle>
            <a:lvl1pPr marL="0" indent="0">
              <a:buNone/>
              <a:defRPr sz="2304" b="1"/>
            </a:lvl1pPr>
            <a:lvl2pPr marL="438901" indent="0">
              <a:buNone/>
              <a:defRPr sz="1920" b="1"/>
            </a:lvl2pPr>
            <a:lvl3pPr marL="877802" indent="0">
              <a:buNone/>
              <a:defRPr sz="1728" b="1"/>
            </a:lvl3pPr>
            <a:lvl4pPr marL="1316703" indent="0">
              <a:buNone/>
              <a:defRPr sz="1536" b="1"/>
            </a:lvl4pPr>
            <a:lvl5pPr marL="1755604" indent="0">
              <a:buNone/>
              <a:defRPr sz="1536" b="1"/>
            </a:lvl5pPr>
            <a:lvl6pPr marL="2194505" indent="0">
              <a:buNone/>
              <a:defRPr sz="1536" b="1"/>
            </a:lvl6pPr>
            <a:lvl7pPr marL="2633406" indent="0">
              <a:buNone/>
              <a:defRPr sz="1536" b="1"/>
            </a:lvl7pPr>
            <a:lvl8pPr marL="3072307" indent="0">
              <a:buNone/>
              <a:defRPr sz="1536" b="1"/>
            </a:lvl8pPr>
            <a:lvl9pPr marL="3511209" indent="0">
              <a:buNone/>
              <a:defRPr sz="153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6" y="2087780"/>
            <a:ext cx="5173612" cy="3252059"/>
          </a:xfrm>
        </p:spPr>
        <p:txBody>
          <a:bodyPr/>
          <a:lstStyle>
            <a:lvl1pPr>
              <a:defRPr sz="2304"/>
            </a:lvl1pPr>
            <a:lvl2pPr>
              <a:defRPr sz="1920"/>
            </a:lvl2pPr>
            <a:lvl3pPr>
              <a:defRPr sz="1728"/>
            </a:lvl3pPr>
            <a:lvl4pPr>
              <a:defRPr sz="1536"/>
            </a:lvl4pPr>
            <a:lvl5pPr>
              <a:defRPr sz="1536"/>
            </a:lvl5pPr>
            <a:lvl6pPr>
              <a:defRPr sz="1536"/>
            </a:lvl6pPr>
            <a:lvl7pPr>
              <a:defRPr sz="1536"/>
            </a:lvl7pPr>
            <a:lvl8pPr>
              <a:defRPr sz="1536"/>
            </a:lvl8pPr>
            <a:lvl9pPr>
              <a:defRPr sz="153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7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7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4" y="262118"/>
            <a:ext cx="3850745" cy="1008108"/>
          </a:xfrm>
        </p:spPr>
        <p:txBody>
          <a:bodyPr anchor="b"/>
          <a:lstStyle>
            <a:lvl1pPr algn="l">
              <a:defRPr sz="1920" b="1"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9" y="262117"/>
            <a:ext cx="6543218" cy="5077724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4" y="1377632"/>
            <a:ext cx="3850745" cy="3962209"/>
          </a:xfrm>
        </p:spPr>
        <p:txBody>
          <a:bodyPr/>
          <a:lstStyle>
            <a:lvl1pPr marL="0" indent="0">
              <a:buNone/>
              <a:defRPr sz="1344">
                <a:solidFill>
                  <a:srgbClr val="858489"/>
                </a:solidFill>
              </a:defRPr>
            </a:lvl1pPr>
            <a:lvl2pPr marL="438901" indent="0">
              <a:buNone/>
              <a:defRPr sz="1152"/>
            </a:lvl2pPr>
            <a:lvl3pPr marL="877802" indent="0">
              <a:buNone/>
              <a:defRPr sz="960"/>
            </a:lvl3pPr>
            <a:lvl4pPr marL="1316703" indent="0">
              <a:buNone/>
              <a:defRPr sz="864"/>
            </a:lvl4pPr>
            <a:lvl5pPr marL="1755604" indent="0">
              <a:buNone/>
              <a:defRPr sz="864"/>
            </a:lvl5pPr>
            <a:lvl6pPr marL="2194505" indent="0">
              <a:buNone/>
              <a:defRPr sz="864"/>
            </a:lvl6pPr>
            <a:lvl7pPr marL="2633406" indent="0">
              <a:buNone/>
              <a:defRPr sz="864"/>
            </a:lvl7pPr>
            <a:lvl8pPr marL="3072307" indent="0">
              <a:buNone/>
              <a:defRPr sz="864"/>
            </a:lvl8pPr>
            <a:lvl9pPr marL="3511209" indent="0">
              <a:buNone/>
              <a:defRPr sz="86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6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186919"/>
            <a:ext cx="7022783" cy="494584"/>
          </a:xfrm>
        </p:spPr>
        <p:txBody>
          <a:bodyPr anchor="b"/>
          <a:lstStyle>
            <a:lvl1pPr algn="l">
              <a:defRPr sz="192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505392"/>
            <a:ext cx="7022783" cy="3590925"/>
          </a:xfrm>
        </p:spPr>
        <p:txBody>
          <a:bodyPr/>
          <a:lstStyle>
            <a:lvl1pPr marL="0" indent="0">
              <a:buNone/>
              <a:defRPr sz="3072"/>
            </a:lvl1pPr>
            <a:lvl2pPr marL="438901" indent="0">
              <a:buNone/>
              <a:defRPr sz="2688"/>
            </a:lvl2pPr>
            <a:lvl3pPr marL="877802" indent="0">
              <a:buNone/>
              <a:defRPr sz="2304"/>
            </a:lvl3pPr>
            <a:lvl4pPr marL="1316703" indent="0">
              <a:buNone/>
              <a:defRPr sz="1920"/>
            </a:lvl4pPr>
            <a:lvl5pPr marL="1755604" indent="0">
              <a:buNone/>
              <a:defRPr sz="1920"/>
            </a:lvl5pPr>
            <a:lvl6pPr marL="2194505" indent="0">
              <a:buNone/>
              <a:defRPr sz="1920"/>
            </a:lvl6pPr>
            <a:lvl7pPr marL="2633406" indent="0">
              <a:buNone/>
              <a:defRPr sz="1920"/>
            </a:lvl7pPr>
            <a:lvl8pPr marL="3072307" indent="0">
              <a:buNone/>
              <a:defRPr sz="1920"/>
            </a:lvl8pPr>
            <a:lvl9pPr marL="3511209" indent="0">
              <a:buNone/>
              <a:defRPr sz="192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4754654"/>
            <a:ext cx="7022783" cy="702391"/>
          </a:xfrm>
        </p:spPr>
        <p:txBody>
          <a:bodyPr/>
          <a:lstStyle>
            <a:lvl1pPr marL="0" indent="0">
              <a:buNone/>
              <a:defRPr sz="1344"/>
            </a:lvl1pPr>
            <a:lvl2pPr marL="438901" indent="0">
              <a:buNone/>
              <a:defRPr sz="1152"/>
            </a:lvl2pPr>
            <a:lvl3pPr marL="877802" indent="0">
              <a:buNone/>
              <a:defRPr sz="960"/>
            </a:lvl3pPr>
            <a:lvl4pPr marL="1316703" indent="0">
              <a:buNone/>
              <a:defRPr sz="864"/>
            </a:lvl4pPr>
            <a:lvl5pPr marL="1755604" indent="0">
              <a:buNone/>
              <a:defRPr sz="864"/>
            </a:lvl5pPr>
            <a:lvl6pPr marL="2194505" indent="0">
              <a:buNone/>
              <a:defRPr sz="864"/>
            </a:lvl6pPr>
            <a:lvl7pPr marL="2633406" indent="0">
              <a:buNone/>
              <a:defRPr sz="864"/>
            </a:lvl7pPr>
            <a:lvl8pPr marL="3072307" indent="0">
              <a:buNone/>
              <a:defRPr sz="864"/>
            </a:lvl8pPr>
            <a:lvl9pPr marL="3511209" indent="0">
              <a:buNone/>
              <a:defRPr sz="86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047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" y="0"/>
            <a:ext cx="11703756" cy="658336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1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3876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85232" y="5823550"/>
            <a:ext cx="2633662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8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defTabSz="877802" rtl="0" eaLnBrk="1" latinLnBrk="0" hangingPunct="1">
        <a:spcBef>
          <a:spcPct val="0"/>
        </a:spcBef>
        <a:buNone/>
        <a:defRPr sz="4400" kern="1200">
          <a:solidFill>
            <a:srgbClr val="F0783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29175" indent="-329175" algn="l" defTabSz="8778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1pPr>
      <a:lvl2pPr marL="713215" indent="-274314" algn="l" defTabSz="87780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2pPr>
      <a:lvl3pPr marL="1097252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3pPr>
      <a:lvl4pPr marL="1536154" indent="-219450" algn="l" defTabSz="877802" rtl="0" eaLnBrk="1" latinLnBrk="0" hangingPunct="1">
        <a:spcBef>
          <a:spcPct val="20000"/>
        </a:spcBef>
        <a:buFont typeface="Arial" pitchFamily="34" charset="0"/>
        <a:buChar char="–"/>
        <a:defRPr sz="192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4pPr>
      <a:lvl5pPr marL="1975055" indent="-219450" algn="l" defTabSz="877802" rtl="0" eaLnBrk="1" latinLnBrk="0" hangingPunct="1">
        <a:spcBef>
          <a:spcPct val="20000"/>
        </a:spcBef>
        <a:buFont typeface="Arial" pitchFamily="34" charset="0"/>
        <a:buChar char="»"/>
        <a:defRPr sz="192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5pPr>
      <a:lvl6pPr marL="2413956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852857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291757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730659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01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02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03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04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05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06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07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09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ccconfer.zoom.us/j/969472680" TargetMode="External"/><Relationship Id="rId7" Type="http://schemas.openxmlformats.org/officeDocument/2006/relationships/hyperlink" Target="https://rpgroup.org/Events/Strengthening-Student-Success/Workshop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ccconfer.zoom.us/j/293011422" TargetMode="External"/><Relationship Id="rId5" Type="http://schemas.openxmlformats.org/officeDocument/2006/relationships/hyperlink" Target="https://cccconfer.zoom.us/j/961620865" TargetMode="External"/><Relationship Id="rId4" Type="http://schemas.openxmlformats.org/officeDocument/2006/relationships/hyperlink" Target="https://cccconfer.zoom.us/j/489932887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Chancellors-Office/Divisions/Digital-Innovation-and-Infrastructure/Management-Information-Systems/Data-Element-Dictiona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ctrTitle"/>
          </p:nvPr>
        </p:nvSpPr>
        <p:spPr>
          <a:xfrm>
            <a:off x="212725" y="632461"/>
            <a:ext cx="11277599" cy="1919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6000"/>
              <a:buFont typeface="Arial"/>
              <a:buNone/>
            </a:pPr>
            <a:r>
              <a:rPr lang="en-US"/>
              <a:t>ESL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CB21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Recoding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Project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Regional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Meetings</a:t>
            </a:r>
            <a:endParaRPr sz="6336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582402" y="373415"/>
            <a:ext cx="9851404" cy="10972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can this information be collected?</a:t>
            </a:r>
            <a:endParaRPr dirty="0"/>
          </a:p>
        </p:txBody>
      </p:sp>
      <p:sp>
        <p:nvSpPr>
          <p:cNvPr id="145" name="Google Shape;145;p27"/>
          <p:cNvSpPr txBox="1">
            <a:spLocks noGrp="1"/>
          </p:cNvSpPr>
          <p:nvPr>
            <p:ph idx="1"/>
          </p:nvPr>
        </p:nvSpPr>
        <p:spPr>
          <a:xfrm>
            <a:off x="582402" y="1470642"/>
            <a:ext cx="10940700" cy="38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Contextualization of Changes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Examination and documentation of specific curricular innovations and examining differential impacts on students’ success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Surveys/focus groups with students and faculty to learn about their experiences with the changes</a:t>
            </a:r>
            <a:endParaRPr sz="20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Outcomes Analyses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Short-term vs. long-term outcomes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Course success rates, throughput rates, degree completion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Cohort tracking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 err="1"/>
              <a:t>Disaggregations</a:t>
            </a:r>
            <a:endParaRPr sz="20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7" y="-152388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Upcoming RP Group Events 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8"/>
          <p:cNvSpPr txBox="1">
            <a:spLocks noGrp="1"/>
          </p:cNvSpPr>
          <p:nvPr>
            <p:ph idx="1"/>
          </p:nvPr>
        </p:nvSpPr>
        <p:spPr>
          <a:xfrm>
            <a:off x="57775" y="815175"/>
            <a:ext cx="5793600" cy="30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WEBINAR: AB 705 IN ACTION! EXPERIENCES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OF EARLY IMPLEMENTERS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Wednesday, September 11 - 12 to 1pm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https://cccconfer.zoom.us/j/969472680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WEBINAR: ACCESS, ENROLLMENT AND SUCCESS: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STATEWIDE RESULTS FOR TRANSFER-LEVEL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ENGLISH AND MATH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Friday, September 27 – 12 to 1 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https://cccconfer.zoom.us/j/489932887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" name="Google Shape;153;p28"/>
          <p:cNvSpPr txBox="1">
            <a:spLocks noGrp="1"/>
          </p:cNvSpPr>
          <p:nvPr>
            <p:ph type="body" idx="4294967295"/>
          </p:nvPr>
        </p:nvSpPr>
        <p:spPr>
          <a:xfrm>
            <a:off x="5911850" y="814388"/>
            <a:ext cx="5792788" cy="306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WEBINAR: ESL AND AB 705: RESEARCH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AND IMPLEMENTATION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Wednesday, October 16 – 12 to 1 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https://cccconfer.zoom.us/j/961620865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WEBINAR: ANALYSIS, EVALUATION AND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COLLABORATION: AB 705 FOR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INSTITUTIONAL RESEARCH PROFESSIONALS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Wednesday, November 13 – 12 to 1 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6"/>
              </a:rPr>
              <a:t>https://cccconfer.zoom.us/j/293011422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4294967295"/>
          </p:nvPr>
        </p:nvSpPr>
        <p:spPr>
          <a:xfrm>
            <a:off x="0" y="3881438"/>
            <a:ext cx="5792788" cy="167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WORKSHOP: AB 705 AND ESL: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PREPARING FOR FALL 2020 IMPLEMENTATION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Friday, October 11 -- 9 to 2 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7"/>
              </a:rPr>
              <a:t>https://rpgroup.org/Events/Strengthening-Student-Success/Workshops</a:t>
            </a:r>
            <a:r>
              <a:rPr lang="en-US" sz="1800"/>
              <a:t> 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585219" y="2193812"/>
            <a:ext cx="105342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3500"/>
              <a:buFont typeface="Arial"/>
              <a:buNone/>
            </a:pPr>
            <a:r>
              <a:rPr lang="en-US" sz="3500" b="0" i="0" u="none" strike="noStrike" cap="none">
                <a:solidFill>
                  <a:srgbClr val="F0783B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sz="4224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57782" y="236237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Collaborations between Faculty and IRPE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9"/>
          <p:cNvSpPr txBox="1">
            <a:spLocks noGrp="1"/>
          </p:cNvSpPr>
          <p:nvPr>
            <p:ph idx="1"/>
          </p:nvPr>
        </p:nvSpPr>
        <p:spPr>
          <a:xfrm>
            <a:off x="132075" y="1244120"/>
            <a:ext cx="11440500" cy="3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Include both faculty and IRPE staff in departmental and college-wide AB 705 implementation and evaluation structures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Collaboratively review the role of</a:t>
            </a:r>
            <a:r>
              <a:rPr lang="en-US" sz="2000">
                <a:uFill>
                  <a:noFill/>
                </a:uFill>
                <a:hlinkClick r:id="rId3"/>
              </a:rPr>
              <a:t> MIS codes</a:t>
            </a:r>
            <a:r>
              <a:rPr lang="en-US" sz="2000"/>
              <a:t> in collecting data and review the re-coding developed to track AB 705 changes with faculty identifying the courses and IRPE professionals working to code them appropriately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Faculty invite IRPE colleagues to attend department/division/discipline meetings so they can better understand curricular changes and help to fully evaluate outcomes and comparison coursework</a:t>
            </a:r>
            <a:endParaRPr sz="2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57782" y="236237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Collaborations between Faculty and IRPE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idx="1"/>
          </p:nvPr>
        </p:nvSpPr>
        <p:spPr>
          <a:xfrm>
            <a:off x="132075" y="1090476"/>
            <a:ext cx="11440500" cy="4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5036" algn="l" rtl="0"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2000"/>
              <a:t>Jointly develop a research plan and agenda in collaboration with your AB 705 workgroup/steering committee and/or with faculty from each department/discipline to ensure learning is taking place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Faculty and IRPE practitioners should work together to develop surveys and/or focus groups to gather feedback from students and faculty including: reasons for drops or withdraws, perceived appropriate placement, level of support provided, type of support provided, etc.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 </a:t>
            </a: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Invite IRPE practitioners to present regular updates at AB 705 meetings and/or department/division meetings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IRPE professionals should share early drafts of findings and reports with faculty leaders to gather feedback and make applicable adjustments.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r>
              <a:rPr lang="en-US"/>
              <a:t>What key considerations are needed to better understand these changes and impacts? </a:t>
            </a: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r>
              <a:rPr lang="en-US"/>
              <a:t>From a data/research perspective?</a:t>
            </a: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r>
              <a:rPr lang="en-US"/>
              <a:t>From a curriculum perspective? </a:t>
            </a: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651985" y="306037"/>
            <a:ext cx="9851404" cy="10972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Types of Data to Consider</a:t>
            </a:r>
            <a:endParaRPr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idx="1"/>
          </p:nvPr>
        </p:nvSpPr>
        <p:spPr>
          <a:xfrm>
            <a:off x="920870" y="1566894"/>
            <a:ext cx="9168633" cy="32916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50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3600" dirty="0"/>
              <a:t>Student Characteristics</a:t>
            </a:r>
            <a:endParaRPr sz="3600" dirty="0"/>
          </a:p>
          <a:p>
            <a:pPr marL="457200" marR="0" lvl="0" indent="-4150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3600" dirty="0"/>
              <a:t>Curricular Attributes</a:t>
            </a:r>
            <a:endParaRPr sz="3600" dirty="0"/>
          </a:p>
          <a:p>
            <a:pPr marL="457200" marR="0" lvl="0" indent="-4150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3600" dirty="0"/>
              <a:t>Instructor Effects</a:t>
            </a:r>
            <a:endParaRPr sz="3600" dirty="0"/>
          </a:p>
          <a:p>
            <a:pPr marL="457200" marR="0" lvl="0" indent="-4150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3600" dirty="0"/>
              <a:t>Long-term Outcomes</a:t>
            </a:r>
            <a:endParaRPr sz="3600" dirty="0"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endParaRPr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131282" y="12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Potential Student Characteristics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3"/>
          <p:cNvSpPr txBox="1">
            <a:spLocks noGrp="1"/>
          </p:cNvSpPr>
          <p:nvPr>
            <p:ph idx="1"/>
          </p:nvPr>
        </p:nvSpPr>
        <p:spPr>
          <a:xfrm>
            <a:off x="131275" y="842276"/>
            <a:ext cx="11440500" cy="4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Ethnicity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Gender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Age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Part-time / full-time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Financial Aid Status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First-Generation Status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Participation in different types of support services 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PELL or Promise Grant status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STEM or non-STEM major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Degree/transfer seeking status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>
            <a:off x="132050" y="432652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 dirty="0"/>
              <a:t>Potential Course Attributes</a:t>
            </a:r>
            <a:endParaRPr sz="3840" b="0" i="0" u="none" strike="noStrike" cap="none" dirty="0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4"/>
          <p:cNvSpPr txBox="1">
            <a:spLocks noGrp="1"/>
          </p:cNvSpPr>
          <p:nvPr>
            <p:ph idx="1"/>
          </p:nvPr>
        </p:nvSpPr>
        <p:spPr>
          <a:xfrm>
            <a:off x="132050" y="1934678"/>
            <a:ext cx="11440500" cy="3411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3600" dirty="0"/>
              <a:t>Modality Type</a:t>
            </a:r>
            <a:endParaRPr sz="36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600" dirty="0"/>
              <a:t>Scheduling</a:t>
            </a:r>
            <a:endParaRPr sz="36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600" dirty="0"/>
              <a:t>Types of supports and resources embedded/available to students </a:t>
            </a:r>
            <a:endParaRPr sz="36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131282" y="12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Potential Instructor Effects 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5"/>
          <p:cNvSpPr txBox="1">
            <a:spLocks noGrp="1"/>
          </p:cNvSpPr>
          <p:nvPr>
            <p:ph idx="1"/>
          </p:nvPr>
        </p:nvSpPr>
        <p:spPr>
          <a:xfrm>
            <a:off x="131275" y="1125951"/>
            <a:ext cx="11440500" cy="4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Success rates by section</a:t>
            </a:r>
            <a:endParaRPr sz="32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Distribution of letter grades by section</a:t>
            </a:r>
            <a:endParaRPr sz="32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Equity gaps by section</a:t>
            </a:r>
            <a:endParaRPr sz="32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Type of innovation or strategies used in the classroom (i.e., flipped class, just-in-time remediation, lab or lecture, etc.)</a:t>
            </a:r>
            <a:endParaRPr sz="32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Student success in next course in the sequence or other General Education (GE) courses</a:t>
            </a:r>
            <a:endParaRPr sz="1800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131282" y="12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Potential Long Term Outcomes 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 txBox="1">
            <a:spLocks noGrp="1"/>
          </p:cNvSpPr>
          <p:nvPr>
            <p:ph idx="1"/>
          </p:nvPr>
        </p:nvSpPr>
        <p:spPr>
          <a:xfrm>
            <a:off x="131275" y="1125951"/>
            <a:ext cx="11440500" cy="4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Enrollment and success in next course in the sequence 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Complete a degree or certificate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Transfer to a four-year institution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Completion of degree- or transfer-level English AND math within first year of enrollment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Impacts of additional corequisite units (i.e., heavier unit loads)</a:t>
            </a:r>
            <a:endParaRPr sz="200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P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RP Group Presentation Template- Updated 2017</Template>
  <TotalTime>6</TotalTime>
  <Words>674</Words>
  <Application>Microsoft Office PowerPoint</Application>
  <PresentationFormat>Custom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RP Group</vt:lpstr>
      <vt:lpstr>ESL CB21 Recoding Project Regional Meetings</vt:lpstr>
      <vt:lpstr>Collaborations between Faculty and IRPE</vt:lpstr>
      <vt:lpstr>Collaborations between Faculty and IRPE</vt:lpstr>
      <vt:lpstr>Group Discussion</vt:lpstr>
      <vt:lpstr>Types of Data to Consider</vt:lpstr>
      <vt:lpstr>Potential Student Characteristics</vt:lpstr>
      <vt:lpstr>Potential Course Attributes</vt:lpstr>
      <vt:lpstr>Potential Instructor Effects </vt:lpstr>
      <vt:lpstr>Potential Long Term Outcomes </vt:lpstr>
      <vt:lpstr>How can this information be collected?</vt:lpstr>
      <vt:lpstr>Upcoming RP Group Events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 CB21 Recoding Project Regional Meetings</dc:title>
  <dc:creator>Alyssa's RP Surface</dc:creator>
  <cp:lastModifiedBy>Alyssa Nguyen</cp:lastModifiedBy>
  <cp:revision>2</cp:revision>
  <dcterms:modified xsi:type="dcterms:W3CDTF">2019-09-04T22:54:23Z</dcterms:modified>
</cp:coreProperties>
</file>