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4"/>
    <p:sldMasterId id="2147483682" r:id="rId5"/>
    <p:sldMasterId id="2147483683" r:id="rId6"/>
  </p:sldMasterIdLst>
  <p:notesMasterIdLst>
    <p:notesMasterId r:id="rId35"/>
  </p:notesMasterIdLst>
  <p:sldIdLst>
    <p:sldId id="256" r:id="rId7"/>
    <p:sldId id="257" r:id="rId8"/>
    <p:sldId id="259" r:id="rId9"/>
    <p:sldId id="258" r:id="rId10"/>
    <p:sldId id="260" r:id="rId11"/>
    <p:sldId id="261" r:id="rId12"/>
    <p:sldId id="262" r:id="rId13"/>
    <p:sldId id="263" r:id="rId14"/>
    <p:sldId id="266" r:id="rId15"/>
    <p:sldId id="267" r:id="rId16"/>
    <p:sldId id="270" r:id="rId17"/>
    <p:sldId id="268" r:id="rId18"/>
    <p:sldId id="269" r:id="rId19"/>
    <p:sldId id="271" r:id="rId20"/>
    <p:sldId id="272" r:id="rId21"/>
    <p:sldId id="273" r:id="rId22"/>
    <p:sldId id="274" r:id="rId23"/>
    <p:sldId id="275" r:id="rId24"/>
    <p:sldId id="276" r:id="rId25"/>
    <p:sldId id="277" r:id="rId26"/>
    <p:sldId id="278" r:id="rId27"/>
    <p:sldId id="279" r:id="rId28"/>
    <p:sldId id="281" r:id="rId29"/>
    <p:sldId id="282" r:id="rId30"/>
    <p:sldId id="283" r:id="rId31"/>
    <p:sldId id="284" r:id="rId32"/>
    <p:sldId id="265" r:id="rId33"/>
    <p:sldId id="285"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48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204374-582F-4F43-A1E6-6C545E279C40}" v="1" dt="2019-08-30T23:42:49.931"/>
  </p1510:revLst>
</p1510:revInfo>
</file>

<file path=ppt/tableStyles.xml><?xml version="1.0" encoding="utf-8"?>
<a:tblStyleLst xmlns:a="http://schemas.openxmlformats.org/drawingml/2006/main" def="{B1D7474D-B602-4B0D-B2F8-F3FAEFB8407D}">
  <a:tblStyle styleId="{B1D7474D-B602-4B0D-B2F8-F3FAEFB8407D}"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Arial"/>
          <a:ea typeface="Arial"/>
          <a:cs typeface="Arial"/>
        </a:font>
        <a:schemeClr val="dk1"/>
      </a:tcTxStyle>
      <a:tcStyle>
        <a:tcBdr/>
      </a:tcStyle>
    </a:seCell>
    <a:swCell>
      <a:tcTxStyle b="on" i="off">
        <a:font>
          <a:latin typeface="Arial"/>
          <a:ea typeface="Arial"/>
          <a:cs typeface="Arial"/>
        </a:font>
        <a:schemeClr val="dk1"/>
      </a:tcTxStyle>
      <a:tcStyle>
        <a:tcBdr/>
      </a:tcStyle>
    </a:swCell>
    <a:firstRow>
      <a:tcTxStyle b="on" i="off">
        <a:font>
          <a:latin typeface="Arial"/>
          <a:ea typeface="Arial"/>
          <a:cs typeface="Arial"/>
        </a:font>
        <a:schemeClr val="lt1"/>
      </a:tcTxStyle>
      <a:tcStyle>
        <a:tcBdr>
          <a:bottom>
            <a:ln w="25400" cap="flat" cmpd="sng">
              <a:solidFill>
                <a:schemeClr val="dk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6"/>
    <p:restoredTop sz="69086" autoAdjust="0"/>
  </p:normalViewPr>
  <p:slideViewPr>
    <p:cSldViewPr snapToGrid="0">
      <p:cViewPr varScale="1">
        <p:scale>
          <a:sx n="57" d="100"/>
          <a:sy n="57" d="100"/>
        </p:scale>
        <p:origin x="1692" y="28"/>
      </p:cViewPr>
      <p:guideLst>
        <p:guide orient="horz" pos="1620"/>
        <p:guide pos="2880"/>
        <p:guide orient="horz" pos="486"/>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ean" userId="0d8acacb-9479-4755-afc3-7abd1af15332" providerId="ADAL" clId="{E7204374-582F-4F43-A1E6-6C545E279C40}"/>
    <pc:docChg chg="custSel modSld">
      <pc:chgData name="Michelle Bean" userId="0d8acacb-9479-4755-afc3-7abd1af15332" providerId="ADAL" clId="{E7204374-582F-4F43-A1E6-6C545E279C40}" dt="2019-08-30T23:54:47.679" v="49" actId="20577"/>
      <pc:docMkLst>
        <pc:docMk/>
      </pc:docMkLst>
      <pc:sldChg chg="modSp">
        <pc:chgData name="Michelle Bean" userId="0d8acacb-9479-4755-afc3-7abd1af15332" providerId="ADAL" clId="{E7204374-582F-4F43-A1E6-6C545E279C40}" dt="2019-08-30T23:42:32.383" v="3" actId="20577"/>
        <pc:sldMkLst>
          <pc:docMk/>
          <pc:sldMk cId="0" sldId="258"/>
        </pc:sldMkLst>
        <pc:spChg chg="mod">
          <ac:chgData name="Michelle Bean" userId="0d8acacb-9479-4755-afc3-7abd1af15332" providerId="ADAL" clId="{E7204374-582F-4F43-A1E6-6C545E279C40}" dt="2019-08-30T23:42:32.383" v="3" actId="20577"/>
          <ac:spMkLst>
            <pc:docMk/>
            <pc:sldMk cId="0" sldId="258"/>
            <ac:spMk id="231" creationId="{00000000-0000-0000-0000-000000000000}"/>
          </ac:spMkLst>
        </pc:spChg>
        <pc:spChg chg="mod">
          <ac:chgData name="Michelle Bean" userId="0d8acacb-9479-4755-afc3-7abd1af15332" providerId="ADAL" clId="{E7204374-582F-4F43-A1E6-6C545E279C40}" dt="2019-08-30T23:42:24.928" v="1" actId="15"/>
          <ac:spMkLst>
            <pc:docMk/>
            <pc:sldMk cId="0" sldId="258"/>
            <ac:spMk id="232" creationId="{00000000-0000-0000-0000-000000000000}"/>
          </ac:spMkLst>
        </pc:spChg>
      </pc:sldChg>
      <pc:sldChg chg="modSp">
        <pc:chgData name="Michelle Bean" userId="0d8acacb-9479-4755-afc3-7abd1af15332" providerId="ADAL" clId="{E7204374-582F-4F43-A1E6-6C545E279C40}" dt="2019-08-30T23:42:49.930" v="4" actId="403"/>
        <pc:sldMkLst>
          <pc:docMk/>
          <pc:sldMk cId="0" sldId="259"/>
        </pc:sldMkLst>
        <pc:spChg chg="mod">
          <ac:chgData name="Michelle Bean" userId="0d8acacb-9479-4755-afc3-7abd1af15332" providerId="ADAL" clId="{E7204374-582F-4F43-A1E6-6C545E279C40}" dt="2019-08-30T23:42:49.930" v="4" actId="403"/>
          <ac:spMkLst>
            <pc:docMk/>
            <pc:sldMk cId="0" sldId="259"/>
            <ac:spMk id="239" creationId="{00000000-0000-0000-0000-000000000000}"/>
          </ac:spMkLst>
        </pc:spChg>
      </pc:sldChg>
      <pc:sldChg chg="modNotesTx">
        <pc:chgData name="Michelle Bean" userId="0d8acacb-9479-4755-afc3-7abd1af15332" providerId="ADAL" clId="{E7204374-582F-4F43-A1E6-6C545E279C40}" dt="2019-08-30T23:45:19.233" v="48" actId="20577"/>
        <pc:sldMkLst>
          <pc:docMk/>
          <pc:sldMk cId="0" sldId="269"/>
        </pc:sldMkLst>
      </pc:sldChg>
      <pc:sldChg chg="modNotesTx">
        <pc:chgData name="Michelle Bean" userId="0d8acacb-9479-4755-afc3-7abd1af15332" providerId="ADAL" clId="{E7204374-582F-4F43-A1E6-6C545E279C40}" dt="2019-08-30T23:45:04.461" v="47" actId="20577"/>
        <pc:sldMkLst>
          <pc:docMk/>
          <pc:sldMk cId="0" sldId="270"/>
        </pc:sldMkLst>
      </pc:sldChg>
      <pc:sldChg chg="modNotesTx">
        <pc:chgData name="Michelle Bean" userId="0d8acacb-9479-4755-afc3-7abd1af15332" providerId="ADAL" clId="{E7204374-582F-4F43-A1E6-6C545E279C40}" dt="2019-08-30T23:54:47.679" v="49" actId="20577"/>
        <pc:sldMkLst>
          <pc:docMk/>
          <pc:sldMk cId="0"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sccc.org/content/diversifying-leadership-faculty-rank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c3757d209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5c3757d209_2_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5c3757d209_2_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c3757d209_8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5c3757d209_8_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Definition from Staats, Cheryl. Understanding Implicit Bias: What Educators Should Know.  American Educator: Winter 2015-16.</a:t>
            </a:r>
            <a:endParaRPr/>
          </a:p>
          <a:p>
            <a:pPr marL="0" marR="0" lvl="0" indent="0" algn="l" rtl="0">
              <a:lnSpc>
                <a:spcPct val="100000"/>
              </a:lnSpc>
              <a:spcBef>
                <a:spcPts val="0"/>
              </a:spcBef>
              <a:spcAft>
                <a:spcPts val="0"/>
              </a:spcAft>
              <a:buClr>
                <a:schemeClr val="dk1"/>
              </a:buClr>
              <a:buSzPts val="1200"/>
              <a:buFont typeface="Calibri"/>
              <a:buNone/>
            </a:pPr>
            <a:r>
              <a:rPr lang="en"/>
              <a:t>“</a:t>
            </a:r>
            <a:r>
              <a:rPr lang="en" sz="1200">
                <a:solidFill>
                  <a:schemeClr val="dk1"/>
                </a:solidFill>
                <a:latin typeface="Calibri"/>
                <a:ea typeface="Calibri"/>
                <a:cs typeface="Calibri"/>
                <a:sym typeface="Calibri"/>
              </a:rPr>
              <a:t>Operating outside of our conscious awareness, implicit biases are pervasive, and they can challenge even the most well-intentioned and egalitarian-minded individuals, resulting in actions and outcomes that do not necessarily align with explicit intentions.”</a:t>
            </a:r>
            <a:endParaRPr/>
          </a:p>
          <a:p>
            <a:pPr marL="0" lvl="0" indent="0" algn="l" rtl="0">
              <a:spcBef>
                <a:spcPts val="0"/>
              </a:spcBef>
              <a:spcAft>
                <a:spcPts val="0"/>
              </a:spcAft>
              <a:buNone/>
            </a:pPr>
            <a:endParaRPr/>
          </a:p>
        </p:txBody>
      </p:sp>
      <p:sp>
        <p:nvSpPr>
          <p:cNvPr id="288" name="Google Shape;288;g5c3757d209_8_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6121a6d590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6121a6d590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Ask audience:</a:t>
            </a:r>
            <a:endParaRPr dirty="0"/>
          </a:p>
          <a:p>
            <a:pPr marL="457200" lvl="0" indent="-298450" algn="l" rtl="0">
              <a:spcBef>
                <a:spcPts val="0"/>
              </a:spcBef>
              <a:spcAft>
                <a:spcPts val="0"/>
              </a:spcAft>
              <a:buSzPts val="1100"/>
              <a:buChar char="●"/>
            </a:pPr>
            <a:r>
              <a:rPr lang="en" dirty="0"/>
              <a:t>What are you noticing first? </a:t>
            </a:r>
            <a:endParaRPr dirty="0"/>
          </a:p>
          <a:p>
            <a:pPr marL="457200" lvl="0" indent="-298450" algn="l" rtl="0">
              <a:spcBef>
                <a:spcPts val="0"/>
              </a:spcBef>
              <a:spcAft>
                <a:spcPts val="0"/>
              </a:spcAft>
              <a:buSzPts val="1100"/>
              <a:buChar char="●"/>
            </a:pPr>
            <a:r>
              <a:rPr lang="en" dirty="0"/>
              <a:t>Do those things (clothing, </a:t>
            </a:r>
            <a:r>
              <a:rPr lang="en-US" dirty="0"/>
              <a:t>accessories, </a:t>
            </a:r>
            <a:r>
              <a:rPr lang="en" dirty="0"/>
              <a:t>tattoos, hair, stance, </a:t>
            </a:r>
            <a:r>
              <a:rPr lang="en-US" dirty="0"/>
              <a:t>expressions, </a:t>
            </a:r>
            <a:r>
              <a:rPr lang="en" dirty="0"/>
              <a:t>gender, race) convey VALUES?</a:t>
            </a:r>
            <a:endParaRPr dirty="0"/>
          </a:p>
          <a:p>
            <a:pPr marL="914400" lvl="1" indent="-298450" algn="l" rtl="0">
              <a:spcBef>
                <a:spcPts val="0"/>
              </a:spcBef>
              <a:spcAft>
                <a:spcPts val="0"/>
              </a:spcAft>
              <a:buSzPts val="1100"/>
              <a:buChar char="○"/>
            </a:pPr>
            <a:r>
              <a:rPr lang="en" dirty="0"/>
              <a:t>Would you hire someone based on how comfortable you feel they will fit in? Does that exclude others?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c3757d209_8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5c3757d209_8_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Questions for the audience:</a:t>
            </a:r>
            <a:endParaRPr/>
          </a:p>
          <a:p>
            <a:pPr marL="457200" lvl="0" indent="-298450" algn="l" rtl="0">
              <a:spcBef>
                <a:spcPts val="0"/>
              </a:spcBef>
              <a:spcAft>
                <a:spcPts val="0"/>
              </a:spcAft>
              <a:buSzPts val="1100"/>
              <a:buChar char="●"/>
            </a:pPr>
            <a:r>
              <a:rPr lang="en"/>
              <a:t>Does this resonate with you based on your experience with hiring committees?</a:t>
            </a:r>
            <a:endParaRPr/>
          </a:p>
          <a:p>
            <a:pPr marL="457200" lvl="0" indent="-298450" algn="l" rtl="0">
              <a:spcBef>
                <a:spcPts val="0"/>
              </a:spcBef>
              <a:spcAft>
                <a:spcPts val="0"/>
              </a:spcAft>
              <a:buSzPts val="1100"/>
              <a:buChar char="●"/>
            </a:pPr>
            <a:r>
              <a:rPr lang="en"/>
              <a:t>What did you do to address the bias in that moment? </a:t>
            </a:r>
            <a:endParaRPr/>
          </a:p>
        </p:txBody>
      </p:sp>
      <p:sp>
        <p:nvSpPr>
          <p:cNvPr id="295" name="Google Shape;295;g5c3757d209_8_1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c3757d209_8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Group Think--when groups make faulty decisions based on a need to gain harmony instead of allowing for individual input and creativity or varied perspective.</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Focus on criteria for the job--not on someone to be your BFF!</a:t>
            </a:r>
            <a:endParaRPr dirty="0"/>
          </a:p>
        </p:txBody>
      </p:sp>
      <p:sp>
        <p:nvSpPr>
          <p:cNvPr id="301" name="Google Shape;301;g5c3757d209_8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6121a6d590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6121a6d590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c3757d209_8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5c3757d209_8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6121a6d590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6121a6d590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5c3757d20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5c3757d20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Quantitative factors: </a:t>
            </a:r>
            <a:r>
              <a:rPr lang="en" sz="1200">
                <a:solidFill>
                  <a:schemeClr val="dk1"/>
                </a:solidFill>
                <a:latin typeface="Calibri"/>
                <a:ea typeface="Calibri"/>
                <a:cs typeface="Calibri"/>
                <a:sym typeface="Calibri"/>
              </a:rPr>
              <a:t>We often consider FTES, fill rates, full-time/part-time percentages (FON), even minimum qualifications, and expertise, BUT . . .</a:t>
            </a:r>
            <a:endParaRPr sz="1200">
              <a:solidFill>
                <a:schemeClr val="dk1"/>
              </a:solidFill>
            </a:endParaRPr>
          </a:p>
          <a:p>
            <a:pPr marL="457200" lvl="0" indent="0" algn="l" rtl="0">
              <a:spcBef>
                <a:spcPts val="0"/>
              </a:spcBef>
              <a:spcAft>
                <a:spcPts val="0"/>
              </a:spcAft>
              <a:buNone/>
            </a:pPr>
            <a:r>
              <a:rPr lang="en" sz="1200">
                <a:solidFill>
                  <a:schemeClr val="dk1"/>
                </a:solidFill>
                <a:latin typeface="Calibri"/>
                <a:ea typeface="Calibri"/>
                <a:cs typeface="Calibri"/>
                <a:sym typeface="Calibri"/>
              </a:rPr>
              <a:t>Do we intentionally consider</a:t>
            </a:r>
            <a:r>
              <a:rPr lang="en" sz="1200" b="1">
                <a:solidFill>
                  <a:schemeClr val="dk1"/>
                </a:solidFill>
                <a:latin typeface="Calibri"/>
                <a:ea typeface="Calibri"/>
                <a:cs typeface="Calibri"/>
                <a:sym typeface="Calibri"/>
              </a:rPr>
              <a:t> qualitative factors </a:t>
            </a:r>
            <a:r>
              <a:rPr lang="en" sz="1200">
                <a:solidFill>
                  <a:schemeClr val="dk1"/>
                </a:solidFill>
                <a:latin typeface="Calibri"/>
                <a:ea typeface="Calibri"/>
                <a:cs typeface="Calibri"/>
                <a:sym typeface="Calibri"/>
              </a:rPr>
              <a:t>in training faculty?</a:t>
            </a:r>
            <a:endParaRPr sz="1200">
              <a:solidFill>
                <a:schemeClr val="dk1"/>
              </a:solidFill>
            </a:endParaRPr>
          </a:p>
          <a:p>
            <a:pPr marL="45720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t>Belonging and Inclusion: </a:t>
            </a:r>
            <a:r>
              <a:rPr lang="en" sz="1200">
                <a:solidFill>
                  <a:schemeClr val="dk1"/>
                </a:solidFill>
              </a:rPr>
              <a:t>Use your voice to support and fight for people the way you would want someone to fight for you!</a:t>
            </a:r>
            <a:endParaRPr sz="1200">
              <a:solidFill>
                <a:schemeClr val="dk1"/>
              </a:solidFill>
            </a:endParaRPr>
          </a:p>
          <a:p>
            <a:pPr marL="0" lvl="0" indent="0" algn="l" rtl="0">
              <a:spcBef>
                <a:spcPts val="0"/>
              </a:spcBef>
              <a:spcAft>
                <a:spcPts val="0"/>
              </a:spcAft>
              <a:buNone/>
            </a:pPr>
            <a:r>
              <a:rPr lang="en" sz="1200">
                <a:solidFill>
                  <a:schemeClr val="dk1"/>
                </a:solidFill>
              </a:rPr>
              <a:t>Bias--all the “isms”: sexism, agism, racism, binary language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Diverse Organizations: AAHHE, A2Mend, API</a:t>
            </a:r>
            <a:endParaRPr sz="1200">
              <a:solidFill>
                <a:schemeClr val="dk1"/>
              </a:solidFill>
            </a:endParaRPr>
          </a:p>
          <a:p>
            <a:pPr marL="0" lvl="0" indent="0" algn="l" rtl="0">
              <a:spcBef>
                <a:spcPts val="0"/>
              </a:spcBef>
              <a:spcAft>
                <a:spcPts val="0"/>
              </a:spcAft>
              <a:buNone/>
            </a:pPr>
            <a:r>
              <a:rPr lang="en" sz="1200">
                <a:solidFill>
                  <a:schemeClr val="dk1"/>
                </a:solidFill>
              </a:rPr>
              <a:t>Journal of Blacks in Higher Education: www.jbhe.com • Hispanic Association of Colleges and Universities: www.HACU.net • www.DiverseEducation.com • www.DiverseAcademia.com via www.CommunityCollegeJobs.com </a:t>
            </a:r>
            <a:endParaRPr sz="1200">
              <a:solidFill>
                <a:schemeClr val="dk1"/>
              </a:solidFill>
            </a:endParaRPr>
          </a:p>
          <a:p>
            <a:pPr marL="0" lvl="0" indent="0" algn="l" rtl="0">
              <a:spcBef>
                <a:spcPts val="0"/>
              </a:spcBef>
              <a:spcAft>
                <a:spcPts val="0"/>
              </a:spcAft>
              <a:buNone/>
            </a:pPr>
            <a:r>
              <a:rPr lang="en" sz="1200">
                <a:solidFill>
                  <a:schemeClr val="dk1"/>
                </a:solidFill>
              </a:rPr>
              <a:t>Consider LOCAL groups and graduate schools!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Social Media: LinkedIn, Facebook, Twitter, Youtube</a:t>
            </a:r>
            <a:endParaRPr sz="12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c3757d209_6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c3757d209_6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
                <a:solidFill>
                  <a:schemeClr val="dk1"/>
                </a:solidFill>
              </a:rPr>
              <a:t>Use equity-focused language instead of deficit-focused language. </a:t>
            </a:r>
            <a:endParaRPr b="1">
              <a:solidFill>
                <a:srgbClr val="FF0000"/>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c3757d209_6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c3757d209_6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c3757d20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c3757d20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c3757d209_6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5c3757d209_6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6121a6d590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6121a6d590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c3757d209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5c3757d209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5c3757d20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5c3757d20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Avoid Elitism--why do you “require” PhD? Do they really need CCC experience? Do you really need to know the university they went to--why?</a:t>
            </a:r>
            <a:endParaRPr/>
          </a:p>
          <a:p>
            <a:pPr marL="0" lvl="0" indent="0" algn="l" rtl="0">
              <a:spcBef>
                <a:spcPts val="0"/>
              </a:spcBef>
              <a:spcAft>
                <a:spcPts val="0"/>
              </a:spcAft>
              <a:buNone/>
            </a:pPr>
            <a:r>
              <a:rPr lang="en"/>
              <a:t>Instead eliminate unnecessary requirements</a:t>
            </a:r>
            <a:endParaRPr/>
          </a:p>
          <a:p>
            <a:pPr marL="0" lvl="0" indent="0" algn="l" rtl="0">
              <a:spcBef>
                <a:spcPts val="0"/>
              </a:spcBef>
              <a:spcAft>
                <a:spcPts val="0"/>
              </a:spcAft>
              <a:buNone/>
            </a:pPr>
            <a:endParaRPr/>
          </a:p>
          <a:p>
            <a:pPr marL="0" lvl="0" indent="0" algn="l" rtl="0">
              <a:spcBef>
                <a:spcPts val="0"/>
              </a:spcBef>
              <a:spcAft>
                <a:spcPts val="0"/>
              </a:spcAft>
              <a:buNone/>
            </a:pPr>
            <a:r>
              <a:rPr lang="en"/>
              <a:t>Yes--maybe extra work reading more applications, BUT isn’t the success of our students worth the extra minutes to ensure breadth and depth in our applicant pools?</a:t>
            </a: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c3757d209_2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5c3757d209_2_1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1" name="Google Shape;381;g5c3757d209_2_1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c3757d209_2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5c3757d209_2_2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g5c3757d209_2_2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c3757d209_2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5c3757d209_2_2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5c3757d209_2_2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c3757d209_6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5c3757d209_6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5c3757d209_2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5c3757d209_2_2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03" name="Google Shape;403;g5c3757d209_2_2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c3757d209_2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5c3757d209_2_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5c3757d209_2_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6121a6d59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6121a6d59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is in the room?</a:t>
            </a:r>
            <a:endParaRPr/>
          </a:p>
          <a:p>
            <a:pPr marL="457200" lvl="0" indent="-298450" algn="l" rtl="0">
              <a:spcBef>
                <a:spcPts val="0"/>
              </a:spcBef>
              <a:spcAft>
                <a:spcPts val="0"/>
              </a:spcAft>
              <a:buSzPts val="1100"/>
              <a:buChar char="●"/>
            </a:pPr>
            <a:r>
              <a:rPr lang="en"/>
              <a:t>Faculty</a:t>
            </a:r>
            <a:endParaRPr/>
          </a:p>
          <a:p>
            <a:pPr marL="457200" lvl="0" indent="-298450" algn="l" rtl="0">
              <a:spcBef>
                <a:spcPts val="0"/>
              </a:spcBef>
              <a:spcAft>
                <a:spcPts val="0"/>
              </a:spcAft>
              <a:buSzPts val="1100"/>
              <a:buChar char="●"/>
            </a:pPr>
            <a:r>
              <a:rPr lang="en"/>
              <a:t>Admin</a:t>
            </a:r>
            <a:endParaRPr/>
          </a:p>
          <a:p>
            <a:pPr marL="457200" lvl="0" indent="-298450" algn="l" rtl="0">
              <a:spcBef>
                <a:spcPts val="0"/>
              </a:spcBef>
              <a:spcAft>
                <a:spcPts val="0"/>
              </a:spcAft>
              <a:buSzPts val="1100"/>
              <a:buChar char="●"/>
            </a:pPr>
            <a:r>
              <a:rPr lang="en"/>
              <a:t>Students</a:t>
            </a:r>
            <a:endParaRPr/>
          </a:p>
          <a:p>
            <a:pPr marL="457200" lvl="0" indent="-298450" algn="l" rtl="0">
              <a:spcBef>
                <a:spcPts val="0"/>
              </a:spcBef>
              <a:spcAft>
                <a:spcPts val="0"/>
              </a:spcAft>
              <a:buSzPts val="1100"/>
              <a:buChar char="●"/>
            </a:pPr>
            <a:r>
              <a:rPr lang="en"/>
              <a:t>HR</a:t>
            </a:r>
            <a:endParaRPr/>
          </a:p>
          <a:p>
            <a:pPr marL="457200" lvl="0" indent="-298450" algn="l" rtl="0">
              <a:spcBef>
                <a:spcPts val="0"/>
              </a:spcBef>
              <a:spcAft>
                <a:spcPts val="0"/>
              </a:spcAft>
              <a:buSzPts val="1100"/>
              <a:buChar char="●"/>
            </a:pPr>
            <a:r>
              <a:rPr lang="en"/>
              <a:t>Others?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6121a6d59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6121a6d59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c3757d209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5c3757d209_2_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solidFill>
                  <a:schemeClr val="dk1"/>
                </a:solidFill>
              </a:rPr>
              <a:t>President John Stanskas wrote about the 2 hiring criteria: </a:t>
            </a:r>
            <a:r>
              <a:rPr lang="en" u="sng">
                <a:solidFill>
                  <a:schemeClr val="hlink"/>
                </a:solidFill>
                <a:hlinkClick r:id="rId3"/>
              </a:rPr>
              <a:t>https://asccc.org/content/diversifying-leadership-faculty-ranks</a:t>
            </a:r>
            <a:endParaRPr/>
          </a:p>
          <a:p>
            <a:pPr marL="0" lvl="0" indent="0" algn="l" rtl="0">
              <a:spcBef>
                <a:spcPts val="0"/>
              </a:spcBef>
              <a:spcAft>
                <a:spcPts val="0"/>
              </a:spcAft>
              <a:buNone/>
            </a:pPr>
            <a:endParaRPr/>
          </a:p>
          <a:p>
            <a:pPr marL="182880" lvl="0" indent="-161925" algn="l" rtl="0">
              <a:lnSpc>
                <a:spcPct val="90000"/>
              </a:lnSpc>
              <a:spcBef>
                <a:spcPts val="0"/>
              </a:spcBef>
              <a:spcAft>
                <a:spcPts val="1000"/>
              </a:spcAft>
              <a:buClr>
                <a:schemeClr val="accent1"/>
              </a:buClr>
              <a:buSzPts val="1200"/>
              <a:buChar char="●"/>
            </a:pPr>
            <a:r>
              <a:rPr lang="en" sz="1200">
                <a:solidFill>
                  <a:schemeClr val="dk1"/>
                </a:solidFill>
              </a:rPr>
              <a:t>It is the responsibility of those serving on the hiring committee to achieve the goal of hiring a culturally competent workforce who enhance and value diversity!</a:t>
            </a:r>
            <a:endParaRPr sz="1200"/>
          </a:p>
        </p:txBody>
      </p:sp>
      <p:sp>
        <p:nvSpPr>
          <p:cNvPr id="249" name="Google Shape;249;g5c3757d209_2_1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6121a6d590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6121a6d590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c3757d209_2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5c3757d209_2_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5c3757d209_2_1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6121a6d590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6121a6d590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685800" y="1028700"/>
            <a:ext cx="7848600" cy="144541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5400"/>
              <a:buFont typeface="Arial"/>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subTitle" idx="1"/>
          </p:nvPr>
        </p:nvSpPr>
        <p:spPr>
          <a:xfrm>
            <a:off x="685800" y="2628900"/>
            <a:ext cx="6400800" cy="131445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040"/>
              <a:buNone/>
              <a:defRPr>
                <a:solidFill>
                  <a:srgbClr val="3F3F3F"/>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a:endParaRPr/>
          </a:p>
        </p:txBody>
      </p:sp>
      <p:sp>
        <p:nvSpPr>
          <p:cNvPr id="61" name="Google Shape;61;p14"/>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4"/>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64" name="Google Shape;64;p14"/>
          <p:cNvCxnSpPr/>
          <p:nvPr/>
        </p:nvCxnSpPr>
        <p:spPr>
          <a:xfrm>
            <a:off x="685800" y="2548890"/>
            <a:ext cx="7848600" cy="1191"/>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8" name="Google Shape;68;p15"/>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5"/>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6"/>
          <p:cNvSpPr txBox="1">
            <a:spLocks noGrp="1"/>
          </p:cNvSpPr>
          <p:nvPr>
            <p:ph type="body" idx="1"/>
          </p:nvPr>
        </p:nvSpPr>
        <p:spPr>
          <a:xfrm>
            <a:off x="457200" y="1255014"/>
            <a:ext cx="4038600" cy="3538728"/>
          </a:xfrm>
          <a:prstGeom prst="rect">
            <a:avLst/>
          </a:prstGeom>
          <a:noFill/>
          <a:ln>
            <a:noFill/>
          </a:ln>
        </p:spPr>
        <p:txBody>
          <a:bodyPr spcFirstLastPara="1" wrap="square" lIns="91425" tIns="45700" rIns="91425" bIns="45700" anchor="t" anchorCtr="0">
            <a:no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74" name="Google Shape;74;p16"/>
          <p:cNvSpPr txBox="1">
            <a:spLocks noGrp="1"/>
          </p:cNvSpPr>
          <p:nvPr>
            <p:ph type="body" idx="2"/>
          </p:nvPr>
        </p:nvSpPr>
        <p:spPr>
          <a:xfrm>
            <a:off x="4648200" y="1255014"/>
            <a:ext cx="4038600" cy="3538728"/>
          </a:xfrm>
          <a:prstGeom prst="rect">
            <a:avLst/>
          </a:prstGeom>
          <a:noFill/>
          <a:ln>
            <a:noFill/>
          </a:ln>
        </p:spPr>
        <p:txBody>
          <a:bodyPr spcFirstLastPara="1" wrap="square" lIns="91425" tIns="45700" rIns="91425" bIns="45700" anchor="t" anchorCtr="0">
            <a:no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75" name="Google Shape;75;p16"/>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7"/>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18"/>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8"/>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8"/>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722313" y="1771650"/>
            <a:ext cx="7772400" cy="165020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800"/>
              <a:buFont typeface="Arial"/>
              <a:buNone/>
              <a:defRPr sz="48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9"/>
          <p:cNvSpPr txBox="1">
            <a:spLocks noGrp="1"/>
          </p:cNvSpPr>
          <p:nvPr>
            <p:ph type="body" idx="1"/>
          </p:nvPr>
        </p:nvSpPr>
        <p:spPr>
          <a:xfrm>
            <a:off x="722313" y="3470148"/>
            <a:ext cx="7772400" cy="1125140"/>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040"/>
              <a:buNone/>
              <a:defRPr sz="2400">
                <a:solidFill>
                  <a:schemeClr val="lt2"/>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90" name="Google Shape;90;p19"/>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9"/>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9"/>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93" name="Google Shape;93;p19"/>
          <p:cNvCxnSpPr/>
          <p:nvPr/>
        </p:nvCxnSpPr>
        <p:spPr>
          <a:xfrm>
            <a:off x="731520" y="3449574"/>
            <a:ext cx="7848600" cy="1191"/>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0"/>
          <p:cNvSpPr txBox="1">
            <a:spLocks noGrp="1"/>
          </p:cNvSpPr>
          <p:nvPr>
            <p:ph type="body" idx="1"/>
          </p:nvPr>
        </p:nvSpPr>
        <p:spPr>
          <a:xfrm>
            <a:off x="457200" y="1257300"/>
            <a:ext cx="3931920" cy="479822"/>
          </a:xfrm>
          <a:prstGeom prst="rect">
            <a:avLst/>
          </a:prstGeom>
          <a:noFill/>
          <a:ln>
            <a:noFill/>
          </a:ln>
        </p:spPr>
        <p:txBody>
          <a:bodyPr spcFirstLastPara="1" wrap="square" lIns="91425" tIns="45700" rIns="91425" bIns="45700" anchor="ctr" anchorCtr="0">
            <a:noAutofit/>
          </a:bodyPr>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97" name="Google Shape;97;p20"/>
          <p:cNvSpPr txBox="1">
            <a:spLocks noGrp="1"/>
          </p:cNvSpPr>
          <p:nvPr>
            <p:ph type="body" idx="2"/>
          </p:nvPr>
        </p:nvSpPr>
        <p:spPr>
          <a:xfrm>
            <a:off x="457200" y="1828800"/>
            <a:ext cx="3931920" cy="2963466"/>
          </a:xfrm>
          <a:prstGeom prst="rect">
            <a:avLst/>
          </a:prstGeom>
          <a:noFill/>
          <a:ln>
            <a:noFill/>
          </a:ln>
        </p:spPr>
        <p:txBody>
          <a:bodyPr spcFirstLastPara="1" wrap="square" lIns="91425" tIns="45700" rIns="91425" bIns="45700" anchor="t" anchorCtr="0">
            <a:no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98" name="Google Shape;98;p20"/>
          <p:cNvSpPr txBox="1">
            <a:spLocks noGrp="1"/>
          </p:cNvSpPr>
          <p:nvPr>
            <p:ph type="body" idx="3"/>
          </p:nvPr>
        </p:nvSpPr>
        <p:spPr>
          <a:xfrm>
            <a:off x="4754880" y="1257300"/>
            <a:ext cx="3931920" cy="479822"/>
          </a:xfrm>
          <a:prstGeom prst="rect">
            <a:avLst/>
          </a:prstGeom>
          <a:noFill/>
          <a:ln>
            <a:noFill/>
          </a:ln>
        </p:spPr>
        <p:txBody>
          <a:bodyPr spcFirstLastPara="1" wrap="square" lIns="91425" tIns="45700" rIns="91425" bIns="45700" anchor="ctr" anchorCtr="0">
            <a:noAutofit/>
          </a:bodyPr>
          <a:lstStyle>
            <a:lvl1pPr marL="457200" lvl="0" indent="-228600" algn="ctr">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99" name="Google Shape;99;p20"/>
          <p:cNvSpPr txBox="1">
            <a:spLocks noGrp="1"/>
          </p:cNvSpPr>
          <p:nvPr>
            <p:ph type="body" idx="4"/>
          </p:nvPr>
        </p:nvSpPr>
        <p:spPr>
          <a:xfrm>
            <a:off x="4754880" y="1828800"/>
            <a:ext cx="3931920" cy="2963466"/>
          </a:xfrm>
          <a:prstGeom prst="rect">
            <a:avLst/>
          </a:prstGeom>
          <a:noFill/>
          <a:ln>
            <a:noFill/>
          </a:ln>
        </p:spPr>
        <p:txBody>
          <a:bodyPr spcFirstLastPara="1" wrap="square" lIns="91425" tIns="45700" rIns="91425" bIns="45700" anchor="t" anchorCtr="0">
            <a:no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100" name="Google Shape;100;p20"/>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0"/>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0"/>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103" name="Google Shape;103;p20"/>
          <p:cNvCxnSpPr/>
          <p:nvPr/>
        </p:nvCxnSpPr>
        <p:spPr>
          <a:xfrm rot="5400000">
            <a:off x="2806462" y="3034268"/>
            <a:ext cx="353187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457200" y="594060"/>
            <a:ext cx="2139696" cy="94640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1"/>
          <p:cNvSpPr txBox="1">
            <a:spLocks noGrp="1"/>
          </p:cNvSpPr>
          <p:nvPr>
            <p:ph type="body" idx="1"/>
          </p:nvPr>
        </p:nvSpPr>
        <p:spPr>
          <a:xfrm>
            <a:off x="2971800" y="594060"/>
            <a:ext cx="5715000" cy="4183380"/>
          </a:xfrm>
          <a:prstGeom prst="rect">
            <a:avLst/>
          </a:prstGeom>
          <a:noFill/>
          <a:ln>
            <a:noFill/>
          </a:ln>
        </p:spPr>
        <p:txBody>
          <a:bodyPr spcFirstLastPara="1" wrap="square" lIns="91425" tIns="45700" rIns="91425" bIns="45700" anchor="t" anchorCtr="0">
            <a:noAutofit/>
          </a:bodyPr>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107" name="Google Shape;107;p21"/>
          <p:cNvSpPr txBox="1">
            <a:spLocks noGrp="1"/>
          </p:cNvSpPr>
          <p:nvPr>
            <p:ph type="body" idx="2"/>
          </p:nvPr>
        </p:nvSpPr>
        <p:spPr>
          <a:xfrm>
            <a:off x="457201" y="1597914"/>
            <a:ext cx="2139696" cy="3182711"/>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08" name="Google Shape;108;p21"/>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1"/>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1"/>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111" name="Google Shape;111;p21"/>
          <p:cNvCxnSpPr/>
          <p:nvPr/>
        </p:nvCxnSpPr>
        <p:spPr>
          <a:xfrm rot="5400000">
            <a:off x="684114" y="2684956"/>
            <a:ext cx="418338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457200" y="594360"/>
            <a:ext cx="2142680" cy="94869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2"/>
          <p:cNvSpPr>
            <a:spLocks noGrp="1"/>
          </p:cNvSpPr>
          <p:nvPr>
            <p:ph type="pic" idx="2"/>
          </p:nvPr>
        </p:nvSpPr>
        <p:spPr>
          <a:xfrm>
            <a:off x="2858610" y="628651"/>
            <a:ext cx="5904390" cy="4125342"/>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noAutofit/>
          </a:bodyPr>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15" name="Google Shape;115;p22"/>
          <p:cNvSpPr txBox="1">
            <a:spLocks noGrp="1"/>
          </p:cNvSpPr>
          <p:nvPr>
            <p:ph type="body" idx="1"/>
          </p:nvPr>
        </p:nvSpPr>
        <p:spPr>
          <a:xfrm>
            <a:off x="457200" y="1600200"/>
            <a:ext cx="2139696" cy="318211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16" name="Google Shape;116;p22"/>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2"/>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2"/>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3"/>
          <p:cNvSpPr txBox="1">
            <a:spLocks noGrp="1"/>
          </p:cNvSpPr>
          <p:nvPr>
            <p:ph type="body" idx="1"/>
          </p:nvPr>
        </p:nvSpPr>
        <p:spPr>
          <a:xfrm rot="5400000">
            <a:off x="2743200" y="-1085850"/>
            <a:ext cx="3657600" cy="82296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2" name="Google Shape;122;p23"/>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3"/>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3"/>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rot="5400000">
            <a:off x="5457825" y="1628775"/>
            <a:ext cx="4400550" cy="2057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24"/>
          <p:cNvSpPr txBox="1">
            <a:spLocks noGrp="1"/>
          </p:cNvSpPr>
          <p:nvPr>
            <p:ph type="body" idx="1"/>
          </p:nvPr>
        </p:nvSpPr>
        <p:spPr>
          <a:xfrm rot="5400000">
            <a:off x="1266825" y="-352425"/>
            <a:ext cx="4400550" cy="60198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8" name="Google Shape;128;p24"/>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4"/>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4"/>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9"/>
        <p:cNvGrpSpPr/>
        <p:nvPr/>
      </p:nvGrpSpPr>
      <p:grpSpPr>
        <a:xfrm>
          <a:off x="0" y="0"/>
          <a:ext cx="0" cy="0"/>
          <a:chOff x="0" y="0"/>
          <a:chExt cx="0" cy="0"/>
        </a:xfrm>
      </p:grpSpPr>
      <p:sp>
        <p:nvSpPr>
          <p:cNvPr id="140" name="Google Shape;140;p26"/>
          <p:cNvSpPr txBox="1">
            <a:spLocks noGrp="1"/>
          </p:cNvSpPr>
          <p:nvPr>
            <p:ph type="ctrTitle"/>
          </p:nvPr>
        </p:nvSpPr>
        <p:spPr>
          <a:xfrm>
            <a:off x="685800" y="1028700"/>
            <a:ext cx="7848600" cy="144541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5400"/>
              <a:buFont typeface="Arial"/>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26"/>
          <p:cNvSpPr txBox="1">
            <a:spLocks noGrp="1"/>
          </p:cNvSpPr>
          <p:nvPr>
            <p:ph type="subTitle" idx="1"/>
          </p:nvPr>
        </p:nvSpPr>
        <p:spPr>
          <a:xfrm>
            <a:off x="685800" y="2628900"/>
            <a:ext cx="6400800" cy="131445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040"/>
              <a:buNone/>
              <a:defRPr>
                <a:solidFill>
                  <a:srgbClr val="3F3F3F"/>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a:endParaRPr/>
          </a:p>
        </p:txBody>
      </p:sp>
      <p:sp>
        <p:nvSpPr>
          <p:cNvPr id="142" name="Google Shape;142;p26"/>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6"/>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6"/>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145" name="Google Shape;145;p26"/>
          <p:cNvCxnSpPr/>
          <p:nvPr/>
        </p:nvCxnSpPr>
        <p:spPr>
          <a:xfrm>
            <a:off x="685800" y="2548890"/>
            <a:ext cx="7848600" cy="1191"/>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7"/>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49" name="Google Shape;149;p27"/>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7"/>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7"/>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28"/>
          <p:cNvSpPr txBox="1">
            <a:spLocks noGrp="1"/>
          </p:cNvSpPr>
          <p:nvPr>
            <p:ph type="body" idx="1"/>
          </p:nvPr>
        </p:nvSpPr>
        <p:spPr>
          <a:xfrm>
            <a:off x="457200" y="1257300"/>
            <a:ext cx="3931920" cy="479822"/>
          </a:xfrm>
          <a:prstGeom prst="rect">
            <a:avLst/>
          </a:prstGeom>
          <a:noFill/>
          <a:ln>
            <a:noFill/>
          </a:ln>
        </p:spPr>
        <p:txBody>
          <a:bodyPr spcFirstLastPara="1" wrap="square" lIns="91425" tIns="45700" rIns="91425" bIns="45700" anchor="ctr" anchorCtr="0">
            <a:noAutofit/>
          </a:bodyPr>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155" name="Google Shape;155;p28"/>
          <p:cNvSpPr txBox="1">
            <a:spLocks noGrp="1"/>
          </p:cNvSpPr>
          <p:nvPr>
            <p:ph type="body" idx="2"/>
          </p:nvPr>
        </p:nvSpPr>
        <p:spPr>
          <a:xfrm>
            <a:off x="457200" y="1828800"/>
            <a:ext cx="3931920" cy="2963466"/>
          </a:xfrm>
          <a:prstGeom prst="rect">
            <a:avLst/>
          </a:prstGeom>
          <a:noFill/>
          <a:ln>
            <a:noFill/>
          </a:ln>
        </p:spPr>
        <p:txBody>
          <a:bodyPr spcFirstLastPara="1" wrap="square" lIns="91425" tIns="45700" rIns="91425" bIns="45700" anchor="t" anchorCtr="0">
            <a:no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156" name="Google Shape;156;p28"/>
          <p:cNvSpPr txBox="1">
            <a:spLocks noGrp="1"/>
          </p:cNvSpPr>
          <p:nvPr>
            <p:ph type="body" idx="3"/>
          </p:nvPr>
        </p:nvSpPr>
        <p:spPr>
          <a:xfrm>
            <a:off x="4754880" y="1257300"/>
            <a:ext cx="3931920" cy="479822"/>
          </a:xfrm>
          <a:prstGeom prst="rect">
            <a:avLst/>
          </a:prstGeom>
          <a:noFill/>
          <a:ln>
            <a:noFill/>
          </a:ln>
        </p:spPr>
        <p:txBody>
          <a:bodyPr spcFirstLastPara="1" wrap="square" lIns="91425" tIns="45700" rIns="91425" bIns="45700" anchor="ctr" anchorCtr="0">
            <a:noAutofit/>
          </a:bodyPr>
          <a:lstStyle>
            <a:lvl1pPr marL="457200" lvl="0" indent="-228600" algn="ctr">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157" name="Google Shape;157;p28"/>
          <p:cNvSpPr txBox="1">
            <a:spLocks noGrp="1"/>
          </p:cNvSpPr>
          <p:nvPr>
            <p:ph type="body" idx="4"/>
          </p:nvPr>
        </p:nvSpPr>
        <p:spPr>
          <a:xfrm>
            <a:off x="4754880" y="1828800"/>
            <a:ext cx="3931920" cy="2963466"/>
          </a:xfrm>
          <a:prstGeom prst="rect">
            <a:avLst/>
          </a:prstGeom>
          <a:noFill/>
          <a:ln>
            <a:noFill/>
          </a:ln>
        </p:spPr>
        <p:txBody>
          <a:bodyPr spcFirstLastPara="1" wrap="square" lIns="91425" tIns="45700" rIns="91425" bIns="45700" anchor="t" anchorCtr="0">
            <a:no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158" name="Google Shape;158;p28"/>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8"/>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8"/>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161" name="Google Shape;161;p28"/>
          <p:cNvCxnSpPr/>
          <p:nvPr/>
        </p:nvCxnSpPr>
        <p:spPr>
          <a:xfrm rot="5400000">
            <a:off x="2806462" y="3034268"/>
            <a:ext cx="353187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29"/>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9"/>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9"/>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30"/>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0"/>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30"/>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722313" y="1771650"/>
            <a:ext cx="7772400" cy="165020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800"/>
              <a:buFont typeface="Arial"/>
              <a:buNone/>
              <a:defRPr sz="48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31"/>
          <p:cNvSpPr txBox="1">
            <a:spLocks noGrp="1"/>
          </p:cNvSpPr>
          <p:nvPr>
            <p:ph type="body" idx="1"/>
          </p:nvPr>
        </p:nvSpPr>
        <p:spPr>
          <a:xfrm>
            <a:off x="722313" y="3470148"/>
            <a:ext cx="7772400" cy="1125140"/>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040"/>
              <a:buNone/>
              <a:defRPr sz="2400">
                <a:solidFill>
                  <a:schemeClr val="lt2"/>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174" name="Google Shape;174;p31"/>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31"/>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31"/>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177" name="Google Shape;177;p31"/>
          <p:cNvCxnSpPr/>
          <p:nvPr/>
        </p:nvCxnSpPr>
        <p:spPr>
          <a:xfrm>
            <a:off x="731520" y="3449574"/>
            <a:ext cx="7848600" cy="1191"/>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32"/>
          <p:cNvSpPr txBox="1">
            <a:spLocks noGrp="1"/>
          </p:cNvSpPr>
          <p:nvPr>
            <p:ph type="body" idx="1"/>
          </p:nvPr>
        </p:nvSpPr>
        <p:spPr>
          <a:xfrm>
            <a:off x="457200" y="1255014"/>
            <a:ext cx="4038600" cy="3538728"/>
          </a:xfrm>
          <a:prstGeom prst="rect">
            <a:avLst/>
          </a:prstGeom>
          <a:noFill/>
          <a:ln>
            <a:noFill/>
          </a:ln>
        </p:spPr>
        <p:txBody>
          <a:bodyPr spcFirstLastPara="1" wrap="square" lIns="91425" tIns="45700" rIns="91425" bIns="45700" anchor="t" anchorCtr="0">
            <a:no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81" name="Google Shape;181;p32"/>
          <p:cNvSpPr txBox="1">
            <a:spLocks noGrp="1"/>
          </p:cNvSpPr>
          <p:nvPr>
            <p:ph type="body" idx="2"/>
          </p:nvPr>
        </p:nvSpPr>
        <p:spPr>
          <a:xfrm>
            <a:off x="4648200" y="1255014"/>
            <a:ext cx="4038600" cy="3538728"/>
          </a:xfrm>
          <a:prstGeom prst="rect">
            <a:avLst/>
          </a:prstGeom>
          <a:noFill/>
          <a:ln>
            <a:noFill/>
          </a:ln>
        </p:spPr>
        <p:txBody>
          <a:bodyPr spcFirstLastPara="1" wrap="square" lIns="91425" tIns="45700" rIns="91425" bIns="45700" anchor="t" anchorCtr="0">
            <a:no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82" name="Google Shape;182;p32"/>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32"/>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32"/>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457200" y="594060"/>
            <a:ext cx="2139696" cy="94640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33"/>
          <p:cNvSpPr txBox="1">
            <a:spLocks noGrp="1"/>
          </p:cNvSpPr>
          <p:nvPr>
            <p:ph type="body" idx="1"/>
          </p:nvPr>
        </p:nvSpPr>
        <p:spPr>
          <a:xfrm>
            <a:off x="2971800" y="594060"/>
            <a:ext cx="5715000" cy="4183380"/>
          </a:xfrm>
          <a:prstGeom prst="rect">
            <a:avLst/>
          </a:prstGeom>
          <a:noFill/>
          <a:ln>
            <a:noFill/>
          </a:ln>
        </p:spPr>
        <p:txBody>
          <a:bodyPr spcFirstLastPara="1" wrap="square" lIns="91425" tIns="45700" rIns="91425" bIns="45700" anchor="t" anchorCtr="0">
            <a:noAutofit/>
          </a:bodyPr>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188" name="Google Shape;188;p33"/>
          <p:cNvSpPr txBox="1">
            <a:spLocks noGrp="1"/>
          </p:cNvSpPr>
          <p:nvPr>
            <p:ph type="body" idx="2"/>
          </p:nvPr>
        </p:nvSpPr>
        <p:spPr>
          <a:xfrm>
            <a:off x="457201" y="1597914"/>
            <a:ext cx="2139696" cy="3182711"/>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89" name="Google Shape;189;p33"/>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33"/>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33"/>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192" name="Google Shape;192;p33"/>
          <p:cNvCxnSpPr/>
          <p:nvPr/>
        </p:nvCxnSpPr>
        <p:spPr>
          <a:xfrm rot="5400000">
            <a:off x="684114" y="2684956"/>
            <a:ext cx="418338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457200" y="594360"/>
            <a:ext cx="2142680" cy="94869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34"/>
          <p:cNvSpPr>
            <a:spLocks noGrp="1"/>
          </p:cNvSpPr>
          <p:nvPr>
            <p:ph type="pic" idx="2"/>
          </p:nvPr>
        </p:nvSpPr>
        <p:spPr>
          <a:xfrm>
            <a:off x="2858610" y="628651"/>
            <a:ext cx="5904390" cy="4125342"/>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noAutofit/>
          </a:bodyPr>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96" name="Google Shape;196;p34"/>
          <p:cNvSpPr txBox="1">
            <a:spLocks noGrp="1"/>
          </p:cNvSpPr>
          <p:nvPr>
            <p:ph type="body" idx="1"/>
          </p:nvPr>
        </p:nvSpPr>
        <p:spPr>
          <a:xfrm>
            <a:off x="457200" y="1600200"/>
            <a:ext cx="2139696" cy="318211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97" name="Google Shape;197;p34"/>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4"/>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34"/>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35"/>
          <p:cNvSpPr txBox="1">
            <a:spLocks noGrp="1"/>
          </p:cNvSpPr>
          <p:nvPr>
            <p:ph type="body" idx="1"/>
          </p:nvPr>
        </p:nvSpPr>
        <p:spPr>
          <a:xfrm rot="5400000">
            <a:off x="2743200" y="-1085850"/>
            <a:ext cx="3657600" cy="82296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03" name="Google Shape;203;p35"/>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35"/>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35"/>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rot="5400000">
            <a:off x="5457825" y="1628775"/>
            <a:ext cx="4400550" cy="2057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36"/>
          <p:cNvSpPr txBox="1">
            <a:spLocks noGrp="1"/>
          </p:cNvSpPr>
          <p:nvPr>
            <p:ph type="body" idx="1"/>
          </p:nvPr>
        </p:nvSpPr>
        <p:spPr>
          <a:xfrm rot="5400000">
            <a:off x="1266825" y="-352425"/>
            <a:ext cx="4400550" cy="60198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09" name="Google Shape;209;p36"/>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6"/>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6"/>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165590"/>
            <a:ext cx="9144000" cy="17145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2" name="Google Shape;52;p13"/>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3"/>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54" name="Google Shape;54;p13"/>
          <p:cNvSpPr/>
          <p:nvPr/>
        </p:nvSpPr>
        <p:spPr>
          <a:xfrm>
            <a:off x="0" y="0"/>
            <a:ext cx="9144000" cy="2743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 name="Google Shape;55;p13"/>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Google Shape;56;p13"/>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Google Shape;57;p13"/>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25"/>
          <p:cNvSpPr/>
          <p:nvPr/>
        </p:nvSpPr>
        <p:spPr>
          <a:xfrm>
            <a:off x="0" y="165590"/>
            <a:ext cx="9144000" cy="17145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3" name="Google Shape;133;p25"/>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2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5" name="Google Shape;135;p25"/>
          <p:cNvSpPr/>
          <p:nvPr/>
        </p:nvSpPr>
        <p:spPr>
          <a:xfrm>
            <a:off x="0" y="0"/>
            <a:ext cx="9144000" cy="2743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6" name="Google Shape;136;p25"/>
          <p:cNvSpPr txBox="1">
            <a:spLocks noGrp="1"/>
          </p:cNvSpPr>
          <p:nvPr>
            <p:ph type="dt" idx="10"/>
          </p:nvPr>
        </p:nvSpPr>
        <p:spPr>
          <a:xfrm>
            <a:off x="457200" y="13716"/>
            <a:ext cx="2895600" cy="2468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7" name="Google Shape;137;p25"/>
          <p:cNvSpPr txBox="1">
            <a:spLocks noGrp="1"/>
          </p:cNvSpPr>
          <p:nvPr>
            <p:ph type="ftr" idx="11"/>
          </p:nvPr>
        </p:nvSpPr>
        <p:spPr>
          <a:xfrm>
            <a:off x="3429000" y="13716"/>
            <a:ext cx="4114800" cy="2468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8" name="Google Shape;138;p25"/>
          <p:cNvSpPr txBox="1">
            <a:spLocks noGrp="1"/>
          </p:cNvSpPr>
          <p:nvPr>
            <p:ph type="sldNum" idx="12"/>
          </p:nvPr>
        </p:nvSpPr>
        <p:spPr>
          <a:xfrm>
            <a:off x="7620000" y="13716"/>
            <a:ext cx="1066800" cy="246888"/>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MRASZPQDPv0"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mailto:mbean@riohondo.edu"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hyperlink" Target="mailto:joneswc@wlac.edu"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atamart.cccco.edu/Faculty-Staff/Staff_Demo.aspx"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hyperlink" Target="https://email.fhda.edu/owa/redir.aspx?C=egQgoHzqhZGn-EMLMkC3xD-DATYFGA63KyynBO7hWvMEGqQ-AL3WCA..&amp;URL=https%3a%2f%2furldefense.proofpoint.com%2fv2%2furl%3fu%3dhttps-3A__govt.westlaw.com_calregs_Browse_Home_California_CaliforniaCodeofRegulations-3Fguid-3DI54116010D48411DEBC02831C6D6C108E-26originationContext-3Ddocumenttoc-26transitionType-3DDefault-26contextData-3D-28sc.Default-29%26d%3dDwMFAg%26c%3dWORo6LNFtQOb4SPVta8Jsg%26r%3dwq9C7VoHKw2eAHrRf7M1wBEvm81m4xu8VrAFZDbMWDg%26m%3dcFgInZRNajET7bQYwlQSVXiwm23maaPasoksrGlMUoQ%26s%3d3Twy5gPSLMEB1S5I7CEQUiZZhGsyr2sVRaFlx1KRWtQ%26e%3d" TargetMode="External"/><Relationship Id="rId3" Type="http://schemas.openxmlformats.org/officeDocument/2006/relationships/hyperlink" Target="http://null" TargetMode="External"/><Relationship Id="rId7" Type="http://schemas.openxmlformats.org/officeDocument/2006/relationships/hyperlink" Target="https://email.fhda.edu/owa/redir.aspx?C=8JVMm2_ZQ2D94QEauARkIgm9CvIKvoSrmkKBGEe4829oYWzc_7zWCA..&amp;URL=https%3a%2f%2furldefense.proofpoint.com%2fv2%2furl%3fu%3dhttps-3A__accjc.org_wp-2Dcontent_uploads_Accreditation-2DStandards-5F-2DAdopted-2DJune-2D2014.pdf%26d%3dDwMGaQ%26c%3dWORo6LNFtQOb4SPVta8Jsg%26r%3dwq9C7VoHKw2eAHrRf7M1wBEvm81m4xu8VrAFZDbMWDg%26m%3dwabLEkBhckxlBU12Uy3iYvUOQGLh0cM9o9eLlpidI1k%26s%3dMEUbL-ZvcBg-94fcBor7iAWtyDQZo_m8Pdk4kHs8D5Q%26e%3d"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hyperlink" Target="https://asccc.org/content/looking-equivalency-differently-rethinking-equivalency-general-education" TargetMode="External"/><Relationship Id="rId5" Type="http://schemas.openxmlformats.org/officeDocument/2006/relationships/hyperlink" Target="https://www.insidehighered.com/advice/2018/07/19/advice-deans-department-heads-and-search-committees-recruiting-diverse-faculty" TargetMode="External"/><Relationship Id="rId4" Type="http://schemas.openxmlformats.org/officeDocument/2006/relationships/hyperlink" Target="https://asccc.org/content/diversifying-leadership-faculty-ranks" TargetMode="External"/><Relationship Id="rId9" Type="http://schemas.openxmlformats.org/officeDocument/2006/relationships/hyperlink" Target="https://www.youtube.com/watch?v=oKtALHe3Y9Q"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ctrTitle"/>
          </p:nvPr>
        </p:nvSpPr>
        <p:spPr>
          <a:xfrm>
            <a:off x="414550" y="1662125"/>
            <a:ext cx="8383200" cy="8121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3600"/>
              <a:buFont typeface="Arial"/>
              <a:buNone/>
            </a:pPr>
            <a:r>
              <a:rPr lang="en" sz="3600" b="1"/>
              <a:t>Effective Hiring Committee Training</a:t>
            </a:r>
            <a:endParaRPr sz="3600" b="1" cap="none">
              <a:latin typeface="Times New Roman"/>
              <a:ea typeface="Times New Roman"/>
              <a:cs typeface="Times New Roman"/>
              <a:sym typeface="Times New Roman"/>
            </a:endParaRPr>
          </a:p>
        </p:txBody>
      </p:sp>
      <p:sp>
        <p:nvSpPr>
          <p:cNvPr id="218" name="Google Shape;218;p37"/>
          <p:cNvSpPr txBox="1">
            <a:spLocks noGrp="1"/>
          </p:cNvSpPr>
          <p:nvPr>
            <p:ph type="subTitle" idx="1"/>
          </p:nvPr>
        </p:nvSpPr>
        <p:spPr>
          <a:xfrm>
            <a:off x="320525" y="2999675"/>
            <a:ext cx="8477100" cy="812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40"/>
              <a:buNone/>
            </a:pPr>
            <a:r>
              <a:rPr lang="en" sz="2000">
                <a:solidFill>
                  <a:srgbClr val="000000"/>
                </a:solidFill>
              </a:rPr>
              <a:t>Dr. Walter Jones, Dean of Academic Affairs, West Los Angeles College</a:t>
            </a:r>
            <a:endParaRPr sz="2000">
              <a:solidFill>
                <a:srgbClr val="000000"/>
              </a:solidFill>
            </a:endParaRPr>
          </a:p>
          <a:p>
            <a:pPr marL="0" lvl="0" indent="0" algn="ctr" rtl="0">
              <a:lnSpc>
                <a:spcPct val="90000"/>
              </a:lnSpc>
              <a:spcBef>
                <a:spcPts val="0"/>
              </a:spcBef>
              <a:spcAft>
                <a:spcPts val="0"/>
              </a:spcAft>
              <a:buSzPts val="2040"/>
              <a:buNone/>
            </a:pPr>
            <a:r>
              <a:rPr lang="en" sz="2000">
                <a:solidFill>
                  <a:srgbClr val="000000"/>
                </a:solidFill>
              </a:rPr>
              <a:t>Michelle Velasquez Bean, Area C Representative, ASCCC </a:t>
            </a:r>
            <a:endParaRPr sz="2000">
              <a:solidFill>
                <a:srgbClr val="000000"/>
              </a:solidFill>
            </a:endParaRPr>
          </a:p>
          <a:p>
            <a:pPr marL="0" lvl="0" indent="0" algn="ctr" rtl="0">
              <a:lnSpc>
                <a:spcPct val="90000"/>
              </a:lnSpc>
              <a:spcBef>
                <a:spcPts val="480"/>
              </a:spcBef>
              <a:spcAft>
                <a:spcPts val="0"/>
              </a:spcAft>
              <a:buSzPts val="2040"/>
              <a:buNone/>
            </a:pPr>
            <a:endParaRPr sz="2000">
              <a:solidFill>
                <a:srgbClr val="000000"/>
              </a:solidFill>
            </a:endParaRPr>
          </a:p>
          <a:p>
            <a:pPr marL="0" lvl="0" indent="0" algn="l" rtl="0">
              <a:lnSpc>
                <a:spcPct val="90000"/>
              </a:lnSpc>
              <a:spcBef>
                <a:spcPts val="480"/>
              </a:spcBef>
              <a:spcAft>
                <a:spcPts val="0"/>
              </a:spcAft>
              <a:buSzPts val="2040"/>
              <a:buNone/>
            </a:pPr>
            <a:endParaRPr>
              <a:latin typeface="Times New Roman"/>
              <a:ea typeface="Times New Roman"/>
              <a:cs typeface="Times New Roman"/>
              <a:sym typeface="Times New Roman"/>
            </a:endParaRPr>
          </a:p>
        </p:txBody>
      </p:sp>
      <p:pic>
        <p:nvPicPr>
          <p:cNvPr id="219" name="Google Shape;219;p37"/>
          <p:cNvPicPr preferRelativeResize="0"/>
          <p:nvPr/>
        </p:nvPicPr>
        <p:blipFill rotWithShape="1">
          <a:blip r:embed="rId3">
            <a:alphaModFix/>
          </a:blip>
          <a:srcRect/>
          <a:stretch/>
        </p:blipFill>
        <p:spPr>
          <a:xfrm>
            <a:off x="2533375" y="604850"/>
            <a:ext cx="4330626" cy="996225"/>
          </a:xfrm>
          <a:prstGeom prst="rect">
            <a:avLst/>
          </a:prstGeom>
          <a:noFill/>
          <a:ln>
            <a:noFill/>
          </a:ln>
        </p:spPr>
      </p:pic>
      <p:sp>
        <p:nvSpPr>
          <p:cNvPr id="220" name="Google Shape;220;p37"/>
          <p:cNvSpPr txBox="1"/>
          <p:nvPr/>
        </p:nvSpPr>
        <p:spPr>
          <a:xfrm>
            <a:off x="2349125" y="3752875"/>
            <a:ext cx="4606200" cy="127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t>Academic Academy</a:t>
            </a:r>
            <a:endParaRPr sz="1800"/>
          </a:p>
          <a:p>
            <a:pPr marL="0" lvl="0" indent="0" algn="ctr" rtl="0">
              <a:spcBef>
                <a:spcPts val="0"/>
              </a:spcBef>
              <a:spcAft>
                <a:spcPts val="0"/>
              </a:spcAft>
              <a:buNone/>
            </a:pPr>
            <a:r>
              <a:rPr lang="en" sz="1800"/>
              <a:t>Long Beach Queen Mary</a:t>
            </a:r>
            <a:endParaRPr sz="1800"/>
          </a:p>
          <a:p>
            <a:pPr marL="0" lvl="0" indent="0" algn="ctr" rtl="0">
              <a:spcBef>
                <a:spcPts val="0"/>
              </a:spcBef>
              <a:spcAft>
                <a:spcPts val="0"/>
              </a:spcAft>
              <a:buNone/>
            </a:pPr>
            <a:r>
              <a:rPr lang="en" sz="1800"/>
              <a:t>Friday, September 13</a:t>
            </a:r>
            <a:endParaRPr sz="1800"/>
          </a:p>
          <a:p>
            <a:pPr marL="0" lvl="0" indent="0" algn="ctr" rtl="0">
              <a:spcBef>
                <a:spcPts val="0"/>
              </a:spcBef>
              <a:spcAft>
                <a:spcPts val="0"/>
              </a:spcAft>
              <a:buNone/>
            </a:pPr>
            <a:r>
              <a:rPr lang="en" sz="1800"/>
              <a:t>3:45-5:00 p.m.</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8"/>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 b="1" dirty="0"/>
              <a:t>Implicit bias</a:t>
            </a:r>
            <a:endParaRPr dirty="0"/>
          </a:p>
        </p:txBody>
      </p:sp>
      <p:sp>
        <p:nvSpPr>
          <p:cNvPr id="291" name="Google Shape;291;p48"/>
          <p:cNvSpPr txBox="1">
            <a:spLocks noGrp="1"/>
          </p:cNvSpPr>
          <p:nvPr>
            <p:ph type="body" idx="1"/>
          </p:nvPr>
        </p:nvSpPr>
        <p:spPr>
          <a:xfrm>
            <a:off x="457200" y="1485900"/>
            <a:ext cx="8229600" cy="36576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4400"/>
              <a:buNone/>
            </a:pPr>
            <a:r>
              <a:rPr lang="en" sz="3600" dirty="0"/>
              <a:t>What is Implicit Bias?</a:t>
            </a:r>
          </a:p>
          <a:p>
            <a:pPr marL="0" lvl="0" indent="0" rtl="0">
              <a:spcBef>
                <a:spcPts val="0"/>
              </a:spcBef>
              <a:spcAft>
                <a:spcPts val="0"/>
              </a:spcAft>
              <a:buClr>
                <a:schemeClr val="dk1"/>
              </a:buClr>
              <a:buSzPts val="4400"/>
              <a:buNone/>
            </a:pPr>
            <a:r>
              <a:rPr lang="en" sz="3600" dirty="0"/>
              <a:t>The attitudes or stereotypes that affect our understanding, actions, and decisions in an unconscious manner. </a:t>
            </a:r>
            <a:endParaRP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animEffect transition="in" filter="fade">
                                      <p:cBhvr>
                                        <p:cTn id="7" dur="1000"/>
                                        <p:tgtEl>
                                          <p:spTgt spid="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xEl>
                                              <p:pRg st="1" end="1"/>
                                            </p:txEl>
                                          </p:spTgt>
                                        </p:tgtEl>
                                        <p:attrNameLst>
                                          <p:attrName>style.visibility</p:attrName>
                                        </p:attrNameLst>
                                      </p:cBhvr>
                                      <p:to>
                                        <p:strVal val="visible"/>
                                      </p:to>
                                    </p:set>
                                    <p:animEffect transition="in" filter="fade">
                                      <p:cBhvr>
                                        <p:cTn id="12" dur="1000"/>
                                        <p:tgtEl>
                                          <p:spTgt spid="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1"/>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First Impressions and Bias</a:t>
            </a:r>
            <a:endParaRPr/>
          </a:p>
        </p:txBody>
      </p:sp>
      <p:pic>
        <p:nvPicPr>
          <p:cNvPr id="3" name="Picture 2">
            <a:extLst>
              <a:ext uri="{FF2B5EF4-FFF2-40B4-BE49-F238E27FC236}">
                <a16:creationId xmlns:a16="http://schemas.microsoft.com/office/drawing/2014/main" id="{6DA83A78-89F6-3B49-86EE-EA8A5A502416}"/>
              </a:ext>
            </a:extLst>
          </p:cNvPr>
          <p:cNvPicPr>
            <a:picLocks noChangeAspect="1"/>
          </p:cNvPicPr>
          <p:nvPr/>
        </p:nvPicPr>
        <p:blipFill>
          <a:blip r:embed="rId3"/>
          <a:stretch>
            <a:fillRect/>
          </a:stretch>
        </p:blipFill>
        <p:spPr>
          <a:xfrm>
            <a:off x="551481" y="1225012"/>
            <a:ext cx="2404889" cy="1346738"/>
          </a:xfrm>
          <a:prstGeom prst="rect">
            <a:avLst/>
          </a:prstGeom>
        </p:spPr>
      </p:pic>
      <p:pic>
        <p:nvPicPr>
          <p:cNvPr id="5" name="Picture 4">
            <a:extLst>
              <a:ext uri="{FF2B5EF4-FFF2-40B4-BE49-F238E27FC236}">
                <a16:creationId xmlns:a16="http://schemas.microsoft.com/office/drawing/2014/main" id="{24DD241F-9E14-5B4B-B994-27AEE2FB412C}"/>
              </a:ext>
            </a:extLst>
          </p:cNvPr>
          <p:cNvPicPr>
            <a:picLocks noChangeAspect="1"/>
          </p:cNvPicPr>
          <p:nvPr/>
        </p:nvPicPr>
        <p:blipFill>
          <a:blip r:embed="rId4"/>
          <a:stretch>
            <a:fillRect/>
          </a:stretch>
        </p:blipFill>
        <p:spPr>
          <a:xfrm>
            <a:off x="3208148" y="1225012"/>
            <a:ext cx="1743559" cy="1634425"/>
          </a:xfrm>
          <a:prstGeom prst="rect">
            <a:avLst/>
          </a:prstGeom>
        </p:spPr>
      </p:pic>
      <p:pic>
        <p:nvPicPr>
          <p:cNvPr id="7" name="Picture 6">
            <a:extLst>
              <a:ext uri="{FF2B5EF4-FFF2-40B4-BE49-F238E27FC236}">
                <a16:creationId xmlns:a16="http://schemas.microsoft.com/office/drawing/2014/main" id="{230403B5-87F3-FD48-A6A7-0EE045DCC4D6}"/>
              </a:ext>
            </a:extLst>
          </p:cNvPr>
          <p:cNvPicPr>
            <a:picLocks noChangeAspect="1"/>
          </p:cNvPicPr>
          <p:nvPr/>
        </p:nvPicPr>
        <p:blipFill>
          <a:blip r:embed="rId5"/>
          <a:stretch>
            <a:fillRect/>
          </a:stretch>
        </p:blipFill>
        <p:spPr>
          <a:xfrm>
            <a:off x="5032428" y="1225012"/>
            <a:ext cx="3268850" cy="1634425"/>
          </a:xfrm>
          <a:prstGeom prst="rect">
            <a:avLst/>
          </a:prstGeom>
        </p:spPr>
      </p:pic>
      <p:pic>
        <p:nvPicPr>
          <p:cNvPr id="9" name="Picture 8">
            <a:extLst>
              <a:ext uri="{FF2B5EF4-FFF2-40B4-BE49-F238E27FC236}">
                <a16:creationId xmlns:a16="http://schemas.microsoft.com/office/drawing/2014/main" id="{2FC621BF-E97E-6241-A12A-7CBDBD8C4CAF}"/>
              </a:ext>
            </a:extLst>
          </p:cNvPr>
          <p:cNvPicPr>
            <a:picLocks noChangeAspect="1"/>
          </p:cNvPicPr>
          <p:nvPr/>
        </p:nvPicPr>
        <p:blipFill>
          <a:blip r:embed="rId6"/>
          <a:stretch>
            <a:fillRect/>
          </a:stretch>
        </p:blipFill>
        <p:spPr>
          <a:xfrm>
            <a:off x="5405094" y="2954848"/>
            <a:ext cx="2896184" cy="1927279"/>
          </a:xfrm>
          <a:prstGeom prst="rect">
            <a:avLst/>
          </a:prstGeom>
        </p:spPr>
      </p:pic>
      <p:pic>
        <p:nvPicPr>
          <p:cNvPr id="11" name="Picture 10">
            <a:extLst>
              <a:ext uri="{FF2B5EF4-FFF2-40B4-BE49-F238E27FC236}">
                <a16:creationId xmlns:a16="http://schemas.microsoft.com/office/drawing/2014/main" id="{66397CCA-D031-3B49-8885-C987A4424978}"/>
              </a:ext>
            </a:extLst>
          </p:cNvPr>
          <p:cNvPicPr>
            <a:picLocks noChangeAspect="1"/>
          </p:cNvPicPr>
          <p:nvPr/>
        </p:nvPicPr>
        <p:blipFill>
          <a:blip r:embed="rId7"/>
          <a:stretch>
            <a:fillRect/>
          </a:stretch>
        </p:blipFill>
        <p:spPr>
          <a:xfrm>
            <a:off x="551481" y="2941598"/>
            <a:ext cx="2267273" cy="1889394"/>
          </a:xfrm>
          <a:prstGeom prst="rect">
            <a:avLst/>
          </a:prstGeom>
        </p:spPr>
      </p:pic>
      <p:pic>
        <p:nvPicPr>
          <p:cNvPr id="1026" name="Picture 2">
            <a:extLst>
              <a:ext uri="{FF2B5EF4-FFF2-40B4-BE49-F238E27FC236}">
                <a16:creationId xmlns:a16="http://schemas.microsoft.com/office/drawing/2014/main" id="{0517C6C2-4AED-4B41-950B-205703E42B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0988" y="2941598"/>
            <a:ext cx="2574106" cy="18893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9"/>
          <p:cNvSpPr txBox="1">
            <a:spLocks noGrp="1"/>
          </p:cNvSpPr>
          <p:nvPr>
            <p:ph type="title"/>
          </p:nvPr>
        </p:nvSpPr>
        <p:spPr>
          <a:xfrm>
            <a:off x="457200" y="340500"/>
            <a:ext cx="8229600" cy="573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40"/>
              <a:buFont typeface="Arial"/>
              <a:buNone/>
            </a:pPr>
            <a:endParaRPr sz="3000" b="1"/>
          </a:p>
          <a:p>
            <a:pPr marL="0" lvl="0" indent="0" algn="l" rtl="0">
              <a:spcBef>
                <a:spcPts val="0"/>
              </a:spcBef>
              <a:spcAft>
                <a:spcPts val="0"/>
              </a:spcAft>
              <a:buClr>
                <a:schemeClr val="dk2"/>
              </a:buClr>
              <a:buSzPts val="3240"/>
              <a:buFont typeface="Arial"/>
              <a:buNone/>
            </a:pPr>
            <a:r>
              <a:rPr lang="en" sz="3000" b="1"/>
              <a:t>Hiring Bias: Diversity and Inclusion Drama</a:t>
            </a:r>
            <a:br>
              <a:rPr lang="en" sz="3600"/>
            </a:br>
            <a:endParaRPr sz="3600" b="1"/>
          </a:p>
        </p:txBody>
      </p:sp>
      <p:pic>
        <p:nvPicPr>
          <p:cNvPr id="298" name="Google Shape;298;p49" descr="Find out more at the Marshall E-Learning website: http://marshallelearning.com/&#10;&#10;Hiring bias occurs as recruiters tend to hire people who are similar to themselves. This isn’t an over discrimination, but rather can occur through Unconscious Bias affecting candidates’ chances throughout the recruitment process.&#10;&#10;CVs and resumes contain a lot of useful information for employers, but also are loaded with details that can signal race, class, and gender. Even the most self-aware hiring managers can turn away qualified candidates because of their Unconscious Bias.&#10;&#10;Left unchecked and Hiring Bias can see companies building a workforce that will just replicate whatever demographics and tendencies that are already in place - to the company’s disadvantage. &#10;&#10;Recruiters who think about diversity and inclusion in their recruiting processes gain access to a much larger pool of potential applicants than those who confine their efforts to a narrow demographic slice.&#10;&#10;So what is Hiring Bias and how can you avoid it in your recruitment processes?&#10;&#10;Find out more at the Marshall E-Learning website: http://marshallelearning.com/" title="Hiring Bias - Diversity &amp; Inclusion Dramas">
            <a:hlinkClick r:id="rId3"/>
          </p:cNvPr>
          <p:cNvPicPr preferRelativeResize="0"/>
          <p:nvPr/>
        </p:nvPicPr>
        <p:blipFill>
          <a:blip r:embed="rId4">
            <a:alphaModFix/>
          </a:blip>
          <a:stretch>
            <a:fillRect/>
          </a:stretch>
        </p:blipFill>
        <p:spPr>
          <a:xfrm>
            <a:off x="1645025" y="844450"/>
            <a:ext cx="5509825" cy="4132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0"/>
          <p:cNvSpPr txBox="1">
            <a:spLocks noGrp="1"/>
          </p:cNvSpPr>
          <p:nvPr>
            <p:ph type="title"/>
          </p:nvPr>
        </p:nvSpPr>
        <p:spPr>
          <a:xfrm>
            <a:off x="236420" y="325164"/>
            <a:ext cx="8902200" cy="892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800"/>
              <a:buFont typeface="Arial"/>
              <a:buNone/>
            </a:pPr>
            <a:r>
              <a:rPr lang="en" sz="3800" b="1"/>
              <a:t>Impacts of Implicit Bias</a:t>
            </a:r>
            <a:endParaRPr sz="3800"/>
          </a:p>
        </p:txBody>
      </p:sp>
      <p:sp>
        <p:nvSpPr>
          <p:cNvPr id="304" name="Google Shape;304;p50"/>
          <p:cNvSpPr txBox="1">
            <a:spLocks noGrp="1"/>
          </p:cNvSpPr>
          <p:nvPr>
            <p:ph type="body" idx="1"/>
          </p:nvPr>
        </p:nvSpPr>
        <p:spPr>
          <a:xfrm>
            <a:off x="325700" y="1059350"/>
            <a:ext cx="8723700" cy="3716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sz="2000" dirty="0"/>
              <a:t>Bias . . .</a:t>
            </a:r>
            <a:endParaRPr sz="2000" dirty="0"/>
          </a:p>
          <a:p>
            <a:pPr marL="182880" lvl="0" indent="-212725" algn="l" rtl="0">
              <a:spcBef>
                <a:spcPts val="700"/>
              </a:spcBef>
              <a:spcAft>
                <a:spcPts val="0"/>
              </a:spcAft>
              <a:buSzPts val="2000"/>
              <a:buChar char="•"/>
            </a:pPr>
            <a:r>
              <a:rPr lang="en" sz="2000" dirty="0"/>
              <a:t>Includes implicit beliefs (stereotypes) and implicit attitudes (prejudice) </a:t>
            </a:r>
            <a:endParaRPr sz="2000" dirty="0"/>
          </a:p>
          <a:p>
            <a:pPr marL="182880" lvl="0" indent="-127000" algn="l" rtl="0">
              <a:spcBef>
                <a:spcPts val="0"/>
              </a:spcBef>
              <a:spcAft>
                <a:spcPts val="0"/>
              </a:spcAft>
              <a:buSzPts val="2000"/>
              <a:buChar char="•"/>
            </a:pPr>
            <a:r>
              <a:rPr lang="en" sz="2000" dirty="0"/>
              <a:t>Is pervasive--may lead to “groupthink” </a:t>
            </a:r>
            <a:endParaRPr sz="2000" dirty="0"/>
          </a:p>
          <a:p>
            <a:pPr marL="182880" lvl="0" indent="-127000" algn="l" rtl="0">
              <a:spcBef>
                <a:spcPts val="0"/>
              </a:spcBef>
              <a:spcAft>
                <a:spcPts val="0"/>
              </a:spcAft>
              <a:buSzPts val="2000"/>
              <a:buChar char="•"/>
            </a:pPr>
            <a:r>
              <a:rPr lang="en" sz="2000" dirty="0"/>
              <a:t>Holds and favors the dominant group “in-group”(not the historically underrepresented) </a:t>
            </a:r>
            <a:endParaRPr sz="2000" dirty="0"/>
          </a:p>
          <a:p>
            <a:pPr marL="182880" lvl="0" indent="-127000" algn="l" rtl="0">
              <a:spcBef>
                <a:spcPts val="0"/>
              </a:spcBef>
              <a:spcAft>
                <a:spcPts val="0"/>
              </a:spcAft>
              <a:buSzPts val="2000"/>
              <a:buChar char="•"/>
            </a:pPr>
            <a:r>
              <a:rPr lang="en" sz="2000" dirty="0"/>
              <a:t>Often holds the “outgroup” to stricter standards (or claims qualified applicants of color as anomalies or lucky)</a:t>
            </a:r>
            <a:endParaRPr sz="2000" dirty="0"/>
          </a:p>
          <a:p>
            <a:pPr marL="182880" lvl="0" indent="-127000" algn="l" rtl="0">
              <a:spcBef>
                <a:spcPts val="700"/>
              </a:spcBef>
              <a:spcAft>
                <a:spcPts val="0"/>
              </a:spcAft>
              <a:buSzPts val="2000"/>
              <a:buChar char="•"/>
            </a:pPr>
            <a:r>
              <a:rPr lang="en" sz="2000" dirty="0"/>
              <a:t>Probably does not align with the declared values and mission of the college</a:t>
            </a:r>
            <a:endParaRPr sz="2000" dirty="0"/>
          </a:p>
          <a:p>
            <a:pPr marL="182880" lvl="0" indent="-127000" algn="l" rtl="0">
              <a:spcBef>
                <a:spcPts val="700"/>
              </a:spcBef>
              <a:spcAft>
                <a:spcPts val="0"/>
              </a:spcAft>
              <a:buSzPts val="2000"/>
              <a:buChar char="•"/>
            </a:pPr>
            <a:r>
              <a:rPr lang="en" sz="2000" dirty="0"/>
              <a:t>WE CAN “DE-BIAS” OUR BRAINS! </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xEl>
                                              <p:pRg st="0" end="0"/>
                                            </p:txEl>
                                          </p:spTgt>
                                        </p:tgtEl>
                                        <p:attrNameLst>
                                          <p:attrName>style.visibility</p:attrName>
                                        </p:attrNameLst>
                                      </p:cBhvr>
                                      <p:to>
                                        <p:strVal val="visible"/>
                                      </p:to>
                                    </p:set>
                                    <p:animEffect transition="in" filter="fade">
                                      <p:cBhvr>
                                        <p:cTn id="7" dur="1000"/>
                                        <p:tgtEl>
                                          <p:spTgt spid="30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4">
                                            <p:txEl>
                                              <p:pRg st="1" end="1"/>
                                            </p:txEl>
                                          </p:spTgt>
                                        </p:tgtEl>
                                        <p:attrNameLst>
                                          <p:attrName>style.visibility</p:attrName>
                                        </p:attrNameLst>
                                      </p:cBhvr>
                                      <p:to>
                                        <p:strVal val="visible"/>
                                      </p:to>
                                    </p:set>
                                    <p:animEffect transition="in" filter="fade">
                                      <p:cBhvr>
                                        <p:cTn id="10" dur="1000"/>
                                        <p:tgtEl>
                                          <p:spTgt spid="30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4">
                                            <p:txEl>
                                              <p:pRg st="2" end="2"/>
                                            </p:txEl>
                                          </p:spTgt>
                                        </p:tgtEl>
                                        <p:attrNameLst>
                                          <p:attrName>style.visibility</p:attrName>
                                        </p:attrNameLst>
                                      </p:cBhvr>
                                      <p:to>
                                        <p:strVal val="visible"/>
                                      </p:to>
                                    </p:set>
                                    <p:animEffect transition="in" filter="fade">
                                      <p:cBhvr>
                                        <p:cTn id="15" dur="1000"/>
                                        <p:tgtEl>
                                          <p:spTgt spid="30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4">
                                            <p:txEl>
                                              <p:pRg st="3" end="3"/>
                                            </p:txEl>
                                          </p:spTgt>
                                        </p:tgtEl>
                                        <p:attrNameLst>
                                          <p:attrName>style.visibility</p:attrName>
                                        </p:attrNameLst>
                                      </p:cBhvr>
                                      <p:to>
                                        <p:strVal val="visible"/>
                                      </p:to>
                                    </p:set>
                                    <p:animEffect transition="in" filter="fade">
                                      <p:cBhvr>
                                        <p:cTn id="20" dur="1000"/>
                                        <p:tgtEl>
                                          <p:spTgt spid="30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4">
                                            <p:txEl>
                                              <p:pRg st="4" end="4"/>
                                            </p:txEl>
                                          </p:spTgt>
                                        </p:tgtEl>
                                        <p:attrNameLst>
                                          <p:attrName>style.visibility</p:attrName>
                                        </p:attrNameLst>
                                      </p:cBhvr>
                                      <p:to>
                                        <p:strVal val="visible"/>
                                      </p:to>
                                    </p:set>
                                    <p:animEffect transition="in" filter="fade">
                                      <p:cBhvr>
                                        <p:cTn id="25" dur="1000"/>
                                        <p:tgtEl>
                                          <p:spTgt spid="30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4">
                                            <p:txEl>
                                              <p:pRg st="5" end="5"/>
                                            </p:txEl>
                                          </p:spTgt>
                                        </p:tgtEl>
                                        <p:attrNameLst>
                                          <p:attrName>style.visibility</p:attrName>
                                        </p:attrNameLst>
                                      </p:cBhvr>
                                      <p:to>
                                        <p:strVal val="visible"/>
                                      </p:to>
                                    </p:set>
                                    <p:animEffect transition="in" filter="fade">
                                      <p:cBhvr>
                                        <p:cTn id="30" dur="1000"/>
                                        <p:tgtEl>
                                          <p:spTgt spid="30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4">
                                            <p:txEl>
                                              <p:pRg st="6" end="6"/>
                                            </p:txEl>
                                          </p:spTgt>
                                        </p:tgtEl>
                                        <p:attrNameLst>
                                          <p:attrName>style.visibility</p:attrName>
                                        </p:attrNameLst>
                                      </p:cBhvr>
                                      <p:to>
                                        <p:strVal val="visible"/>
                                      </p:to>
                                    </p:set>
                                    <p:animEffect transition="in" filter="fade">
                                      <p:cBhvr>
                                        <p:cTn id="35" dur="1000"/>
                                        <p:tgtEl>
                                          <p:spTgt spid="3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2"/>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Institutional Bias</a:t>
            </a:r>
            <a:endParaRPr/>
          </a:p>
        </p:txBody>
      </p:sp>
      <p:sp>
        <p:nvSpPr>
          <p:cNvPr id="317" name="Google Shape;317;p52"/>
          <p:cNvSpPr txBox="1">
            <a:spLocks noGrp="1"/>
          </p:cNvSpPr>
          <p:nvPr>
            <p:ph type="body" idx="1"/>
          </p:nvPr>
        </p:nvSpPr>
        <p:spPr>
          <a:xfrm>
            <a:off x="457200" y="1200150"/>
            <a:ext cx="8229600" cy="3657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3000" dirty="0"/>
              <a:t>Institutional bias manifests in hiring for “merit” and “fit” </a:t>
            </a:r>
            <a:endParaRPr sz="3000" dirty="0"/>
          </a:p>
          <a:p>
            <a:pPr marL="914400" lvl="1" indent="-355600" algn="l" rtl="0">
              <a:spcBef>
                <a:spcPts val="0"/>
              </a:spcBef>
              <a:spcAft>
                <a:spcPts val="0"/>
              </a:spcAft>
              <a:buClr>
                <a:schemeClr val="dk1"/>
              </a:buClr>
              <a:buSzPts val="2000"/>
              <a:buChar char="○"/>
            </a:pPr>
            <a:r>
              <a:rPr lang="en" dirty="0"/>
              <a:t>Merit--the quality of being particularly good or worthy (institutional prestige, degrees, connections, experience) </a:t>
            </a:r>
            <a:endParaRPr dirty="0"/>
          </a:p>
          <a:p>
            <a:pPr marL="914400" lvl="1" indent="-355600" algn="l" rtl="0">
              <a:spcBef>
                <a:spcPts val="0"/>
              </a:spcBef>
              <a:spcAft>
                <a:spcPts val="0"/>
              </a:spcAft>
              <a:buClr>
                <a:schemeClr val="dk1"/>
              </a:buClr>
              <a:buSzPts val="2000"/>
              <a:buChar char="○"/>
            </a:pPr>
            <a:r>
              <a:rPr lang="en" dirty="0"/>
              <a:t>Merit and fit can impede equitable hiring processes! </a:t>
            </a:r>
            <a:endParaRPr dirty="0"/>
          </a:p>
          <a:p>
            <a:pPr marL="914400" lvl="1" indent="-355600" algn="l" rtl="0">
              <a:spcBef>
                <a:spcPts val="0"/>
              </a:spcBef>
              <a:spcAft>
                <a:spcPts val="0"/>
              </a:spcAft>
              <a:buClr>
                <a:schemeClr val="dk1"/>
              </a:buClr>
              <a:buSzPts val="2000"/>
              <a:buChar char="○"/>
            </a:pPr>
            <a:r>
              <a:rPr lang="en" dirty="0"/>
              <a:t>Minoritized racial groups have an inequitable access and have been disproportionately impacted in education</a:t>
            </a:r>
            <a:endParaRPr dirty="0"/>
          </a:p>
          <a:p>
            <a:pPr marL="914400" lvl="1" indent="-355600" algn="l" rtl="0">
              <a:spcBef>
                <a:spcPts val="0"/>
              </a:spcBef>
              <a:spcAft>
                <a:spcPts val="0"/>
              </a:spcAft>
              <a:buClr>
                <a:schemeClr val="dk1"/>
              </a:buClr>
              <a:buSzPts val="2000"/>
              <a:buChar char="○"/>
            </a:pPr>
            <a:r>
              <a:rPr lang="en" dirty="0"/>
              <a:t>Avoid groupthink to include diversity and faculty who support your college and department mission, not your preference of someone who is like you</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animEffect transition="in" filter="barn(inVertical)">
                                      <p:cBhvr>
                                        <p:cTn id="7" dur="500"/>
                                        <p:tgtEl>
                                          <p:spTgt spid="3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7">
                                            <p:txEl>
                                              <p:pRg st="1" end="1"/>
                                            </p:txEl>
                                          </p:spTgt>
                                        </p:tgtEl>
                                        <p:attrNameLst>
                                          <p:attrName>style.visibility</p:attrName>
                                        </p:attrNameLst>
                                      </p:cBhvr>
                                      <p:to>
                                        <p:strVal val="visible"/>
                                      </p:to>
                                    </p:set>
                                    <p:animEffect transition="in" filter="barn(inVertical)">
                                      <p:cBhvr>
                                        <p:cTn id="12" dur="500"/>
                                        <p:tgtEl>
                                          <p:spTgt spid="3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7">
                                            <p:txEl>
                                              <p:pRg st="2" end="2"/>
                                            </p:txEl>
                                          </p:spTgt>
                                        </p:tgtEl>
                                        <p:attrNameLst>
                                          <p:attrName>style.visibility</p:attrName>
                                        </p:attrNameLst>
                                      </p:cBhvr>
                                      <p:to>
                                        <p:strVal val="visible"/>
                                      </p:to>
                                    </p:set>
                                    <p:animEffect transition="in" filter="barn(inVertical)">
                                      <p:cBhvr>
                                        <p:cTn id="17" dur="500"/>
                                        <p:tgtEl>
                                          <p:spTgt spid="3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7">
                                            <p:txEl>
                                              <p:pRg st="3" end="3"/>
                                            </p:txEl>
                                          </p:spTgt>
                                        </p:tgtEl>
                                        <p:attrNameLst>
                                          <p:attrName>style.visibility</p:attrName>
                                        </p:attrNameLst>
                                      </p:cBhvr>
                                      <p:to>
                                        <p:strVal val="visible"/>
                                      </p:to>
                                    </p:set>
                                    <p:animEffect transition="in" filter="barn(inVertical)">
                                      <p:cBhvr>
                                        <p:cTn id="22" dur="500"/>
                                        <p:tgtEl>
                                          <p:spTgt spid="3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7">
                                            <p:txEl>
                                              <p:pRg st="4" end="4"/>
                                            </p:txEl>
                                          </p:spTgt>
                                        </p:tgtEl>
                                        <p:attrNameLst>
                                          <p:attrName>style.visibility</p:attrName>
                                        </p:attrNameLst>
                                      </p:cBhvr>
                                      <p:to>
                                        <p:strVal val="visible"/>
                                      </p:to>
                                    </p:set>
                                    <p:animEffect transition="in" filter="barn(inVertical)">
                                      <p:cBhvr>
                                        <p:cTn id="27" dur="500"/>
                                        <p:tgtEl>
                                          <p:spTgt spid="3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3"/>
          <p:cNvSpPr txBox="1">
            <a:spLocks noGrp="1"/>
          </p:cNvSpPr>
          <p:nvPr>
            <p:ph type="title"/>
          </p:nvPr>
        </p:nvSpPr>
        <p:spPr>
          <a:xfrm>
            <a:off x="197090" y="591946"/>
            <a:ext cx="8749800" cy="742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Arial"/>
              <a:buNone/>
            </a:pPr>
            <a:r>
              <a:rPr lang="en" b="1"/>
              <a:t>Identify and Mitigate Implicit Bias</a:t>
            </a:r>
            <a:endParaRPr/>
          </a:p>
        </p:txBody>
      </p:sp>
      <p:sp>
        <p:nvSpPr>
          <p:cNvPr id="323" name="Google Shape;323;p53"/>
          <p:cNvSpPr txBox="1">
            <a:spLocks noGrp="1"/>
          </p:cNvSpPr>
          <p:nvPr>
            <p:ph type="body" idx="1"/>
          </p:nvPr>
        </p:nvSpPr>
        <p:spPr>
          <a:xfrm>
            <a:off x="645225" y="1442075"/>
            <a:ext cx="8013600" cy="3628500"/>
          </a:xfrm>
          <a:prstGeom prst="rect">
            <a:avLst/>
          </a:prstGeom>
          <a:noFill/>
          <a:ln>
            <a:noFill/>
          </a:ln>
        </p:spPr>
        <p:txBody>
          <a:bodyPr spcFirstLastPara="1" wrap="square" lIns="91425" tIns="45700" rIns="91425" bIns="45700" anchor="t" anchorCtr="0">
            <a:noAutofit/>
          </a:bodyPr>
          <a:lstStyle/>
          <a:p>
            <a:pPr marL="457200" lvl="0" indent="-393700" algn="l" rtl="0">
              <a:spcBef>
                <a:spcPts val="0"/>
              </a:spcBef>
              <a:spcAft>
                <a:spcPts val="0"/>
              </a:spcAft>
              <a:buSzPts val="2600"/>
              <a:buChar char="•"/>
            </a:pPr>
            <a:r>
              <a:rPr lang="en" sz="2600" dirty="0"/>
              <a:t>Recognize and identify bias--call out unconscious bias to bring to the conscious level</a:t>
            </a:r>
            <a:endParaRPr sz="2600" dirty="0"/>
          </a:p>
          <a:p>
            <a:pPr marL="457200" lvl="0" indent="-393700" algn="l" rtl="0">
              <a:spcBef>
                <a:spcPts val="0"/>
              </a:spcBef>
              <a:spcAft>
                <a:spcPts val="0"/>
              </a:spcAft>
              <a:buSzPts val="2600"/>
              <a:buChar char="•"/>
            </a:pPr>
            <a:r>
              <a:rPr lang="en" sz="2600" dirty="0"/>
              <a:t>Dissect your own bias and question your first impressions</a:t>
            </a:r>
            <a:endParaRPr sz="2600" dirty="0"/>
          </a:p>
          <a:p>
            <a:pPr marL="457200" lvl="0" indent="-393700" algn="l" rtl="0">
              <a:spcBef>
                <a:spcPts val="0"/>
              </a:spcBef>
              <a:spcAft>
                <a:spcPts val="0"/>
              </a:spcAft>
              <a:buSzPts val="2600"/>
              <a:buChar char="•"/>
            </a:pPr>
            <a:r>
              <a:rPr lang="en" sz="2600" dirty="0"/>
              <a:t>Keep an open-mind and challenge assumptions by answering with facts from application</a:t>
            </a:r>
            <a:endParaRPr sz="2600" dirty="0"/>
          </a:p>
          <a:p>
            <a:pPr marL="457200" lvl="0" indent="-393700" algn="l" rtl="0">
              <a:spcBef>
                <a:spcPts val="0"/>
              </a:spcBef>
              <a:spcAft>
                <a:spcPts val="0"/>
              </a:spcAft>
              <a:buSzPts val="2600"/>
              <a:buChar char="•"/>
            </a:pPr>
            <a:r>
              <a:rPr lang="en" sz="2600" dirty="0"/>
              <a:t>Find your allies and educate others</a:t>
            </a: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xEl>
                                              <p:pRg st="0" end="0"/>
                                            </p:txEl>
                                          </p:spTgt>
                                        </p:tgtEl>
                                        <p:attrNameLst>
                                          <p:attrName>style.visibility</p:attrName>
                                        </p:attrNameLst>
                                      </p:cBhvr>
                                      <p:to>
                                        <p:strVal val="visible"/>
                                      </p:to>
                                    </p:set>
                                    <p:animEffect transition="in" filter="fade">
                                      <p:cBhvr>
                                        <p:cTn id="7" dur="1000"/>
                                        <p:tgtEl>
                                          <p:spTgt spid="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3">
                                            <p:txEl>
                                              <p:pRg st="1" end="1"/>
                                            </p:txEl>
                                          </p:spTgt>
                                        </p:tgtEl>
                                        <p:attrNameLst>
                                          <p:attrName>style.visibility</p:attrName>
                                        </p:attrNameLst>
                                      </p:cBhvr>
                                      <p:to>
                                        <p:strVal val="visible"/>
                                      </p:to>
                                    </p:set>
                                    <p:animEffect transition="in" filter="fade">
                                      <p:cBhvr>
                                        <p:cTn id="12" dur="1000"/>
                                        <p:tgtEl>
                                          <p:spTgt spid="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3">
                                            <p:txEl>
                                              <p:pRg st="2" end="2"/>
                                            </p:txEl>
                                          </p:spTgt>
                                        </p:tgtEl>
                                        <p:attrNameLst>
                                          <p:attrName>style.visibility</p:attrName>
                                        </p:attrNameLst>
                                      </p:cBhvr>
                                      <p:to>
                                        <p:strVal val="visible"/>
                                      </p:to>
                                    </p:set>
                                    <p:animEffect transition="in" filter="fade">
                                      <p:cBhvr>
                                        <p:cTn id="17" dur="1000"/>
                                        <p:tgtEl>
                                          <p:spTgt spid="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3">
                                            <p:txEl>
                                              <p:pRg st="3" end="3"/>
                                            </p:txEl>
                                          </p:spTgt>
                                        </p:tgtEl>
                                        <p:attrNameLst>
                                          <p:attrName>style.visibility</p:attrName>
                                        </p:attrNameLst>
                                      </p:cBhvr>
                                      <p:to>
                                        <p:strVal val="visible"/>
                                      </p:to>
                                    </p:set>
                                    <p:animEffect transition="in" filter="fade">
                                      <p:cBhvr>
                                        <p:cTn id="22" dur="1000"/>
                                        <p:tgtEl>
                                          <p:spTgt spid="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4"/>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Scenario: Pre-Hiring </a:t>
            </a:r>
            <a:endParaRPr/>
          </a:p>
        </p:txBody>
      </p:sp>
      <p:sp>
        <p:nvSpPr>
          <p:cNvPr id="329" name="Google Shape;329;p54"/>
          <p:cNvSpPr txBox="1">
            <a:spLocks noGrp="1"/>
          </p:cNvSpPr>
          <p:nvPr>
            <p:ph type="body" idx="1"/>
          </p:nvPr>
        </p:nvSpPr>
        <p:spPr>
          <a:xfrm>
            <a:off x="457200" y="1050600"/>
            <a:ext cx="8229600" cy="4092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2200" dirty="0">
                <a:latin typeface="Calibri"/>
                <a:ea typeface="Calibri"/>
                <a:cs typeface="Calibri"/>
                <a:sym typeface="Calibri"/>
              </a:rPr>
              <a:t>Peaceful City College created a hiring committee with five faculty from the Great Books discipline. The faculty gathered to review to begin the hiring process of a new Great Books full-time faculty member. They started by reviewing the job announcement and description. In addition to the minimum qualifications, they agreed to add a preference of a PhD. One faculty member asked if a review of the student success data could be provided, specifically in identifying historically underrepresented students’ success and retention in the discipline area. The other faculty members dismissed the request based on past practice not allowing for such a review. </a:t>
            </a:r>
            <a:endParaRPr sz="2200" dirty="0">
              <a:latin typeface="Calibri"/>
              <a:ea typeface="Calibri"/>
              <a:cs typeface="Calibri"/>
              <a:sym typeface="Calibri"/>
            </a:endParaRPr>
          </a:p>
          <a:p>
            <a:pPr marL="457200" lvl="0" indent="-368300" algn="l" rtl="0">
              <a:spcBef>
                <a:spcPts val="0"/>
              </a:spcBef>
              <a:spcAft>
                <a:spcPts val="0"/>
              </a:spcAft>
              <a:buClr>
                <a:srgbClr val="FF0000"/>
              </a:buClr>
              <a:buSzPts val="2200"/>
              <a:buFont typeface="Calibri"/>
              <a:buChar char="➢"/>
            </a:pPr>
            <a:r>
              <a:rPr lang="en" sz="2200" b="1" dirty="0">
                <a:solidFill>
                  <a:srgbClr val="FF0000"/>
                </a:solidFill>
                <a:latin typeface="Calibri"/>
                <a:ea typeface="Calibri"/>
                <a:cs typeface="Calibri"/>
                <a:sym typeface="Calibri"/>
              </a:rPr>
              <a:t>What are some of the strengths and weaknesses of this committees’ process? </a:t>
            </a:r>
            <a:endParaRPr sz="2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anim calcmode="lin" valueType="num">
                                      <p:cBhvr additive="base">
                                        <p:cTn id="7" dur="500" fill="hold"/>
                                        <p:tgtEl>
                                          <p:spTgt spid="3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9">
                                            <p:txEl>
                                              <p:pRg st="1" end="1"/>
                                            </p:txEl>
                                          </p:spTgt>
                                        </p:tgtEl>
                                        <p:attrNameLst>
                                          <p:attrName>style.visibility</p:attrName>
                                        </p:attrNameLst>
                                      </p:cBhvr>
                                      <p:to>
                                        <p:strVal val="visible"/>
                                      </p:to>
                                    </p:set>
                                    <p:anim calcmode="lin" valueType="num">
                                      <p:cBhvr additive="base">
                                        <p:cTn id="13" dur="500" fill="hold"/>
                                        <p:tgtEl>
                                          <p:spTgt spid="3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5"/>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Key Considerations: Pre-Hiring</a:t>
            </a:r>
            <a:endParaRPr/>
          </a:p>
        </p:txBody>
      </p:sp>
      <p:sp>
        <p:nvSpPr>
          <p:cNvPr id="335" name="Google Shape;335;p55"/>
          <p:cNvSpPr txBox="1">
            <a:spLocks noGrp="1"/>
          </p:cNvSpPr>
          <p:nvPr>
            <p:ph type="body" idx="1"/>
          </p:nvPr>
        </p:nvSpPr>
        <p:spPr>
          <a:xfrm>
            <a:off x="457200" y="1142850"/>
            <a:ext cx="8229600" cy="3684600"/>
          </a:xfrm>
          <a:prstGeom prst="rect">
            <a:avLst/>
          </a:prstGeom>
        </p:spPr>
        <p:txBody>
          <a:bodyPr spcFirstLastPara="1" wrap="square" lIns="91425" tIns="45700" rIns="91425" bIns="45700" anchor="t" anchorCtr="0">
            <a:noAutofit/>
          </a:bodyPr>
          <a:lstStyle/>
          <a:p>
            <a:pPr marL="457200" lvl="0" indent="-381000" algn="l" rtl="0">
              <a:spcBef>
                <a:spcPts val="360"/>
              </a:spcBef>
              <a:spcAft>
                <a:spcPts val="0"/>
              </a:spcAft>
              <a:buSzPts val="2400"/>
              <a:buChar char="•"/>
            </a:pPr>
            <a:r>
              <a:rPr lang="en" dirty="0"/>
              <a:t>Job Description </a:t>
            </a:r>
            <a:endParaRPr dirty="0"/>
          </a:p>
          <a:p>
            <a:pPr marL="914400" lvl="1" indent="-355600" algn="l" rtl="0">
              <a:spcBef>
                <a:spcPts val="0"/>
              </a:spcBef>
              <a:spcAft>
                <a:spcPts val="0"/>
              </a:spcAft>
              <a:buSzPts val="2000"/>
              <a:buChar char="•"/>
            </a:pPr>
            <a:r>
              <a:rPr lang="en" dirty="0"/>
              <a:t>Avoid bias--be open-minded </a:t>
            </a:r>
            <a:endParaRPr dirty="0"/>
          </a:p>
          <a:p>
            <a:pPr marL="914400" lvl="1" indent="-355600" algn="l" rtl="0">
              <a:spcBef>
                <a:spcPts val="0"/>
              </a:spcBef>
              <a:spcAft>
                <a:spcPts val="0"/>
              </a:spcAft>
              <a:buSzPts val="2000"/>
              <a:buChar char="•"/>
            </a:pPr>
            <a:r>
              <a:rPr lang="en" dirty="0"/>
              <a:t>Carefully consider preferences that create barriers</a:t>
            </a:r>
            <a:endParaRPr dirty="0"/>
          </a:p>
          <a:p>
            <a:pPr marL="914400" lvl="1" indent="-355600" algn="l" rtl="0">
              <a:spcBef>
                <a:spcPts val="0"/>
              </a:spcBef>
              <a:spcAft>
                <a:spcPts val="0"/>
              </a:spcAft>
              <a:buSzPts val="2000"/>
              <a:buChar char="•"/>
            </a:pPr>
            <a:r>
              <a:rPr lang="en" dirty="0"/>
              <a:t>Consider review by Equity Coordinator/Committee</a:t>
            </a:r>
            <a:endParaRPr dirty="0"/>
          </a:p>
          <a:p>
            <a:pPr marL="914400" lvl="1" indent="-355600" algn="l" rtl="0">
              <a:spcBef>
                <a:spcPts val="0"/>
              </a:spcBef>
              <a:spcAft>
                <a:spcPts val="0"/>
              </a:spcAft>
              <a:buSzPts val="2000"/>
              <a:buChar char="•"/>
            </a:pPr>
            <a:r>
              <a:rPr lang="en" dirty="0"/>
              <a:t>Provide examples or template language</a:t>
            </a:r>
            <a:endParaRPr dirty="0"/>
          </a:p>
          <a:p>
            <a:pPr marL="914400" lvl="1" indent="-325755" algn="l" rtl="0">
              <a:spcBef>
                <a:spcPts val="0"/>
              </a:spcBef>
              <a:spcAft>
                <a:spcPts val="0"/>
              </a:spcAft>
              <a:buSzPts val="1530"/>
              <a:buChar char="•"/>
            </a:pPr>
            <a:r>
              <a:rPr lang="en" dirty="0"/>
              <a:t>Use asset-minded language</a:t>
            </a:r>
            <a:endParaRPr dirty="0"/>
          </a:p>
          <a:p>
            <a:pPr marL="457200" lvl="0" indent="-381000" algn="l" rtl="0">
              <a:spcBef>
                <a:spcPts val="0"/>
              </a:spcBef>
              <a:spcAft>
                <a:spcPts val="0"/>
              </a:spcAft>
              <a:buSzPts val="2400"/>
              <a:buChar char="•"/>
            </a:pPr>
            <a:r>
              <a:rPr lang="en" dirty="0"/>
              <a:t>Job Announcement and Recruitment </a:t>
            </a:r>
            <a:endParaRPr dirty="0"/>
          </a:p>
          <a:p>
            <a:pPr marL="914400" lvl="1" indent="-355600" algn="l" rtl="0">
              <a:spcBef>
                <a:spcPts val="0"/>
              </a:spcBef>
              <a:spcAft>
                <a:spcPts val="0"/>
              </a:spcAft>
              <a:buSzPts val="2000"/>
              <a:buChar char="•"/>
            </a:pPr>
            <a:r>
              <a:rPr lang="en" dirty="0"/>
              <a:t>Advocate for advertisement with diverse organizations</a:t>
            </a:r>
            <a:endParaRPr dirty="0"/>
          </a:p>
          <a:p>
            <a:pPr marL="914400" lvl="1" indent="-355600" algn="l" rtl="0">
              <a:spcBef>
                <a:spcPts val="0"/>
              </a:spcBef>
              <a:spcAft>
                <a:spcPts val="0"/>
              </a:spcAft>
              <a:buSzPts val="2000"/>
              <a:buChar char="•"/>
            </a:pPr>
            <a:r>
              <a:rPr lang="en" dirty="0"/>
              <a:t>Don’t forget industry registries </a:t>
            </a:r>
            <a:endParaRPr dirty="0"/>
          </a:p>
          <a:p>
            <a:pPr marL="914400" lvl="1" indent="-355600" algn="l" rtl="0">
              <a:spcBef>
                <a:spcPts val="0"/>
              </a:spcBef>
              <a:spcAft>
                <a:spcPts val="0"/>
              </a:spcAft>
              <a:buSzPts val="2000"/>
              <a:buChar char="•"/>
            </a:pPr>
            <a:r>
              <a:rPr lang="en" dirty="0"/>
              <a:t>Consider social media networks and mobile platforms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5">
                                            <p:txEl>
                                              <p:pRg st="0" end="0"/>
                                            </p:txEl>
                                          </p:spTgt>
                                        </p:tgtEl>
                                        <p:attrNameLst>
                                          <p:attrName>style.visibility</p:attrName>
                                        </p:attrNameLst>
                                      </p:cBhvr>
                                      <p:to>
                                        <p:strVal val="visible"/>
                                      </p:to>
                                    </p:set>
                                    <p:animEffect transition="in" filter="barn(inVertical)">
                                      <p:cBhvr>
                                        <p:cTn id="7" dur="500"/>
                                        <p:tgtEl>
                                          <p:spTgt spid="3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5">
                                            <p:txEl>
                                              <p:pRg st="1" end="1"/>
                                            </p:txEl>
                                          </p:spTgt>
                                        </p:tgtEl>
                                        <p:attrNameLst>
                                          <p:attrName>style.visibility</p:attrName>
                                        </p:attrNameLst>
                                      </p:cBhvr>
                                      <p:to>
                                        <p:strVal val="visible"/>
                                      </p:to>
                                    </p:set>
                                    <p:animEffect transition="in" filter="barn(inVertical)">
                                      <p:cBhvr>
                                        <p:cTn id="12" dur="500"/>
                                        <p:tgtEl>
                                          <p:spTgt spid="3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5">
                                            <p:txEl>
                                              <p:pRg st="2" end="2"/>
                                            </p:txEl>
                                          </p:spTgt>
                                        </p:tgtEl>
                                        <p:attrNameLst>
                                          <p:attrName>style.visibility</p:attrName>
                                        </p:attrNameLst>
                                      </p:cBhvr>
                                      <p:to>
                                        <p:strVal val="visible"/>
                                      </p:to>
                                    </p:set>
                                    <p:animEffect transition="in" filter="barn(inVertical)">
                                      <p:cBhvr>
                                        <p:cTn id="17" dur="500"/>
                                        <p:tgtEl>
                                          <p:spTgt spid="3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35">
                                            <p:txEl>
                                              <p:pRg st="3" end="3"/>
                                            </p:txEl>
                                          </p:spTgt>
                                        </p:tgtEl>
                                        <p:attrNameLst>
                                          <p:attrName>style.visibility</p:attrName>
                                        </p:attrNameLst>
                                      </p:cBhvr>
                                      <p:to>
                                        <p:strVal val="visible"/>
                                      </p:to>
                                    </p:set>
                                    <p:animEffect transition="in" filter="barn(inVertical)">
                                      <p:cBhvr>
                                        <p:cTn id="22" dur="500"/>
                                        <p:tgtEl>
                                          <p:spTgt spid="3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5">
                                            <p:txEl>
                                              <p:pRg st="4" end="4"/>
                                            </p:txEl>
                                          </p:spTgt>
                                        </p:tgtEl>
                                        <p:attrNameLst>
                                          <p:attrName>style.visibility</p:attrName>
                                        </p:attrNameLst>
                                      </p:cBhvr>
                                      <p:to>
                                        <p:strVal val="visible"/>
                                      </p:to>
                                    </p:set>
                                    <p:animEffect transition="in" filter="barn(inVertical)">
                                      <p:cBhvr>
                                        <p:cTn id="27" dur="500"/>
                                        <p:tgtEl>
                                          <p:spTgt spid="3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35">
                                            <p:txEl>
                                              <p:pRg st="5" end="5"/>
                                            </p:txEl>
                                          </p:spTgt>
                                        </p:tgtEl>
                                        <p:attrNameLst>
                                          <p:attrName>style.visibility</p:attrName>
                                        </p:attrNameLst>
                                      </p:cBhvr>
                                      <p:to>
                                        <p:strVal val="visible"/>
                                      </p:to>
                                    </p:set>
                                    <p:animEffect transition="in" filter="barn(inVertical)">
                                      <p:cBhvr>
                                        <p:cTn id="32" dur="500"/>
                                        <p:tgtEl>
                                          <p:spTgt spid="3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5">
                                            <p:txEl>
                                              <p:pRg st="6" end="6"/>
                                            </p:txEl>
                                          </p:spTgt>
                                        </p:tgtEl>
                                        <p:attrNameLst>
                                          <p:attrName>style.visibility</p:attrName>
                                        </p:attrNameLst>
                                      </p:cBhvr>
                                      <p:to>
                                        <p:strVal val="visible"/>
                                      </p:to>
                                    </p:set>
                                    <p:animEffect transition="in" filter="barn(inVertical)">
                                      <p:cBhvr>
                                        <p:cTn id="37" dur="500"/>
                                        <p:tgtEl>
                                          <p:spTgt spid="3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35">
                                            <p:txEl>
                                              <p:pRg st="7" end="7"/>
                                            </p:txEl>
                                          </p:spTgt>
                                        </p:tgtEl>
                                        <p:attrNameLst>
                                          <p:attrName>style.visibility</p:attrName>
                                        </p:attrNameLst>
                                      </p:cBhvr>
                                      <p:to>
                                        <p:strVal val="visible"/>
                                      </p:to>
                                    </p:set>
                                    <p:animEffect transition="in" filter="barn(inVertical)">
                                      <p:cBhvr>
                                        <p:cTn id="42" dur="500"/>
                                        <p:tgtEl>
                                          <p:spTgt spid="3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35">
                                            <p:txEl>
                                              <p:pRg st="8" end="8"/>
                                            </p:txEl>
                                          </p:spTgt>
                                        </p:tgtEl>
                                        <p:attrNameLst>
                                          <p:attrName>style.visibility</p:attrName>
                                        </p:attrNameLst>
                                      </p:cBhvr>
                                      <p:to>
                                        <p:strVal val="visible"/>
                                      </p:to>
                                    </p:set>
                                    <p:animEffect transition="in" filter="barn(inVertical)">
                                      <p:cBhvr>
                                        <p:cTn id="47" dur="500"/>
                                        <p:tgtEl>
                                          <p:spTgt spid="33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35">
                                            <p:txEl>
                                              <p:pRg st="9" end="9"/>
                                            </p:txEl>
                                          </p:spTgt>
                                        </p:tgtEl>
                                        <p:attrNameLst>
                                          <p:attrName>style.visibility</p:attrName>
                                        </p:attrNameLst>
                                      </p:cBhvr>
                                      <p:to>
                                        <p:strVal val="visible"/>
                                      </p:to>
                                    </p:set>
                                    <p:animEffect transition="in" filter="barn(inVertical)">
                                      <p:cBhvr>
                                        <p:cTn id="52" dur="500"/>
                                        <p:tgtEl>
                                          <p:spTgt spid="3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6"/>
          <p:cNvSpPr txBox="1">
            <a:spLocks noGrp="1"/>
          </p:cNvSpPr>
          <p:nvPr>
            <p:ph type="title"/>
          </p:nvPr>
        </p:nvSpPr>
        <p:spPr>
          <a:xfrm>
            <a:off x="457200" y="308200"/>
            <a:ext cx="8229600" cy="742800"/>
          </a:xfrm>
          <a:prstGeom prst="rect">
            <a:avLst/>
          </a:prstGeom>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sz="2400" b="0">
              <a:solidFill>
                <a:schemeClr val="dk1"/>
              </a:solidFill>
            </a:endParaRPr>
          </a:p>
          <a:p>
            <a:pPr marL="0" lvl="0" indent="0" algn="l" rtl="0">
              <a:spcBef>
                <a:spcPts val="0"/>
              </a:spcBef>
              <a:spcAft>
                <a:spcPts val="0"/>
              </a:spcAft>
              <a:buNone/>
            </a:pPr>
            <a:r>
              <a:rPr lang="en" sz="3600"/>
              <a:t>Job Description: Language Matters</a:t>
            </a:r>
            <a:endParaRPr sz="3600"/>
          </a:p>
        </p:txBody>
      </p:sp>
      <p:sp>
        <p:nvSpPr>
          <p:cNvPr id="341" name="Google Shape;341;p56"/>
          <p:cNvSpPr txBox="1">
            <a:spLocks noGrp="1"/>
          </p:cNvSpPr>
          <p:nvPr>
            <p:ph type="body" idx="1"/>
          </p:nvPr>
        </p:nvSpPr>
        <p:spPr>
          <a:xfrm>
            <a:off x="457200" y="1276700"/>
            <a:ext cx="8229600" cy="3657600"/>
          </a:xfrm>
          <a:prstGeom prst="rect">
            <a:avLst/>
          </a:prstGeom>
        </p:spPr>
        <p:txBody>
          <a:bodyPr spcFirstLastPara="1" wrap="square" lIns="91425" tIns="45700" rIns="91425" bIns="45700" anchor="t" anchorCtr="0">
            <a:noAutofit/>
          </a:bodyPr>
          <a:lstStyle/>
          <a:p>
            <a:pPr marL="285750" lvl="0" indent="-440055" algn="ctr" rtl="0">
              <a:lnSpc>
                <a:spcPct val="115000"/>
              </a:lnSpc>
              <a:spcBef>
                <a:spcPts val="400"/>
              </a:spcBef>
              <a:spcAft>
                <a:spcPts val="0"/>
              </a:spcAft>
              <a:buClr>
                <a:srgbClr val="FF0000"/>
              </a:buClr>
              <a:buSzPts val="1530"/>
              <a:buChar char="➢"/>
            </a:pPr>
            <a:r>
              <a:rPr lang="en" b="1" dirty="0">
                <a:solidFill>
                  <a:srgbClr val="FF0000"/>
                </a:solidFill>
              </a:rPr>
              <a:t> Which description is stronger and why?</a:t>
            </a:r>
            <a:endParaRPr dirty="0"/>
          </a:p>
          <a:p>
            <a:pPr marL="0" lvl="0" indent="0" algn="l" rtl="0">
              <a:lnSpc>
                <a:spcPct val="115000"/>
              </a:lnSpc>
              <a:spcBef>
                <a:spcPts val="400"/>
              </a:spcBef>
              <a:spcAft>
                <a:spcPts val="0"/>
              </a:spcAft>
              <a:buClr>
                <a:schemeClr val="dk1"/>
              </a:buClr>
              <a:buSzPts val="1100"/>
              <a:buFont typeface="Arial"/>
              <a:buNone/>
            </a:pPr>
            <a:r>
              <a:rPr lang="en" dirty="0"/>
              <a:t>Happy Valley College seeks ethnically diverse faculty to help close achievement gaps with minority and nontraditional students.</a:t>
            </a:r>
            <a:endParaRPr dirty="0"/>
          </a:p>
          <a:p>
            <a:pPr marL="457200" lvl="0" indent="0" algn="l" rtl="0">
              <a:lnSpc>
                <a:spcPct val="115000"/>
              </a:lnSpc>
              <a:spcBef>
                <a:spcPts val="0"/>
              </a:spcBef>
              <a:spcAft>
                <a:spcPts val="0"/>
              </a:spcAft>
              <a:buClr>
                <a:schemeClr val="dk1"/>
              </a:buClr>
              <a:buSzPts val="1100"/>
              <a:buFont typeface="Arial"/>
              <a:buNone/>
            </a:pPr>
            <a:endParaRPr sz="1000" dirty="0"/>
          </a:p>
          <a:p>
            <a:pPr marL="0" lvl="0" indent="0" algn="l" rtl="0">
              <a:lnSpc>
                <a:spcPct val="115000"/>
              </a:lnSpc>
              <a:spcBef>
                <a:spcPts val="0"/>
              </a:spcBef>
              <a:spcAft>
                <a:spcPts val="0"/>
              </a:spcAft>
              <a:buClr>
                <a:schemeClr val="dk1"/>
              </a:buClr>
              <a:buSzPts val="1100"/>
              <a:buFont typeface="Arial"/>
              <a:buNone/>
            </a:pPr>
            <a:r>
              <a:rPr lang="en" dirty="0"/>
              <a:t>Lovely Valley College seeks a diverse faculty to join a team committed to transformative education and social justice for a diverse student body.</a:t>
            </a:r>
            <a:endParaRPr dirty="0"/>
          </a:p>
          <a:p>
            <a:pPr marL="0" lvl="0" indent="0" algn="l" rtl="0">
              <a:spcBef>
                <a:spcPts val="36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1">
                                            <p:txEl>
                                              <p:pRg st="0" end="0"/>
                                            </p:txEl>
                                          </p:spTgt>
                                        </p:tgtEl>
                                        <p:attrNameLst>
                                          <p:attrName>style.visibility</p:attrName>
                                        </p:attrNameLst>
                                      </p:cBhvr>
                                      <p:to>
                                        <p:strVal val="visible"/>
                                      </p:to>
                                    </p:set>
                                    <p:animEffect transition="in" filter="barn(inVertical)">
                                      <p:cBhvr>
                                        <p:cTn id="7" dur="500"/>
                                        <p:tgtEl>
                                          <p:spTgt spid="3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1">
                                            <p:txEl>
                                              <p:pRg st="1" end="1"/>
                                            </p:txEl>
                                          </p:spTgt>
                                        </p:tgtEl>
                                        <p:attrNameLst>
                                          <p:attrName>style.visibility</p:attrName>
                                        </p:attrNameLst>
                                      </p:cBhvr>
                                      <p:to>
                                        <p:strVal val="visible"/>
                                      </p:to>
                                    </p:set>
                                    <p:animEffect transition="in" filter="barn(inVertical)">
                                      <p:cBhvr>
                                        <p:cTn id="12" dur="500"/>
                                        <p:tgtEl>
                                          <p:spTgt spid="3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1">
                                            <p:txEl>
                                              <p:pRg st="3" end="3"/>
                                            </p:txEl>
                                          </p:spTgt>
                                        </p:tgtEl>
                                        <p:attrNameLst>
                                          <p:attrName>style.visibility</p:attrName>
                                        </p:attrNameLst>
                                      </p:cBhvr>
                                      <p:to>
                                        <p:strVal val="visible"/>
                                      </p:to>
                                    </p:set>
                                    <p:animEffect transition="in" filter="barn(inVertical)">
                                      <p:cBhvr>
                                        <p:cTn id="17" dur="500"/>
                                        <p:tgtEl>
                                          <p:spTgt spid="3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7"/>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Deficit-Minded Language</a:t>
            </a:r>
            <a:endParaRPr/>
          </a:p>
        </p:txBody>
      </p:sp>
      <p:sp>
        <p:nvSpPr>
          <p:cNvPr id="347" name="Google Shape;347;p57"/>
          <p:cNvSpPr txBox="1">
            <a:spLocks noGrp="1"/>
          </p:cNvSpPr>
          <p:nvPr>
            <p:ph type="body" idx="1"/>
          </p:nvPr>
        </p:nvSpPr>
        <p:spPr>
          <a:xfrm>
            <a:off x="457200" y="1200150"/>
            <a:ext cx="8229600" cy="3657600"/>
          </a:xfrm>
          <a:prstGeom prst="rect">
            <a:avLst/>
          </a:prstGeom>
        </p:spPr>
        <p:txBody>
          <a:bodyPr spcFirstLastPara="1" wrap="square" lIns="91425" tIns="45700" rIns="91425" bIns="45700" anchor="t" anchorCtr="0">
            <a:noAutofit/>
          </a:bodyPr>
          <a:lstStyle/>
          <a:p>
            <a:pPr marL="457200" lvl="0" indent="-325755" algn="l" rtl="0">
              <a:lnSpc>
                <a:spcPct val="150000"/>
              </a:lnSpc>
              <a:spcBef>
                <a:spcPts val="0"/>
              </a:spcBef>
              <a:spcAft>
                <a:spcPts val="0"/>
              </a:spcAft>
              <a:buSzPts val="1530"/>
              <a:buChar char="●"/>
            </a:pPr>
            <a:r>
              <a:rPr lang="en"/>
              <a:t>At-risk/high need</a:t>
            </a:r>
            <a:endParaRPr/>
          </a:p>
          <a:p>
            <a:pPr marL="457200" lvl="0" indent="-325755" algn="l" rtl="0">
              <a:lnSpc>
                <a:spcPct val="150000"/>
              </a:lnSpc>
              <a:spcBef>
                <a:spcPts val="0"/>
              </a:spcBef>
              <a:spcAft>
                <a:spcPts val="0"/>
              </a:spcAft>
              <a:buSzPts val="1530"/>
              <a:buChar char="●"/>
            </a:pPr>
            <a:r>
              <a:rPr lang="en"/>
              <a:t>Underprepared/disadvantaged</a:t>
            </a:r>
            <a:endParaRPr/>
          </a:p>
          <a:p>
            <a:pPr marL="457200" lvl="0" indent="-325755" algn="l" rtl="0">
              <a:lnSpc>
                <a:spcPct val="150000"/>
              </a:lnSpc>
              <a:spcBef>
                <a:spcPts val="0"/>
              </a:spcBef>
              <a:spcAft>
                <a:spcPts val="0"/>
              </a:spcAft>
              <a:buSzPts val="1530"/>
              <a:buChar char="●"/>
            </a:pPr>
            <a:r>
              <a:rPr lang="en"/>
              <a:t>Untraditional/non-traditional</a:t>
            </a:r>
            <a:endParaRPr/>
          </a:p>
          <a:p>
            <a:pPr marL="457200" lvl="0" indent="-325755" algn="l" rtl="0">
              <a:lnSpc>
                <a:spcPct val="150000"/>
              </a:lnSpc>
              <a:spcBef>
                <a:spcPts val="0"/>
              </a:spcBef>
              <a:spcAft>
                <a:spcPts val="0"/>
              </a:spcAft>
              <a:buSzPts val="1530"/>
              <a:buChar char="●"/>
            </a:pPr>
            <a:r>
              <a:rPr lang="en"/>
              <a:t>Underprivileged</a:t>
            </a:r>
            <a:endParaRPr/>
          </a:p>
          <a:p>
            <a:pPr marL="457200" lvl="0" indent="-325755" algn="l" rtl="0">
              <a:lnSpc>
                <a:spcPct val="150000"/>
              </a:lnSpc>
              <a:spcBef>
                <a:spcPts val="0"/>
              </a:spcBef>
              <a:spcAft>
                <a:spcPts val="0"/>
              </a:spcAft>
              <a:buSzPts val="1530"/>
              <a:buChar char="●"/>
            </a:pPr>
            <a:r>
              <a:rPr lang="en"/>
              <a:t>Learning styles</a:t>
            </a:r>
            <a:r>
              <a:rPr lang="en" sz="1200"/>
              <a:t> </a:t>
            </a:r>
            <a:r>
              <a:rPr lang="en" sz="1400"/>
              <a:t>(</a:t>
            </a:r>
            <a:r>
              <a:rPr lang="en" sz="1400" i="1"/>
              <a:t>*if assuming that someone with X learning style is somehow “other”)</a:t>
            </a:r>
            <a:endParaRPr sz="1400"/>
          </a:p>
          <a:p>
            <a:pPr marL="457200" lvl="0" indent="-325755" algn="l" rtl="0">
              <a:lnSpc>
                <a:spcPct val="150000"/>
              </a:lnSpc>
              <a:spcBef>
                <a:spcPts val="0"/>
              </a:spcBef>
              <a:spcAft>
                <a:spcPts val="0"/>
              </a:spcAft>
              <a:buSzPts val="1530"/>
              <a:buChar char="●"/>
            </a:pPr>
            <a:r>
              <a:rPr lang="en"/>
              <a:t>Achievement gap</a:t>
            </a:r>
            <a:endParaRPr/>
          </a:p>
          <a:p>
            <a:pPr marL="0" lvl="0" indent="0" algn="l" rtl="0">
              <a:spcBef>
                <a:spcPts val="36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Session Description</a:t>
            </a:r>
            <a:endParaRPr dirty="0"/>
          </a:p>
        </p:txBody>
      </p:sp>
      <p:sp>
        <p:nvSpPr>
          <p:cNvPr id="226" name="Google Shape;226;p38"/>
          <p:cNvSpPr txBox="1">
            <a:spLocks noGrp="1"/>
          </p:cNvSpPr>
          <p:nvPr>
            <p:ph type="body" idx="1"/>
          </p:nvPr>
        </p:nvSpPr>
        <p:spPr>
          <a:xfrm>
            <a:off x="457200" y="1200150"/>
            <a:ext cx="8229600" cy="36576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 sz="3000" dirty="0"/>
              <a:t>Hiring committees are required to engage in training programs prior to service, but the quality and scope across our system varies widely.  The session will highlight: (a) what the law requires, (b) some obstacles to effective hiring and (c) key considerations for equitable hiring practices</a:t>
            </a:r>
            <a:endParaRPr sz="3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8"/>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Asset-Minded Equity Language</a:t>
            </a:r>
            <a:endParaRPr/>
          </a:p>
        </p:txBody>
      </p:sp>
      <p:sp>
        <p:nvSpPr>
          <p:cNvPr id="353" name="Google Shape;353;p58"/>
          <p:cNvSpPr txBox="1">
            <a:spLocks noGrp="1"/>
          </p:cNvSpPr>
          <p:nvPr>
            <p:ph type="body" idx="1"/>
          </p:nvPr>
        </p:nvSpPr>
        <p:spPr>
          <a:xfrm>
            <a:off x="457200" y="1142850"/>
            <a:ext cx="8229600" cy="3915300"/>
          </a:xfrm>
          <a:prstGeom prst="rect">
            <a:avLst/>
          </a:prstGeom>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SzPts val="1800"/>
              <a:buChar char="●"/>
            </a:pPr>
            <a:r>
              <a:rPr lang="en" sz="2000" dirty="0"/>
              <a:t>Diversity/diverse</a:t>
            </a:r>
            <a:endParaRPr sz="2000" dirty="0"/>
          </a:p>
          <a:p>
            <a:pPr marL="457200" lvl="0" indent="-342900" algn="l" rtl="0">
              <a:lnSpc>
                <a:spcPct val="90000"/>
              </a:lnSpc>
              <a:spcBef>
                <a:spcPts val="0"/>
              </a:spcBef>
              <a:spcAft>
                <a:spcPts val="0"/>
              </a:spcAft>
              <a:buSzPts val="1800"/>
              <a:buChar char="●"/>
            </a:pPr>
            <a:r>
              <a:rPr lang="en" sz="2000" dirty="0"/>
              <a:t>Underrepresented/underserved</a:t>
            </a:r>
            <a:endParaRPr sz="2000" dirty="0"/>
          </a:p>
          <a:p>
            <a:pPr marL="457200" lvl="0" indent="-342900" algn="l" rtl="0">
              <a:lnSpc>
                <a:spcPct val="90000"/>
              </a:lnSpc>
              <a:spcBef>
                <a:spcPts val="0"/>
              </a:spcBef>
              <a:spcAft>
                <a:spcPts val="0"/>
              </a:spcAft>
              <a:buSzPts val="1800"/>
              <a:buChar char="●"/>
            </a:pPr>
            <a:r>
              <a:rPr lang="en" sz="2000" dirty="0"/>
              <a:t>Multicultural</a:t>
            </a:r>
            <a:endParaRPr sz="2000" dirty="0"/>
          </a:p>
          <a:p>
            <a:pPr marL="457200" lvl="0" indent="-342900" algn="l" rtl="0">
              <a:lnSpc>
                <a:spcPct val="90000"/>
              </a:lnSpc>
              <a:spcBef>
                <a:spcPts val="0"/>
              </a:spcBef>
              <a:spcAft>
                <a:spcPts val="0"/>
              </a:spcAft>
              <a:buSzPts val="1800"/>
              <a:buChar char="●"/>
            </a:pPr>
            <a:r>
              <a:rPr lang="en" sz="2000" dirty="0"/>
              <a:t>Students of color</a:t>
            </a:r>
            <a:endParaRPr sz="2000" dirty="0"/>
          </a:p>
          <a:p>
            <a:pPr marL="457200" lvl="0" indent="-342900" algn="l" rtl="0">
              <a:lnSpc>
                <a:spcPct val="90000"/>
              </a:lnSpc>
              <a:spcBef>
                <a:spcPts val="0"/>
              </a:spcBef>
              <a:spcAft>
                <a:spcPts val="0"/>
              </a:spcAft>
              <a:buSzPts val="1800"/>
              <a:buChar char="●"/>
            </a:pPr>
            <a:r>
              <a:rPr lang="en" sz="2000" dirty="0"/>
              <a:t>Racial/ethnic equity</a:t>
            </a:r>
            <a:endParaRPr sz="2000" dirty="0"/>
          </a:p>
          <a:p>
            <a:pPr marL="457200" lvl="0" indent="-342900" algn="l" rtl="0">
              <a:lnSpc>
                <a:spcPct val="90000"/>
              </a:lnSpc>
              <a:spcBef>
                <a:spcPts val="0"/>
              </a:spcBef>
              <a:spcAft>
                <a:spcPts val="0"/>
              </a:spcAft>
              <a:buSzPts val="1800"/>
              <a:buChar char="●"/>
            </a:pPr>
            <a:r>
              <a:rPr lang="en" sz="2000" dirty="0"/>
              <a:t>Hispanic Serving Institutions (HSI)</a:t>
            </a:r>
            <a:endParaRPr sz="2000" dirty="0"/>
          </a:p>
          <a:p>
            <a:pPr marL="457200" lvl="0" indent="-342900" algn="l" rtl="0">
              <a:lnSpc>
                <a:spcPct val="90000"/>
              </a:lnSpc>
              <a:spcBef>
                <a:spcPts val="0"/>
              </a:spcBef>
              <a:spcAft>
                <a:spcPts val="0"/>
              </a:spcAft>
              <a:buSzPts val="1800"/>
              <a:buChar char="●"/>
            </a:pPr>
            <a:r>
              <a:rPr lang="en" sz="2000" dirty="0"/>
              <a:t>Predominantly Black Institution</a:t>
            </a:r>
            <a:endParaRPr sz="2000" dirty="0"/>
          </a:p>
          <a:p>
            <a:pPr marL="457200" lvl="0" indent="-342900" algn="l" rtl="0">
              <a:lnSpc>
                <a:spcPct val="90000"/>
              </a:lnSpc>
              <a:spcBef>
                <a:spcPts val="0"/>
              </a:spcBef>
              <a:spcAft>
                <a:spcPts val="0"/>
              </a:spcAft>
              <a:buSzPts val="1800"/>
              <a:buChar char="●"/>
            </a:pPr>
            <a:r>
              <a:rPr lang="en" sz="2000" dirty="0"/>
              <a:t>Ethnicity</a:t>
            </a:r>
            <a:endParaRPr sz="2000" dirty="0"/>
          </a:p>
          <a:p>
            <a:pPr marL="457200" lvl="0" indent="-342900" algn="l" rtl="0">
              <a:lnSpc>
                <a:spcPct val="90000"/>
              </a:lnSpc>
              <a:spcBef>
                <a:spcPts val="0"/>
              </a:spcBef>
              <a:spcAft>
                <a:spcPts val="0"/>
              </a:spcAft>
              <a:buSzPts val="1800"/>
              <a:buChar char="●"/>
            </a:pPr>
            <a:r>
              <a:rPr lang="en" sz="2000" dirty="0"/>
              <a:t>Latinx</a:t>
            </a:r>
            <a:endParaRPr sz="2000" dirty="0"/>
          </a:p>
          <a:p>
            <a:pPr marL="457200" lvl="0" indent="-342900" algn="l" rtl="0">
              <a:lnSpc>
                <a:spcPct val="90000"/>
              </a:lnSpc>
              <a:spcBef>
                <a:spcPts val="0"/>
              </a:spcBef>
              <a:spcAft>
                <a:spcPts val="0"/>
              </a:spcAft>
              <a:buSzPts val="1800"/>
              <a:buChar char="●"/>
            </a:pPr>
            <a:r>
              <a:rPr lang="en" sz="2000" dirty="0"/>
              <a:t>African-American/Black</a:t>
            </a:r>
            <a:endParaRPr sz="2000" dirty="0"/>
          </a:p>
          <a:p>
            <a:pPr marL="457200" lvl="0" indent="-342900" algn="l" rtl="0">
              <a:lnSpc>
                <a:spcPct val="90000"/>
              </a:lnSpc>
              <a:spcBef>
                <a:spcPts val="0"/>
              </a:spcBef>
              <a:spcAft>
                <a:spcPts val="0"/>
              </a:spcAft>
              <a:buSzPts val="1800"/>
              <a:buChar char="●"/>
            </a:pPr>
            <a:r>
              <a:rPr lang="en" sz="2000" dirty="0"/>
              <a:t>Native American</a:t>
            </a:r>
            <a:endParaRPr sz="2000" dirty="0"/>
          </a:p>
          <a:p>
            <a:pPr marL="457200" lvl="0" indent="-342900" algn="l" rtl="0">
              <a:lnSpc>
                <a:spcPct val="90000"/>
              </a:lnSpc>
              <a:spcBef>
                <a:spcPts val="0"/>
              </a:spcBef>
              <a:spcAft>
                <a:spcPts val="0"/>
              </a:spcAft>
              <a:buSzPts val="1800"/>
              <a:buChar char="●"/>
            </a:pPr>
            <a:r>
              <a:rPr lang="en" sz="2000" dirty="0"/>
              <a:t>Culture/cultural appreciation</a:t>
            </a:r>
            <a:endParaRPr sz="2000" dirty="0"/>
          </a:p>
          <a:p>
            <a:pPr marL="457200" lvl="0" indent="-342900" algn="l" rtl="0">
              <a:lnSpc>
                <a:spcPct val="90000"/>
              </a:lnSpc>
              <a:spcBef>
                <a:spcPts val="0"/>
              </a:spcBef>
              <a:spcAft>
                <a:spcPts val="0"/>
              </a:spcAft>
              <a:buSzPts val="1800"/>
              <a:buChar char="●"/>
            </a:pPr>
            <a:r>
              <a:rPr lang="en" sz="2000" dirty="0"/>
              <a:t>Culturally relevant/responsive pedagogy</a:t>
            </a:r>
            <a:endParaRPr sz="2000" dirty="0"/>
          </a:p>
          <a:p>
            <a:pPr marL="457200" lvl="0" indent="-342900" algn="l" rtl="0">
              <a:lnSpc>
                <a:spcPct val="90000"/>
              </a:lnSpc>
              <a:spcBef>
                <a:spcPts val="0"/>
              </a:spcBef>
              <a:spcAft>
                <a:spcPts val="0"/>
              </a:spcAft>
              <a:buSzPts val="1800"/>
              <a:buChar char="●"/>
            </a:pPr>
            <a:r>
              <a:rPr lang="en" sz="2000" dirty="0"/>
              <a:t>Social Justice</a:t>
            </a:r>
            <a:endParaRPr sz="2000" dirty="0"/>
          </a:p>
          <a:p>
            <a:pPr marL="0" lvl="0" indent="0" algn="l" rtl="0">
              <a:lnSpc>
                <a:spcPct val="90000"/>
              </a:lnSpc>
              <a:spcBef>
                <a:spcPts val="0"/>
              </a:spcBef>
              <a:spcAft>
                <a:spcPts val="0"/>
              </a:spcAft>
              <a:buClr>
                <a:schemeClr val="dk1"/>
              </a:buClr>
              <a:buSzPts val="1100"/>
              <a:buFont typeface="Arial"/>
              <a:buNone/>
            </a:pPr>
            <a:endParaRPr dirty="0"/>
          </a:p>
          <a:p>
            <a:pPr marL="0" lvl="0" indent="0" algn="l" rtl="0">
              <a:spcBef>
                <a:spcPts val="360"/>
              </a:spcBef>
              <a:spcAft>
                <a:spcPts val="0"/>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9"/>
          <p:cNvSpPr txBox="1">
            <a:spLocks noGrp="1"/>
          </p:cNvSpPr>
          <p:nvPr>
            <p:ph type="title"/>
          </p:nvPr>
        </p:nvSpPr>
        <p:spPr>
          <a:xfrm>
            <a:off x="457200" y="410775"/>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000"/>
              <a:t>Scenario: Diversity Application Question</a:t>
            </a:r>
            <a:endParaRPr sz="3000"/>
          </a:p>
        </p:txBody>
      </p:sp>
      <p:sp>
        <p:nvSpPr>
          <p:cNvPr id="359" name="Google Shape;359;p59"/>
          <p:cNvSpPr txBox="1">
            <a:spLocks noGrp="1"/>
          </p:cNvSpPr>
          <p:nvPr>
            <p:ph type="body" idx="1"/>
          </p:nvPr>
        </p:nvSpPr>
        <p:spPr>
          <a:xfrm>
            <a:off x="457200" y="1001175"/>
            <a:ext cx="8229600" cy="4041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000" dirty="0"/>
              <a:t>As an instructor, I create a classroom culture that intentionally welcomes and supports students from different racial, ethnic, and socio-economic backgrounds. I have passionately volunteered as the chaperone to the annual Queer Prom and advisor to the Puente Club for the last five years. My lessons focus on literature from multiple perspectives and cultures, and I expect all students to succeed and connect with others. My aim is to ensure universal learning design in each activity to make learning accessible and motivating.      </a:t>
            </a:r>
            <a:endParaRPr sz="2000" dirty="0"/>
          </a:p>
          <a:p>
            <a:pPr marL="0" lvl="0" indent="0" algn="l" rtl="0">
              <a:spcBef>
                <a:spcPts val="360"/>
              </a:spcBef>
              <a:spcAft>
                <a:spcPts val="0"/>
              </a:spcAft>
              <a:buNone/>
            </a:pPr>
            <a:endParaRPr sz="1000" dirty="0"/>
          </a:p>
          <a:p>
            <a:pPr marL="0" lvl="0" indent="0" algn="l" rtl="0">
              <a:spcBef>
                <a:spcPts val="360"/>
              </a:spcBef>
              <a:spcAft>
                <a:spcPts val="0"/>
              </a:spcAft>
              <a:buNone/>
            </a:pPr>
            <a:r>
              <a:rPr lang="en" sz="2000" dirty="0"/>
              <a:t>I have worked as an adjunct instructor in Basic Skills courses at three inner-city schools and feel comfortable working with these diverse students.  </a:t>
            </a:r>
            <a:endParaRPr sz="2000" dirty="0"/>
          </a:p>
          <a:p>
            <a:pPr marL="457200" lvl="0" indent="-368300" algn="ctr" rtl="0">
              <a:spcBef>
                <a:spcPts val="360"/>
              </a:spcBef>
              <a:spcAft>
                <a:spcPts val="0"/>
              </a:spcAft>
              <a:buClr>
                <a:srgbClr val="FF0000"/>
              </a:buClr>
              <a:buSzPts val="2200"/>
              <a:buChar char="➢"/>
            </a:pPr>
            <a:r>
              <a:rPr lang="en" sz="2200" b="1" dirty="0">
                <a:solidFill>
                  <a:srgbClr val="FF0000"/>
                </a:solidFill>
              </a:rPr>
              <a:t>Which write-up is stronger and why?</a:t>
            </a:r>
            <a:endParaRPr sz="2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9">
                                            <p:txEl>
                                              <p:pRg st="0" end="0"/>
                                            </p:txEl>
                                          </p:spTgt>
                                        </p:tgtEl>
                                        <p:attrNameLst>
                                          <p:attrName>style.visibility</p:attrName>
                                        </p:attrNameLst>
                                      </p:cBhvr>
                                      <p:to>
                                        <p:strVal val="visible"/>
                                      </p:to>
                                    </p:set>
                                    <p:animEffect transition="in" filter="barn(inVertical)">
                                      <p:cBhvr>
                                        <p:cTn id="7" dur="500"/>
                                        <p:tgtEl>
                                          <p:spTgt spid="3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9">
                                            <p:txEl>
                                              <p:pRg st="2" end="2"/>
                                            </p:txEl>
                                          </p:spTgt>
                                        </p:tgtEl>
                                        <p:attrNameLst>
                                          <p:attrName>style.visibility</p:attrName>
                                        </p:attrNameLst>
                                      </p:cBhvr>
                                      <p:to>
                                        <p:strVal val="visible"/>
                                      </p:to>
                                    </p:set>
                                    <p:animEffect transition="in" filter="barn(inVertical)">
                                      <p:cBhvr>
                                        <p:cTn id="12" dur="500"/>
                                        <p:tgtEl>
                                          <p:spTgt spid="3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9">
                                            <p:txEl>
                                              <p:pRg st="3" end="3"/>
                                            </p:txEl>
                                          </p:spTgt>
                                        </p:tgtEl>
                                        <p:attrNameLst>
                                          <p:attrName>style.visibility</p:attrName>
                                        </p:attrNameLst>
                                      </p:cBhvr>
                                      <p:to>
                                        <p:strVal val="visible"/>
                                      </p:to>
                                    </p:set>
                                    <p:animEffect transition="in" filter="barn(inVertical)">
                                      <p:cBhvr>
                                        <p:cTn id="17" dur="500"/>
                                        <p:tgtEl>
                                          <p:spTgt spid="3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0"/>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800"/>
              <a:t>Key Considerations: Application and Interview</a:t>
            </a:r>
            <a:endParaRPr sz="2800"/>
          </a:p>
        </p:txBody>
      </p:sp>
      <p:sp>
        <p:nvSpPr>
          <p:cNvPr id="365" name="Google Shape;365;p60"/>
          <p:cNvSpPr txBox="1">
            <a:spLocks noGrp="1"/>
          </p:cNvSpPr>
          <p:nvPr>
            <p:ph type="body" idx="1"/>
          </p:nvPr>
        </p:nvSpPr>
        <p:spPr>
          <a:xfrm>
            <a:off x="457200" y="1066800"/>
            <a:ext cx="8229600" cy="3984750"/>
          </a:xfrm>
          <a:prstGeom prst="rect">
            <a:avLst/>
          </a:prstGeom>
        </p:spPr>
        <p:txBody>
          <a:bodyPr spcFirstLastPara="1" wrap="square" lIns="91425" tIns="45700" rIns="91425" bIns="45700" anchor="t" anchorCtr="0">
            <a:noAutofit/>
          </a:bodyPr>
          <a:lstStyle/>
          <a:p>
            <a:pPr marL="400050" lvl="1" indent="-342900" algn="l" rtl="0">
              <a:spcBef>
                <a:spcPts val="360"/>
              </a:spcBef>
              <a:spcAft>
                <a:spcPts val="0"/>
              </a:spcAft>
              <a:buSzPts val="1800"/>
              <a:buChar char="•"/>
            </a:pPr>
            <a:r>
              <a:rPr lang="en" sz="1800" dirty="0"/>
              <a:t>Embed equity into every question--DEI is not a checklist or a one-off question! Title 5, section 53024.1(c) requires elimination of bias</a:t>
            </a:r>
            <a:endParaRPr sz="1800" dirty="0"/>
          </a:p>
          <a:p>
            <a:pPr marL="400050" lvl="1" indent="-342900" algn="l" rtl="0">
              <a:spcBef>
                <a:spcPts val="0"/>
              </a:spcBef>
              <a:spcAft>
                <a:spcPts val="0"/>
              </a:spcAft>
              <a:buSzPts val="1800"/>
              <a:buChar char="•"/>
            </a:pPr>
            <a:r>
              <a:rPr lang="en" sz="1800" dirty="0"/>
              <a:t>Use interview questions that are open-ended to help reveal applicant’s authenticity</a:t>
            </a:r>
            <a:endParaRPr sz="1800" dirty="0"/>
          </a:p>
          <a:p>
            <a:pPr marL="400050" lvl="1" indent="-342900" algn="l" rtl="0">
              <a:spcBef>
                <a:spcPts val="0"/>
              </a:spcBef>
              <a:spcAft>
                <a:spcPts val="0"/>
              </a:spcAft>
              <a:buSzPts val="1800"/>
              <a:buChar char="•"/>
            </a:pPr>
            <a:r>
              <a:rPr lang="en" sz="1800" dirty="0"/>
              <a:t>Use a rubric or criteria to evaluate the applicant’s ability to foster cultural competency and diversity in addition to academic skills and aptitude</a:t>
            </a:r>
            <a:endParaRPr sz="1800" dirty="0"/>
          </a:p>
          <a:p>
            <a:pPr marL="400050" lvl="1" indent="-342900" algn="l" rtl="0">
              <a:spcBef>
                <a:spcPts val="0"/>
              </a:spcBef>
              <a:spcAft>
                <a:spcPts val="0"/>
              </a:spcAft>
              <a:buSzPts val="1800"/>
              <a:buChar char="•"/>
            </a:pPr>
            <a:r>
              <a:rPr lang="en" sz="1800" dirty="0"/>
              <a:t>Avoid discussions of the “right” answer--this shows bias!</a:t>
            </a:r>
            <a:endParaRPr sz="1800" dirty="0"/>
          </a:p>
          <a:p>
            <a:pPr marL="400050" lvl="1" indent="-342900" algn="l" rtl="0">
              <a:spcBef>
                <a:spcPts val="0"/>
              </a:spcBef>
              <a:spcAft>
                <a:spcPts val="0"/>
              </a:spcAft>
              <a:buSzPts val="1800"/>
              <a:buChar char="•"/>
            </a:pPr>
            <a:r>
              <a:rPr lang="en" sz="1800" dirty="0"/>
              <a:t>Discuss EEO Dos and Don’ts </a:t>
            </a:r>
            <a:endParaRPr sz="1800" dirty="0"/>
          </a:p>
          <a:p>
            <a:pPr marL="400050" lvl="1" indent="-342900" algn="l" rtl="0">
              <a:spcBef>
                <a:spcPts val="0"/>
              </a:spcBef>
              <a:spcAft>
                <a:spcPts val="0"/>
              </a:spcAft>
              <a:buSzPts val="1800"/>
              <a:buChar char="•"/>
            </a:pPr>
            <a:r>
              <a:rPr lang="en" sz="1800" dirty="0"/>
              <a:t>Ensure a diverse pool is sent to the next level interviews</a:t>
            </a:r>
            <a:endParaRPr sz="1800" dirty="0"/>
          </a:p>
          <a:p>
            <a:pPr marL="400050" lvl="1" indent="-342900" algn="l" rtl="0">
              <a:lnSpc>
                <a:spcPct val="115000"/>
              </a:lnSpc>
              <a:spcBef>
                <a:spcPts val="0"/>
              </a:spcBef>
              <a:spcAft>
                <a:spcPts val="0"/>
              </a:spcAft>
              <a:buSzPts val="1800"/>
              <a:buChar char="•"/>
            </a:pPr>
            <a:r>
              <a:rPr lang="en" sz="1800" dirty="0"/>
              <a:t>Allow sufficient time to review all applicant materials</a:t>
            </a:r>
            <a:endParaRPr sz="1800" dirty="0"/>
          </a:p>
          <a:p>
            <a:pPr marL="400050" lvl="1" indent="-342900" algn="l" rtl="0">
              <a:lnSpc>
                <a:spcPct val="115000"/>
              </a:lnSpc>
              <a:spcBef>
                <a:spcPts val="0"/>
              </a:spcBef>
              <a:spcAft>
                <a:spcPts val="0"/>
              </a:spcAft>
              <a:buSzPts val="1800"/>
              <a:buChar char="•"/>
            </a:pPr>
            <a:r>
              <a:rPr lang="en" sz="1800" dirty="0"/>
              <a:t>Allow individual review before whole committee debriefing to avoid “groupthink”</a:t>
            </a:r>
            <a:endParaRPr sz="1800" dirty="0"/>
          </a:p>
          <a:p>
            <a:pPr marL="400050" lvl="1" indent="-342900" algn="l" rtl="0">
              <a:lnSpc>
                <a:spcPct val="115000"/>
              </a:lnSpc>
              <a:spcBef>
                <a:spcPts val="0"/>
              </a:spcBef>
              <a:spcAft>
                <a:spcPts val="0"/>
              </a:spcAft>
              <a:buSzPts val="1800"/>
              <a:buChar char="•"/>
            </a:pPr>
            <a:r>
              <a:rPr lang="en" sz="1800" dirty="0"/>
              <a:t>Be able to defend every decision to accept or reject an applicant </a:t>
            </a: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5">
                                            <p:txEl>
                                              <p:pRg st="0" end="0"/>
                                            </p:txEl>
                                          </p:spTgt>
                                        </p:tgtEl>
                                        <p:attrNameLst>
                                          <p:attrName>style.visibility</p:attrName>
                                        </p:attrNameLst>
                                      </p:cBhvr>
                                      <p:to>
                                        <p:strVal val="visible"/>
                                      </p:to>
                                    </p:set>
                                    <p:animEffect transition="in" filter="fade">
                                      <p:cBhvr>
                                        <p:cTn id="7" dur="500"/>
                                        <p:tgtEl>
                                          <p:spTgt spid="3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5">
                                            <p:txEl>
                                              <p:pRg st="1" end="1"/>
                                            </p:txEl>
                                          </p:spTgt>
                                        </p:tgtEl>
                                        <p:attrNameLst>
                                          <p:attrName>style.visibility</p:attrName>
                                        </p:attrNameLst>
                                      </p:cBhvr>
                                      <p:to>
                                        <p:strVal val="visible"/>
                                      </p:to>
                                    </p:set>
                                    <p:animEffect transition="in" filter="fade">
                                      <p:cBhvr>
                                        <p:cTn id="12" dur="500"/>
                                        <p:tgtEl>
                                          <p:spTgt spid="3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5">
                                            <p:txEl>
                                              <p:pRg st="2" end="2"/>
                                            </p:txEl>
                                          </p:spTgt>
                                        </p:tgtEl>
                                        <p:attrNameLst>
                                          <p:attrName>style.visibility</p:attrName>
                                        </p:attrNameLst>
                                      </p:cBhvr>
                                      <p:to>
                                        <p:strVal val="visible"/>
                                      </p:to>
                                    </p:set>
                                    <p:animEffect transition="in" filter="fade">
                                      <p:cBhvr>
                                        <p:cTn id="17" dur="500"/>
                                        <p:tgtEl>
                                          <p:spTgt spid="3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5">
                                            <p:txEl>
                                              <p:pRg st="3" end="3"/>
                                            </p:txEl>
                                          </p:spTgt>
                                        </p:tgtEl>
                                        <p:attrNameLst>
                                          <p:attrName>style.visibility</p:attrName>
                                        </p:attrNameLst>
                                      </p:cBhvr>
                                      <p:to>
                                        <p:strVal val="visible"/>
                                      </p:to>
                                    </p:set>
                                    <p:animEffect transition="in" filter="fade">
                                      <p:cBhvr>
                                        <p:cTn id="22" dur="500"/>
                                        <p:tgtEl>
                                          <p:spTgt spid="3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5">
                                            <p:txEl>
                                              <p:pRg st="4" end="4"/>
                                            </p:txEl>
                                          </p:spTgt>
                                        </p:tgtEl>
                                        <p:attrNameLst>
                                          <p:attrName>style.visibility</p:attrName>
                                        </p:attrNameLst>
                                      </p:cBhvr>
                                      <p:to>
                                        <p:strVal val="visible"/>
                                      </p:to>
                                    </p:set>
                                    <p:animEffect transition="in" filter="fade">
                                      <p:cBhvr>
                                        <p:cTn id="27" dur="500"/>
                                        <p:tgtEl>
                                          <p:spTgt spid="3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5">
                                            <p:txEl>
                                              <p:pRg st="5" end="5"/>
                                            </p:txEl>
                                          </p:spTgt>
                                        </p:tgtEl>
                                        <p:attrNameLst>
                                          <p:attrName>style.visibility</p:attrName>
                                        </p:attrNameLst>
                                      </p:cBhvr>
                                      <p:to>
                                        <p:strVal val="visible"/>
                                      </p:to>
                                    </p:set>
                                    <p:animEffect transition="in" filter="fade">
                                      <p:cBhvr>
                                        <p:cTn id="32" dur="500"/>
                                        <p:tgtEl>
                                          <p:spTgt spid="36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5">
                                            <p:txEl>
                                              <p:pRg st="6" end="6"/>
                                            </p:txEl>
                                          </p:spTgt>
                                        </p:tgtEl>
                                        <p:attrNameLst>
                                          <p:attrName>style.visibility</p:attrName>
                                        </p:attrNameLst>
                                      </p:cBhvr>
                                      <p:to>
                                        <p:strVal val="visible"/>
                                      </p:to>
                                    </p:set>
                                    <p:animEffect transition="in" filter="fade">
                                      <p:cBhvr>
                                        <p:cTn id="37" dur="500"/>
                                        <p:tgtEl>
                                          <p:spTgt spid="36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5">
                                            <p:txEl>
                                              <p:pRg st="7" end="7"/>
                                            </p:txEl>
                                          </p:spTgt>
                                        </p:tgtEl>
                                        <p:attrNameLst>
                                          <p:attrName>style.visibility</p:attrName>
                                        </p:attrNameLst>
                                      </p:cBhvr>
                                      <p:to>
                                        <p:strVal val="visible"/>
                                      </p:to>
                                    </p:set>
                                    <p:animEffect transition="in" filter="fade">
                                      <p:cBhvr>
                                        <p:cTn id="42" dur="500"/>
                                        <p:tgtEl>
                                          <p:spTgt spid="36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5">
                                            <p:txEl>
                                              <p:pRg st="8" end="8"/>
                                            </p:txEl>
                                          </p:spTgt>
                                        </p:tgtEl>
                                        <p:attrNameLst>
                                          <p:attrName>style.visibility</p:attrName>
                                        </p:attrNameLst>
                                      </p:cBhvr>
                                      <p:to>
                                        <p:strVal val="visible"/>
                                      </p:to>
                                    </p:set>
                                    <p:animEffect transition="in" filter="fade">
                                      <p:cBhvr>
                                        <p:cTn id="47" dur="500"/>
                                        <p:tgtEl>
                                          <p:spTgt spid="3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2"/>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Key Considerations: Selections</a:t>
            </a:r>
            <a:endParaRPr/>
          </a:p>
        </p:txBody>
      </p:sp>
      <p:sp>
        <p:nvSpPr>
          <p:cNvPr id="377" name="Google Shape;377;p62"/>
          <p:cNvSpPr txBox="1">
            <a:spLocks noGrp="1"/>
          </p:cNvSpPr>
          <p:nvPr>
            <p:ph type="body" idx="1"/>
          </p:nvPr>
        </p:nvSpPr>
        <p:spPr>
          <a:xfrm>
            <a:off x="457200" y="1040950"/>
            <a:ext cx="8229600" cy="3964800"/>
          </a:xfrm>
          <a:prstGeom prst="rect">
            <a:avLst/>
          </a:prstGeom>
        </p:spPr>
        <p:txBody>
          <a:bodyPr spcFirstLastPara="1" wrap="square" lIns="91425" tIns="45700" rIns="91425" bIns="45700" anchor="t" anchorCtr="0">
            <a:noAutofit/>
          </a:bodyPr>
          <a:lstStyle/>
          <a:p>
            <a:pPr marL="457200" lvl="0" indent="-355600" algn="l" rtl="0">
              <a:spcBef>
                <a:spcPts val="360"/>
              </a:spcBef>
              <a:spcAft>
                <a:spcPts val="0"/>
              </a:spcAft>
              <a:buSzPts val="2000"/>
              <a:buChar char="•"/>
            </a:pPr>
            <a:r>
              <a:rPr lang="en" sz="2000" dirty="0"/>
              <a:t>Diversity promotes creativity and varied viewpoints for better results</a:t>
            </a:r>
            <a:endParaRPr sz="2000" dirty="0"/>
          </a:p>
          <a:p>
            <a:pPr marL="457200" lvl="0" indent="-355600" algn="l" rtl="0">
              <a:spcBef>
                <a:spcPts val="0"/>
              </a:spcBef>
              <a:spcAft>
                <a:spcPts val="0"/>
              </a:spcAft>
              <a:buSzPts val="2000"/>
              <a:buChar char="•"/>
            </a:pPr>
            <a:r>
              <a:rPr lang="en" sz="2000" dirty="0"/>
              <a:t>Review board policy and college mission or vision for shared values</a:t>
            </a:r>
            <a:endParaRPr sz="2000" dirty="0"/>
          </a:p>
          <a:p>
            <a:pPr marL="457200" lvl="0" indent="-355600" algn="l" rtl="0">
              <a:spcBef>
                <a:spcPts val="0"/>
              </a:spcBef>
              <a:spcAft>
                <a:spcPts val="0"/>
              </a:spcAft>
              <a:buSzPts val="2000"/>
              <a:buChar char="•"/>
            </a:pPr>
            <a:r>
              <a:rPr lang="en" sz="2000" dirty="0"/>
              <a:t>Consider all experiences--identify elitism and bias</a:t>
            </a:r>
            <a:endParaRPr sz="2000" dirty="0"/>
          </a:p>
          <a:p>
            <a:pPr marL="457200" lvl="0" indent="-355600" algn="l" rtl="0">
              <a:spcBef>
                <a:spcPts val="0"/>
              </a:spcBef>
              <a:spcAft>
                <a:spcPts val="0"/>
              </a:spcAft>
              <a:buSzPts val="2000"/>
              <a:buChar char="•"/>
            </a:pPr>
            <a:r>
              <a:rPr lang="en" sz="2000" dirty="0"/>
              <a:t>Establish local equivalencies that </a:t>
            </a:r>
            <a:r>
              <a:rPr lang="en" sz="2000" b="1" dirty="0"/>
              <a:t>broaden </a:t>
            </a:r>
            <a:r>
              <a:rPr lang="en" sz="2000" dirty="0"/>
              <a:t>the pool instead of narrow it</a:t>
            </a:r>
            <a:endParaRPr sz="2000" dirty="0"/>
          </a:p>
          <a:p>
            <a:pPr marL="457200" lvl="0" indent="-355600" algn="l" rtl="0">
              <a:spcBef>
                <a:spcPts val="0"/>
              </a:spcBef>
              <a:spcAft>
                <a:spcPts val="0"/>
              </a:spcAft>
              <a:buSzPts val="2000"/>
              <a:buChar char="•"/>
            </a:pPr>
            <a:r>
              <a:rPr lang="en" sz="2000" dirty="0"/>
              <a:t>Ensure a broad and diverse candidate pool</a:t>
            </a:r>
            <a:endParaRPr sz="2000" dirty="0"/>
          </a:p>
          <a:p>
            <a:pPr marL="457200" lvl="0" indent="-355600" algn="l" rtl="0">
              <a:spcBef>
                <a:spcPts val="0"/>
              </a:spcBef>
              <a:spcAft>
                <a:spcPts val="0"/>
              </a:spcAft>
              <a:buSzPts val="2000"/>
              <a:buChar char="•"/>
            </a:pPr>
            <a:r>
              <a:rPr lang="en" sz="2000" dirty="0"/>
              <a:t>Groups may believe social diversity makes them work harder--yes, they have to challenge their behavior and bias</a:t>
            </a:r>
            <a:endParaRPr sz="2000" dirty="0"/>
          </a:p>
          <a:p>
            <a:pPr marL="457200" lvl="0" indent="-355600" algn="l" rtl="0">
              <a:spcBef>
                <a:spcPts val="0"/>
              </a:spcBef>
              <a:spcAft>
                <a:spcPts val="0"/>
              </a:spcAft>
              <a:buSzPts val="2000"/>
              <a:buChar char="•"/>
            </a:pPr>
            <a:r>
              <a:rPr lang="en" sz="2000" dirty="0"/>
              <a:t>Transforming culture to eliminate systemic and institutional barriers for students is work that matters</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7">
                                            <p:txEl>
                                              <p:pRg st="0" end="0"/>
                                            </p:txEl>
                                          </p:spTgt>
                                        </p:tgtEl>
                                        <p:attrNameLst>
                                          <p:attrName>style.visibility</p:attrName>
                                        </p:attrNameLst>
                                      </p:cBhvr>
                                      <p:to>
                                        <p:strVal val="visible"/>
                                      </p:to>
                                    </p:set>
                                    <p:animEffect transition="in" filter="barn(inVertical)">
                                      <p:cBhvr>
                                        <p:cTn id="7" dur="500"/>
                                        <p:tgtEl>
                                          <p:spTgt spid="3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7">
                                            <p:txEl>
                                              <p:pRg st="1" end="1"/>
                                            </p:txEl>
                                          </p:spTgt>
                                        </p:tgtEl>
                                        <p:attrNameLst>
                                          <p:attrName>style.visibility</p:attrName>
                                        </p:attrNameLst>
                                      </p:cBhvr>
                                      <p:to>
                                        <p:strVal val="visible"/>
                                      </p:to>
                                    </p:set>
                                    <p:animEffect transition="in" filter="barn(inVertical)">
                                      <p:cBhvr>
                                        <p:cTn id="12" dur="500"/>
                                        <p:tgtEl>
                                          <p:spTgt spid="3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7">
                                            <p:txEl>
                                              <p:pRg st="2" end="2"/>
                                            </p:txEl>
                                          </p:spTgt>
                                        </p:tgtEl>
                                        <p:attrNameLst>
                                          <p:attrName>style.visibility</p:attrName>
                                        </p:attrNameLst>
                                      </p:cBhvr>
                                      <p:to>
                                        <p:strVal val="visible"/>
                                      </p:to>
                                    </p:set>
                                    <p:animEffect transition="in" filter="barn(inVertical)">
                                      <p:cBhvr>
                                        <p:cTn id="17" dur="500"/>
                                        <p:tgtEl>
                                          <p:spTgt spid="3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7">
                                            <p:txEl>
                                              <p:pRg st="3" end="3"/>
                                            </p:txEl>
                                          </p:spTgt>
                                        </p:tgtEl>
                                        <p:attrNameLst>
                                          <p:attrName>style.visibility</p:attrName>
                                        </p:attrNameLst>
                                      </p:cBhvr>
                                      <p:to>
                                        <p:strVal val="visible"/>
                                      </p:to>
                                    </p:set>
                                    <p:animEffect transition="in" filter="barn(inVertical)">
                                      <p:cBhvr>
                                        <p:cTn id="22" dur="500"/>
                                        <p:tgtEl>
                                          <p:spTgt spid="3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77">
                                            <p:txEl>
                                              <p:pRg st="4" end="4"/>
                                            </p:txEl>
                                          </p:spTgt>
                                        </p:tgtEl>
                                        <p:attrNameLst>
                                          <p:attrName>style.visibility</p:attrName>
                                        </p:attrNameLst>
                                      </p:cBhvr>
                                      <p:to>
                                        <p:strVal val="visible"/>
                                      </p:to>
                                    </p:set>
                                    <p:animEffect transition="in" filter="barn(inVertical)">
                                      <p:cBhvr>
                                        <p:cTn id="27" dur="500"/>
                                        <p:tgtEl>
                                          <p:spTgt spid="3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7">
                                            <p:txEl>
                                              <p:pRg st="5" end="5"/>
                                            </p:txEl>
                                          </p:spTgt>
                                        </p:tgtEl>
                                        <p:attrNameLst>
                                          <p:attrName>style.visibility</p:attrName>
                                        </p:attrNameLst>
                                      </p:cBhvr>
                                      <p:to>
                                        <p:strVal val="visible"/>
                                      </p:to>
                                    </p:set>
                                    <p:animEffect transition="in" filter="barn(inVertical)">
                                      <p:cBhvr>
                                        <p:cTn id="32" dur="500"/>
                                        <p:tgtEl>
                                          <p:spTgt spid="3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77">
                                            <p:txEl>
                                              <p:pRg st="6" end="6"/>
                                            </p:txEl>
                                          </p:spTgt>
                                        </p:tgtEl>
                                        <p:attrNameLst>
                                          <p:attrName>style.visibility</p:attrName>
                                        </p:attrNameLst>
                                      </p:cBhvr>
                                      <p:to>
                                        <p:strVal val="visible"/>
                                      </p:to>
                                    </p:set>
                                    <p:animEffect transition="in" filter="barn(inVertical)">
                                      <p:cBhvr>
                                        <p:cTn id="37" dur="500"/>
                                        <p:tgtEl>
                                          <p:spTgt spid="37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3"/>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 b="1"/>
              <a:t>Making </a:t>
            </a:r>
            <a:r>
              <a:rPr lang="en"/>
              <a:t>M</a:t>
            </a:r>
            <a:r>
              <a:rPr lang="en" b="1"/>
              <a:t>eaning: Taking </a:t>
            </a:r>
            <a:r>
              <a:rPr lang="en"/>
              <a:t>A</a:t>
            </a:r>
            <a:r>
              <a:rPr lang="en" b="1"/>
              <a:t>ction </a:t>
            </a:r>
            <a:endParaRPr b="1"/>
          </a:p>
        </p:txBody>
      </p:sp>
      <p:sp>
        <p:nvSpPr>
          <p:cNvPr id="384" name="Google Shape;384;p63"/>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831"/>
              <a:buNone/>
            </a:pPr>
            <a:r>
              <a:rPr lang="en" sz="3330" dirty="0"/>
              <a:t>How do we improve training for hiring committees locally?</a:t>
            </a:r>
            <a:endParaRPr sz="3330" dirty="0"/>
          </a:p>
          <a:p>
            <a:pPr marL="0" lvl="0" indent="0" algn="l" rtl="0">
              <a:lnSpc>
                <a:spcPct val="80000"/>
              </a:lnSpc>
              <a:spcBef>
                <a:spcPts val="0"/>
              </a:spcBef>
              <a:spcAft>
                <a:spcPts val="0"/>
              </a:spcAft>
              <a:buSzPts val="2831"/>
              <a:buNone/>
            </a:pPr>
            <a:endParaRPr sz="1400" dirty="0"/>
          </a:p>
          <a:p>
            <a:pPr marL="640080" lvl="0" indent="-152400" algn="l" rtl="0">
              <a:lnSpc>
                <a:spcPct val="130000"/>
              </a:lnSpc>
              <a:spcBef>
                <a:spcPts val="0"/>
              </a:spcBef>
              <a:spcAft>
                <a:spcPts val="0"/>
              </a:spcAft>
              <a:buSzPts val="2400"/>
              <a:buFont typeface="Noto Sans Symbols"/>
              <a:buChar char="⮚"/>
            </a:pPr>
            <a:r>
              <a:rPr lang="en" dirty="0"/>
              <a:t>Investigate the faculty role in updating training processes </a:t>
            </a:r>
            <a:endParaRPr dirty="0"/>
          </a:p>
          <a:p>
            <a:pPr marL="640080" lvl="0" indent="-152400" algn="l" rtl="0">
              <a:lnSpc>
                <a:spcPct val="130000"/>
              </a:lnSpc>
              <a:spcBef>
                <a:spcPts val="0"/>
              </a:spcBef>
              <a:spcAft>
                <a:spcPts val="0"/>
              </a:spcAft>
              <a:buSzPts val="2400"/>
              <a:buFont typeface="Noto Sans Symbols"/>
              <a:buChar char="⮚"/>
            </a:pPr>
            <a:r>
              <a:rPr lang="en" dirty="0"/>
              <a:t>Review the student opportunity gaps</a:t>
            </a:r>
            <a:endParaRPr dirty="0"/>
          </a:p>
          <a:p>
            <a:pPr marL="640080" lvl="0" indent="-179736" algn="l" rtl="0">
              <a:lnSpc>
                <a:spcPct val="130000"/>
              </a:lnSpc>
              <a:spcBef>
                <a:spcPts val="0"/>
              </a:spcBef>
              <a:spcAft>
                <a:spcPts val="0"/>
              </a:spcAft>
              <a:buSzPts val="2831"/>
              <a:buFont typeface="Noto Sans Symbols"/>
              <a:buChar char="⮚"/>
            </a:pPr>
            <a:r>
              <a:rPr lang="en" dirty="0"/>
              <a:t>Identify the relationship between hiring and student success and equity</a:t>
            </a:r>
            <a:br>
              <a:rPr lang="en" sz="3330" dirty="0"/>
            </a:br>
            <a:endParaRPr sz="333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4">
                                            <p:txEl>
                                              <p:pRg st="0" end="0"/>
                                            </p:txEl>
                                          </p:spTgt>
                                        </p:tgtEl>
                                        <p:attrNameLst>
                                          <p:attrName>style.visibility</p:attrName>
                                        </p:attrNameLst>
                                      </p:cBhvr>
                                      <p:to>
                                        <p:strVal val="visible"/>
                                      </p:to>
                                    </p:set>
                                    <p:anim calcmode="lin" valueType="num">
                                      <p:cBhvr additive="base">
                                        <p:cTn id="7" dur="500" fill="hold"/>
                                        <p:tgtEl>
                                          <p:spTgt spid="3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4">
                                            <p:txEl>
                                              <p:pRg st="2" end="2"/>
                                            </p:txEl>
                                          </p:spTgt>
                                        </p:tgtEl>
                                        <p:attrNameLst>
                                          <p:attrName>style.visibility</p:attrName>
                                        </p:attrNameLst>
                                      </p:cBhvr>
                                      <p:to>
                                        <p:strVal val="visible"/>
                                      </p:to>
                                    </p:set>
                                    <p:anim calcmode="lin" valueType="num">
                                      <p:cBhvr additive="base">
                                        <p:cTn id="13" dur="500" fill="hold"/>
                                        <p:tgtEl>
                                          <p:spTgt spid="38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4">
                                            <p:txEl>
                                              <p:pRg st="3" end="3"/>
                                            </p:txEl>
                                          </p:spTgt>
                                        </p:tgtEl>
                                        <p:attrNameLst>
                                          <p:attrName>style.visibility</p:attrName>
                                        </p:attrNameLst>
                                      </p:cBhvr>
                                      <p:to>
                                        <p:strVal val="visible"/>
                                      </p:to>
                                    </p:set>
                                    <p:anim calcmode="lin" valueType="num">
                                      <p:cBhvr additive="base">
                                        <p:cTn id="19" dur="500" fill="hold"/>
                                        <p:tgtEl>
                                          <p:spTgt spid="38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4">
                                            <p:txEl>
                                              <p:pRg st="4" end="4"/>
                                            </p:txEl>
                                          </p:spTgt>
                                        </p:tgtEl>
                                        <p:attrNameLst>
                                          <p:attrName>style.visibility</p:attrName>
                                        </p:attrNameLst>
                                      </p:cBhvr>
                                      <p:to>
                                        <p:strVal val="visible"/>
                                      </p:to>
                                    </p:set>
                                    <p:anim calcmode="lin" valueType="num">
                                      <p:cBhvr additive="base">
                                        <p:cTn id="25" dur="500" fill="hold"/>
                                        <p:tgtEl>
                                          <p:spTgt spid="38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4"/>
          <p:cNvSpPr txBox="1">
            <a:spLocks noGrp="1"/>
          </p:cNvSpPr>
          <p:nvPr>
            <p:ph type="title"/>
          </p:nvPr>
        </p:nvSpPr>
        <p:spPr>
          <a:xfrm>
            <a:off x="457200" y="501075"/>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 b="1" dirty="0"/>
              <a:t>Revisit Your Expectations				</a:t>
            </a:r>
            <a:endParaRPr b="1" dirty="0"/>
          </a:p>
        </p:txBody>
      </p:sp>
      <p:pic>
        <p:nvPicPr>
          <p:cNvPr id="391" name="Google Shape;391;p64"/>
          <p:cNvPicPr preferRelativeResize="0"/>
          <p:nvPr/>
        </p:nvPicPr>
        <p:blipFill rotWithShape="1">
          <a:blip r:embed="rId3">
            <a:alphaModFix/>
          </a:blip>
          <a:srcRect b="10289"/>
          <a:stretch/>
        </p:blipFill>
        <p:spPr>
          <a:xfrm>
            <a:off x="2391575" y="1244025"/>
            <a:ext cx="4783126" cy="3621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5"/>
          <p:cNvSpPr txBox="1">
            <a:spLocks noGrp="1"/>
          </p:cNvSpPr>
          <p:nvPr>
            <p:ph type="title"/>
          </p:nvPr>
        </p:nvSpPr>
        <p:spPr>
          <a:xfrm>
            <a:off x="457200" y="400050"/>
            <a:ext cx="8229600" cy="145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
              <a:t>Thank You!</a:t>
            </a:r>
            <a:endParaRPr/>
          </a:p>
          <a:p>
            <a:pPr marL="0" lvl="0" indent="0" algn="l" rtl="0">
              <a:spcBef>
                <a:spcPts val="0"/>
              </a:spcBef>
              <a:spcAft>
                <a:spcPts val="0"/>
              </a:spcAft>
              <a:buClr>
                <a:schemeClr val="dk2"/>
              </a:buClr>
              <a:buSzPts val="4000"/>
              <a:buFont typeface="Arial"/>
              <a:buNone/>
            </a:pPr>
            <a:r>
              <a:rPr lang="en"/>
              <a:t>Any Questions?</a:t>
            </a:r>
            <a:endParaRPr b="1"/>
          </a:p>
        </p:txBody>
      </p:sp>
      <p:sp>
        <p:nvSpPr>
          <p:cNvPr id="398" name="Google Shape;398;p65"/>
          <p:cNvSpPr txBox="1">
            <a:spLocks noGrp="1"/>
          </p:cNvSpPr>
          <p:nvPr>
            <p:ph type="body" idx="1"/>
          </p:nvPr>
        </p:nvSpPr>
        <p:spPr>
          <a:xfrm>
            <a:off x="457200" y="2208600"/>
            <a:ext cx="7438200" cy="260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000" b="1" u="sng"/>
          </a:p>
          <a:p>
            <a:pPr marL="0" lvl="0" indent="0" algn="l" rtl="0">
              <a:spcBef>
                <a:spcPts val="0"/>
              </a:spcBef>
              <a:spcAft>
                <a:spcPts val="0"/>
              </a:spcAft>
              <a:buNone/>
            </a:pPr>
            <a:r>
              <a:rPr lang="en" sz="3000" b="1" u="sng"/>
              <a:t>Contact Information</a:t>
            </a:r>
            <a:endParaRPr sz="3000" b="1" u="sng"/>
          </a:p>
          <a:p>
            <a:pPr marL="0" lvl="0" indent="0" algn="l" rtl="0">
              <a:spcBef>
                <a:spcPts val="0"/>
              </a:spcBef>
              <a:spcAft>
                <a:spcPts val="0"/>
              </a:spcAft>
              <a:buNone/>
            </a:pPr>
            <a:r>
              <a:rPr lang="en" sz="3000"/>
              <a:t>Michelle Bean at </a:t>
            </a:r>
            <a:r>
              <a:rPr lang="en" sz="3000" u="sng">
                <a:solidFill>
                  <a:schemeClr val="hlink"/>
                </a:solidFill>
                <a:hlinkClick r:id="rId3"/>
              </a:rPr>
              <a:t>mbean@riohondo.edu</a:t>
            </a:r>
            <a:endParaRPr sz="3000"/>
          </a:p>
          <a:p>
            <a:pPr marL="0" lvl="0" indent="0" algn="l" rtl="0">
              <a:spcBef>
                <a:spcPts val="0"/>
              </a:spcBef>
              <a:spcAft>
                <a:spcPts val="0"/>
              </a:spcAft>
              <a:buNone/>
            </a:pPr>
            <a:r>
              <a:rPr lang="en" sz="3000"/>
              <a:t>Walter Jones at </a:t>
            </a:r>
            <a:r>
              <a:rPr lang="en" sz="3000" u="sng">
                <a:solidFill>
                  <a:schemeClr val="hlink"/>
                </a:solidFill>
                <a:hlinkClick r:id="rId4"/>
              </a:rPr>
              <a:t>joneswc@wlac.edu</a:t>
            </a:r>
            <a:r>
              <a:rPr lang="en" sz="3000"/>
              <a:t> </a:t>
            </a:r>
            <a:endParaRPr sz="3000"/>
          </a:p>
          <a:p>
            <a:pPr marL="0" lvl="0" indent="0" algn="l" rtl="0">
              <a:spcBef>
                <a:spcPts val="480"/>
              </a:spcBef>
              <a:spcAft>
                <a:spcPts val="0"/>
              </a:spcAft>
              <a:buSzPts val="2040"/>
              <a:buNone/>
            </a:pPr>
            <a:endParaRPr sz="3000"/>
          </a:p>
        </p:txBody>
      </p:sp>
      <p:pic>
        <p:nvPicPr>
          <p:cNvPr id="399" name="Google Shape;399;p65" descr="A List Of Questionable Publishers | The Crypto Crew"/>
          <p:cNvPicPr preferRelativeResize="0"/>
          <p:nvPr/>
        </p:nvPicPr>
        <p:blipFill rotWithShape="1">
          <a:blip r:embed="rId5">
            <a:alphaModFix/>
          </a:blip>
          <a:srcRect/>
          <a:stretch/>
        </p:blipFill>
        <p:spPr>
          <a:xfrm>
            <a:off x="6390002" y="400050"/>
            <a:ext cx="2444201" cy="260714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6"/>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600"/>
              <a:t>Know Your Campus Diversity Data</a:t>
            </a:r>
            <a:endParaRPr sz="3600"/>
          </a:p>
        </p:txBody>
      </p:sp>
      <p:sp>
        <p:nvSpPr>
          <p:cNvPr id="279" name="Google Shape;279;p46"/>
          <p:cNvSpPr txBox="1">
            <a:spLocks noGrp="1"/>
          </p:cNvSpPr>
          <p:nvPr>
            <p:ph type="body" idx="1"/>
          </p:nvPr>
        </p:nvSpPr>
        <p:spPr>
          <a:xfrm>
            <a:off x="457200" y="1200150"/>
            <a:ext cx="8229600" cy="3657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3400"/>
              <a:t>Check and share the Chancellor’s Office Datamart info</a:t>
            </a:r>
            <a:endParaRPr sz="3400"/>
          </a:p>
          <a:p>
            <a:pPr marL="457200" lvl="0" indent="-419100" algn="l" rtl="0">
              <a:spcBef>
                <a:spcPts val="360"/>
              </a:spcBef>
              <a:spcAft>
                <a:spcPts val="0"/>
              </a:spcAft>
              <a:buSzPts val="3000"/>
              <a:buChar char="•"/>
            </a:pPr>
            <a:r>
              <a:rPr lang="en" sz="3000"/>
              <a:t>Faculty and staff numbers found at</a:t>
            </a:r>
            <a:endParaRPr sz="3000"/>
          </a:p>
          <a:p>
            <a:pPr marL="457200" lvl="0" indent="0" algn="l" rtl="0">
              <a:spcBef>
                <a:spcPts val="360"/>
              </a:spcBef>
              <a:spcAft>
                <a:spcPts val="0"/>
              </a:spcAft>
              <a:buNone/>
            </a:pPr>
            <a:r>
              <a:rPr lang="en" sz="3000" u="sng">
                <a:solidFill>
                  <a:schemeClr val="hlink"/>
                </a:solidFill>
                <a:hlinkClick r:id="rId3"/>
              </a:rPr>
              <a:t>https://datamart.cccco.edu/Faculty-Staff/Staff_Demo.aspx</a:t>
            </a:r>
            <a:endParaRPr sz="3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6"/>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 b="1"/>
              <a:t>Resources</a:t>
            </a:r>
            <a:endParaRPr b="1"/>
          </a:p>
        </p:txBody>
      </p:sp>
      <p:sp>
        <p:nvSpPr>
          <p:cNvPr id="406" name="Google Shape;406;p66"/>
          <p:cNvSpPr txBox="1">
            <a:spLocks noGrp="1"/>
          </p:cNvSpPr>
          <p:nvPr>
            <p:ph type="body" idx="1"/>
          </p:nvPr>
        </p:nvSpPr>
        <p:spPr>
          <a:xfrm>
            <a:off x="457200" y="971550"/>
            <a:ext cx="8229600" cy="4063500"/>
          </a:xfrm>
          <a:prstGeom prst="rect">
            <a:avLst/>
          </a:prstGeom>
          <a:noFill/>
          <a:ln>
            <a:noFill/>
          </a:ln>
        </p:spPr>
        <p:txBody>
          <a:bodyPr spcFirstLastPara="1" wrap="square" lIns="91425" tIns="45700" rIns="91425" bIns="45700" anchor="t" anchorCtr="0">
            <a:noAutofit/>
          </a:bodyPr>
          <a:lstStyle/>
          <a:p>
            <a:pPr marL="514350" lvl="0" indent="-457200" algn="l" rtl="0">
              <a:spcBef>
                <a:spcPts val="0"/>
              </a:spcBef>
              <a:spcAft>
                <a:spcPts val="0"/>
              </a:spcAft>
              <a:buSzPts val="1887"/>
              <a:buNone/>
            </a:pPr>
            <a:r>
              <a:rPr lang="en" sz="1400" dirty="0"/>
              <a:t>A Re-Examination of Hiring Policies and Procedures. Spring 2018: ASCCC. Retrieved from </a:t>
            </a:r>
            <a:r>
              <a:rPr lang="en" sz="1400" u="sng" dirty="0">
                <a:solidFill>
                  <a:schemeClr val="hlink"/>
                </a:solidFill>
                <a:hlinkClick r:id="rId3"/>
              </a:rPr>
              <a:t>https://www.asccc.org/sites/default/files/Hiring%20Paper%20Final%203.12.18.pdf</a:t>
            </a:r>
            <a:r>
              <a:rPr lang="en" sz="1400" dirty="0"/>
              <a:t> </a:t>
            </a:r>
            <a:endParaRPr sz="1400" dirty="0"/>
          </a:p>
          <a:p>
            <a:pPr marL="514350" lvl="0" indent="-457200" algn="l" rtl="0">
              <a:spcBef>
                <a:spcPts val="444"/>
              </a:spcBef>
              <a:spcAft>
                <a:spcPts val="0"/>
              </a:spcAft>
              <a:buSzPts val="1887"/>
              <a:buNone/>
            </a:pPr>
            <a:r>
              <a:rPr lang="en" sz="1400" dirty="0"/>
              <a:t>Stanskas, John and Krystinne Mica. Diversifying Leadership in Faculty Ranks. April 2019. ASCCC. Retrieved from </a:t>
            </a:r>
            <a:r>
              <a:rPr lang="en" sz="1100" u="sng" dirty="0">
                <a:solidFill>
                  <a:schemeClr val="hlink"/>
                </a:solidFill>
                <a:hlinkClick r:id="rId4"/>
              </a:rPr>
              <a:t>https://asccc.org/content/diversifying-leadership-faculty-ranks</a:t>
            </a:r>
            <a:endParaRPr sz="1400" dirty="0"/>
          </a:p>
          <a:p>
            <a:pPr marL="514350" lvl="0" indent="-457200" algn="l" rtl="0">
              <a:spcBef>
                <a:spcPts val="444"/>
              </a:spcBef>
              <a:spcAft>
                <a:spcPts val="0"/>
              </a:spcAft>
              <a:buSzPts val="1887"/>
              <a:buNone/>
            </a:pPr>
            <a:r>
              <a:rPr lang="en" sz="1400" dirty="0"/>
              <a:t>Stewart, Abigail &amp; Valian Virginia</a:t>
            </a:r>
            <a:r>
              <a:rPr lang="en" sz="1400" i="1" dirty="0"/>
              <a:t>. </a:t>
            </a:r>
            <a:r>
              <a:rPr lang="en" sz="1400" dirty="0"/>
              <a:t>Recruit Diverse and Excellent New Faculty. Inside Higher Ed.: July 2018. Retrieved from </a:t>
            </a:r>
            <a:r>
              <a:rPr lang="en" sz="1400" u="sng" dirty="0">
                <a:solidFill>
                  <a:schemeClr val="hlink"/>
                </a:solidFill>
                <a:hlinkClick r:id="rId5"/>
              </a:rPr>
              <a:t>https://www.insidehighered.com/advice/2018/07/19/advice-deans-department-heads-and-search-committees-recruiting-diverse-faculty</a:t>
            </a:r>
            <a:endParaRPr sz="1400" dirty="0"/>
          </a:p>
          <a:p>
            <a:pPr marL="514350" lvl="0" indent="-457200" algn="l" rtl="0">
              <a:lnSpc>
                <a:spcPct val="80000"/>
              </a:lnSpc>
              <a:spcBef>
                <a:spcPts val="0"/>
              </a:spcBef>
              <a:spcAft>
                <a:spcPts val="0"/>
              </a:spcAft>
              <a:buClr>
                <a:schemeClr val="dk1"/>
              </a:buClr>
              <a:buSzPts val="1887"/>
              <a:buFont typeface="Arial"/>
              <a:buNone/>
            </a:pPr>
            <a:r>
              <a:rPr lang="en" sz="1400" dirty="0"/>
              <a:t>Looking at Equivalency Differently: Rethinking Equivalency to General Education.  Retrieved from </a:t>
            </a:r>
            <a:r>
              <a:rPr lang="en" sz="1400" u="sng" dirty="0">
                <a:solidFill>
                  <a:schemeClr val="hlink"/>
                </a:solidFill>
                <a:hlinkClick r:id="rId6"/>
              </a:rPr>
              <a:t>https://asccc.org/content/looking-equivalency-differently-rethinking-equivalency-general-education</a:t>
            </a:r>
            <a:endParaRPr sz="1400" dirty="0"/>
          </a:p>
          <a:p>
            <a:pPr marL="514350" lvl="0" indent="-457200" algn="l" rtl="0">
              <a:lnSpc>
                <a:spcPct val="80000"/>
              </a:lnSpc>
              <a:spcBef>
                <a:spcPts val="444"/>
              </a:spcBef>
              <a:spcAft>
                <a:spcPts val="0"/>
              </a:spcAft>
              <a:buClr>
                <a:schemeClr val="dk1"/>
              </a:buClr>
              <a:buSzPts val="1887"/>
              <a:buFont typeface="Arial"/>
              <a:buNone/>
            </a:pPr>
            <a:r>
              <a:rPr lang="en" sz="1400" dirty="0"/>
              <a:t>ACCJC Accreditation Standards III.A.1 and III.A.2 for hiring qualified faculty.  Retrieved from </a:t>
            </a:r>
            <a:r>
              <a:rPr lang="en" sz="1400" u="sng" dirty="0">
                <a:solidFill>
                  <a:schemeClr val="hlink"/>
                </a:solidFill>
                <a:hlinkClick r:id="rId7"/>
              </a:rPr>
              <a:t>https://accjc.org/wp-content/uploads/Accreditation-Standards_-Adopted-June-2014.pdf</a:t>
            </a:r>
            <a:endParaRPr sz="1400" dirty="0"/>
          </a:p>
          <a:p>
            <a:pPr marL="514350" lvl="0" indent="-457200" algn="l" rtl="0">
              <a:lnSpc>
                <a:spcPct val="80000"/>
              </a:lnSpc>
              <a:spcBef>
                <a:spcPts val="444"/>
              </a:spcBef>
              <a:spcAft>
                <a:spcPts val="0"/>
              </a:spcAft>
              <a:buSzPts val="1887"/>
              <a:buNone/>
            </a:pPr>
            <a:r>
              <a:rPr lang="en" sz="1400" dirty="0"/>
              <a:t>EEO sections of the Title 5 regulations.  Retrieved from </a:t>
            </a:r>
            <a:r>
              <a:rPr lang="en" sz="1400" u="sng" dirty="0">
                <a:solidFill>
                  <a:schemeClr val="hlink"/>
                </a:solidFill>
                <a:hlinkClick r:id="rId8"/>
              </a:rPr>
              <a:t>https://govt.westlaw.com/calregs/Browse/Home/California/CaliforniaCodeofRegulations?guid=I54116010D48411DEBC02831C6D6C108E&amp;originationContext=documenttoc&amp;transitionType=Default&amp;contextData=(sc.Default)</a:t>
            </a:r>
            <a:endParaRPr sz="1400" dirty="0"/>
          </a:p>
          <a:p>
            <a:pPr marL="514350" lvl="0" indent="-457200" algn="l" rtl="0">
              <a:lnSpc>
                <a:spcPct val="80000"/>
              </a:lnSpc>
              <a:spcBef>
                <a:spcPts val="444"/>
              </a:spcBef>
              <a:spcAft>
                <a:spcPts val="0"/>
              </a:spcAft>
              <a:buSzPts val="1887"/>
              <a:buNone/>
            </a:pPr>
            <a:r>
              <a:rPr lang="en" sz="1400" dirty="0"/>
              <a:t>Hobson, Melody. Color Blind or Color Brave? Ted Talk. May 2014. Youtube. Retrieved from </a:t>
            </a:r>
            <a:r>
              <a:rPr lang="en" sz="1400" u="sng" dirty="0">
                <a:solidFill>
                  <a:schemeClr val="hlink"/>
                </a:solidFill>
                <a:hlinkClick r:id="rId9"/>
              </a:rPr>
              <a:t>https://www.youtube.com/watch?v=oKtALHe3Y9Q</a:t>
            </a:r>
            <a:endParaRPr sz="1400" dirty="0"/>
          </a:p>
          <a:p>
            <a:pPr marL="514350" lvl="0" indent="-457200" algn="l" rtl="0">
              <a:lnSpc>
                <a:spcPct val="90000"/>
              </a:lnSpc>
              <a:spcBef>
                <a:spcPts val="408"/>
              </a:spcBef>
              <a:spcAft>
                <a:spcPts val="0"/>
              </a:spcAft>
              <a:buSzPts val="1734"/>
              <a:buNone/>
            </a:pPr>
            <a:endParaRPr sz="1400" dirty="0"/>
          </a:p>
          <a:p>
            <a:pPr marL="0" lvl="0" indent="57150" algn="l" rtl="0">
              <a:lnSpc>
                <a:spcPct val="90000"/>
              </a:lnSpc>
              <a:spcBef>
                <a:spcPts val="408"/>
              </a:spcBef>
              <a:spcAft>
                <a:spcPts val="0"/>
              </a:spcAft>
              <a:buSzPts val="1734"/>
              <a:buNone/>
            </a:pPr>
            <a:endParaRPr sz="1400" dirty="0"/>
          </a:p>
          <a:p>
            <a:pPr marL="457200" lvl="0" indent="-337375" algn="l" rtl="0">
              <a:spcBef>
                <a:spcPts val="444"/>
              </a:spcBef>
              <a:spcAft>
                <a:spcPts val="0"/>
              </a:spcAft>
              <a:buSzPts val="1887"/>
              <a:buFont typeface="Arial"/>
              <a:buNone/>
            </a:pPr>
            <a:endParaRPr sz="2220" dirty="0"/>
          </a:p>
          <a:p>
            <a:pPr marL="0" lvl="0" indent="0" algn="l" rtl="0">
              <a:spcBef>
                <a:spcPts val="444"/>
              </a:spcBef>
              <a:spcAft>
                <a:spcPts val="0"/>
              </a:spcAft>
              <a:buSzPts val="1887"/>
              <a:buNone/>
            </a:pPr>
            <a:endParaRPr sz="2220" dirty="0"/>
          </a:p>
          <a:p>
            <a:pPr marL="182880" lvl="0" indent="-63055" algn="l" rtl="0">
              <a:spcBef>
                <a:spcPts val="444"/>
              </a:spcBef>
              <a:spcAft>
                <a:spcPts val="0"/>
              </a:spcAft>
              <a:buSzPts val="1887"/>
              <a:buNone/>
            </a:pPr>
            <a:endParaRPr sz="222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0"/>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imes New Roman"/>
              <a:buNone/>
            </a:pPr>
            <a:r>
              <a:rPr lang="en" dirty="0"/>
              <a:t>Session Learning Outcomes</a:t>
            </a:r>
            <a:endParaRPr dirty="0"/>
          </a:p>
        </p:txBody>
      </p:sp>
      <p:sp>
        <p:nvSpPr>
          <p:cNvPr id="239" name="Google Shape;239;p40"/>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182880" lvl="0" indent="-162559" algn="l" rtl="0">
              <a:spcBef>
                <a:spcPts val="640"/>
              </a:spcBef>
              <a:spcAft>
                <a:spcPts val="0"/>
              </a:spcAft>
              <a:buSzPts val="2400"/>
              <a:buChar char="•"/>
            </a:pPr>
            <a:r>
              <a:rPr lang="en" sz="2800" dirty="0"/>
              <a:t>Participants will be made aware of hiring criteria  and requirements for diversity training as established in Education Code and Title 5</a:t>
            </a:r>
            <a:endParaRPr sz="2800" dirty="0"/>
          </a:p>
          <a:p>
            <a:pPr marL="182880" lvl="0" indent="-182880" algn="l" rtl="0">
              <a:spcBef>
                <a:spcPts val="640"/>
              </a:spcBef>
              <a:spcAft>
                <a:spcPts val="0"/>
              </a:spcAft>
              <a:buSzPts val="2720"/>
              <a:buChar char="•"/>
            </a:pPr>
            <a:r>
              <a:rPr lang="en" sz="2800" dirty="0"/>
              <a:t> Participants will be able to identify the following: (1) some barriers to equitable hiring and (2) tools for effective hiring</a:t>
            </a:r>
            <a:endParaRPr sz="3600" dirty="0"/>
          </a:p>
          <a:p>
            <a:pPr marL="0" lvl="0" indent="0" algn="l" rtl="0">
              <a:spcBef>
                <a:spcPts val="480"/>
              </a:spcBef>
              <a:spcAft>
                <a:spcPts val="0"/>
              </a:spcAft>
              <a:buSzPts val="2040"/>
              <a:buNone/>
            </a:pPr>
            <a:endParaRPr dirty="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Effect transition="in" filter="barn(inVertical)">
                                      <p:cBhvr>
                                        <p:cTn id="7" dur="500"/>
                                        <p:tgtEl>
                                          <p:spTgt spid="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9">
                                            <p:txEl>
                                              <p:pRg st="1" end="1"/>
                                            </p:txEl>
                                          </p:spTgt>
                                        </p:tgtEl>
                                        <p:attrNameLst>
                                          <p:attrName>style.visibility</p:attrName>
                                        </p:attrNameLst>
                                      </p:cBhvr>
                                      <p:to>
                                        <p:strVal val="visible"/>
                                      </p:to>
                                    </p:set>
                                    <p:animEffect transition="in" filter="barn(inVertical)">
                                      <p:cBhvr>
                                        <p:cTn id="12" dur="500"/>
                                        <p:tgtEl>
                                          <p:spTgt spid="2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9"/>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Check-</a:t>
            </a:r>
            <a:r>
              <a:rPr lang="en-US" dirty="0"/>
              <a:t>I</a:t>
            </a:r>
            <a:r>
              <a:rPr lang="en" dirty="0"/>
              <a:t>n</a:t>
            </a:r>
            <a:endParaRPr dirty="0"/>
          </a:p>
        </p:txBody>
      </p:sp>
      <p:sp>
        <p:nvSpPr>
          <p:cNvPr id="232" name="Google Shape;232;p39"/>
          <p:cNvSpPr txBox="1">
            <a:spLocks noGrp="1"/>
          </p:cNvSpPr>
          <p:nvPr>
            <p:ph type="body" idx="1"/>
          </p:nvPr>
        </p:nvSpPr>
        <p:spPr>
          <a:xfrm>
            <a:off x="457200" y="1200150"/>
            <a:ext cx="8229600" cy="3657600"/>
          </a:xfrm>
          <a:prstGeom prst="rect">
            <a:avLst/>
          </a:prstGeom>
        </p:spPr>
        <p:txBody>
          <a:bodyPr spcFirstLastPara="1" wrap="square" lIns="91425" tIns="45700" rIns="91425" bIns="45700" anchor="t" anchorCtr="0">
            <a:noAutofit/>
          </a:bodyPr>
          <a:lstStyle/>
          <a:p>
            <a:pPr marL="457200" lvl="1" indent="0">
              <a:buNone/>
            </a:pPr>
            <a:r>
              <a:rPr lang="en" sz="4400" dirty="0"/>
              <a:t>Think about your expectations for the session (we will revisit them at the end).</a:t>
            </a:r>
            <a:endParaRPr sz="4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Discussion Question</a:t>
            </a:r>
            <a:endParaRPr dirty="0"/>
          </a:p>
        </p:txBody>
      </p:sp>
      <p:sp>
        <p:nvSpPr>
          <p:cNvPr id="245" name="Google Shape;245;p41"/>
          <p:cNvSpPr txBox="1">
            <a:spLocks noGrp="1"/>
          </p:cNvSpPr>
          <p:nvPr>
            <p:ph type="body" idx="1"/>
          </p:nvPr>
        </p:nvSpPr>
        <p:spPr>
          <a:xfrm>
            <a:off x="457200" y="1399150"/>
            <a:ext cx="8229600" cy="3657600"/>
          </a:xfrm>
          <a:prstGeom prst="rect">
            <a:avLst/>
          </a:prstGeom>
        </p:spPr>
        <p:txBody>
          <a:bodyPr spcFirstLastPara="1" wrap="square" lIns="91425" tIns="45700" rIns="91425" bIns="45700" anchor="t" anchorCtr="0">
            <a:noAutofit/>
          </a:bodyPr>
          <a:lstStyle/>
          <a:p>
            <a:pPr marL="457200" lvl="0" indent="-457200" algn="l" rtl="0">
              <a:spcBef>
                <a:spcPts val="360"/>
              </a:spcBef>
              <a:spcAft>
                <a:spcPts val="0"/>
              </a:spcAft>
              <a:buSzPts val="3600"/>
              <a:buChar char="•"/>
            </a:pPr>
            <a:r>
              <a:rPr lang="en" sz="3600" dirty="0"/>
              <a:t>In a group of 3-6 briefly discuss the most bizarre experience you have had on a hiring committee?(3-5 minutes)</a:t>
            </a:r>
            <a:endParaRPr sz="3600" dirty="0"/>
          </a:p>
          <a:p>
            <a:pPr marL="457200" lvl="0" indent="-457200" algn="l" rtl="0">
              <a:spcBef>
                <a:spcPts val="0"/>
              </a:spcBef>
              <a:spcAft>
                <a:spcPts val="0"/>
              </a:spcAft>
              <a:buSzPts val="3600"/>
              <a:buChar char="•"/>
            </a:pPr>
            <a:r>
              <a:rPr lang="en" sz="3600" dirty="0"/>
              <a:t>Report out and explain what you think went wrong?</a:t>
            </a:r>
            <a:endParaRPr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 b="1"/>
              <a:t>Legal Compliance: Ed </a:t>
            </a:r>
            <a:r>
              <a:rPr lang="en"/>
              <a:t>Code</a:t>
            </a:r>
            <a:endParaRPr b="1"/>
          </a:p>
        </p:txBody>
      </p:sp>
      <p:sp>
        <p:nvSpPr>
          <p:cNvPr id="252" name="Google Shape;252;p42"/>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182880" lvl="0" indent="-180340" algn="l" rtl="0">
              <a:lnSpc>
                <a:spcPct val="90000"/>
              </a:lnSpc>
              <a:spcBef>
                <a:spcPts val="0"/>
              </a:spcBef>
              <a:spcAft>
                <a:spcPts val="0"/>
              </a:spcAft>
              <a:buSzPts val="2000"/>
              <a:buChar char="•"/>
            </a:pPr>
            <a:r>
              <a:rPr lang="en" sz="2000" dirty="0"/>
              <a:t>Sensitivity to and understanding of diversity is the “prime directive”</a:t>
            </a:r>
            <a:endParaRPr sz="2000" dirty="0"/>
          </a:p>
          <a:p>
            <a:pPr marL="457200" lvl="0" indent="0" algn="l" rtl="0">
              <a:lnSpc>
                <a:spcPct val="90000"/>
              </a:lnSpc>
              <a:spcBef>
                <a:spcPts val="400"/>
              </a:spcBef>
              <a:spcAft>
                <a:spcPts val="0"/>
              </a:spcAft>
              <a:buNone/>
            </a:pPr>
            <a:r>
              <a:rPr lang="en" sz="2000" dirty="0"/>
              <a:t>While Education Code section 87360, leaves faculty hiring criteria, policies, and procedures to be developed jointly by the governing board and the academic senate, it does mandate one criterion that is </a:t>
            </a:r>
            <a:r>
              <a:rPr lang="en" sz="2000" b="1" dirty="0"/>
              <a:t>non-negotiable</a:t>
            </a:r>
            <a:r>
              <a:rPr lang="en" sz="2000" dirty="0"/>
              <a:t>:  </a:t>
            </a:r>
            <a:endParaRPr sz="2000" dirty="0"/>
          </a:p>
          <a:p>
            <a:pPr marL="182880" lvl="0" indent="-180340" algn="l" rtl="0">
              <a:lnSpc>
                <a:spcPct val="90000"/>
              </a:lnSpc>
              <a:spcBef>
                <a:spcPts val="480"/>
              </a:spcBef>
              <a:spcAft>
                <a:spcPts val="0"/>
              </a:spcAft>
              <a:buSzPts val="2000"/>
              <a:buChar char="•"/>
            </a:pPr>
            <a:r>
              <a:rPr lang="en" sz="2000" dirty="0"/>
              <a:t>Education Code section 87360(a) provides  </a:t>
            </a:r>
            <a:endParaRPr sz="2000" dirty="0"/>
          </a:p>
          <a:p>
            <a:pPr marL="457200" lvl="0" indent="0" algn="l" rtl="0">
              <a:lnSpc>
                <a:spcPct val="90000"/>
              </a:lnSpc>
              <a:spcBef>
                <a:spcPts val="400"/>
              </a:spcBef>
              <a:spcAft>
                <a:spcPts val="0"/>
              </a:spcAft>
              <a:buNone/>
            </a:pPr>
            <a:r>
              <a:rPr lang="en" sz="2000" dirty="0"/>
              <a:t>“In establishing hiring criteria for faculty and administrators, district governing boards </a:t>
            </a:r>
            <a:r>
              <a:rPr lang="en" sz="2000" b="1" i="1" u="sng" dirty="0"/>
              <a:t>shall</a:t>
            </a:r>
            <a:r>
              <a:rPr lang="en" sz="2000" dirty="0"/>
              <a:t> … develop criteria that include a sensitivity to and understanding of diverse academic, socioeconomic, cultural, disability, and ethnic backgrounds of community college students.”  </a:t>
            </a:r>
            <a:endParaRPr sz="2000" dirty="0"/>
          </a:p>
          <a:p>
            <a:pPr marL="182880" lvl="0" indent="-180340" algn="l" rtl="0">
              <a:lnSpc>
                <a:spcPct val="90000"/>
              </a:lnSpc>
              <a:spcBef>
                <a:spcPts val="480"/>
              </a:spcBef>
              <a:spcAft>
                <a:spcPts val="0"/>
              </a:spcAft>
              <a:buSzPts val="2000"/>
              <a:buChar char="•"/>
            </a:pPr>
            <a:r>
              <a:rPr lang="en" sz="2000" dirty="0"/>
              <a:t>In effect, section 87360 requires that sensitivity to and understanding of diversity be included in the district’s final hiring criteria.  </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animEffect transition="in" filter="fade">
                                      <p:cBhvr>
                                        <p:cTn id="7" dur="1000"/>
                                        <p:tgtEl>
                                          <p:spTgt spid="252">
                                            <p:txEl>
                                              <p:pRg st="0" end="0"/>
                                            </p:txEl>
                                          </p:spTgt>
                                        </p:tgtEl>
                                      </p:cBhvr>
                                    </p:animEffect>
                                    <p:anim calcmode="lin" valueType="num">
                                      <p:cBhvr>
                                        <p:cTn id="8" dur="1000" fill="hold"/>
                                        <p:tgtEl>
                                          <p:spTgt spid="25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2">
                                            <p:txEl>
                                              <p:pRg st="1" end="1"/>
                                            </p:txEl>
                                          </p:spTgt>
                                        </p:tgtEl>
                                        <p:attrNameLst>
                                          <p:attrName>style.visibility</p:attrName>
                                        </p:attrNameLst>
                                      </p:cBhvr>
                                      <p:to>
                                        <p:strVal val="visible"/>
                                      </p:to>
                                    </p:set>
                                    <p:animEffect transition="in" filter="fade">
                                      <p:cBhvr>
                                        <p:cTn id="12" dur="1000"/>
                                        <p:tgtEl>
                                          <p:spTgt spid="252">
                                            <p:txEl>
                                              <p:pRg st="1" end="1"/>
                                            </p:txEl>
                                          </p:spTgt>
                                        </p:tgtEl>
                                      </p:cBhvr>
                                    </p:animEffect>
                                    <p:anim calcmode="lin" valueType="num">
                                      <p:cBhvr>
                                        <p:cTn id="13" dur="1000" fill="hold"/>
                                        <p:tgtEl>
                                          <p:spTgt spid="25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2">
                                            <p:txEl>
                                              <p:pRg st="2" end="2"/>
                                            </p:txEl>
                                          </p:spTgt>
                                        </p:tgtEl>
                                        <p:attrNameLst>
                                          <p:attrName>style.visibility</p:attrName>
                                        </p:attrNameLst>
                                      </p:cBhvr>
                                      <p:to>
                                        <p:strVal val="visible"/>
                                      </p:to>
                                    </p:set>
                                    <p:animEffect transition="in" filter="fade">
                                      <p:cBhvr>
                                        <p:cTn id="19" dur="1000"/>
                                        <p:tgtEl>
                                          <p:spTgt spid="252">
                                            <p:txEl>
                                              <p:pRg st="2" end="2"/>
                                            </p:txEl>
                                          </p:spTgt>
                                        </p:tgtEl>
                                      </p:cBhvr>
                                    </p:animEffect>
                                    <p:anim calcmode="lin" valueType="num">
                                      <p:cBhvr>
                                        <p:cTn id="20" dur="1000" fill="hold"/>
                                        <p:tgtEl>
                                          <p:spTgt spid="25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5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52">
                                            <p:txEl>
                                              <p:pRg st="3" end="3"/>
                                            </p:txEl>
                                          </p:spTgt>
                                        </p:tgtEl>
                                        <p:attrNameLst>
                                          <p:attrName>style.visibility</p:attrName>
                                        </p:attrNameLst>
                                      </p:cBhvr>
                                      <p:to>
                                        <p:strVal val="visible"/>
                                      </p:to>
                                    </p:set>
                                    <p:animEffect transition="in" filter="fade">
                                      <p:cBhvr>
                                        <p:cTn id="24" dur="1000"/>
                                        <p:tgtEl>
                                          <p:spTgt spid="252">
                                            <p:txEl>
                                              <p:pRg st="3" end="3"/>
                                            </p:txEl>
                                          </p:spTgt>
                                        </p:tgtEl>
                                      </p:cBhvr>
                                    </p:animEffect>
                                    <p:anim calcmode="lin" valueType="num">
                                      <p:cBhvr>
                                        <p:cTn id="25" dur="1000" fill="hold"/>
                                        <p:tgtEl>
                                          <p:spTgt spid="25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5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52">
                                            <p:txEl>
                                              <p:pRg st="4" end="4"/>
                                            </p:txEl>
                                          </p:spTgt>
                                        </p:tgtEl>
                                        <p:attrNameLst>
                                          <p:attrName>style.visibility</p:attrName>
                                        </p:attrNameLst>
                                      </p:cBhvr>
                                      <p:to>
                                        <p:strVal val="visible"/>
                                      </p:to>
                                    </p:set>
                                    <p:animEffect transition="in" filter="fade">
                                      <p:cBhvr>
                                        <p:cTn id="31" dur="1000"/>
                                        <p:tgtEl>
                                          <p:spTgt spid="252">
                                            <p:txEl>
                                              <p:pRg st="4" end="4"/>
                                            </p:txEl>
                                          </p:spTgt>
                                        </p:tgtEl>
                                      </p:cBhvr>
                                    </p:animEffect>
                                    <p:anim calcmode="lin" valueType="num">
                                      <p:cBhvr>
                                        <p:cTn id="32" dur="1000" fill="hold"/>
                                        <p:tgtEl>
                                          <p:spTgt spid="25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5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3"/>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Legal Compliance: Title 5</a:t>
            </a:r>
            <a:endParaRPr/>
          </a:p>
        </p:txBody>
      </p:sp>
      <p:sp>
        <p:nvSpPr>
          <p:cNvPr id="258" name="Google Shape;258;p43"/>
          <p:cNvSpPr txBox="1">
            <a:spLocks noGrp="1"/>
          </p:cNvSpPr>
          <p:nvPr>
            <p:ph type="body" idx="1"/>
          </p:nvPr>
        </p:nvSpPr>
        <p:spPr>
          <a:xfrm>
            <a:off x="457200" y="1200150"/>
            <a:ext cx="8229600" cy="3842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000" dirty="0"/>
              <a:t>(a) All screening and selection techniques, including the procedure for developing interview questions, and the selection process as a whole, shall be: </a:t>
            </a:r>
            <a:endParaRPr sz="2000" dirty="0"/>
          </a:p>
          <a:p>
            <a:pPr marL="0" lvl="0" indent="457200" algn="l" rtl="0">
              <a:spcBef>
                <a:spcPts val="360"/>
              </a:spcBef>
              <a:spcAft>
                <a:spcPts val="0"/>
              </a:spcAft>
              <a:buNone/>
            </a:pPr>
            <a:r>
              <a:rPr lang="en" sz="2000" dirty="0"/>
              <a:t>(2) designed to ensure that for faculty and administrative positions, meaningful consideration is given to the extent to which applicants </a:t>
            </a:r>
            <a:r>
              <a:rPr lang="en" sz="2000" b="1" dirty="0"/>
              <a:t>demonstrate a sensitivity to and understanding of the diverse academic, socioeconomic, cultural, disability, gender identity, sexual orientation, and ethnic backgrounds of community college students. </a:t>
            </a:r>
            <a:r>
              <a:rPr lang="en" sz="2000" dirty="0"/>
              <a:t>“Meaningful consideration” means that candidates shall be </a:t>
            </a:r>
            <a:r>
              <a:rPr lang="en" sz="2000" b="1" dirty="0">
                <a:solidFill>
                  <a:srgbClr val="FF0000"/>
                </a:solidFill>
              </a:rPr>
              <a:t>required </a:t>
            </a:r>
            <a:r>
              <a:rPr lang="en" sz="2000" dirty="0">
                <a:solidFill>
                  <a:srgbClr val="FF0000"/>
                </a:solidFill>
              </a:rPr>
              <a:t>to demonstrate sensitivity to diversity </a:t>
            </a:r>
            <a:r>
              <a:rPr lang="en" sz="2000" dirty="0"/>
              <a:t>in ways relevant to the specific position</a:t>
            </a:r>
            <a:endParaRPr sz="2000" dirty="0"/>
          </a:p>
          <a:p>
            <a:pPr marL="0" lvl="0" indent="457200" algn="l" rtl="0">
              <a:spcBef>
                <a:spcPts val="360"/>
              </a:spcBef>
              <a:spcAft>
                <a:spcPts val="0"/>
              </a:spcAft>
              <a:buNone/>
            </a:pPr>
            <a:r>
              <a:rPr lang="en" sz="2000" dirty="0"/>
              <a:t>California Code of Regulations Section 53024(a)</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animEffect transition="in" filter="fade">
                                      <p:cBhvr>
                                        <p:cTn id="7" dur="500"/>
                                        <p:tgtEl>
                                          <p:spTgt spid="2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8">
                                            <p:txEl>
                                              <p:pRg st="1" end="1"/>
                                            </p:txEl>
                                          </p:spTgt>
                                        </p:tgtEl>
                                        <p:attrNameLst>
                                          <p:attrName>style.visibility</p:attrName>
                                        </p:attrNameLst>
                                      </p:cBhvr>
                                      <p:to>
                                        <p:strVal val="visible"/>
                                      </p:to>
                                    </p:set>
                                    <p:animEffect transition="in" filter="fade">
                                      <p:cBhvr>
                                        <p:cTn id="12" dur="500"/>
                                        <p:tgtEl>
                                          <p:spTgt spid="25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8">
                                            <p:txEl>
                                              <p:pRg st="2" end="2"/>
                                            </p:txEl>
                                          </p:spTgt>
                                        </p:tgtEl>
                                        <p:attrNameLst>
                                          <p:attrName>style.visibility</p:attrName>
                                        </p:attrNameLst>
                                      </p:cBhvr>
                                      <p:to>
                                        <p:strVal val="visible"/>
                                      </p:to>
                                    </p:set>
                                    <p:animEffect transition="in" filter="fade">
                                      <p:cBhvr>
                                        <p:cTn id="15" dur="500"/>
                                        <p:tgtEl>
                                          <p:spTgt spid="2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4"/>
          <p:cNvSpPr txBox="1">
            <a:spLocks noGrp="1"/>
          </p:cNvSpPr>
          <p:nvPr>
            <p:ph type="title"/>
          </p:nvPr>
        </p:nvSpPr>
        <p:spPr>
          <a:xfrm>
            <a:off x="457200" y="400050"/>
            <a:ext cx="8229600" cy="7429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 b="1"/>
              <a:t>Legal Compliance: Why?</a:t>
            </a:r>
            <a:endParaRPr/>
          </a:p>
        </p:txBody>
      </p:sp>
      <p:sp>
        <p:nvSpPr>
          <p:cNvPr id="265" name="Google Shape;265;p44"/>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B</a:t>
            </a:r>
            <a:r>
              <a:rPr lang="en" dirty="0">
                <a:latin typeface="Arial"/>
                <a:ea typeface="Arial"/>
                <a:cs typeface="Arial"/>
                <a:sym typeface="Arial"/>
              </a:rPr>
              <a:t>ecause</a:t>
            </a:r>
            <a:r>
              <a:rPr lang="en" dirty="0"/>
              <a:t> . . .</a:t>
            </a:r>
            <a:endParaRPr dirty="0"/>
          </a:p>
          <a:p>
            <a:pPr marL="731520" lvl="2" indent="-207009" algn="l" rtl="0">
              <a:spcBef>
                <a:spcPts val="360"/>
              </a:spcBef>
              <a:spcAft>
                <a:spcPts val="0"/>
              </a:spcAft>
              <a:buSzPts val="2000"/>
              <a:buChar char="•"/>
            </a:pPr>
            <a:r>
              <a:rPr lang="en" sz="2000" dirty="0">
                <a:latin typeface="Arial"/>
                <a:ea typeface="Arial"/>
                <a:cs typeface="Arial"/>
                <a:sym typeface="Arial"/>
              </a:rPr>
              <a:t>“Academic excellence can best be sustained in a </a:t>
            </a:r>
            <a:r>
              <a:rPr lang="en" sz="2000" b="1" dirty="0"/>
              <a:t>climate of acceptance and with the inclusion</a:t>
            </a:r>
            <a:r>
              <a:rPr lang="en" sz="2000" dirty="0">
                <a:latin typeface="Arial"/>
                <a:ea typeface="Arial"/>
                <a:cs typeface="Arial"/>
                <a:sym typeface="Arial"/>
              </a:rPr>
              <a:t> of persons from a </a:t>
            </a:r>
            <a:r>
              <a:rPr lang="en" sz="2000" b="1" dirty="0"/>
              <a:t>wide variety of backgrounds</a:t>
            </a:r>
            <a:r>
              <a:rPr lang="en" sz="2000" dirty="0">
                <a:latin typeface="Arial"/>
                <a:ea typeface="Arial"/>
                <a:cs typeface="Arial"/>
                <a:sym typeface="Arial"/>
              </a:rPr>
              <a:t> and preparations to provide service to an increasingly </a:t>
            </a:r>
            <a:r>
              <a:rPr lang="en" sz="2000" b="1" dirty="0">
                <a:solidFill>
                  <a:srgbClr val="000000"/>
                </a:solidFill>
              </a:rPr>
              <a:t>diverse student population</a:t>
            </a:r>
            <a:r>
              <a:rPr lang="en" sz="2000" dirty="0">
                <a:latin typeface="Arial"/>
                <a:ea typeface="Arial"/>
                <a:cs typeface="Arial"/>
                <a:sym typeface="Arial"/>
              </a:rPr>
              <a:t>.” Education Code section 87100(a)(2)</a:t>
            </a:r>
            <a:endParaRPr sz="2000" dirty="0">
              <a:latin typeface="Arial"/>
              <a:ea typeface="Arial"/>
              <a:cs typeface="Arial"/>
              <a:sym typeface="Arial"/>
            </a:endParaRPr>
          </a:p>
          <a:p>
            <a:pPr marL="731520" lvl="2" indent="-207009" algn="l" rtl="0">
              <a:spcBef>
                <a:spcPts val="360"/>
              </a:spcBef>
              <a:spcAft>
                <a:spcPts val="0"/>
              </a:spcAft>
              <a:buSzPts val="2000"/>
              <a:buChar char="•"/>
            </a:pPr>
            <a:r>
              <a:rPr lang="en" sz="2000" dirty="0">
                <a:latin typeface="Arial"/>
                <a:ea typeface="Arial"/>
                <a:cs typeface="Arial"/>
                <a:sym typeface="Arial"/>
              </a:rPr>
              <a:t>This is born out in studies that prove the educational benefits of a diverse faculty, which can </a:t>
            </a:r>
            <a:r>
              <a:rPr lang="en" sz="2000" b="1" dirty="0"/>
              <a:t>close opportunity gaps</a:t>
            </a:r>
            <a:r>
              <a:rPr lang="en" sz="2000" dirty="0">
                <a:latin typeface="Arial"/>
                <a:ea typeface="Arial"/>
                <a:cs typeface="Arial"/>
                <a:sym typeface="Arial"/>
              </a:rPr>
              <a:t> by 20-50%!</a:t>
            </a:r>
            <a:endParaRPr sz="2000" dirty="0"/>
          </a:p>
          <a:p>
            <a:pPr marL="651510" lvl="2" indent="0" algn="l" rtl="0">
              <a:spcBef>
                <a:spcPts val="360"/>
              </a:spcBef>
              <a:spcAft>
                <a:spcPts val="0"/>
              </a:spcAft>
              <a:buSzPts val="1620"/>
              <a:buNone/>
            </a:pPr>
            <a:endParaRPr dirty="0">
              <a:latin typeface="Arial"/>
              <a:ea typeface="Arial"/>
              <a:cs typeface="Arial"/>
              <a:sym typeface="Arial"/>
            </a:endParaRPr>
          </a:p>
          <a:p>
            <a:pPr marL="0" lvl="0" indent="0" algn="l" rtl="0">
              <a:spcBef>
                <a:spcPts val="280"/>
              </a:spcBef>
              <a:spcAft>
                <a:spcPts val="0"/>
              </a:spcAft>
              <a:buNone/>
            </a:pPr>
            <a:r>
              <a:rPr lang="en" sz="1400" dirty="0">
                <a:solidFill>
                  <a:schemeClr val="dk2"/>
                </a:solidFill>
              </a:rPr>
              <a:t>Fairlie, R. W., Hoffman, F., Oreopoulos, P. (2014). </a:t>
            </a:r>
            <a:r>
              <a:rPr lang="en" sz="1400" i="1" dirty="0">
                <a:solidFill>
                  <a:schemeClr val="dk2"/>
                </a:solidFill>
              </a:rPr>
              <a:t>A Community College Instructor Like Me: Race and</a:t>
            </a:r>
            <a:r>
              <a:rPr lang="en" sz="1400" dirty="0">
                <a:solidFill>
                  <a:schemeClr val="dk2"/>
                </a:solidFill>
              </a:rPr>
              <a:t> </a:t>
            </a:r>
            <a:r>
              <a:rPr lang="en" sz="1400" i="1" dirty="0">
                <a:solidFill>
                  <a:schemeClr val="dk2"/>
                </a:solidFill>
              </a:rPr>
              <a:t>Ethnicity Interactions in the Classroom. </a:t>
            </a:r>
            <a:r>
              <a:rPr lang="en" sz="1400" dirty="0">
                <a:solidFill>
                  <a:schemeClr val="dk2"/>
                </a:solidFill>
              </a:rPr>
              <a:t>American Economic Review, 104(8): 2567-2591.</a:t>
            </a:r>
            <a:endParaRPr sz="1400" dirty="0">
              <a:latin typeface="Arial"/>
              <a:ea typeface="Arial"/>
              <a:cs typeface="Arial"/>
              <a:sym typeface="Arial"/>
            </a:endParaRPr>
          </a:p>
          <a:p>
            <a:pPr marL="731520" lvl="2" indent="-80009" algn="l" rtl="0">
              <a:spcBef>
                <a:spcPts val="360"/>
              </a:spcBef>
              <a:spcAft>
                <a:spcPts val="0"/>
              </a:spcAft>
              <a:buSzPts val="1620"/>
              <a:buNone/>
            </a:pPr>
            <a:endParaRPr dirty="0">
              <a:latin typeface="Arial"/>
              <a:ea typeface="Arial"/>
              <a:cs typeface="Arial"/>
              <a:sym typeface="Arial"/>
            </a:endParaRPr>
          </a:p>
          <a:p>
            <a:pPr marL="182880" lvl="0" indent="-53339" algn="l" rtl="0">
              <a:spcBef>
                <a:spcPts val="480"/>
              </a:spcBef>
              <a:spcAft>
                <a:spcPts val="0"/>
              </a:spcAft>
              <a:buSzPts val="204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animEffect transition="in" filter="wipe(down)">
                                      <p:cBhvr>
                                        <p:cTn id="7" dur="500"/>
                                        <p:tgtEl>
                                          <p:spTgt spid="26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5">
                                            <p:txEl>
                                              <p:pRg st="1" end="1"/>
                                            </p:txEl>
                                          </p:spTgt>
                                        </p:tgtEl>
                                        <p:attrNameLst>
                                          <p:attrName>style.visibility</p:attrName>
                                        </p:attrNameLst>
                                      </p:cBhvr>
                                      <p:to>
                                        <p:strVal val="visible"/>
                                      </p:to>
                                    </p:set>
                                    <p:animEffect transition="in" filter="wipe(down)">
                                      <p:cBhvr>
                                        <p:cTn id="10" dur="500"/>
                                        <p:tgtEl>
                                          <p:spTgt spid="26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5">
                                            <p:txEl>
                                              <p:pRg st="2" end="2"/>
                                            </p:txEl>
                                          </p:spTgt>
                                        </p:tgtEl>
                                        <p:attrNameLst>
                                          <p:attrName>style.visibility</p:attrName>
                                        </p:attrNameLst>
                                      </p:cBhvr>
                                      <p:to>
                                        <p:strVal val="visible"/>
                                      </p:to>
                                    </p:set>
                                    <p:animEffect transition="in" filter="wipe(down)">
                                      <p:cBhvr>
                                        <p:cTn id="15" dur="500"/>
                                        <p:tgtEl>
                                          <p:spTgt spid="265">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65">
                                            <p:txEl>
                                              <p:pRg st="4" end="4"/>
                                            </p:txEl>
                                          </p:spTgt>
                                        </p:tgtEl>
                                        <p:attrNameLst>
                                          <p:attrName>style.visibility</p:attrName>
                                        </p:attrNameLst>
                                      </p:cBhvr>
                                      <p:to>
                                        <p:strVal val="visible"/>
                                      </p:to>
                                    </p:set>
                                    <p:animEffect transition="in" filter="wipe(down)">
                                      <p:cBhvr>
                                        <p:cTn id="18" dur="500"/>
                                        <p:tgtEl>
                                          <p:spTgt spid="2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7"/>
          <p:cNvSpPr txBox="1">
            <a:spLocks noGrp="1"/>
          </p:cNvSpPr>
          <p:nvPr>
            <p:ph type="title"/>
          </p:nvPr>
        </p:nvSpPr>
        <p:spPr>
          <a:xfrm>
            <a:off x="457200" y="400050"/>
            <a:ext cx="8229600" cy="2668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What are some things that can be barriers to effective hiring practices?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rity">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46C2FD4A136E4F854087CA0878E82F" ma:contentTypeVersion="14" ma:contentTypeDescription="Create a new document." ma:contentTypeScope="" ma:versionID="633bbb75bec6e5caa58ab2b4f5b59bae">
  <xsd:schema xmlns:xsd="http://www.w3.org/2001/XMLSchema" xmlns:xs="http://www.w3.org/2001/XMLSchema" xmlns:p="http://schemas.microsoft.com/office/2006/metadata/properties" xmlns:ns3="100c9456-5b40-459a-8823-0ee56e83d204" xmlns:ns4="a979eeb2-ec59-4d60-a11f-bb0b64893b7f" targetNamespace="http://schemas.microsoft.com/office/2006/metadata/properties" ma:root="true" ma:fieldsID="1eb757ebb710fd872e91bf15e6cf0920" ns3:_="" ns4:_="">
    <xsd:import namespace="100c9456-5b40-459a-8823-0ee56e83d204"/>
    <xsd:import namespace="a979eeb2-ec59-4d60-a11f-bb0b64893b7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9456-5b40-459a-8823-0ee56e83d2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9eeb2-ec59-4d60-a11f-bb0b64893b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442E03-01A1-4270-8506-520AA7916225}">
  <ds:schemaRefs>
    <ds:schemaRef ds:uri="http://schemas.microsoft.com/sharepoint/v3/contenttype/forms"/>
  </ds:schemaRefs>
</ds:datastoreItem>
</file>

<file path=customXml/itemProps2.xml><?xml version="1.0" encoding="utf-8"?>
<ds:datastoreItem xmlns:ds="http://schemas.openxmlformats.org/officeDocument/2006/customXml" ds:itemID="{15E31103-6190-476E-833C-8CFCB0F2F7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9456-5b40-459a-8823-0ee56e83d204"/>
    <ds:schemaRef ds:uri="a979eeb2-ec59-4d60-a11f-bb0b6489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3EE35C-F003-493A-B196-943F7999F3E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109</TotalTime>
  <Words>2195</Words>
  <Application>Microsoft Office PowerPoint</Application>
  <PresentationFormat>On-screen Show (16:9)</PresentationFormat>
  <Paragraphs>199</Paragraphs>
  <Slides>28</Slides>
  <Notes>28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Arial</vt:lpstr>
      <vt:lpstr>Calibri</vt:lpstr>
      <vt:lpstr>Noto Sans Symbols</vt:lpstr>
      <vt:lpstr>Times New Roman</vt:lpstr>
      <vt:lpstr>Simple Light</vt:lpstr>
      <vt:lpstr>Clarity</vt:lpstr>
      <vt:lpstr>Clarity</vt:lpstr>
      <vt:lpstr>Effective Hiring Committee Training</vt:lpstr>
      <vt:lpstr>Session Description</vt:lpstr>
      <vt:lpstr>Session Learning Outcomes</vt:lpstr>
      <vt:lpstr>Check-In</vt:lpstr>
      <vt:lpstr>Discussion Question</vt:lpstr>
      <vt:lpstr>Legal Compliance: Ed Code</vt:lpstr>
      <vt:lpstr>Legal Compliance: Title 5</vt:lpstr>
      <vt:lpstr>Legal Compliance: Why?</vt:lpstr>
      <vt:lpstr>What are some things that can be barriers to effective hiring practices?</vt:lpstr>
      <vt:lpstr>Implicit bias</vt:lpstr>
      <vt:lpstr>First Impressions and Bias</vt:lpstr>
      <vt:lpstr> Hiring Bias: Diversity and Inclusion Drama </vt:lpstr>
      <vt:lpstr>Impacts of Implicit Bias</vt:lpstr>
      <vt:lpstr>Institutional Bias</vt:lpstr>
      <vt:lpstr>Identify and Mitigate Implicit Bias</vt:lpstr>
      <vt:lpstr>Scenario: Pre-Hiring </vt:lpstr>
      <vt:lpstr>Key Considerations: Pre-Hiring</vt:lpstr>
      <vt:lpstr> Job Description: Language Matters</vt:lpstr>
      <vt:lpstr>Deficit-Minded Language</vt:lpstr>
      <vt:lpstr>Asset-Minded Equity Language</vt:lpstr>
      <vt:lpstr>Scenario: Diversity Application Question</vt:lpstr>
      <vt:lpstr>Key Considerations: Application and Interview</vt:lpstr>
      <vt:lpstr>Key Considerations: Selections</vt:lpstr>
      <vt:lpstr>Making Meaning: Taking Action </vt:lpstr>
      <vt:lpstr>Revisit Your Expectations    </vt:lpstr>
      <vt:lpstr>Thank You! Any Questions?</vt:lpstr>
      <vt:lpstr>Know Your Campus Diversity Data</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Hiring Committee Training</dc:title>
  <dc:creator>miche</dc:creator>
  <cp:lastModifiedBy> </cp:lastModifiedBy>
  <cp:revision>8</cp:revision>
  <dcterms:modified xsi:type="dcterms:W3CDTF">2019-08-30T23:54:56Z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0x010100AA46C2FD4A136E4F854087CA0878E82F</vt:lpwstr>
  </property>
</Properties>
</file>