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handoutMasterIdLst>
    <p:handoutMasterId r:id="rId19"/>
  </p:handoutMasterIdLst>
  <p:sldIdLst>
    <p:sldId id="256" r:id="rId2"/>
    <p:sldId id="257" r:id="rId3"/>
    <p:sldId id="258" r:id="rId4"/>
    <p:sldId id="260" r:id="rId5"/>
    <p:sldId id="262" r:id="rId6"/>
    <p:sldId id="263" r:id="rId7"/>
    <p:sldId id="264" r:id="rId8"/>
    <p:sldId id="269" r:id="rId9"/>
    <p:sldId id="261" r:id="rId10"/>
    <p:sldId id="271" r:id="rId11"/>
    <p:sldId id="270" r:id="rId12"/>
    <p:sldId id="268" r:id="rId13"/>
    <p:sldId id="266" r:id="rId14"/>
    <p:sldId id="265" r:id="rId15"/>
    <p:sldId id="272" r:id="rId16"/>
    <p:sldId id="273" r:id="rId17"/>
    <p:sldId id="267" r:id="rId1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8BB7BE8-8058-4DB2-A2EA-72DDE5AF8C44}" type="datetimeFigureOut">
              <a:rPr lang="en-US" smtClean="0"/>
              <a:pPr/>
              <a:t>6/8/16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1BE7D518-5F96-4037-8896-7967CE226AD8}" type="slidenum">
              <a:rPr lang="en-US" smtClean="0"/>
              <a:pPr/>
              <a:t>‹#›</a:t>
            </a:fld>
            <a:endParaRPr lang="en-US"/>
          </a:p>
        </p:txBody>
      </p:sp>
    </p:spTree>
    <p:extLst>
      <p:ext uri="{BB962C8B-B14F-4D97-AF65-F5344CB8AC3E}">
        <p14:creationId xmlns:p14="http://schemas.microsoft.com/office/powerpoint/2010/main" val="29846100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06182C-3F87-6C4F-A455-9F7FD5DF5664}" type="datetimeFigureOut">
              <a:rPr lang="en-US" smtClean="0"/>
              <a:pPr/>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6182C-3F87-6C4F-A455-9F7FD5DF5664}" type="datetimeFigureOut">
              <a:rPr lang="en-US" smtClean="0"/>
              <a:pPr/>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6182C-3F87-6C4F-A455-9F7FD5DF5664}" type="datetimeFigureOut">
              <a:rPr lang="en-US" smtClean="0"/>
              <a:pPr/>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6182C-3F87-6C4F-A455-9F7FD5DF5664}" type="datetimeFigureOut">
              <a:rPr lang="en-US" smtClean="0"/>
              <a:pPr/>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6182C-3F87-6C4F-A455-9F7FD5DF5664}" type="datetimeFigureOut">
              <a:rPr lang="en-US" smtClean="0"/>
              <a:pPr/>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6182C-3F87-6C4F-A455-9F7FD5DF5664}" type="datetimeFigureOut">
              <a:rPr lang="en-US" smtClean="0"/>
              <a:pPr/>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6182C-3F87-6C4F-A455-9F7FD5DF5664}" type="datetimeFigureOut">
              <a:rPr lang="en-US" smtClean="0"/>
              <a:pPr/>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6182C-3F87-6C4F-A455-9F7FD5DF5664}" type="datetimeFigureOut">
              <a:rPr lang="en-US" smtClean="0"/>
              <a:pPr/>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6182C-3F87-6C4F-A455-9F7FD5DF5664}" type="datetimeFigureOut">
              <a:rPr lang="en-US" smtClean="0"/>
              <a:pPr/>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6182C-3F87-6C4F-A455-9F7FD5DF5664}" type="datetimeFigureOut">
              <a:rPr lang="en-US" smtClean="0"/>
              <a:pPr/>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6182C-3F87-6C4F-A455-9F7FD5DF5664}" type="datetimeFigureOut">
              <a:rPr lang="en-US" smtClean="0"/>
              <a:pPr/>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6182C-3F87-6C4F-A455-9F7FD5DF5664}" type="datetimeFigureOut">
              <a:rPr lang="en-US" smtClean="0"/>
              <a:pPr/>
              <a:t>6/8/16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4078-86D4-8C4A-9EEF-6C0973853C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2238" y="2695377"/>
            <a:ext cx="5251762" cy="1470025"/>
          </a:xfrm>
        </p:spPr>
        <p:txBody>
          <a:bodyPr>
            <a:normAutofit fontScale="90000"/>
          </a:bodyPr>
          <a:lstStyle/>
          <a:p>
            <a:r>
              <a:rPr lang="en-US" dirty="0" smtClean="0"/>
              <a:t>Avoiding a Train   Wreck: Ensuring Meetings are Effective and Productive</a:t>
            </a:r>
            <a:endParaRPr lang="en-US" dirty="0"/>
          </a:p>
        </p:txBody>
      </p:sp>
      <p:sp>
        <p:nvSpPr>
          <p:cNvPr id="3" name="Subtitle 2"/>
          <p:cNvSpPr>
            <a:spLocks noGrp="1"/>
          </p:cNvSpPr>
          <p:nvPr>
            <p:ph type="subTitle" idx="1"/>
          </p:nvPr>
        </p:nvSpPr>
        <p:spPr>
          <a:xfrm>
            <a:off x="2499072" y="4803568"/>
            <a:ext cx="6400800" cy="1752600"/>
          </a:xfrm>
        </p:spPr>
        <p:txBody>
          <a:bodyPr>
            <a:normAutofit fontScale="92500" lnSpcReduction="20000"/>
          </a:bodyPr>
          <a:lstStyle/>
          <a:p>
            <a:pPr algn="r">
              <a:lnSpc>
                <a:spcPct val="100000"/>
              </a:lnSpc>
            </a:pPr>
            <a:r>
              <a:rPr lang="en-US" dirty="0" smtClean="0"/>
              <a:t>Dolores Davison, ASCCC Secretary </a:t>
            </a:r>
          </a:p>
          <a:p>
            <a:pPr algn="r">
              <a:lnSpc>
                <a:spcPct val="100000"/>
              </a:lnSpc>
            </a:pPr>
            <a:r>
              <a:rPr lang="en-US" dirty="0" smtClean="0"/>
              <a:t>Grant </a:t>
            </a:r>
            <a:r>
              <a:rPr lang="en-US" dirty="0" err="1" smtClean="0"/>
              <a:t>Goold</a:t>
            </a:r>
            <a:r>
              <a:rPr lang="en-US" dirty="0" smtClean="0"/>
              <a:t>, ASCCC Area A Representative</a:t>
            </a:r>
          </a:p>
          <a:p>
            <a:pPr algn="r">
              <a:lnSpc>
                <a:spcPct val="100000"/>
              </a:lnSpc>
            </a:pPr>
            <a:endParaRPr lang="en-US" dirty="0"/>
          </a:p>
          <a:p>
            <a:pPr algn="r">
              <a:lnSpc>
                <a:spcPct val="100000"/>
              </a:lnSpc>
            </a:pPr>
            <a:r>
              <a:rPr lang="en-US" dirty="0" smtClean="0"/>
              <a:t>2016 ASCCC Leadership Institute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7647"/>
            <a:ext cx="4409053" cy="3245921"/>
          </a:xfrm>
          <a:prstGeom prst="rect">
            <a:avLst/>
          </a:prstGeom>
        </p:spPr>
      </p:pic>
    </p:spTree>
    <p:extLst>
      <p:ext uri="{BB962C8B-B14F-4D97-AF65-F5344CB8AC3E}">
        <p14:creationId xmlns:p14="http://schemas.microsoft.com/office/powerpoint/2010/main" val="27237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Makes a Good Facilitator?</a:t>
            </a:r>
            <a:endParaRPr lang="en-US" b="1" dirty="0"/>
          </a:p>
        </p:txBody>
      </p:sp>
      <p:sp>
        <p:nvSpPr>
          <p:cNvPr id="3" name="Content Placeholder 2"/>
          <p:cNvSpPr>
            <a:spLocks noGrp="1"/>
          </p:cNvSpPr>
          <p:nvPr>
            <p:ph idx="1"/>
          </p:nvPr>
        </p:nvSpPr>
        <p:spPr/>
        <p:txBody>
          <a:bodyPr>
            <a:normAutofit/>
          </a:bodyPr>
          <a:lstStyle/>
          <a:p>
            <a:r>
              <a:rPr lang="en-US" sz="3600" dirty="0"/>
              <a:t>Values people and their ideas</a:t>
            </a:r>
          </a:p>
          <a:p>
            <a:r>
              <a:rPr lang="en-US" sz="3600" dirty="0"/>
              <a:t>Thinks quick and logically</a:t>
            </a:r>
          </a:p>
          <a:p>
            <a:r>
              <a:rPr lang="en-US" sz="3600" dirty="0"/>
              <a:t>Excellent communicators</a:t>
            </a:r>
          </a:p>
          <a:p>
            <a:r>
              <a:rPr lang="en-US" sz="3600" dirty="0"/>
              <a:t>Both product and process </a:t>
            </a:r>
            <a:r>
              <a:rPr lang="en-US" sz="3600" dirty="0" smtClean="0"/>
              <a:t>oriented</a:t>
            </a:r>
            <a:endParaRPr lang="en-US" sz="3600" dirty="0"/>
          </a:p>
        </p:txBody>
      </p:sp>
    </p:spTree>
    <p:extLst>
      <p:ext uri="{BB962C8B-B14F-4D97-AF65-F5344CB8AC3E}">
        <p14:creationId xmlns:p14="http://schemas.microsoft.com/office/powerpoint/2010/main" val="289266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Would You Handle This?</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 faculty member unhappy with her assignments for the following year decides to show up to the Academic Senate meeting to complain.  She interrupts the beginning of the meeting to voice her complaint and continues to insert comments into discussions on unrelated items throughout the meeting while claiming that her load is an academic and professional matter.</a:t>
            </a:r>
            <a:endParaRPr lang="en-US" dirty="0"/>
          </a:p>
        </p:txBody>
      </p:sp>
    </p:spTree>
    <p:extLst>
      <p:ext uri="{BB962C8B-B14F-4D97-AF65-F5344CB8AC3E}">
        <p14:creationId xmlns:p14="http://schemas.microsoft.com/office/powerpoint/2010/main" val="205003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696"/>
            <a:ext cx="8229600" cy="1143000"/>
          </a:xfrm>
        </p:spPr>
        <p:txBody>
          <a:bodyPr/>
          <a:lstStyle/>
          <a:p>
            <a:r>
              <a:rPr lang="en-US" b="1" dirty="0" smtClean="0"/>
              <a:t>Managing the Meeting </a:t>
            </a:r>
            <a:endParaRPr lang="en-US" b="1" dirty="0"/>
          </a:p>
        </p:txBody>
      </p:sp>
      <p:sp>
        <p:nvSpPr>
          <p:cNvPr id="3" name="Content Placeholder 2"/>
          <p:cNvSpPr>
            <a:spLocks noGrp="1"/>
          </p:cNvSpPr>
          <p:nvPr>
            <p:ph idx="1"/>
          </p:nvPr>
        </p:nvSpPr>
        <p:spPr/>
        <p:txBody>
          <a:bodyPr/>
          <a:lstStyle/>
          <a:p>
            <a:pPr>
              <a:lnSpc>
                <a:spcPct val="100000"/>
              </a:lnSpc>
            </a:pPr>
            <a:r>
              <a:rPr lang="en-US" sz="4000" dirty="0"/>
              <a:t>What do you do if the discussion is getting off topic?</a:t>
            </a:r>
          </a:p>
          <a:p>
            <a:pPr>
              <a:lnSpc>
                <a:spcPct val="100000"/>
              </a:lnSpc>
            </a:pPr>
            <a:r>
              <a:rPr lang="en-US" sz="4000" dirty="0"/>
              <a:t>How can you regain control when emotions run high?</a:t>
            </a:r>
          </a:p>
          <a:p>
            <a:pPr>
              <a:lnSpc>
                <a:spcPct val="100000"/>
              </a:lnSpc>
            </a:pPr>
            <a:r>
              <a:rPr lang="en-US" sz="4000" dirty="0"/>
              <a:t>Can the chair/president take a position during the discussion?</a:t>
            </a:r>
          </a:p>
          <a:p>
            <a:endParaRPr lang="en-US" dirty="0"/>
          </a:p>
        </p:txBody>
      </p:sp>
    </p:spTree>
    <p:extLst>
      <p:ext uri="{BB962C8B-B14F-4D97-AF65-F5344CB8AC3E}">
        <p14:creationId xmlns:p14="http://schemas.microsoft.com/office/powerpoint/2010/main" val="108221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Meetings Go Wrong</a:t>
            </a:r>
            <a:endParaRPr lang="en-US" b="1" dirty="0"/>
          </a:p>
        </p:txBody>
      </p:sp>
      <p:sp>
        <p:nvSpPr>
          <p:cNvPr id="3" name="Content Placeholder 2"/>
          <p:cNvSpPr>
            <a:spLocks noGrp="1"/>
          </p:cNvSpPr>
          <p:nvPr>
            <p:ph idx="1"/>
          </p:nvPr>
        </p:nvSpPr>
        <p:spPr/>
        <p:txBody>
          <a:bodyPr anchor="t">
            <a:normAutofit lnSpcReduction="10000"/>
          </a:bodyPr>
          <a:lstStyle/>
          <a:p>
            <a:pPr>
              <a:lnSpc>
                <a:spcPct val="100000"/>
              </a:lnSpc>
            </a:pPr>
            <a:r>
              <a:rPr lang="en-US" sz="4000" dirty="0" smtClean="0"/>
              <a:t>Things can go terribly wrong for both new and experienced leaders. </a:t>
            </a:r>
          </a:p>
          <a:p>
            <a:pPr>
              <a:lnSpc>
                <a:spcPct val="100000"/>
              </a:lnSpc>
            </a:pPr>
            <a:r>
              <a:rPr lang="en-US" sz="4000" dirty="0" smtClean="0"/>
              <a:t>Always try to remain calm. People are looking for you to lead them and losing your temper will not help.</a:t>
            </a:r>
          </a:p>
          <a:p>
            <a:pPr>
              <a:lnSpc>
                <a:spcPct val="100000"/>
              </a:lnSpc>
            </a:pPr>
            <a:r>
              <a:rPr lang="en-US" sz="4000" dirty="0"/>
              <a:t>Heated arguments and circular discussions happen </a:t>
            </a:r>
            <a:r>
              <a:rPr lang="en-US" sz="4000" dirty="0" smtClean="0"/>
              <a:t>to everyone. </a:t>
            </a:r>
            <a:endParaRPr lang="en-US" sz="4000" dirty="0"/>
          </a:p>
          <a:p>
            <a:pPr>
              <a:lnSpc>
                <a:spcPct val="100000"/>
              </a:lnSpc>
            </a:pPr>
            <a:endParaRPr lang="en-US" sz="4000" dirty="0" smtClean="0"/>
          </a:p>
          <a:p>
            <a:pPr marL="0" indent="0">
              <a:lnSpc>
                <a:spcPct val="100000"/>
              </a:lnSpc>
              <a:buNone/>
            </a:pPr>
            <a:endParaRPr lang="en-US" dirty="0" smtClean="0"/>
          </a:p>
        </p:txBody>
      </p:sp>
    </p:spTree>
    <p:extLst>
      <p:ext uri="{BB962C8B-B14F-4D97-AF65-F5344CB8AC3E}">
        <p14:creationId xmlns:p14="http://schemas.microsoft.com/office/powerpoint/2010/main" val="292555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32"/>
            <a:ext cx="8229600" cy="749300"/>
          </a:xfrm>
        </p:spPr>
        <p:txBody>
          <a:bodyPr>
            <a:normAutofit fontScale="90000"/>
          </a:bodyPr>
          <a:lstStyle/>
          <a:p>
            <a:r>
              <a:rPr lang="en-US" b="1" dirty="0" smtClean="0"/>
              <a:t>Suggestions</a:t>
            </a:r>
            <a:endParaRPr lang="en-US" b="1" dirty="0"/>
          </a:p>
        </p:txBody>
      </p:sp>
      <p:sp>
        <p:nvSpPr>
          <p:cNvPr id="3" name="Content Placeholder 2"/>
          <p:cNvSpPr>
            <a:spLocks noGrp="1"/>
          </p:cNvSpPr>
          <p:nvPr>
            <p:ph idx="1"/>
          </p:nvPr>
        </p:nvSpPr>
        <p:spPr>
          <a:xfrm>
            <a:off x="457200" y="1291167"/>
            <a:ext cx="8229600" cy="5408083"/>
          </a:xfrm>
        </p:spPr>
        <p:txBody>
          <a:bodyPr anchor="t">
            <a:normAutofit/>
          </a:bodyPr>
          <a:lstStyle/>
          <a:p>
            <a:pPr>
              <a:lnSpc>
                <a:spcPct val="100000"/>
              </a:lnSpc>
            </a:pPr>
            <a:r>
              <a:rPr lang="en-US" dirty="0" smtClean="0"/>
              <a:t>Properly preparing before the meeting can help you manage the tough situations</a:t>
            </a:r>
          </a:p>
          <a:p>
            <a:pPr lvl="1">
              <a:lnSpc>
                <a:spcPct val="100000"/>
              </a:lnSpc>
            </a:pPr>
            <a:r>
              <a:rPr lang="en-US" dirty="0" smtClean="0"/>
              <a:t>Meet with folks before the meetings. See where they are coming from so you know what to expect.</a:t>
            </a:r>
          </a:p>
          <a:p>
            <a:pPr lvl="1">
              <a:lnSpc>
                <a:spcPct val="100000"/>
              </a:lnSpc>
            </a:pPr>
            <a:r>
              <a:rPr lang="en-US" dirty="0" smtClean="0"/>
              <a:t>Include some details on your agenda. Some background information will make it clear why you are having these discussions now.</a:t>
            </a:r>
          </a:p>
          <a:p>
            <a:pPr lvl="1">
              <a:lnSpc>
                <a:spcPct val="100000"/>
              </a:lnSpc>
            </a:pPr>
            <a:r>
              <a:rPr lang="en-US" dirty="0" smtClean="0"/>
              <a:t>Have established rules that allow you to regain control if things start to go south.</a:t>
            </a:r>
          </a:p>
          <a:p>
            <a:pPr lvl="1">
              <a:lnSpc>
                <a:spcPct val="100000"/>
              </a:lnSpc>
            </a:pPr>
            <a:endParaRPr lang="en-US" dirty="0"/>
          </a:p>
        </p:txBody>
      </p:sp>
    </p:spTree>
    <p:extLst>
      <p:ext uri="{BB962C8B-B14F-4D97-AF65-F5344CB8AC3E}">
        <p14:creationId xmlns:p14="http://schemas.microsoft.com/office/powerpoint/2010/main" val="324902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Soapboxes and Rabbit Holes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Have patience and let someone vent when needed, but not too often</a:t>
            </a:r>
          </a:p>
          <a:p>
            <a:r>
              <a:rPr lang="en-US" dirty="0"/>
              <a:t>Refer the group back to the agenda item </a:t>
            </a:r>
          </a:p>
          <a:p>
            <a:r>
              <a:rPr lang="en-US" dirty="0"/>
              <a:t>Encourage and model focused statements regarding a specific agenda item</a:t>
            </a:r>
          </a:p>
          <a:p>
            <a:r>
              <a:rPr lang="en-US" dirty="0" smtClean="0"/>
              <a:t>Do </a:t>
            </a:r>
            <a:r>
              <a:rPr lang="en-US" dirty="0"/>
              <a:t>not be afraid of professional confrontation</a:t>
            </a:r>
          </a:p>
          <a:p>
            <a:r>
              <a:rPr lang="en-US" dirty="0"/>
              <a:t>Encourage options be placed in writing for the next meeting</a:t>
            </a:r>
          </a:p>
          <a:p>
            <a:r>
              <a:rPr lang="en-US" dirty="0"/>
              <a:t>Take the higher road, try and not react to personal attacks</a:t>
            </a:r>
          </a:p>
          <a:p>
            <a:endParaRPr lang="en-US" dirty="0"/>
          </a:p>
        </p:txBody>
      </p:sp>
    </p:spTree>
    <p:extLst>
      <p:ext uri="{BB962C8B-B14F-4D97-AF65-F5344CB8AC3E}">
        <p14:creationId xmlns:p14="http://schemas.microsoft.com/office/powerpoint/2010/main" val="32313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304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726"/>
            <a:ext cx="8229600" cy="901572"/>
          </a:xfrm>
        </p:spPr>
        <p:txBody>
          <a:bodyPr/>
          <a:lstStyle/>
          <a:p>
            <a:r>
              <a:rPr lang="en-US" b="1" dirty="0" smtClean="0"/>
              <a:t>Questions??</a:t>
            </a:r>
            <a:endParaRPr lang="en-US" b="1" dirty="0"/>
          </a:p>
        </p:txBody>
      </p:sp>
      <p:sp>
        <p:nvSpPr>
          <p:cNvPr id="3" name="Content Placeholder 2"/>
          <p:cNvSpPr>
            <a:spLocks noGrp="1"/>
          </p:cNvSpPr>
          <p:nvPr>
            <p:ph idx="1"/>
          </p:nvPr>
        </p:nvSpPr>
        <p:spPr/>
        <p:txBody>
          <a:bodyPr anchor="t"/>
          <a:lstStyle/>
          <a:p>
            <a:pPr>
              <a:lnSpc>
                <a:spcPct val="100000"/>
              </a:lnSpc>
            </a:pPr>
            <a:r>
              <a:rPr lang="en-US" dirty="0" smtClean="0"/>
              <a:t>Thank you for joining us.</a:t>
            </a:r>
          </a:p>
          <a:p>
            <a:pPr marL="457200" lvl="1" indent="0">
              <a:lnSpc>
                <a:spcPct val="100000"/>
              </a:lnSpc>
              <a:buNone/>
            </a:pPr>
            <a:endParaRPr lang="en-US" dirty="0"/>
          </a:p>
        </p:txBody>
      </p:sp>
      <p:pic>
        <p:nvPicPr>
          <p:cNvPr id="4" name="Picture 3" descr="ask-question-1-ca45a12e5206bae44014e11cd3ced9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012" y="3526230"/>
            <a:ext cx="3975052" cy="3005139"/>
          </a:xfrm>
          <a:prstGeom prst="rect">
            <a:avLst/>
          </a:prstGeom>
        </p:spPr>
      </p:pic>
    </p:spTree>
    <p:extLst>
      <p:ext uri="{BB962C8B-B14F-4D97-AF65-F5344CB8AC3E}">
        <p14:creationId xmlns:p14="http://schemas.microsoft.com/office/powerpoint/2010/main" val="292011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Introductions</a:t>
            </a:r>
            <a:endParaRPr lang="en-US" b="1" dirty="0"/>
          </a:p>
        </p:txBody>
      </p:sp>
      <p:sp>
        <p:nvSpPr>
          <p:cNvPr id="3" name="Content Placeholder 2"/>
          <p:cNvSpPr>
            <a:spLocks noGrp="1"/>
          </p:cNvSpPr>
          <p:nvPr>
            <p:ph idx="1"/>
          </p:nvPr>
        </p:nvSpPr>
        <p:spPr>
          <a:xfrm>
            <a:off x="457200" y="1600200"/>
            <a:ext cx="5229333" cy="4525963"/>
          </a:xfrm>
        </p:spPr>
        <p:txBody>
          <a:bodyPr anchor="t"/>
          <a:lstStyle/>
          <a:p>
            <a:r>
              <a:rPr lang="en-US" dirty="0" smtClean="0"/>
              <a:t>Who are we?</a:t>
            </a:r>
          </a:p>
          <a:p>
            <a:r>
              <a:rPr lang="en-US" dirty="0" smtClean="0"/>
              <a:t>Who are you?</a:t>
            </a:r>
          </a:p>
          <a:p>
            <a:r>
              <a:rPr lang="en-US" dirty="0" smtClean="0"/>
              <a:t>What has brought you to this session?</a:t>
            </a:r>
            <a:endParaRPr lang="en-US" dirty="0"/>
          </a:p>
        </p:txBody>
      </p:sp>
      <p:pic>
        <p:nvPicPr>
          <p:cNvPr id="4" name="Picture 3" descr="clip-art-meeting-8239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379" y="1600200"/>
            <a:ext cx="3352421" cy="2883718"/>
          </a:xfrm>
          <a:prstGeom prst="rect">
            <a:avLst/>
          </a:prstGeom>
        </p:spPr>
      </p:pic>
    </p:spTree>
    <p:extLst>
      <p:ext uri="{BB962C8B-B14F-4D97-AF65-F5344CB8AC3E}">
        <p14:creationId xmlns:p14="http://schemas.microsoft.com/office/powerpoint/2010/main" val="250907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08"/>
            <a:ext cx="8229600" cy="1143000"/>
          </a:xfrm>
        </p:spPr>
        <p:txBody>
          <a:bodyPr/>
          <a:lstStyle/>
          <a:p>
            <a:r>
              <a:rPr lang="en-US" b="1" dirty="0" smtClean="0"/>
              <a:t>Ineffective Meetings</a:t>
            </a:r>
            <a:endParaRPr lang="en-US" b="1" dirty="0"/>
          </a:p>
        </p:txBody>
      </p:sp>
      <p:sp>
        <p:nvSpPr>
          <p:cNvPr id="3" name="Content Placeholder 2"/>
          <p:cNvSpPr>
            <a:spLocks noGrp="1"/>
          </p:cNvSpPr>
          <p:nvPr>
            <p:ph idx="1"/>
          </p:nvPr>
        </p:nvSpPr>
        <p:spPr>
          <a:xfrm>
            <a:off x="457200" y="1379309"/>
            <a:ext cx="8229600" cy="3121362"/>
          </a:xfrm>
        </p:spPr>
        <p:txBody>
          <a:bodyPr anchor="t">
            <a:normAutofit fontScale="85000" lnSpcReduction="20000"/>
          </a:bodyPr>
          <a:lstStyle/>
          <a:p>
            <a:pPr>
              <a:lnSpc>
                <a:spcPct val="110000"/>
              </a:lnSpc>
            </a:pPr>
            <a:r>
              <a:rPr lang="en-US" dirty="0" smtClean="0"/>
              <a:t>As difficult as it is to believe, there are many meetings that do not accomplish their intended goals.</a:t>
            </a:r>
          </a:p>
          <a:p>
            <a:pPr>
              <a:lnSpc>
                <a:spcPct val="110000"/>
              </a:lnSpc>
            </a:pPr>
            <a:r>
              <a:rPr lang="en-US" dirty="0" smtClean="0"/>
              <a:t>Each one of these meetings began with good intentions, but something caused them to become ineffective.</a:t>
            </a:r>
          </a:p>
          <a:p>
            <a:pPr>
              <a:lnSpc>
                <a:spcPct val="110000"/>
              </a:lnSpc>
            </a:pPr>
            <a:r>
              <a:rPr lang="en-US" dirty="0" smtClean="0"/>
              <a:t>What are some things that make a meeting ineffective?</a:t>
            </a:r>
            <a:endParaRPr lang="en-US" dirty="0"/>
          </a:p>
        </p:txBody>
      </p:sp>
      <p:pic>
        <p:nvPicPr>
          <p:cNvPr id="4" name="Picture 3" descr="Dilbert-Meeting-From-Hell-1993-09-1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45" y="4500670"/>
            <a:ext cx="7354882" cy="2252433"/>
          </a:xfrm>
          <a:prstGeom prst="rect">
            <a:avLst/>
          </a:prstGeom>
        </p:spPr>
      </p:pic>
    </p:spTree>
    <p:extLst>
      <p:ext uri="{BB962C8B-B14F-4D97-AF65-F5344CB8AC3E}">
        <p14:creationId xmlns:p14="http://schemas.microsoft.com/office/powerpoint/2010/main" val="243193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Relationships</a:t>
            </a:r>
            <a:endParaRPr lang="en-US" b="1" dirty="0"/>
          </a:p>
        </p:txBody>
      </p:sp>
      <p:sp>
        <p:nvSpPr>
          <p:cNvPr id="3" name="Content Placeholder 2"/>
          <p:cNvSpPr>
            <a:spLocks noGrp="1"/>
          </p:cNvSpPr>
          <p:nvPr>
            <p:ph idx="1"/>
          </p:nvPr>
        </p:nvSpPr>
        <p:spPr/>
        <p:txBody>
          <a:bodyPr anchor="t">
            <a:normAutofit lnSpcReduction="10000"/>
          </a:bodyPr>
          <a:lstStyle/>
          <a:p>
            <a:pPr>
              <a:lnSpc>
                <a:spcPct val="120000"/>
              </a:lnSpc>
            </a:pPr>
            <a:r>
              <a:rPr lang="en-US" dirty="0" smtClean="0"/>
              <a:t>As a faculty leader, your greatest assets are the relationships that you have built with your colleagues.</a:t>
            </a:r>
          </a:p>
          <a:p>
            <a:pPr>
              <a:lnSpc>
                <a:spcPct val="120000"/>
              </a:lnSpc>
            </a:pPr>
            <a:r>
              <a:rPr lang="en-US" dirty="0" smtClean="0"/>
              <a:t>These relationships can help you anticipate challenging conversations, address possible issues prior to a meetings, and to regain control of a meeting if things start to go badly.</a:t>
            </a:r>
            <a:endParaRPr lang="en-US" dirty="0"/>
          </a:p>
        </p:txBody>
      </p:sp>
    </p:spTree>
    <p:extLst>
      <p:ext uri="{BB962C8B-B14F-4D97-AF65-F5344CB8AC3E}">
        <p14:creationId xmlns:p14="http://schemas.microsoft.com/office/powerpoint/2010/main" val="39538225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919"/>
            <a:ext cx="8229600" cy="1143000"/>
          </a:xfrm>
        </p:spPr>
        <p:txBody>
          <a:bodyPr/>
          <a:lstStyle/>
          <a:p>
            <a:r>
              <a:rPr lang="en-US" b="1" dirty="0" smtClean="0"/>
              <a:t>How Would You Handle This?</a:t>
            </a:r>
            <a:endParaRPr lang="en-US" b="1" dirty="0"/>
          </a:p>
        </p:txBody>
      </p:sp>
      <p:sp>
        <p:nvSpPr>
          <p:cNvPr id="3" name="Content Placeholder 2"/>
          <p:cNvSpPr>
            <a:spLocks noGrp="1"/>
          </p:cNvSpPr>
          <p:nvPr>
            <p:ph idx="1"/>
          </p:nvPr>
        </p:nvSpPr>
        <p:spPr>
          <a:xfrm>
            <a:off x="216185" y="1049136"/>
            <a:ext cx="8728517" cy="3269413"/>
          </a:xfrm>
        </p:spPr>
        <p:txBody>
          <a:bodyPr anchor="t">
            <a:normAutofit fontScale="70000" lnSpcReduction="20000"/>
          </a:bodyPr>
          <a:lstStyle/>
          <a:p>
            <a:pPr marL="0" indent="0">
              <a:buNone/>
            </a:pPr>
            <a:r>
              <a:rPr lang="en-US" dirty="0" smtClean="0"/>
              <a:t>Your Academic Senate meetings have always been held on Tuesday afternoons, which makes it almost impossible for several divisions (including Athletics and Physical Sciences) to send representatives.  The dean of one of the divisions comes to a meeting to say that decisions by the Senate will not be binding on her department because her faculty cannot participate.  What do you do?</a:t>
            </a:r>
            <a:endParaRPr lang="en-US" dirty="0"/>
          </a:p>
        </p:txBody>
      </p:sp>
      <p:pic>
        <p:nvPicPr>
          <p:cNvPr id="4" name="Picture 3" descr="bad-math-teacher_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077" y="4235396"/>
            <a:ext cx="3138338" cy="2401711"/>
          </a:xfrm>
          <a:prstGeom prst="rect">
            <a:avLst/>
          </a:prstGeom>
        </p:spPr>
      </p:pic>
    </p:spTree>
    <p:extLst>
      <p:ext uri="{BB962C8B-B14F-4D97-AF65-F5344CB8AC3E}">
        <p14:creationId xmlns:p14="http://schemas.microsoft.com/office/powerpoint/2010/main" val="513352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919"/>
            <a:ext cx="8229600" cy="1143000"/>
          </a:xfrm>
        </p:spPr>
        <p:txBody>
          <a:bodyPr/>
          <a:lstStyle/>
          <a:p>
            <a:r>
              <a:rPr lang="en-US" b="1" dirty="0" smtClean="0"/>
              <a:t>Creating An Agenda</a:t>
            </a:r>
            <a:endParaRPr lang="en-US" b="1" dirty="0"/>
          </a:p>
        </p:txBody>
      </p:sp>
      <p:sp>
        <p:nvSpPr>
          <p:cNvPr id="3" name="Content Placeholder 2"/>
          <p:cNvSpPr>
            <a:spLocks noGrp="1"/>
          </p:cNvSpPr>
          <p:nvPr>
            <p:ph idx="1"/>
          </p:nvPr>
        </p:nvSpPr>
        <p:spPr>
          <a:xfrm>
            <a:off x="457201" y="1600200"/>
            <a:ext cx="4566824" cy="4916108"/>
          </a:xfrm>
        </p:spPr>
        <p:txBody>
          <a:bodyPr anchor="t"/>
          <a:lstStyle/>
          <a:p>
            <a:pPr>
              <a:lnSpc>
                <a:spcPct val="100000"/>
              </a:lnSpc>
            </a:pPr>
            <a:r>
              <a:rPr lang="en-US" dirty="0" smtClean="0"/>
              <a:t>Who is responsible for creating the agenda?</a:t>
            </a:r>
          </a:p>
          <a:p>
            <a:pPr>
              <a:lnSpc>
                <a:spcPct val="100000"/>
              </a:lnSpc>
            </a:pPr>
            <a:r>
              <a:rPr lang="en-US" dirty="0" smtClean="0"/>
              <a:t>How much information do you include for each agenda item?</a:t>
            </a:r>
          </a:p>
          <a:p>
            <a:pPr>
              <a:lnSpc>
                <a:spcPct val="100000"/>
              </a:lnSpc>
            </a:pPr>
            <a:r>
              <a:rPr lang="en-US" dirty="0" smtClean="0"/>
              <a:t>Do you give a specific amount of time for discussion on each item?</a:t>
            </a:r>
            <a:endParaRPr lang="en-US" dirty="0"/>
          </a:p>
        </p:txBody>
      </p:sp>
      <p:pic>
        <p:nvPicPr>
          <p:cNvPr id="4" name="Picture 3" descr="hidden-agenda-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60" y="2305269"/>
            <a:ext cx="3476040" cy="2858077"/>
          </a:xfrm>
          <a:prstGeom prst="rect">
            <a:avLst/>
          </a:prstGeom>
        </p:spPr>
      </p:pic>
    </p:spTree>
    <p:extLst>
      <p:ext uri="{BB962C8B-B14F-4D97-AF65-F5344CB8AC3E}">
        <p14:creationId xmlns:p14="http://schemas.microsoft.com/office/powerpoint/2010/main" val="2804345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Effective Agendas</a:t>
            </a:r>
            <a:endParaRPr lang="en-US" b="1" dirty="0"/>
          </a:p>
        </p:txBody>
      </p:sp>
      <p:sp>
        <p:nvSpPr>
          <p:cNvPr id="3" name="Content Placeholder 2"/>
          <p:cNvSpPr>
            <a:spLocks noGrp="1"/>
          </p:cNvSpPr>
          <p:nvPr>
            <p:ph idx="1"/>
          </p:nvPr>
        </p:nvSpPr>
        <p:spPr>
          <a:xfrm>
            <a:off x="457200" y="1600200"/>
            <a:ext cx="8229600" cy="5035550"/>
          </a:xfrm>
        </p:spPr>
        <p:txBody>
          <a:bodyPr anchor="t">
            <a:normAutofit fontScale="92500" lnSpcReduction="10000"/>
          </a:bodyPr>
          <a:lstStyle/>
          <a:p>
            <a:pPr>
              <a:lnSpc>
                <a:spcPct val="100000"/>
              </a:lnSpc>
            </a:pPr>
            <a:r>
              <a:rPr lang="en-US" dirty="0" smtClean="0"/>
              <a:t>Effective agendas should include the background of all discussion items and not just a series of attached files.</a:t>
            </a:r>
          </a:p>
          <a:p>
            <a:pPr>
              <a:lnSpc>
                <a:spcPct val="100000"/>
              </a:lnSpc>
            </a:pPr>
            <a:r>
              <a:rPr lang="en-US" dirty="0" smtClean="0"/>
              <a:t>Including information like who, what, when, where, how, and why will minimize the time spent getting everyone on the same page during a meeting and will minimize confusion about why topics are being discussed.</a:t>
            </a:r>
          </a:p>
          <a:p>
            <a:pPr>
              <a:lnSpc>
                <a:spcPct val="100000"/>
              </a:lnSpc>
            </a:pPr>
            <a:r>
              <a:rPr lang="en-US" dirty="0" smtClean="0"/>
              <a:t>Attachments of relevant materials are also helpful, and should probably be resent each time they are to be discussed.</a:t>
            </a:r>
            <a:endParaRPr lang="en-US" dirty="0"/>
          </a:p>
        </p:txBody>
      </p:sp>
    </p:spTree>
    <p:extLst>
      <p:ext uri="{BB962C8B-B14F-4D97-AF65-F5344CB8AC3E}">
        <p14:creationId xmlns:p14="http://schemas.microsoft.com/office/powerpoint/2010/main" val="2261590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9757"/>
          </a:xfrm>
        </p:spPr>
        <p:txBody>
          <a:bodyPr>
            <a:noAutofit/>
          </a:bodyPr>
          <a:lstStyle/>
          <a:p>
            <a:r>
              <a:rPr lang="en-US" sz="3600" b="1" dirty="0" smtClean="0"/>
              <a:t>How Would You Handle This Situation?</a:t>
            </a:r>
            <a:endParaRPr lang="en-US" sz="3600" b="1" dirty="0"/>
          </a:p>
        </p:txBody>
      </p:sp>
      <p:sp>
        <p:nvSpPr>
          <p:cNvPr id="3" name="Content Placeholder 2"/>
          <p:cNvSpPr>
            <a:spLocks noGrp="1"/>
          </p:cNvSpPr>
          <p:nvPr>
            <p:ph idx="1"/>
          </p:nvPr>
        </p:nvSpPr>
        <p:spPr/>
        <p:txBody>
          <a:bodyPr anchor="t">
            <a:normAutofit fontScale="92500" lnSpcReduction="20000"/>
          </a:bodyPr>
          <a:lstStyle/>
          <a:p>
            <a:pPr marL="0" indent="0">
              <a:buNone/>
            </a:pPr>
            <a:r>
              <a:rPr lang="en-US" dirty="0" smtClean="0"/>
              <a:t>Your district chancellor is finalizing a contract with a college in the Philippines to provide educational consulting. Upon hearing about the possible contract, many college faculty are calling for the chancellor’s dismissal. How would you list the item on an agenda for discussion? What information would you include with the agenda?</a:t>
            </a:r>
            <a:endParaRPr lang="en-US" dirty="0"/>
          </a:p>
        </p:txBody>
      </p:sp>
    </p:spTree>
    <p:extLst>
      <p:ext uri="{BB962C8B-B14F-4D97-AF65-F5344CB8AC3E}">
        <p14:creationId xmlns:p14="http://schemas.microsoft.com/office/powerpoint/2010/main" val="53445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08"/>
            <a:ext cx="8229600" cy="1143000"/>
          </a:xfrm>
        </p:spPr>
        <p:txBody>
          <a:bodyPr/>
          <a:lstStyle/>
          <a:p>
            <a:r>
              <a:rPr lang="en-US" b="1" dirty="0" smtClean="0"/>
              <a:t>Managing the Meeting</a:t>
            </a:r>
            <a:endParaRPr lang="en-US" b="1" dirty="0"/>
          </a:p>
        </p:txBody>
      </p:sp>
      <p:sp>
        <p:nvSpPr>
          <p:cNvPr id="3" name="Content Placeholder 2"/>
          <p:cNvSpPr>
            <a:spLocks noGrp="1"/>
          </p:cNvSpPr>
          <p:nvPr>
            <p:ph idx="1"/>
          </p:nvPr>
        </p:nvSpPr>
        <p:spPr>
          <a:xfrm>
            <a:off x="457200" y="1159682"/>
            <a:ext cx="8229600" cy="5486651"/>
          </a:xfrm>
        </p:spPr>
        <p:txBody>
          <a:bodyPr anchor="t">
            <a:normAutofit/>
          </a:bodyPr>
          <a:lstStyle/>
          <a:p>
            <a:pPr>
              <a:lnSpc>
                <a:spcPct val="100000"/>
              </a:lnSpc>
            </a:pPr>
            <a:r>
              <a:rPr lang="en-US" sz="3600" dirty="0" smtClean="0"/>
              <a:t>Even with all of your previous preparation, a meeting can still be a challenge</a:t>
            </a:r>
          </a:p>
          <a:p>
            <a:pPr>
              <a:lnSpc>
                <a:spcPct val="100000"/>
              </a:lnSpc>
            </a:pPr>
            <a:r>
              <a:rPr lang="en-US" sz="3600" dirty="0" smtClean="0"/>
              <a:t>Have a set of adopted rules (like Robert’s Rules) that govern how the meeting will run</a:t>
            </a:r>
          </a:p>
          <a:p>
            <a:pPr>
              <a:lnSpc>
                <a:spcPct val="100000"/>
              </a:lnSpc>
            </a:pPr>
            <a:r>
              <a:rPr lang="en-US" sz="3600" dirty="0" smtClean="0"/>
              <a:t>How do you ensure that everyone gets to participate in the discussion?</a:t>
            </a:r>
          </a:p>
          <a:p>
            <a:pPr>
              <a:lnSpc>
                <a:spcPct val="100000"/>
              </a:lnSpc>
            </a:pPr>
            <a:endParaRPr lang="en-US" dirty="0"/>
          </a:p>
        </p:txBody>
      </p:sp>
    </p:spTree>
    <p:extLst>
      <p:ext uri="{BB962C8B-B14F-4D97-AF65-F5344CB8AC3E}">
        <p14:creationId xmlns:p14="http://schemas.microsoft.com/office/powerpoint/2010/main" val="357978804"/>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412</TotalTime>
  <Words>763</Words>
  <Application>Microsoft Macintosh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Twilight</vt:lpstr>
      <vt:lpstr>Avoiding a Train   Wreck: Ensuring Meetings are Effective and Productive</vt:lpstr>
      <vt:lpstr>Introductions</vt:lpstr>
      <vt:lpstr>Ineffective Meetings</vt:lpstr>
      <vt:lpstr>Relationships</vt:lpstr>
      <vt:lpstr>How Would You Handle This?</vt:lpstr>
      <vt:lpstr>Creating An Agenda</vt:lpstr>
      <vt:lpstr>Effective Agendas</vt:lpstr>
      <vt:lpstr>How Would You Handle This Situation?</vt:lpstr>
      <vt:lpstr>Managing the Meeting</vt:lpstr>
      <vt:lpstr>What Makes a Good Facilitator?</vt:lpstr>
      <vt:lpstr>How Would You Handle This?</vt:lpstr>
      <vt:lpstr>Managing the Meeting </vt:lpstr>
      <vt:lpstr>When Meetings Go Wrong</vt:lpstr>
      <vt:lpstr>Suggestions</vt:lpstr>
      <vt:lpstr>Soapboxes and Rabbit Holes</vt:lpstr>
      <vt:lpstr>PowerPoint Presentation</vt:lpstr>
      <vt:lpstr>Questions??</vt:lpstr>
    </vt:vector>
  </TitlesOfParts>
  <Company>Santiago Canyon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Rutan</dc:creator>
  <cp:lastModifiedBy>Dolores Davison</cp:lastModifiedBy>
  <cp:revision>22</cp:revision>
  <dcterms:created xsi:type="dcterms:W3CDTF">2014-05-24T20:15:15Z</dcterms:created>
  <dcterms:modified xsi:type="dcterms:W3CDTF">2016-06-08T18:30:02Z</dcterms:modified>
</cp:coreProperties>
</file>