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handoutMasterIdLst>
    <p:handoutMasterId r:id="rId22"/>
  </p:handoutMasterIdLst>
  <p:sldIdLst>
    <p:sldId id="257" r:id="rId2"/>
    <p:sldId id="275"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72"/>
    <p:restoredTop sz="71014"/>
  </p:normalViewPr>
  <p:slideViewPr>
    <p:cSldViewPr snapToGrid="0" snapToObjects="1">
      <p:cViewPr varScale="1">
        <p:scale>
          <a:sx n="83" d="100"/>
          <a:sy n="83" d="100"/>
        </p:scale>
        <p:origin x="832" y="192"/>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2109DD-9E8A-6D41-9997-C4B2B3766B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9904CB6-144A-074B-8566-C2DEE0FFFA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E7CEE63-850C-E444-A0A7-C17845F615A1}" type="datetimeFigureOut">
              <a:rPr lang="en-US"/>
              <a:pPr>
                <a:defRPr/>
              </a:pPr>
              <a:t>4/21/21</a:t>
            </a:fld>
            <a:endParaRPr lang="en-US"/>
          </a:p>
        </p:txBody>
      </p:sp>
      <p:sp>
        <p:nvSpPr>
          <p:cNvPr id="4" name="Footer Placeholder 3">
            <a:extLst>
              <a:ext uri="{FF2B5EF4-FFF2-40B4-BE49-F238E27FC236}">
                <a16:creationId xmlns:a16="http://schemas.microsoft.com/office/drawing/2014/main" id="{05E27F1A-A056-8147-9F68-3572CF39BE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3FCFCE4A-7812-F44C-972A-70E3CB12C107}"/>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FA3919E-1ABB-BD4E-BB62-263ECFAEEDD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4B8BCE-C4F3-454E-91A8-EFBC73247F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AB710B7-AD69-F54A-B1BE-B7B085C1B11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21F6222-2147-EA44-871A-196B611BC397}" type="datetimeFigureOut">
              <a:rPr lang="en-US"/>
              <a:pPr>
                <a:defRPr/>
              </a:pPr>
              <a:t>4/21/21</a:t>
            </a:fld>
            <a:endParaRPr lang="en-US"/>
          </a:p>
        </p:txBody>
      </p:sp>
      <p:sp>
        <p:nvSpPr>
          <p:cNvPr id="4" name="Slide Image Placeholder 3">
            <a:extLst>
              <a:ext uri="{FF2B5EF4-FFF2-40B4-BE49-F238E27FC236}">
                <a16:creationId xmlns:a16="http://schemas.microsoft.com/office/drawing/2014/main" id="{70E1704C-EB1B-FF45-907F-8CF752CD412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B4050EE-B4BC-4F41-B6BA-A99F3931AE7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1403F38-30A0-0048-8857-EA84D2906B4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CD349757-401E-8F47-9C4E-351C316CF53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C5B8A88-4E18-064B-AF7C-0F7C6F20BB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Welcome and Introductions</a:t>
            </a:r>
          </a:p>
          <a:p>
            <a:r>
              <a:rPr lang="en-US" sz="1200" b="0" i="0" u="none" strike="noStrike" kern="1200" dirty="0">
                <a:solidFill>
                  <a:schemeClr val="tx1"/>
                </a:solidFill>
                <a:effectLst/>
                <a:latin typeface="+mn-lt"/>
                <a:ea typeface="+mn-ea"/>
                <a:cs typeface="+mn-cs"/>
              </a:rPr>
              <a:t>Participants to post on the chat their name, college and role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Description: As a CTE and Non-Credit professional you have many challenges on your campus, region, district or even in your career. Often you can feel isolated and have no one to confide in to solve some critical and even controversial issues. Sometimes you want to advance in CTE or Non-Credit issues but cannot see the way forward.  After the session you will walk away with practical leadership and problem-solving tips and tricks, both in general and for your current issues.</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1</a:t>
            </a:fld>
            <a:endParaRPr lang="en-US" altLang="en-US"/>
          </a:p>
        </p:txBody>
      </p:sp>
    </p:spTree>
    <p:extLst>
      <p:ext uri="{BB962C8B-B14F-4D97-AF65-F5344CB8AC3E}">
        <p14:creationId xmlns:p14="http://schemas.microsoft.com/office/powerpoint/2010/main" val="105526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10</a:t>
            </a:fld>
            <a:endParaRPr lang="en-US" altLang="en-US"/>
          </a:p>
        </p:txBody>
      </p:sp>
    </p:spTree>
    <p:extLst>
      <p:ext uri="{BB962C8B-B14F-4D97-AF65-F5344CB8AC3E}">
        <p14:creationId xmlns:p14="http://schemas.microsoft.com/office/powerpoint/2010/main" val="1308963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US" dirty="0"/>
            </a:b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11</a:t>
            </a:fld>
            <a:endParaRPr lang="en-US" altLang="en-US"/>
          </a:p>
        </p:txBody>
      </p:sp>
    </p:spTree>
    <p:extLst>
      <p:ext uri="{BB962C8B-B14F-4D97-AF65-F5344CB8AC3E}">
        <p14:creationId xmlns:p14="http://schemas.microsoft.com/office/powerpoint/2010/main" val="4237213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12</a:t>
            </a:fld>
            <a:endParaRPr lang="en-US" altLang="en-US"/>
          </a:p>
        </p:txBody>
      </p:sp>
    </p:spTree>
    <p:extLst>
      <p:ext uri="{BB962C8B-B14F-4D97-AF65-F5344CB8AC3E}">
        <p14:creationId xmlns:p14="http://schemas.microsoft.com/office/powerpoint/2010/main" val="3922506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13</a:t>
            </a:fld>
            <a:endParaRPr lang="en-US" altLang="en-US"/>
          </a:p>
        </p:txBody>
      </p:sp>
    </p:spTree>
    <p:extLst>
      <p:ext uri="{BB962C8B-B14F-4D97-AF65-F5344CB8AC3E}">
        <p14:creationId xmlns:p14="http://schemas.microsoft.com/office/powerpoint/2010/main" val="3713205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Jamboard</a:t>
            </a:r>
            <a:r>
              <a:rPr lang="en-US" sz="1200" b="0" i="0" u="none" strike="noStrike" kern="1200" dirty="0">
                <a:solidFill>
                  <a:schemeClr val="tx1"/>
                </a:solidFill>
                <a:effectLst/>
                <a:latin typeface="+mn-lt"/>
                <a:ea typeface="+mn-ea"/>
                <a:cs typeface="+mn-cs"/>
              </a:rPr>
              <a:t>/Padlet (sharing)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mn-lt"/>
                <a:ea typeface="+mn-ea"/>
                <a:cs typeface="+mn-cs"/>
              </a:rPr>
              <a:t>Title: Effective </a:t>
            </a:r>
            <a:r>
              <a:rPr lang="en-US" sz="1200" dirty="0"/>
              <a:t>leadership strategies in Adult Education, Noncredit and CTE at your college/district</a:t>
            </a:r>
            <a:endParaRPr lang="en-US" sz="1200" b="0" i="0" u="none" strike="noStrike" kern="1200" dirty="0">
              <a:solidFill>
                <a:schemeClr val="tx1"/>
              </a:solidFill>
              <a:effectLst/>
              <a:latin typeface="+mn-lt"/>
              <a:ea typeface="+mn-ea"/>
              <a:cs typeface="+mn-cs"/>
            </a:endParaRPr>
          </a:p>
          <a:p>
            <a:pPr rtl="0"/>
            <a:r>
              <a:rPr lang="en-US" b="0" dirty="0">
                <a:effectLst/>
              </a:rPr>
              <a:t>https://</a:t>
            </a:r>
            <a:r>
              <a:rPr lang="en-US" b="0" dirty="0" err="1">
                <a:effectLst/>
              </a:rPr>
              <a:t>jamboard.google.com</a:t>
            </a:r>
            <a:r>
              <a:rPr lang="en-US" b="0" dirty="0">
                <a:effectLst/>
              </a:rPr>
              <a:t>/d/1I4P7C0nb93Wdio-qFMgf2gkhFKlTLgAYV2dw1ZAzH34/</a:t>
            </a:r>
            <a:r>
              <a:rPr lang="en-US" b="0" dirty="0" err="1">
                <a:effectLst/>
              </a:rPr>
              <a:t>edit?usp</a:t>
            </a:r>
            <a:r>
              <a:rPr lang="en-US" b="0" dirty="0">
                <a:effectLst/>
              </a:rPr>
              <a:t>=sharing </a:t>
            </a:r>
          </a:p>
          <a:p>
            <a:r>
              <a:rPr lang="en-US" dirty="0"/>
              <a:t>Participants post effective practices at the campus.</a:t>
            </a:r>
            <a:br>
              <a:rPr lang="en-US" dirty="0"/>
            </a:b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14</a:t>
            </a:fld>
            <a:endParaRPr lang="en-US" altLang="en-US"/>
          </a:p>
        </p:txBody>
      </p:sp>
    </p:spTree>
    <p:extLst>
      <p:ext uri="{BB962C8B-B14F-4D97-AF65-F5344CB8AC3E}">
        <p14:creationId xmlns:p14="http://schemas.microsoft.com/office/powerpoint/2010/main" val="4174592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Participants are encouraged to post other suggestions on the </a:t>
            </a:r>
            <a:r>
              <a:rPr lang="en-US" sz="1200" b="0" i="0" u="none" strike="noStrike" kern="1200" dirty="0" err="1">
                <a:solidFill>
                  <a:schemeClr val="tx1"/>
                </a:solidFill>
                <a:effectLst/>
                <a:latin typeface="+mn-lt"/>
                <a:ea typeface="+mn-ea"/>
                <a:cs typeface="+mn-cs"/>
              </a:rPr>
              <a:t>Pathable</a:t>
            </a:r>
            <a:r>
              <a:rPr lang="en-US" sz="1200" b="0" i="0" u="none" strike="noStrike" kern="1200" dirty="0">
                <a:solidFill>
                  <a:schemeClr val="tx1"/>
                </a:solidFill>
                <a:effectLst/>
                <a:latin typeface="+mn-lt"/>
                <a:ea typeface="+mn-ea"/>
                <a:cs typeface="+mn-cs"/>
              </a:rPr>
              <a:t> CHAT</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15</a:t>
            </a:fld>
            <a:endParaRPr lang="en-US" altLang="en-US"/>
          </a:p>
        </p:txBody>
      </p:sp>
    </p:spTree>
    <p:extLst>
      <p:ext uri="{BB962C8B-B14F-4D97-AF65-F5344CB8AC3E}">
        <p14:creationId xmlns:p14="http://schemas.microsoft.com/office/powerpoint/2010/main" val="580295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mn-lt"/>
                <a:ea typeface="+mn-ea"/>
                <a:cs typeface="+mn-cs"/>
              </a:rPr>
              <a:t>Participants are encouraged to post other suggestions on the </a:t>
            </a:r>
            <a:r>
              <a:rPr lang="en-US" sz="1200" b="0" i="0" u="none" strike="noStrike" kern="1200" dirty="0" err="1">
                <a:solidFill>
                  <a:schemeClr val="tx1"/>
                </a:solidFill>
                <a:effectLst/>
                <a:latin typeface="+mn-lt"/>
                <a:ea typeface="+mn-ea"/>
                <a:cs typeface="+mn-cs"/>
              </a:rPr>
              <a:t>Pathable</a:t>
            </a:r>
            <a:r>
              <a:rPr lang="en-US" sz="1200" b="0" i="0" u="none" strike="noStrike" kern="1200" dirty="0">
                <a:solidFill>
                  <a:schemeClr val="tx1"/>
                </a:solidFill>
                <a:effectLst/>
                <a:latin typeface="+mn-lt"/>
                <a:ea typeface="+mn-ea"/>
                <a:cs typeface="+mn-cs"/>
              </a:rPr>
              <a:t> CHAT</a:t>
            </a: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16</a:t>
            </a:fld>
            <a:endParaRPr lang="en-US" altLang="en-US"/>
          </a:p>
        </p:txBody>
      </p:sp>
    </p:spTree>
    <p:extLst>
      <p:ext uri="{BB962C8B-B14F-4D97-AF65-F5344CB8AC3E}">
        <p14:creationId xmlns:p14="http://schemas.microsoft.com/office/powerpoint/2010/main" val="22964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17</a:t>
            </a:fld>
            <a:endParaRPr lang="en-US" altLang="en-US"/>
          </a:p>
        </p:txBody>
      </p:sp>
    </p:spTree>
    <p:extLst>
      <p:ext uri="{BB962C8B-B14F-4D97-AF65-F5344CB8AC3E}">
        <p14:creationId xmlns:p14="http://schemas.microsoft.com/office/powerpoint/2010/main" val="1139668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Walker (1 minute)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18</a:t>
            </a:fld>
            <a:endParaRPr lang="en-US" altLang="en-US"/>
          </a:p>
        </p:txBody>
      </p:sp>
    </p:spTree>
    <p:extLst>
      <p:ext uri="{BB962C8B-B14F-4D97-AF65-F5344CB8AC3E}">
        <p14:creationId xmlns:p14="http://schemas.microsoft.com/office/powerpoint/2010/main" val="3801604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Walker (1min)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19</a:t>
            </a:fld>
            <a:endParaRPr lang="en-US" altLang="en-US"/>
          </a:p>
        </p:txBody>
      </p:sp>
    </p:spTree>
    <p:extLst>
      <p:ext uri="{BB962C8B-B14F-4D97-AF65-F5344CB8AC3E}">
        <p14:creationId xmlns:p14="http://schemas.microsoft.com/office/powerpoint/2010/main" val="41202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2</a:t>
            </a:fld>
            <a:endParaRPr lang="en-US" altLang="en-US"/>
          </a:p>
        </p:txBody>
      </p:sp>
    </p:spTree>
    <p:extLst>
      <p:ext uri="{BB962C8B-B14F-4D97-AF65-F5344CB8AC3E}">
        <p14:creationId xmlns:p14="http://schemas.microsoft.com/office/powerpoint/2010/main" val="3025948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3</a:t>
            </a:fld>
            <a:endParaRPr lang="en-US" altLang="en-US"/>
          </a:p>
        </p:txBody>
      </p:sp>
    </p:spTree>
    <p:extLst>
      <p:ext uri="{BB962C8B-B14F-4D97-AF65-F5344CB8AC3E}">
        <p14:creationId xmlns:p14="http://schemas.microsoft.com/office/powerpoint/2010/main" val="3103375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Create a poll</a:t>
            </a:r>
          </a:p>
          <a:p>
            <a:r>
              <a:rPr lang="en-US" sz="1200" b="0" i="0" u="none" strike="noStrike" kern="1200" dirty="0">
                <a:solidFill>
                  <a:schemeClr val="tx1"/>
                </a:solidFill>
                <a:effectLst/>
                <a:latin typeface="+mn-lt"/>
                <a:ea typeface="+mn-ea"/>
                <a:cs typeface="+mn-cs"/>
              </a:rPr>
              <a:t>Title: Noncredit &amp; CTE Leadership</a:t>
            </a:r>
          </a:p>
          <a:p>
            <a:r>
              <a:rPr lang="en-US" sz="1200" b="0" i="0" u="none" strike="noStrike" kern="1200" dirty="0">
                <a:solidFill>
                  <a:schemeClr val="tx1"/>
                </a:solidFill>
                <a:effectLst/>
                <a:latin typeface="+mn-lt"/>
                <a:ea typeface="+mn-ea"/>
                <a:cs typeface="+mn-cs"/>
              </a:rPr>
              <a:t>Question: </a:t>
            </a:r>
            <a:r>
              <a:rPr lang="en-US" dirty="0"/>
              <a:t>What structures or activities are an integral part of the campus and your local academic senate work to advance Noncredit &amp; CTE.?  </a:t>
            </a:r>
          </a:p>
          <a:p>
            <a:r>
              <a:rPr lang="en-US" dirty="0"/>
              <a:t>Poll options: Select all that apply- </a:t>
            </a:r>
          </a:p>
          <a:p>
            <a:pPr marL="342900" indent="-342900">
              <a:buFont typeface="Arial" panose="020B0604020202020204" pitchFamily="34" charset="0"/>
              <a:buChar char="•"/>
            </a:pPr>
            <a:r>
              <a:rPr lang="en-US" dirty="0"/>
              <a:t>senate standing or </a:t>
            </a:r>
            <a:r>
              <a:rPr lang="en-US" dirty="0" err="1"/>
              <a:t>adhoc</a:t>
            </a:r>
            <a:r>
              <a:rPr lang="en-US" dirty="0"/>
              <a:t> committee</a:t>
            </a:r>
          </a:p>
          <a:p>
            <a:pPr marL="342900" indent="-342900">
              <a:buFont typeface="Arial" panose="020B0604020202020204" pitchFamily="34" charset="0"/>
              <a:buChar char="•"/>
            </a:pPr>
            <a:r>
              <a:rPr lang="en-US" dirty="0" err="1"/>
              <a:t>agendize</a:t>
            </a:r>
            <a:r>
              <a:rPr lang="en-US" dirty="0"/>
              <a:t> regularly at senate meetings</a:t>
            </a:r>
          </a:p>
          <a:p>
            <a:pPr marL="342900" indent="-342900">
              <a:buFont typeface="Arial" panose="020B0604020202020204" pitchFamily="34" charset="0"/>
              <a:buChar char="•"/>
            </a:pPr>
            <a:r>
              <a:rPr lang="en-US" dirty="0"/>
              <a:t>college advisory committee</a:t>
            </a:r>
          </a:p>
          <a:p>
            <a:pPr marL="342900" indent="-342900">
              <a:buFont typeface="Arial" panose="020B0604020202020204" pitchFamily="34" charset="0"/>
              <a:buChar char="•"/>
            </a:pPr>
            <a:r>
              <a:rPr lang="en-US" dirty="0"/>
              <a:t>robust marketing  strategies</a:t>
            </a:r>
          </a:p>
          <a:p>
            <a:pPr marL="342900" indent="-342900">
              <a:buFont typeface="Arial" panose="020B0604020202020204" pitchFamily="34" charset="0"/>
              <a:buChar char="•"/>
            </a:pPr>
            <a:r>
              <a:rPr lang="en-US" dirty="0"/>
              <a:t>clear communication with students </a:t>
            </a:r>
          </a:p>
          <a:p>
            <a:pPr marL="342900" indent="-342900">
              <a:buFont typeface="Arial" panose="020B0604020202020204" pitchFamily="34" charset="0"/>
              <a:buChar char="•"/>
            </a:pPr>
            <a:r>
              <a:rPr lang="en-US" dirty="0"/>
              <a:t>integrated with guided pathways</a:t>
            </a:r>
          </a:p>
          <a:p>
            <a:endParaRPr lang="en-US" sz="1200" b="0" i="0" u="none" strike="noStrike" kern="1200" dirty="0">
              <a:solidFill>
                <a:schemeClr val="tx1"/>
              </a:solidFill>
              <a:effectLst/>
              <a:latin typeface="+mn-lt"/>
              <a:ea typeface="+mn-ea"/>
              <a:cs typeface="+mn-cs"/>
            </a:endParaRP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4</a:t>
            </a:fld>
            <a:endParaRPr lang="en-US" altLang="en-US"/>
          </a:p>
        </p:txBody>
      </p:sp>
    </p:spTree>
    <p:extLst>
      <p:ext uri="{BB962C8B-B14F-4D97-AF65-F5344CB8AC3E}">
        <p14:creationId xmlns:p14="http://schemas.microsoft.com/office/powerpoint/2010/main" val="103568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dirty="0">
                <a:effectLst/>
              </a:rPr>
            </a:b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5</a:t>
            </a:fld>
            <a:endParaRPr lang="en-US" altLang="en-US"/>
          </a:p>
        </p:txBody>
      </p:sp>
    </p:spTree>
    <p:extLst>
      <p:ext uri="{BB962C8B-B14F-4D97-AF65-F5344CB8AC3E}">
        <p14:creationId xmlns:p14="http://schemas.microsoft.com/office/powerpoint/2010/main" val="253413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6</a:t>
            </a:fld>
            <a:endParaRPr lang="en-US" altLang="en-US"/>
          </a:p>
        </p:txBody>
      </p:sp>
    </p:spTree>
    <p:extLst>
      <p:ext uri="{BB962C8B-B14F-4D97-AF65-F5344CB8AC3E}">
        <p14:creationId xmlns:p14="http://schemas.microsoft.com/office/powerpoint/2010/main" val="1644433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7</a:t>
            </a:fld>
            <a:endParaRPr lang="en-US" altLang="en-US"/>
          </a:p>
        </p:txBody>
      </p:sp>
    </p:spTree>
    <p:extLst>
      <p:ext uri="{BB962C8B-B14F-4D97-AF65-F5344CB8AC3E}">
        <p14:creationId xmlns:p14="http://schemas.microsoft.com/office/powerpoint/2010/main" val="235039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8</a:t>
            </a:fld>
            <a:endParaRPr lang="en-US" altLang="en-US"/>
          </a:p>
        </p:txBody>
      </p:sp>
    </p:spTree>
    <p:extLst>
      <p:ext uri="{BB962C8B-B14F-4D97-AF65-F5344CB8AC3E}">
        <p14:creationId xmlns:p14="http://schemas.microsoft.com/office/powerpoint/2010/main" val="2591722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Activity:</a:t>
            </a:r>
          </a:p>
          <a:p>
            <a:pPr rtl="0"/>
            <a:r>
              <a:rPr lang="en-US" sz="1200" b="0" i="0" u="none" strike="noStrike" kern="1200" dirty="0">
                <a:solidFill>
                  <a:schemeClr val="tx1"/>
                </a:solidFill>
                <a:effectLst/>
                <a:latin typeface="+mn-lt"/>
                <a:ea typeface="+mn-ea"/>
                <a:cs typeface="+mn-cs"/>
              </a:rPr>
              <a:t>(5 min) in Google doc with the question below for participants to answer.</a:t>
            </a:r>
            <a:endParaRPr lang="en-US" b="0" dirty="0">
              <a:effectLst/>
            </a:endParaRPr>
          </a:p>
          <a:p>
            <a:pPr rtl="0"/>
            <a:r>
              <a:rPr lang="en-US" sz="1200" b="0" i="0" u="none" strike="noStrike" kern="1200" dirty="0">
                <a:solidFill>
                  <a:schemeClr val="tx1"/>
                </a:solidFill>
                <a:effectLst/>
                <a:latin typeface="+mn-lt"/>
                <a:ea typeface="+mn-ea"/>
                <a:cs typeface="+mn-cs"/>
              </a:rPr>
              <a:t>What programs are more valued at the Community College?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mn-lt"/>
                <a:ea typeface="+mn-ea"/>
                <a:cs typeface="+mn-cs"/>
              </a:rPr>
              <a:t>(5 min) to review responses</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Google doc </a:t>
            </a:r>
            <a:r>
              <a:rPr lang="en-US" sz="1200" b="1" i="0" u="none" strike="noStrike" kern="1200" dirty="0">
                <a:solidFill>
                  <a:srgbClr val="C00000"/>
                </a:solidFill>
                <a:effectLst/>
                <a:latin typeface="+mn-lt"/>
                <a:ea typeface="+mn-ea"/>
                <a:cs typeface="+mn-cs"/>
              </a:rPr>
              <a:t>link:</a:t>
            </a:r>
            <a:endParaRPr lang="en-US" sz="1200" b="0" i="0" u="none" strike="noStrike" kern="1200" dirty="0">
              <a:solidFill>
                <a:schemeClr val="tx1"/>
              </a:solidFill>
              <a:effectLst/>
              <a:latin typeface="+mn-lt"/>
              <a:ea typeface="+mn-ea"/>
              <a:cs typeface="+mn-cs"/>
            </a:endParaRPr>
          </a:p>
          <a:p>
            <a:pPr rtl="0"/>
            <a:r>
              <a:rPr lang="en-US" b="0" dirty="0">
                <a:effectLst/>
              </a:rPr>
              <a:t>https://</a:t>
            </a:r>
            <a:r>
              <a:rPr lang="en-US" b="0" dirty="0" err="1">
                <a:effectLst/>
              </a:rPr>
              <a:t>docs.google.com</a:t>
            </a:r>
            <a:r>
              <a:rPr lang="en-US" b="0" dirty="0">
                <a:effectLst/>
              </a:rPr>
              <a:t>/document/d/1DhXsYvBYO7e7Sn4BeHW-elumPHkF77tPFLb7_GU1kiA/</a:t>
            </a:r>
            <a:r>
              <a:rPr lang="en-US" b="0" dirty="0" err="1">
                <a:effectLst/>
              </a:rPr>
              <a:t>edit?usp</a:t>
            </a:r>
            <a:r>
              <a:rPr lang="en-US" b="0" dirty="0">
                <a:effectLst/>
              </a:rPr>
              <a:t>=sharing</a:t>
            </a:r>
          </a:p>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9</a:t>
            </a:fld>
            <a:endParaRPr lang="en-US" altLang="en-US"/>
          </a:p>
        </p:txBody>
      </p:sp>
    </p:spTree>
    <p:extLst>
      <p:ext uri="{BB962C8B-B14F-4D97-AF65-F5344CB8AC3E}">
        <p14:creationId xmlns:p14="http://schemas.microsoft.com/office/powerpoint/2010/main" val="10041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683512"/>
            <a:ext cx="10432249" cy="1736660"/>
          </a:xfrm>
        </p:spPr>
        <p:txBody>
          <a:bodyPr anchor="t">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0849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FD9576-494F-3E43-A7FE-BC377E42484D}"/>
              </a:ext>
            </a:extLst>
          </p:cNvPr>
          <p:cNvSpPr/>
          <p:nvPr userDrawn="1"/>
        </p:nvSpPr>
        <p:spPr>
          <a:xfrm>
            <a:off x="0" y="0"/>
            <a:ext cx="12192000" cy="2355850"/>
          </a:xfrm>
          <a:prstGeom prst="rect">
            <a:avLst/>
          </a:prstGeom>
          <a:solidFill>
            <a:schemeClr val="tx1"/>
          </a:solidFill>
          <a:ln>
            <a:noFill/>
          </a:ln>
          <a:effectLst>
            <a:outerShdw blurRad="228600" dist="635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B4B7144E-B0EE-C54F-BC15-15EC7E2CBB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235426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D845EA61-1AC0-4A40-834E-2228433D37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0319" y="403412"/>
            <a:ext cx="8793479" cy="1685768"/>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12">
            <a:extLst>
              <a:ext uri="{FF2B5EF4-FFF2-40B4-BE49-F238E27FC236}">
                <a16:creationId xmlns:a16="http://schemas.microsoft.com/office/drawing/2014/main" id="{0D4DE4C4-F5D1-C846-A9A3-60A4ACB9A660}"/>
              </a:ext>
            </a:extLst>
          </p:cNvPr>
          <p:cNvSpPr>
            <a:spLocks noGrp="1"/>
          </p:cNvSpPr>
          <p:nvPr>
            <p:ph type="sldNum" sz="quarter" idx="10"/>
          </p:nvPr>
        </p:nvSpPr>
        <p:spPr/>
        <p:txBody>
          <a:bodyPr/>
          <a:lstStyle>
            <a:lvl1pPr>
              <a:defRPr/>
            </a:lvl1pPr>
          </a:lstStyle>
          <a:p>
            <a:pPr>
              <a:defRPr/>
            </a:pPr>
            <a:fld id="{8E7112F3-EDBC-C34C-9442-87893BAF7381}" type="slidenum">
              <a:rPr lang="en-US"/>
              <a:pPr>
                <a:defRPr/>
              </a:pPr>
              <a:t>‹#›</a:t>
            </a:fld>
            <a:endParaRPr lang="en-US" dirty="0"/>
          </a:p>
        </p:txBody>
      </p:sp>
    </p:spTree>
    <p:extLst>
      <p:ext uri="{BB962C8B-B14F-4D97-AF65-F5344CB8AC3E}">
        <p14:creationId xmlns:p14="http://schemas.microsoft.com/office/powerpoint/2010/main" val="410329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0A4E45-3A6F-814E-A529-716706C9B978}"/>
              </a:ext>
            </a:extLst>
          </p:cNvPr>
          <p:cNvSpPr/>
          <p:nvPr userDrawn="1"/>
        </p:nvSpPr>
        <p:spPr>
          <a:xfrm>
            <a:off x="0" y="0"/>
            <a:ext cx="927100" cy="6858000"/>
          </a:xfrm>
          <a:prstGeom prst="rect">
            <a:avLst/>
          </a:prstGeom>
          <a:solidFill>
            <a:schemeClr val="tx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5">
            <a:extLst>
              <a:ext uri="{FF2B5EF4-FFF2-40B4-BE49-F238E27FC236}">
                <a16:creationId xmlns:a16="http://schemas.microsoft.com/office/drawing/2014/main" id="{DDB0319F-754A-0F4B-963D-38A2D83E40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493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48AE61B8-B791-2144-976A-6C7E7E37F085}"/>
              </a:ext>
            </a:extLst>
          </p:cNvPr>
          <p:cNvSpPr>
            <a:spLocks noGrp="1"/>
          </p:cNvSpPr>
          <p:nvPr>
            <p:ph type="sldNum" sz="quarter" idx="10"/>
          </p:nvPr>
        </p:nvSpPr>
        <p:spPr/>
        <p:txBody>
          <a:bodyPr/>
          <a:lstStyle>
            <a:lvl1pPr>
              <a:defRPr/>
            </a:lvl1pPr>
          </a:lstStyle>
          <a:p>
            <a:pPr>
              <a:defRPr/>
            </a:pPr>
            <a:fld id="{01C90F58-CCC4-014C-9F0D-4A5D97A4EAD3}" type="slidenum">
              <a:rPr lang="en-US" altLang="en-US"/>
              <a:pPr>
                <a:defRPr/>
              </a:pPr>
              <a:t>‹#›</a:t>
            </a:fld>
            <a:endParaRPr lang="en-US" altLang="en-US"/>
          </a:p>
        </p:txBody>
      </p:sp>
    </p:spTree>
    <p:extLst>
      <p:ext uri="{BB962C8B-B14F-4D97-AF65-F5344CB8AC3E}">
        <p14:creationId xmlns:p14="http://schemas.microsoft.com/office/powerpoint/2010/main" val="1843487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A97B4A-1F40-AA40-B3D9-C2966CBAF176}"/>
              </a:ext>
            </a:extLst>
          </p:cNvPr>
          <p:cNvSpPr/>
          <p:nvPr userDrawn="1"/>
        </p:nvSpPr>
        <p:spPr>
          <a:xfrm>
            <a:off x="0" y="0"/>
            <a:ext cx="927100" cy="6858000"/>
          </a:xfrm>
          <a:prstGeom prst="rect">
            <a:avLst/>
          </a:prstGeom>
          <a:solidFill>
            <a:schemeClr val="tx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B9F3A0B4-649E-144D-8F89-408C4A96B6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50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0C956679-10ED-8146-9ED9-A764A4A836AB}"/>
              </a:ext>
            </a:extLst>
          </p:cNvPr>
          <p:cNvSpPr>
            <a:spLocks noGrp="1"/>
          </p:cNvSpPr>
          <p:nvPr>
            <p:ph type="sldNum" sz="quarter" idx="10"/>
          </p:nvPr>
        </p:nvSpPr>
        <p:spPr/>
        <p:txBody>
          <a:bodyPr/>
          <a:lstStyle>
            <a:lvl1pPr>
              <a:defRPr/>
            </a:lvl1pPr>
          </a:lstStyle>
          <a:p>
            <a:pPr>
              <a:defRPr/>
            </a:pPr>
            <a:fld id="{8C8D422D-E18D-E443-AEEE-968511DE0B5D}" type="slidenum">
              <a:rPr lang="en-US" altLang="en-US"/>
              <a:pPr>
                <a:defRPr/>
              </a:pPr>
              <a:t>‹#›</a:t>
            </a:fld>
            <a:endParaRPr lang="en-US" altLang="en-US"/>
          </a:p>
        </p:txBody>
      </p:sp>
    </p:spTree>
    <p:extLst>
      <p:ext uri="{BB962C8B-B14F-4D97-AF65-F5344CB8AC3E}">
        <p14:creationId xmlns:p14="http://schemas.microsoft.com/office/powerpoint/2010/main" val="79418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CAA70CF7-A8F4-FA4A-927A-4B987349E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3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520CECDD-2CCE-9941-A0AC-50B7C9BF552E}"/>
              </a:ext>
            </a:extLst>
          </p:cNvPr>
          <p:cNvSpPr>
            <a:spLocks noGrp="1"/>
          </p:cNvSpPr>
          <p:nvPr>
            <p:ph type="sldNum" sz="quarter" idx="10"/>
          </p:nvPr>
        </p:nvSpPr>
        <p:spPr>
          <a:xfrm>
            <a:off x="10298113" y="6356350"/>
            <a:ext cx="1055687" cy="365125"/>
          </a:xfrm>
        </p:spPr>
        <p:txBody>
          <a:bodyPr/>
          <a:lstStyle>
            <a:lvl1pPr>
              <a:defRPr/>
            </a:lvl1pPr>
          </a:lstStyle>
          <a:p>
            <a:pPr>
              <a:defRPr/>
            </a:pPr>
            <a:fld id="{DA4ED187-291C-B44F-B782-25BD5EF05F47}" type="slidenum">
              <a:rPr lang="en-US" altLang="en-US"/>
              <a:pPr>
                <a:defRPr/>
              </a:pPr>
              <a:t>‹#›</a:t>
            </a:fld>
            <a:endParaRPr lang="en-US" altLang="en-US"/>
          </a:p>
        </p:txBody>
      </p:sp>
    </p:spTree>
    <p:extLst>
      <p:ext uri="{BB962C8B-B14F-4D97-AF65-F5344CB8AC3E}">
        <p14:creationId xmlns:p14="http://schemas.microsoft.com/office/powerpoint/2010/main" val="1682216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2FEEA16-74B3-2C48-821C-3F71678B88B7}"/>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47AA34-7E86-D543-AAC1-B98F41267D85}"/>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B9146C79-A3BA-2544-81BB-A2E94AD41872}"/>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9804AFE9-9FEA-284F-8400-7935F8FB317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hf hdr="0" dt="0"/>
  <p:txStyles>
    <p:titleStyle>
      <a:lvl1pPr algn="l" rtl="0" eaLnBrk="1" fontAlgn="base" hangingPunct="1">
        <a:lnSpc>
          <a:spcPct val="90000"/>
        </a:lnSpc>
        <a:spcBef>
          <a:spcPct val="0"/>
        </a:spcBef>
        <a:spcAft>
          <a:spcPct val="0"/>
        </a:spcAft>
        <a:defRPr sz="4400" kern="1200">
          <a:solidFill>
            <a:schemeClr val="accent1"/>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indd.adobe.com/view/7f4e2df0-a2c8-42cd-8a88-bb92cfc68ed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calpassplus.org/LaunchBoard/Student-Success-Metrics.asp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mailto:ewalker@riohondo.edu" TargetMode="External"/><Relationship Id="rId4" Type="http://schemas.openxmlformats.org/officeDocument/2006/relationships/hyperlink" Target="mailto:info@asccc.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64F1144E-417C-8446-B766-622F00F66778}"/>
              </a:ext>
            </a:extLst>
          </p:cNvPr>
          <p:cNvSpPr>
            <a:spLocks noGrp="1" noChangeArrowheads="1"/>
          </p:cNvSpPr>
          <p:nvPr>
            <p:ph type="title"/>
          </p:nvPr>
        </p:nvSpPr>
        <p:spPr>
          <a:xfrm>
            <a:off x="958849" y="4481849"/>
            <a:ext cx="10464711" cy="2279560"/>
          </a:xfrm>
        </p:spPr>
        <p:txBody>
          <a:bodyPr>
            <a:normAutofit fontScale="90000"/>
          </a:bodyPr>
          <a:lstStyle/>
          <a:p>
            <a:r>
              <a:rPr lang="en-US" b="1" dirty="0"/>
              <a:t>Effective Leadership Strategies for Adult Education, Noncredit and CTE</a:t>
            </a:r>
            <a:br>
              <a:rPr lang="en-US" b="1" dirty="0"/>
            </a:br>
            <a:r>
              <a:rPr lang="en-US" sz="2000" dirty="0"/>
              <a:t>Mayra E. Cruz, CTE Leadership Committee</a:t>
            </a:r>
            <a:br>
              <a:rPr lang="en-US" sz="2000" dirty="0"/>
            </a:br>
            <a:r>
              <a:rPr lang="en-US" sz="2000" dirty="0"/>
              <a:t>Dr. Elizabeth Walker, Noncredit &amp; Basic Skills Committee</a:t>
            </a:r>
            <a:br>
              <a:rPr lang="en-US" sz="2000" dirty="0"/>
            </a:br>
            <a:r>
              <a:rPr lang="en-US" sz="2000" dirty="0"/>
              <a:t>May 1, 2021 9-10 am</a:t>
            </a:r>
            <a:br>
              <a:rPr lang="en-US" dirty="0"/>
            </a:br>
            <a:br>
              <a:rPr lang="en-US" dirty="0"/>
            </a:b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82A40-9D11-0A42-8B73-2718AA9CF744}"/>
              </a:ext>
            </a:extLst>
          </p:cNvPr>
          <p:cNvSpPr>
            <a:spLocks noGrp="1"/>
          </p:cNvSpPr>
          <p:nvPr>
            <p:ph type="title"/>
          </p:nvPr>
        </p:nvSpPr>
        <p:spPr/>
        <p:txBody>
          <a:bodyPr>
            <a:normAutofit/>
          </a:bodyPr>
          <a:lstStyle/>
          <a:p>
            <a:r>
              <a:rPr lang="en-US" sz="5400" dirty="0"/>
              <a:t>Why Noncredit Now</a:t>
            </a:r>
          </a:p>
        </p:txBody>
      </p:sp>
      <p:sp>
        <p:nvSpPr>
          <p:cNvPr id="3" name="Content Placeholder 2">
            <a:extLst>
              <a:ext uri="{FF2B5EF4-FFF2-40B4-BE49-F238E27FC236}">
                <a16:creationId xmlns:a16="http://schemas.microsoft.com/office/drawing/2014/main" id="{ABE3351B-3F10-4549-8DF2-43152B17DC90}"/>
              </a:ext>
            </a:extLst>
          </p:cNvPr>
          <p:cNvSpPr>
            <a:spLocks noGrp="1"/>
          </p:cNvSpPr>
          <p:nvPr>
            <p:ph sz="half" idx="2"/>
          </p:nvPr>
        </p:nvSpPr>
        <p:spPr/>
        <p:txBody>
          <a:bodyPr/>
          <a:lstStyle/>
          <a:p>
            <a:pPr marL="342900" indent="-342900" fontAlgn="base">
              <a:buFont typeface="Arial" panose="020B0604020202020204" pitchFamily="34" charset="0"/>
              <a:buChar char="•"/>
            </a:pPr>
            <a:r>
              <a:rPr lang="en-US" sz="3600" dirty="0"/>
              <a:t>Role played in Guided Pathways</a:t>
            </a:r>
          </a:p>
          <a:p>
            <a:pPr fontAlgn="base"/>
            <a:endParaRPr lang="en-US" sz="3600" dirty="0"/>
          </a:p>
          <a:p>
            <a:pPr marL="342900" indent="-342900" fontAlgn="base">
              <a:buFont typeface="Arial" panose="020B0604020202020204" pitchFamily="34" charset="0"/>
              <a:buChar char="•"/>
            </a:pPr>
            <a:r>
              <a:rPr lang="en-US" sz="3600" dirty="0"/>
              <a:t>Noncredit to Credit to certificates/degrees</a:t>
            </a:r>
          </a:p>
          <a:p>
            <a:endParaRPr lang="en-US" dirty="0"/>
          </a:p>
        </p:txBody>
      </p:sp>
      <p:pic>
        <p:nvPicPr>
          <p:cNvPr id="6" name="Content Placeholder 5">
            <a:extLst>
              <a:ext uri="{FF2B5EF4-FFF2-40B4-BE49-F238E27FC236}">
                <a16:creationId xmlns:a16="http://schemas.microsoft.com/office/drawing/2014/main" id="{D38BEDF2-3832-B649-B2FE-373D2862D5DF}"/>
              </a:ext>
            </a:extLst>
          </p:cNvPr>
          <p:cNvPicPr>
            <a:picLocks noGrp="1" noChangeAspect="1"/>
          </p:cNvPicPr>
          <p:nvPr>
            <p:ph sz="quarter" idx="4"/>
          </p:nvPr>
        </p:nvPicPr>
        <p:blipFill>
          <a:blip r:embed="rId3"/>
          <a:stretch>
            <a:fillRect/>
          </a:stretch>
        </p:blipFill>
        <p:spPr>
          <a:xfrm>
            <a:off x="6373868" y="2158667"/>
            <a:ext cx="4949825" cy="3507842"/>
          </a:xfrm>
          <a:prstGeom prst="rect">
            <a:avLst/>
          </a:prstGeom>
        </p:spPr>
      </p:pic>
      <p:sp>
        <p:nvSpPr>
          <p:cNvPr id="4" name="Slide Number Placeholder 3">
            <a:extLst>
              <a:ext uri="{FF2B5EF4-FFF2-40B4-BE49-F238E27FC236}">
                <a16:creationId xmlns:a16="http://schemas.microsoft.com/office/drawing/2014/main" id="{8DB6671A-204C-944F-AD3F-2C594BD92479}"/>
              </a:ext>
            </a:extLst>
          </p:cNvPr>
          <p:cNvSpPr>
            <a:spLocks noGrp="1"/>
          </p:cNvSpPr>
          <p:nvPr>
            <p:ph type="sldNum" sz="quarter" idx="10"/>
          </p:nvPr>
        </p:nvSpPr>
        <p:spPr/>
        <p:txBody>
          <a:bodyPr/>
          <a:lstStyle/>
          <a:p>
            <a:pPr>
              <a:defRPr/>
            </a:pPr>
            <a:fld id="{8E7112F3-EDBC-C34C-9442-87893BAF7381}" type="slidenum">
              <a:rPr lang="en-US" smtClean="0"/>
              <a:pPr>
                <a:defRPr/>
              </a:pPr>
              <a:t>10</a:t>
            </a:fld>
            <a:endParaRPr lang="en-US" dirty="0"/>
          </a:p>
        </p:txBody>
      </p:sp>
    </p:spTree>
    <p:extLst>
      <p:ext uri="{BB962C8B-B14F-4D97-AF65-F5344CB8AC3E}">
        <p14:creationId xmlns:p14="http://schemas.microsoft.com/office/powerpoint/2010/main" val="2817248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438A-24EB-6F4E-A877-182E3C154066}"/>
              </a:ext>
            </a:extLst>
          </p:cNvPr>
          <p:cNvSpPr>
            <a:spLocks noGrp="1"/>
          </p:cNvSpPr>
          <p:nvPr>
            <p:ph type="title"/>
          </p:nvPr>
        </p:nvSpPr>
        <p:spPr/>
        <p:txBody>
          <a:bodyPr>
            <a:normAutofit/>
          </a:bodyPr>
          <a:lstStyle/>
          <a:p>
            <a:r>
              <a:rPr lang="en-US" sz="4000" dirty="0"/>
              <a:t>Why CTE is Key to California’s Future</a:t>
            </a:r>
          </a:p>
        </p:txBody>
      </p:sp>
      <p:pic>
        <p:nvPicPr>
          <p:cNvPr id="6" name="Content Placeholder 5">
            <a:extLst>
              <a:ext uri="{FF2B5EF4-FFF2-40B4-BE49-F238E27FC236}">
                <a16:creationId xmlns:a16="http://schemas.microsoft.com/office/drawing/2014/main" id="{1F90145B-1CA3-E54B-873F-873F557A4C69}"/>
              </a:ext>
            </a:extLst>
          </p:cNvPr>
          <p:cNvPicPr>
            <a:picLocks noGrp="1" noChangeAspect="1"/>
          </p:cNvPicPr>
          <p:nvPr>
            <p:ph sz="half" idx="2"/>
          </p:nvPr>
        </p:nvPicPr>
        <p:blipFill>
          <a:blip r:embed="rId3"/>
          <a:stretch>
            <a:fillRect/>
          </a:stretch>
        </p:blipFill>
        <p:spPr>
          <a:xfrm>
            <a:off x="1377834" y="2261800"/>
            <a:ext cx="4922837" cy="3076773"/>
          </a:xfrm>
          <a:prstGeom prst="rect">
            <a:avLst/>
          </a:prstGeom>
        </p:spPr>
      </p:pic>
      <p:sp>
        <p:nvSpPr>
          <p:cNvPr id="5" name="Content Placeholder 4">
            <a:extLst>
              <a:ext uri="{FF2B5EF4-FFF2-40B4-BE49-F238E27FC236}">
                <a16:creationId xmlns:a16="http://schemas.microsoft.com/office/drawing/2014/main" id="{BC5B3558-4293-CB48-AB66-EC63F83C1DEF}"/>
              </a:ext>
            </a:extLst>
          </p:cNvPr>
          <p:cNvSpPr>
            <a:spLocks noGrp="1"/>
          </p:cNvSpPr>
          <p:nvPr>
            <p:ph sz="quarter" idx="4"/>
          </p:nvPr>
        </p:nvSpPr>
        <p:spPr/>
        <p:txBody>
          <a:bodyPr/>
          <a:lstStyle/>
          <a:p>
            <a:pPr marL="0" indent="0">
              <a:buNone/>
            </a:pPr>
            <a:endParaRPr lang="en-US" dirty="0"/>
          </a:p>
          <a:p>
            <a:pPr marL="0" indent="0">
              <a:buNone/>
            </a:pPr>
            <a:endParaRPr lang="en-US" dirty="0"/>
          </a:p>
          <a:p>
            <a:pPr marL="0" indent="0">
              <a:buNone/>
            </a:pPr>
            <a:r>
              <a:rPr lang="en-US" dirty="0"/>
              <a:t>It provides students of all ages with the academic and technical skills, knowledge and training necessary to succeed in future careers and to become lifelong learners.</a:t>
            </a:r>
          </a:p>
          <a:p>
            <a:endParaRPr lang="en-US" dirty="0"/>
          </a:p>
        </p:txBody>
      </p:sp>
      <p:sp>
        <p:nvSpPr>
          <p:cNvPr id="4" name="Slide Number Placeholder 3">
            <a:extLst>
              <a:ext uri="{FF2B5EF4-FFF2-40B4-BE49-F238E27FC236}">
                <a16:creationId xmlns:a16="http://schemas.microsoft.com/office/drawing/2014/main" id="{8A2C3D2D-B7C5-2B45-8E28-72D3817375DD}"/>
              </a:ext>
            </a:extLst>
          </p:cNvPr>
          <p:cNvSpPr>
            <a:spLocks noGrp="1"/>
          </p:cNvSpPr>
          <p:nvPr>
            <p:ph type="sldNum" sz="quarter" idx="10"/>
          </p:nvPr>
        </p:nvSpPr>
        <p:spPr/>
        <p:txBody>
          <a:bodyPr/>
          <a:lstStyle/>
          <a:p>
            <a:pPr>
              <a:defRPr/>
            </a:pPr>
            <a:fld id="{8E7112F3-EDBC-C34C-9442-87893BAF7381}" type="slidenum">
              <a:rPr lang="en-US" smtClean="0"/>
              <a:pPr>
                <a:defRPr/>
              </a:pPr>
              <a:t>11</a:t>
            </a:fld>
            <a:endParaRPr lang="en-US" dirty="0"/>
          </a:p>
        </p:txBody>
      </p:sp>
    </p:spTree>
    <p:extLst>
      <p:ext uri="{BB962C8B-B14F-4D97-AF65-F5344CB8AC3E}">
        <p14:creationId xmlns:p14="http://schemas.microsoft.com/office/powerpoint/2010/main" val="3886297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65861-148C-D547-AF9D-D227C41CF539}"/>
              </a:ext>
            </a:extLst>
          </p:cNvPr>
          <p:cNvSpPr>
            <a:spLocks noGrp="1"/>
          </p:cNvSpPr>
          <p:nvPr>
            <p:ph type="title"/>
          </p:nvPr>
        </p:nvSpPr>
        <p:spPr/>
        <p:txBody>
          <a:bodyPr/>
          <a:lstStyle/>
          <a:p>
            <a:r>
              <a:rPr lang="en-US" dirty="0"/>
              <a:t>Structural Racism in Noncredit</a:t>
            </a:r>
          </a:p>
        </p:txBody>
      </p:sp>
      <p:sp>
        <p:nvSpPr>
          <p:cNvPr id="3" name="Content Placeholder 2">
            <a:extLst>
              <a:ext uri="{FF2B5EF4-FFF2-40B4-BE49-F238E27FC236}">
                <a16:creationId xmlns:a16="http://schemas.microsoft.com/office/drawing/2014/main" id="{CD322E99-6CD1-AC4C-9E7F-7F20DDB90B8F}"/>
              </a:ext>
            </a:extLst>
          </p:cNvPr>
          <p:cNvSpPr>
            <a:spLocks noGrp="1"/>
          </p:cNvSpPr>
          <p:nvPr>
            <p:ph idx="1"/>
          </p:nvPr>
        </p:nvSpPr>
        <p:spPr>
          <a:xfrm>
            <a:off x="829994" y="2662568"/>
            <a:ext cx="10523806" cy="3918341"/>
          </a:xfrm>
        </p:spPr>
        <p:txBody>
          <a:bodyPr/>
          <a:lstStyle/>
          <a:p>
            <a:pPr marL="342900" indent="-342900" fontAlgn="base">
              <a:buFont typeface="Wingdings" pitchFamily="2" charset="2"/>
              <a:buChar char="q"/>
            </a:pPr>
            <a:r>
              <a:rPr lang="en-US" sz="2000" dirty="0"/>
              <a:t>How programs are structured</a:t>
            </a:r>
          </a:p>
          <a:p>
            <a:pPr marL="342900" indent="-342900" fontAlgn="base">
              <a:buFont typeface="Wingdings" pitchFamily="2" charset="2"/>
              <a:buChar char="q"/>
            </a:pPr>
            <a:endParaRPr lang="en-US" sz="2000" dirty="0"/>
          </a:p>
          <a:p>
            <a:pPr marL="342900" indent="-342900" fontAlgn="base">
              <a:buFont typeface="Wingdings" pitchFamily="2" charset="2"/>
              <a:buChar char="q"/>
            </a:pPr>
            <a:r>
              <a:rPr lang="en-US" sz="2000" dirty="0"/>
              <a:t>Lack of integration with campus</a:t>
            </a:r>
          </a:p>
          <a:p>
            <a:pPr fontAlgn="base"/>
            <a:endParaRPr lang="en-US" sz="2000" dirty="0"/>
          </a:p>
          <a:p>
            <a:pPr marL="342900" indent="-342900" fontAlgn="base">
              <a:buFont typeface="Wingdings" pitchFamily="2" charset="2"/>
              <a:buChar char="q"/>
            </a:pPr>
            <a:r>
              <a:rPr lang="en-US" sz="2000" dirty="0"/>
              <a:t>Isolated programs</a:t>
            </a:r>
          </a:p>
          <a:p>
            <a:pPr fontAlgn="base"/>
            <a:endParaRPr lang="en-US" sz="2000" dirty="0"/>
          </a:p>
          <a:p>
            <a:pPr marL="342900" indent="-342900">
              <a:buFont typeface="Wingdings" pitchFamily="2" charset="2"/>
              <a:buChar char="q"/>
            </a:pPr>
            <a:r>
              <a:rPr lang="en-US" sz="2000" dirty="0"/>
              <a:t>Becoming more equity minded</a:t>
            </a:r>
          </a:p>
          <a:p>
            <a:pPr marL="342900" indent="-342900">
              <a:buFont typeface="Wingdings" pitchFamily="2" charset="2"/>
              <a:buChar char="q"/>
            </a:pPr>
            <a:endParaRPr lang="en-US" sz="2000" dirty="0"/>
          </a:p>
          <a:p>
            <a:pPr marL="342900" indent="-342900" fontAlgn="base">
              <a:buFont typeface="Wingdings" pitchFamily="2" charset="2"/>
              <a:buChar char="q"/>
            </a:pPr>
            <a:r>
              <a:rPr lang="en-US" sz="2000" dirty="0"/>
              <a:t>Representation in participatory governance or other committees</a:t>
            </a:r>
          </a:p>
          <a:p>
            <a:endParaRPr lang="en-US" dirty="0"/>
          </a:p>
        </p:txBody>
      </p:sp>
      <p:sp>
        <p:nvSpPr>
          <p:cNvPr id="4" name="Slide Number Placeholder 3">
            <a:extLst>
              <a:ext uri="{FF2B5EF4-FFF2-40B4-BE49-F238E27FC236}">
                <a16:creationId xmlns:a16="http://schemas.microsoft.com/office/drawing/2014/main" id="{E9856033-0BAA-6F4C-A286-7D77FF83B509}"/>
              </a:ext>
            </a:extLst>
          </p:cNvPr>
          <p:cNvSpPr>
            <a:spLocks noGrp="1"/>
          </p:cNvSpPr>
          <p:nvPr>
            <p:ph type="sldNum" sz="quarter" idx="10"/>
          </p:nvPr>
        </p:nvSpPr>
        <p:spPr/>
        <p:txBody>
          <a:bodyPr/>
          <a:lstStyle/>
          <a:p>
            <a:pPr>
              <a:defRPr/>
            </a:pPr>
            <a:fld id="{8E7112F3-EDBC-C34C-9442-87893BAF7381}" type="slidenum">
              <a:rPr lang="en-US" smtClean="0"/>
              <a:pPr>
                <a:defRPr/>
              </a:pPr>
              <a:t>12</a:t>
            </a:fld>
            <a:endParaRPr lang="en-US" dirty="0"/>
          </a:p>
        </p:txBody>
      </p:sp>
      <p:pic>
        <p:nvPicPr>
          <p:cNvPr id="5" name="Picture 4">
            <a:extLst>
              <a:ext uri="{FF2B5EF4-FFF2-40B4-BE49-F238E27FC236}">
                <a16:creationId xmlns:a16="http://schemas.microsoft.com/office/drawing/2014/main" id="{98D0DC78-DA63-DA48-94FB-D3CAC97C972A}"/>
              </a:ext>
            </a:extLst>
          </p:cNvPr>
          <p:cNvPicPr>
            <a:picLocks noChangeAspect="1"/>
          </p:cNvPicPr>
          <p:nvPr/>
        </p:nvPicPr>
        <p:blipFill>
          <a:blip r:embed="rId3"/>
          <a:stretch>
            <a:fillRect/>
          </a:stretch>
        </p:blipFill>
        <p:spPr>
          <a:xfrm>
            <a:off x="6262255" y="2847108"/>
            <a:ext cx="4835236" cy="2538499"/>
          </a:xfrm>
          <a:prstGeom prst="rect">
            <a:avLst/>
          </a:prstGeom>
        </p:spPr>
      </p:pic>
    </p:spTree>
    <p:extLst>
      <p:ext uri="{BB962C8B-B14F-4D97-AF65-F5344CB8AC3E}">
        <p14:creationId xmlns:p14="http://schemas.microsoft.com/office/powerpoint/2010/main" val="398473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FC22-1136-AE4B-B816-1AC01AC5AC62}"/>
              </a:ext>
            </a:extLst>
          </p:cNvPr>
          <p:cNvSpPr>
            <a:spLocks noGrp="1"/>
          </p:cNvSpPr>
          <p:nvPr>
            <p:ph type="title"/>
          </p:nvPr>
        </p:nvSpPr>
        <p:spPr/>
        <p:txBody>
          <a:bodyPr/>
          <a:lstStyle/>
          <a:p>
            <a:r>
              <a:rPr lang="en-US" dirty="0"/>
              <a:t>Challenges in  CTE</a:t>
            </a:r>
          </a:p>
        </p:txBody>
      </p:sp>
      <p:sp>
        <p:nvSpPr>
          <p:cNvPr id="3" name="Content Placeholder 2">
            <a:extLst>
              <a:ext uri="{FF2B5EF4-FFF2-40B4-BE49-F238E27FC236}">
                <a16:creationId xmlns:a16="http://schemas.microsoft.com/office/drawing/2014/main" id="{9F656C4E-4383-294F-AA4E-DB0ABA96414B}"/>
              </a:ext>
            </a:extLst>
          </p:cNvPr>
          <p:cNvSpPr>
            <a:spLocks noGrp="1"/>
          </p:cNvSpPr>
          <p:nvPr>
            <p:ph idx="1"/>
          </p:nvPr>
        </p:nvSpPr>
        <p:spPr>
          <a:xfrm>
            <a:off x="829994" y="2662568"/>
            <a:ext cx="10523806" cy="4058907"/>
          </a:xfrm>
        </p:spPr>
        <p:txBody>
          <a:bodyPr/>
          <a:lstStyle/>
          <a:p>
            <a:pPr marL="342900" indent="-342900" fontAlgn="base">
              <a:buFont typeface="Wingdings" pitchFamily="2" charset="2"/>
              <a:buChar char="Ø"/>
            </a:pPr>
            <a:r>
              <a:rPr lang="en-US" dirty="0"/>
              <a:t>CTE Faculty diversification</a:t>
            </a:r>
          </a:p>
          <a:p>
            <a:pPr marL="342900" indent="-342900" fontAlgn="base">
              <a:buFont typeface="Wingdings" pitchFamily="2" charset="2"/>
              <a:buChar char="Ø"/>
            </a:pPr>
            <a:r>
              <a:rPr lang="en-US" dirty="0"/>
              <a:t>Engagement of CTE faculty in all participatory governance and in ASCCC</a:t>
            </a:r>
          </a:p>
          <a:p>
            <a:pPr marL="342900" indent="-342900" fontAlgn="base">
              <a:buFont typeface="Wingdings" pitchFamily="2" charset="2"/>
              <a:buChar char="Ø"/>
            </a:pPr>
            <a:r>
              <a:rPr lang="en-US" dirty="0"/>
              <a:t>Expediate local curriculum processes</a:t>
            </a:r>
          </a:p>
          <a:p>
            <a:pPr marL="342900" indent="-342900" fontAlgn="base">
              <a:buFont typeface="Wingdings" pitchFamily="2" charset="2"/>
              <a:buChar char="Ø"/>
            </a:pPr>
            <a:r>
              <a:rPr lang="en-US" dirty="0"/>
              <a:t>Redesigning curriculum with a focus on equity and antiracism </a:t>
            </a:r>
          </a:p>
          <a:p>
            <a:pPr marL="342900" indent="-342900" fontAlgn="base">
              <a:buFont typeface="Wingdings" pitchFamily="2" charset="2"/>
              <a:buChar char="Ø"/>
            </a:pPr>
            <a:r>
              <a:rPr lang="en-US" dirty="0"/>
              <a:t>Innovations and opportunities</a:t>
            </a:r>
          </a:p>
          <a:p>
            <a:pPr lvl="1">
              <a:buFont typeface="Wingdings" pitchFamily="2" charset="2"/>
              <a:buChar char="ü"/>
            </a:pPr>
            <a:r>
              <a:rPr lang="en-US" dirty="0"/>
              <a:t>Work-based learning</a:t>
            </a:r>
          </a:p>
          <a:p>
            <a:pPr lvl="1">
              <a:buFont typeface="Wingdings" pitchFamily="2" charset="2"/>
              <a:buChar char="ü"/>
            </a:pPr>
            <a:r>
              <a:rPr lang="en-US" dirty="0"/>
              <a:t>Competency Based Education</a:t>
            </a:r>
          </a:p>
          <a:p>
            <a:pPr lvl="1">
              <a:buFont typeface="Wingdings" pitchFamily="2" charset="2"/>
              <a:buChar char="ü"/>
            </a:pPr>
            <a:r>
              <a:rPr lang="en-US" dirty="0"/>
              <a:t>Credit for Prior Learning</a:t>
            </a:r>
          </a:p>
          <a:p>
            <a:pPr lvl="1">
              <a:buFont typeface="Wingdings" pitchFamily="2" charset="2"/>
              <a:buChar char="ü"/>
            </a:pPr>
            <a:r>
              <a:rPr lang="en-US" dirty="0"/>
              <a:t>Short certificates</a:t>
            </a:r>
          </a:p>
          <a:p>
            <a:endParaRPr lang="en-US" dirty="0"/>
          </a:p>
        </p:txBody>
      </p:sp>
      <p:sp>
        <p:nvSpPr>
          <p:cNvPr id="4" name="Slide Number Placeholder 3">
            <a:extLst>
              <a:ext uri="{FF2B5EF4-FFF2-40B4-BE49-F238E27FC236}">
                <a16:creationId xmlns:a16="http://schemas.microsoft.com/office/drawing/2014/main" id="{FBE9214B-B22C-1E4E-B18E-F59E1F642FD6}"/>
              </a:ext>
            </a:extLst>
          </p:cNvPr>
          <p:cNvSpPr>
            <a:spLocks noGrp="1"/>
          </p:cNvSpPr>
          <p:nvPr>
            <p:ph type="sldNum" sz="quarter" idx="10"/>
          </p:nvPr>
        </p:nvSpPr>
        <p:spPr/>
        <p:txBody>
          <a:bodyPr/>
          <a:lstStyle/>
          <a:p>
            <a:pPr>
              <a:defRPr/>
            </a:pPr>
            <a:fld id="{8E7112F3-EDBC-C34C-9442-87893BAF7381}" type="slidenum">
              <a:rPr lang="en-US" smtClean="0"/>
              <a:pPr>
                <a:defRPr/>
              </a:pPr>
              <a:t>13</a:t>
            </a:fld>
            <a:endParaRPr lang="en-US" dirty="0"/>
          </a:p>
        </p:txBody>
      </p:sp>
      <p:pic>
        <p:nvPicPr>
          <p:cNvPr id="5" name="Picture 4">
            <a:extLst>
              <a:ext uri="{FF2B5EF4-FFF2-40B4-BE49-F238E27FC236}">
                <a16:creationId xmlns:a16="http://schemas.microsoft.com/office/drawing/2014/main" id="{2C8DCBEE-B211-6241-9458-A6904F0AACCC}"/>
              </a:ext>
            </a:extLst>
          </p:cNvPr>
          <p:cNvPicPr>
            <a:picLocks noChangeAspect="1"/>
          </p:cNvPicPr>
          <p:nvPr/>
        </p:nvPicPr>
        <p:blipFill>
          <a:blip r:embed="rId3"/>
          <a:stretch>
            <a:fillRect/>
          </a:stretch>
        </p:blipFill>
        <p:spPr>
          <a:xfrm>
            <a:off x="7416529" y="96982"/>
            <a:ext cx="4106893" cy="2207455"/>
          </a:xfrm>
          <a:prstGeom prst="rect">
            <a:avLst/>
          </a:prstGeom>
        </p:spPr>
      </p:pic>
    </p:spTree>
    <p:extLst>
      <p:ext uri="{BB962C8B-B14F-4D97-AF65-F5344CB8AC3E}">
        <p14:creationId xmlns:p14="http://schemas.microsoft.com/office/powerpoint/2010/main" val="3045983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B99DC-331C-3D44-B3CF-9607812AECA7}"/>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E8463E1F-12B9-7D43-B4D5-CD0DFBE6F3E2}"/>
              </a:ext>
            </a:extLst>
          </p:cNvPr>
          <p:cNvSpPr>
            <a:spLocks noGrp="1"/>
          </p:cNvSpPr>
          <p:nvPr>
            <p:ph idx="1"/>
          </p:nvPr>
        </p:nvSpPr>
        <p:spPr>
          <a:xfrm>
            <a:off x="829992" y="2492592"/>
            <a:ext cx="10523806" cy="3569419"/>
          </a:xfrm>
        </p:spPr>
        <p:txBody>
          <a:bodyPr/>
          <a:lstStyle/>
          <a:p>
            <a:pPr algn="ctr"/>
            <a:endParaRPr lang="en-US" sz="4400" dirty="0"/>
          </a:p>
          <a:p>
            <a:pPr algn="ctr"/>
            <a:r>
              <a:rPr lang="en-US" sz="4400" dirty="0"/>
              <a:t>Rise Up:</a:t>
            </a:r>
          </a:p>
          <a:p>
            <a:pPr algn="ctr"/>
            <a:r>
              <a:rPr lang="en-US" sz="4400" dirty="0"/>
              <a:t>Share effective leadership strategies in Noncredit &amp; CTE</a:t>
            </a:r>
          </a:p>
          <a:p>
            <a:pPr algn="ctr"/>
            <a:endParaRPr lang="en-US" sz="4400" dirty="0"/>
          </a:p>
        </p:txBody>
      </p:sp>
      <p:sp>
        <p:nvSpPr>
          <p:cNvPr id="4" name="Slide Number Placeholder 3">
            <a:extLst>
              <a:ext uri="{FF2B5EF4-FFF2-40B4-BE49-F238E27FC236}">
                <a16:creationId xmlns:a16="http://schemas.microsoft.com/office/drawing/2014/main" id="{B9B50DDC-2BBF-A441-8628-4D59A428A39F}"/>
              </a:ext>
            </a:extLst>
          </p:cNvPr>
          <p:cNvSpPr>
            <a:spLocks noGrp="1"/>
          </p:cNvSpPr>
          <p:nvPr>
            <p:ph type="sldNum" sz="quarter" idx="10"/>
          </p:nvPr>
        </p:nvSpPr>
        <p:spPr/>
        <p:txBody>
          <a:bodyPr/>
          <a:lstStyle/>
          <a:p>
            <a:pPr>
              <a:defRPr/>
            </a:pPr>
            <a:fld id="{8E7112F3-EDBC-C34C-9442-87893BAF7381}" type="slidenum">
              <a:rPr lang="en-US" smtClean="0"/>
              <a:pPr>
                <a:defRPr/>
              </a:pPr>
              <a:t>14</a:t>
            </a:fld>
            <a:endParaRPr lang="en-US" dirty="0"/>
          </a:p>
        </p:txBody>
      </p:sp>
      <p:pic>
        <p:nvPicPr>
          <p:cNvPr id="5" name="Picture 4">
            <a:extLst>
              <a:ext uri="{FF2B5EF4-FFF2-40B4-BE49-F238E27FC236}">
                <a16:creationId xmlns:a16="http://schemas.microsoft.com/office/drawing/2014/main" id="{2395E313-6783-5F48-8009-D5352871C69D}"/>
              </a:ext>
            </a:extLst>
          </p:cNvPr>
          <p:cNvPicPr>
            <a:picLocks noChangeAspect="1"/>
          </p:cNvPicPr>
          <p:nvPr/>
        </p:nvPicPr>
        <p:blipFill>
          <a:blip r:embed="rId3"/>
          <a:stretch>
            <a:fillRect/>
          </a:stretch>
        </p:blipFill>
        <p:spPr>
          <a:xfrm>
            <a:off x="5839987" y="0"/>
            <a:ext cx="6352013" cy="2318253"/>
          </a:xfrm>
          <a:prstGeom prst="rect">
            <a:avLst/>
          </a:prstGeom>
        </p:spPr>
      </p:pic>
    </p:spTree>
    <p:extLst>
      <p:ext uri="{BB962C8B-B14F-4D97-AF65-F5344CB8AC3E}">
        <p14:creationId xmlns:p14="http://schemas.microsoft.com/office/powerpoint/2010/main" val="3986907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F0AD-8154-294F-8633-3FB554EFD4F2}"/>
              </a:ext>
            </a:extLst>
          </p:cNvPr>
          <p:cNvSpPr>
            <a:spLocks noGrp="1"/>
          </p:cNvSpPr>
          <p:nvPr>
            <p:ph type="title"/>
          </p:nvPr>
        </p:nvSpPr>
        <p:spPr/>
        <p:txBody>
          <a:bodyPr/>
          <a:lstStyle/>
          <a:p>
            <a:r>
              <a:rPr lang="en-US" dirty="0"/>
              <a:t>Practical Leadership Ideas</a:t>
            </a:r>
          </a:p>
        </p:txBody>
      </p:sp>
      <p:sp>
        <p:nvSpPr>
          <p:cNvPr id="3" name="Content Placeholder 2">
            <a:extLst>
              <a:ext uri="{FF2B5EF4-FFF2-40B4-BE49-F238E27FC236}">
                <a16:creationId xmlns:a16="http://schemas.microsoft.com/office/drawing/2014/main" id="{76FF08B6-2727-8A44-B3BE-ABB100879D92}"/>
              </a:ext>
            </a:extLst>
          </p:cNvPr>
          <p:cNvSpPr>
            <a:spLocks noGrp="1"/>
          </p:cNvSpPr>
          <p:nvPr>
            <p:ph idx="1"/>
          </p:nvPr>
        </p:nvSpPr>
        <p:spPr>
          <a:xfrm>
            <a:off x="484909" y="2396836"/>
            <a:ext cx="10868891" cy="4461164"/>
          </a:xfrm>
        </p:spPr>
        <p:txBody>
          <a:bodyPr/>
          <a:lstStyle/>
          <a:p>
            <a:pPr marL="342900" indent="-342900" fontAlgn="base">
              <a:buFont typeface="Arial" panose="020B0604020202020204" pitchFamily="34" charset="0"/>
              <a:buChar char="•"/>
            </a:pPr>
            <a:r>
              <a:rPr lang="en-US" dirty="0"/>
              <a:t>Solicit Noncredit &amp; CTE diverse faculty representation</a:t>
            </a:r>
          </a:p>
          <a:p>
            <a:pPr fontAlgn="base"/>
            <a:endParaRPr lang="en-US" dirty="0"/>
          </a:p>
          <a:p>
            <a:pPr marL="342900" indent="-342900" fontAlgn="base">
              <a:buFont typeface="Arial" panose="020B0604020202020204" pitchFamily="34" charset="0"/>
              <a:buChar char="•"/>
            </a:pPr>
            <a:r>
              <a:rPr lang="en-US" dirty="0"/>
              <a:t>Engage Noncredit and CTE part-time faculty</a:t>
            </a:r>
          </a:p>
          <a:p>
            <a:pPr fontAlgn="base"/>
            <a:endParaRPr lang="en-US" dirty="0"/>
          </a:p>
          <a:p>
            <a:pPr marL="342900" indent="-342900" fontAlgn="base">
              <a:buFont typeface="Arial" panose="020B0604020202020204" pitchFamily="34" charset="0"/>
              <a:buChar char="•"/>
            </a:pPr>
            <a:r>
              <a:rPr lang="en-US" dirty="0"/>
              <a:t>Let your voice be heard by reviewing Academic </a:t>
            </a:r>
          </a:p>
          <a:p>
            <a:pPr fontAlgn="base"/>
            <a:r>
              <a:rPr lang="en-US" dirty="0"/>
              <a:t>Senate agendas, minutes, and attending meetings</a:t>
            </a:r>
          </a:p>
          <a:p>
            <a:pPr fontAlgn="base"/>
            <a:endParaRPr lang="en-US" dirty="0"/>
          </a:p>
          <a:p>
            <a:pPr marL="342900" indent="-342900" fontAlgn="base">
              <a:buFont typeface="Arial" panose="020B0604020202020204" pitchFamily="34" charset="0"/>
              <a:buChar char="•"/>
            </a:pPr>
            <a:r>
              <a:rPr lang="en-US" dirty="0"/>
              <a:t>Attend local Academic Senate leadership activities</a:t>
            </a:r>
          </a:p>
          <a:p>
            <a:pPr marL="342900" indent="-342900" fontAlgn="base">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1CFEC463-B366-3C42-8978-F10A3436273A}"/>
              </a:ext>
            </a:extLst>
          </p:cNvPr>
          <p:cNvSpPr>
            <a:spLocks noGrp="1"/>
          </p:cNvSpPr>
          <p:nvPr>
            <p:ph type="sldNum" sz="quarter" idx="10"/>
          </p:nvPr>
        </p:nvSpPr>
        <p:spPr/>
        <p:txBody>
          <a:bodyPr/>
          <a:lstStyle/>
          <a:p>
            <a:pPr>
              <a:defRPr/>
            </a:pPr>
            <a:fld id="{8E7112F3-EDBC-C34C-9442-87893BAF7381}" type="slidenum">
              <a:rPr lang="en-US" smtClean="0"/>
              <a:pPr>
                <a:defRPr/>
              </a:pPr>
              <a:t>15</a:t>
            </a:fld>
            <a:endParaRPr lang="en-US" dirty="0"/>
          </a:p>
        </p:txBody>
      </p:sp>
      <p:pic>
        <p:nvPicPr>
          <p:cNvPr id="7" name="Picture 6">
            <a:extLst>
              <a:ext uri="{FF2B5EF4-FFF2-40B4-BE49-F238E27FC236}">
                <a16:creationId xmlns:a16="http://schemas.microsoft.com/office/drawing/2014/main" id="{1336D801-111B-7043-AB4D-ADE3F0575FB9}"/>
              </a:ext>
            </a:extLst>
          </p:cNvPr>
          <p:cNvPicPr>
            <a:picLocks noChangeAspect="1"/>
          </p:cNvPicPr>
          <p:nvPr/>
        </p:nvPicPr>
        <p:blipFill>
          <a:blip r:embed="rId3"/>
          <a:stretch>
            <a:fillRect/>
          </a:stretch>
        </p:blipFill>
        <p:spPr>
          <a:xfrm>
            <a:off x="8210417" y="2845667"/>
            <a:ext cx="3732912" cy="3075709"/>
          </a:xfrm>
          <a:prstGeom prst="rect">
            <a:avLst/>
          </a:prstGeom>
        </p:spPr>
      </p:pic>
    </p:spTree>
    <p:extLst>
      <p:ext uri="{BB962C8B-B14F-4D97-AF65-F5344CB8AC3E}">
        <p14:creationId xmlns:p14="http://schemas.microsoft.com/office/powerpoint/2010/main" val="3799650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3284-71C3-E74C-A570-BFB2CB0BC1DA}"/>
              </a:ext>
            </a:extLst>
          </p:cNvPr>
          <p:cNvSpPr>
            <a:spLocks noGrp="1"/>
          </p:cNvSpPr>
          <p:nvPr>
            <p:ph type="title"/>
          </p:nvPr>
        </p:nvSpPr>
        <p:spPr/>
        <p:txBody>
          <a:bodyPr/>
          <a:lstStyle/>
          <a:p>
            <a:r>
              <a:rPr lang="en-US" dirty="0"/>
              <a:t>Practical Leadership Ideas</a:t>
            </a:r>
          </a:p>
        </p:txBody>
      </p:sp>
      <p:sp>
        <p:nvSpPr>
          <p:cNvPr id="3" name="Content Placeholder 2">
            <a:extLst>
              <a:ext uri="{FF2B5EF4-FFF2-40B4-BE49-F238E27FC236}">
                <a16:creationId xmlns:a16="http://schemas.microsoft.com/office/drawing/2014/main" id="{A25BFF97-A0C3-E34F-BD8D-662159AE2631}"/>
              </a:ext>
            </a:extLst>
          </p:cNvPr>
          <p:cNvSpPr>
            <a:spLocks noGrp="1"/>
          </p:cNvSpPr>
          <p:nvPr>
            <p:ph idx="1"/>
          </p:nvPr>
        </p:nvSpPr>
        <p:spPr/>
        <p:txBody>
          <a:bodyPr/>
          <a:lstStyle/>
          <a:p>
            <a:pPr marL="342900" indent="-342900">
              <a:buFont typeface="Arial" panose="020B0604020202020204" pitchFamily="34" charset="0"/>
              <a:buChar char="•"/>
            </a:pPr>
            <a:r>
              <a:rPr lang="en-US" dirty="0"/>
              <a:t>Join committees </a:t>
            </a:r>
          </a:p>
          <a:p>
            <a:endParaRPr lang="en-US" dirty="0"/>
          </a:p>
          <a:p>
            <a:pPr marL="342900" indent="-342900">
              <a:buFont typeface="Arial" panose="020B0604020202020204" pitchFamily="34" charset="0"/>
              <a:buChar char="•"/>
            </a:pPr>
            <a:r>
              <a:rPr lang="en-US" dirty="0"/>
              <a:t>Compensation for Noncredit and CTE faculty part-time </a:t>
            </a:r>
          </a:p>
          <a:p>
            <a:r>
              <a:rPr lang="en-US" dirty="0"/>
              <a:t>faculty for serving in committees</a:t>
            </a:r>
          </a:p>
        </p:txBody>
      </p:sp>
      <p:sp>
        <p:nvSpPr>
          <p:cNvPr id="4" name="Slide Number Placeholder 3">
            <a:extLst>
              <a:ext uri="{FF2B5EF4-FFF2-40B4-BE49-F238E27FC236}">
                <a16:creationId xmlns:a16="http://schemas.microsoft.com/office/drawing/2014/main" id="{9B023A20-FC4D-BB46-A48C-4B25D81D0ECE}"/>
              </a:ext>
            </a:extLst>
          </p:cNvPr>
          <p:cNvSpPr>
            <a:spLocks noGrp="1"/>
          </p:cNvSpPr>
          <p:nvPr>
            <p:ph type="sldNum" sz="quarter" idx="10"/>
          </p:nvPr>
        </p:nvSpPr>
        <p:spPr/>
        <p:txBody>
          <a:bodyPr/>
          <a:lstStyle/>
          <a:p>
            <a:pPr>
              <a:defRPr/>
            </a:pPr>
            <a:fld id="{8E7112F3-EDBC-C34C-9442-87893BAF7381}" type="slidenum">
              <a:rPr lang="en-US" smtClean="0"/>
              <a:pPr>
                <a:defRPr/>
              </a:pPr>
              <a:t>16</a:t>
            </a:fld>
            <a:endParaRPr lang="en-US" dirty="0"/>
          </a:p>
        </p:txBody>
      </p:sp>
      <p:pic>
        <p:nvPicPr>
          <p:cNvPr id="5" name="Picture 4">
            <a:extLst>
              <a:ext uri="{FF2B5EF4-FFF2-40B4-BE49-F238E27FC236}">
                <a16:creationId xmlns:a16="http://schemas.microsoft.com/office/drawing/2014/main" id="{E36A4371-3DA6-4C4A-8181-F8D3478750A4}"/>
              </a:ext>
            </a:extLst>
          </p:cNvPr>
          <p:cNvPicPr>
            <a:picLocks noChangeAspect="1"/>
          </p:cNvPicPr>
          <p:nvPr/>
        </p:nvPicPr>
        <p:blipFill>
          <a:blip r:embed="rId3"/>
          <a:stretch>
            <a:fillRect/>
          </a:stretch>
        </p:blipFill>
        <p:spPr>
          <a:xfrm>
            <a:off x="8336947" y="0"/>
            <a:ext cx="3855053" cy="2366205"/>
          </a:xfrm>
          <a:prstGeom prst="rect">
            <a:avLst/>
          </a:prstGeom>
        </p:spPr>
      </p:pic>
    </p:spTree>
    <p:extLst>
      <p:ext uri="{BB962C8B-B14F-4D97-AF65-F5344CB8AC3E}">
        <p14:creationId xmlns:p14="http://schemas.microsoft.com/office/powerpoint/2010/main" val="3546371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F52864-0B97-A04E-BB85-90BB089D4E70}"/>
              </a:ext>
            </a:extLst>
          </p:cNvPr>
          <p:cNvSpPr>
            <a:spLocks noGrp="1"/>
          </p:cNvSpPr>
          <p:nvPr>
            <p:ph type="sldNum" sz="quarter" idx="10"/>
          </p:nvPr>
        </p:nvSpPr>
        <p:spPr/>
        <p:txBody>
          <a:bodyPr/>
          <a:lstStyle/>
          <a:p>
            <a:pPr>
              <a:defRPr/>
            </a:pPr>
            <a:fld id="{8E7112F3-EDBC-C34C-9442-87893BAF7381}" type="slidenum">
              <a:rPr lang="en-US" smtClean="0"/>
              <a:pPr>
                <a:defRPr/>
              </a:pPr>
              <a:t>17</a:t>
            </a:fld>
            <a:endParaRPr lang="en-US" dirty="0"/>
          </a:p>
        </p:txBody>
      </p:sp>
      <p:pic>
        <p:nvPicPr>
          <p:cNvPr id="3074" name="Picture 2" descr="https://lh4.googleusercontent.com/CRPuvU0NMzePEimcnLhN6uGtFAb5xa1ZJqb6vt3Fzf1_RhN_7srQGYRdILytNKVY_pY6b14sGuca_2v8sEe57mE53YNSql6APWg1rhR5tpt8wbd8BLE9ve5Cfd1TyoJf">
            <a:extLst>
              <a:ext uri="{FF2B5EF4-FFF2-40B4-BE49-F238E27FC236}">
                <a16:creationId xmlns:a16="http://schemas.microsoft.com/office/drawing/2014/main" id="{60AB8F1D-7488-AC4C-923E-BB177C5D19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21947" y="1262929"/>
            <a:ext cx="7067896" cy="441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262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E8F24-9490-F342-BA23-C5A8288A1FCE}"/>
              </a:ext>
            </a:extLst>
          </p:cNvPr>
          <p:cNvSpPr>
            <a:spLocks noGrp="1"/>
          </p:cNvSpPr>
          <p:nvPr>
            <p:ph type="title"/>
          </p:nvPr>
        </p:nvSpPr>
        <p:spPr/>
        <p:txBody>
          <a:bodyPr>
            <a:normAutofit/>
          </a:bodyPr>
          <a:lstStyle/>
          <a:p>
            <a:r>
              <a:rPr lang="en-US" sz="4000" dirty="0"/>
              <a:t>Resources</a:t>
            </a:r>
          </a:p>
        </p:txBody>
      </p:sp>
      <p:sp>
        <p:nvSpPr>
          <p:cNvPr id="3" name="Content Placeholder 2">
            <a:extLst>
              <a:ext uri="{FF2B5EF4-FFF2-40B4-BE49-F238E27FC236}">
                <a16:creationId xmlns:a16="http://schemas.microsoft.com/office/drawing/2014/main" id="{61DD8B13-547E-7D42-A46E-4F98D44828ED}"/>
              </a:ext>
            </a:extLst>
          </p:cNvPr>
          <p:cNvSpPr>
            <a:spLocks noGrp="1"/>
          </p:cNvSpPr>
          <p:nvPr>
            <p:ph idx="1"/>
          </p:nvPr>
        </p:nvSpPr>
        <p:spPr/>
        <p:txBody>
          <a:bodyPr/>
          <a:lstStyle/>
          <a:p>
            <a:r>
              <a:rPr lang="en-US" dirty="0"/>
              <a:t>ASCCC Local Senates Handbook (2020 Revision)</a:t>
            </a:r>
          </a:p>
          <a:p>
            <a:r>
              <a:rPr lang="en-US" dirty="0">
                <a:hlinkClick r:id="rId3"/>
              </a:rPr>
              <a:t>https://indd.adobe.com/view/7f4e2df0-a2c8-42cd-8a88-bb92cfc68ed3</a:t>
            </a:r>
            <a:endParaRPr lang="en-US" dirty="0"/>
          </a:p>
          <a:p>
            <a:endParaRPr lang="en-US" dirty="0"/>
          </a:p>
          <a:p>
            <a:r>
              <a:rPr lang="en-US" dirty="0"/>
              <a:t>CCCCO Cal-PASS Plus</a:t>
            </a:r>
          </a:p>
          <a:p>
            <a:r>
              <a:rPr lang="en-US" u="sng" dirty="0">
                <a:hlinkClick r:id="rId4"/>
              </a:rPr>
              <a:t>https://www.calpassplus.org/LaunchBoard/Student-Success-Metrics.aspx</a:t>
            </a:r>
            <a:endParaRPr lang="en-US" dirty="0"/>
          </a:p>
          <a:p>
            <a:br>
              <a:rPr lang="en-US" dirty="0"/>
            </a:br>
            <a:endParaRPr lang="en-US" dirty="0"/>
          </a:p>
        </p:txBody>
      </p:sp>
      <p:sp>
        <p:nvSpPr>
          <p:cNvPr id="4" name="Slide Number Placeholder 3">
            <a:extLst>
              <a:ext uri="{FF2B5EF4-FFF2-40B4-BE49-F238E27FC236}">
                <a16:creationId xmlns:a16="http://schemas.microsoft.com/office/drawing/2014/main" id="{728EAFC7-1297-9A4F-9111-0215E8292EA2}"/>
              </a:ext>
            </a:extLst>
          </p:cNvPr>
          <p:cNvSpPr>
            <a:spLocks noGrp="1"/>
          </p:cNvSpPr>
          <p:nvPr>
            <p:ph type="sldNum" sz="quarter" idx="10"/>
          </p:nvPr>
        </p:nvSpPr>
        <p:spPr/>
        <p:txBody>
          <a:bodyPr/>
          <a:lstStyle/>
          <a:p>
            <a:pPr>
              <a:defRPr/>
            </a:pPr>
            <a:fld id="{8E7112F3-EDBC-C34C-9442-87893BAF7381}" type="slidenum">
              <a:rPr lang="en-US" smtClean="0"/>
              <a:pPr>
                <a:defRPr/>
              </a:pPr>
              <a:t>18</a:t>
            </a:fld>
            <a:endParaRPr lang="en-US" dirty="0"/>
          </a:p>
        </p:txBody>
      </p:sp>
    </p:spTree>
    <p:extLst>
      <p:ext uri="{BB962C8B-B14F-4D97-AF65-F5344CB8AC3E}">
        <p14:creationId xmlns:p14="http://schemas.microsoft.com/office/powerpoint/2010/main" val="2131443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F2AB42-8FCB-E04F-8AFF-302FB3302A75}"/>
              </a:ext>
            </a:extLst>
          </p:cNvPr>
          <p:cNvPicPr>
            <a:picLocks noChangeAspect="1"/>
          </p:cNvPicPr>
          <p:nvPr/>
        </p:nvPicPr>
        <p:blipFill>
          <a:blip r:embed="rId3"/>
          <a:stretch>
            <a:fillRect/>
          </a:stretch>
        </p:blipFill>
        <p:spPr>
          <a:xfrm>
            <a:off x="3241070" y="0"/>
            <a:ext cx="5418021" cy="3613820"/>
          </a:xfrm>
          <a:prstGeom prst="rect">
            <a:avLst/>
          </a:prstGeom>
        </p:spPr>
      </p:pic>
      <p:sp>
        <p:nvSpPr>
          <p:cNvPr id="3" name="Content Placeholder 2">
            <a:extLst>
              <a:ext uri="{FF2B5EF4-FFF2-40B4-BE49-F238E27FC236}">
                <a16:creationId xmlns:a16="http://schemas.microsoft.com/office/drawing/2014/main" id="{C9790C57-E5CA-6949-994E-3969B50B1F5C}"/>
              </a:ext>
            </a:extLst>
          </p:cNvPr>
          <p:cNvSpPr>
            <a:spLocks noGrp="1"/>
          </p:cNvSpPr>
          <p:nvPr>
            <p:ph idx="1"/>
          </p:nvPr>
        </p:nvSpPr>
        <p:spPr/>
        <p:txBody>
          <a:bodyPr/>
          <a:lstStyle/>
          <a:p>
            <a:endParaRPr lang="en-US" dirty="0"/>
          </a:p>
          <a:p>
            <a:pPr algn="ctr"/>
            <a:br>
              <a:rPr lang="en-US" sz="4400" dirty="0"/>
            </a:br>
            <a:r>
              <a:rPr lang="en-US" sz="4400" dirty="0">
                <a:hlinkClick r:id="rId4"/>
              </a:rPr>
              <a:t>info@asccc.org</a:t>
            </a:r>
            <a:endParaRPr lang="en-US" sz="4400" dirty="0"/>
          </a:p>
          <a:p>
            <a:pPr algn="ctr"/>
            <a:endParaRPr lang="en-US" dirty="0"/>
          </a:p>
          <a:p>
            <a:pPr algn="ctr"/>
            <a:r>
              <a:rPr lang="en-US" dirty="0"/>
              <a:t>Mayra E. Cruz </a:t>
            </a:r>
            <a:r>
              <a:rPr lang="en-US" dirty="0" err="1"/>
              <a:t>cruzmayra@deanza.edu</a:t>
            </a:r>
            <a:endParaRPr lang="en-US" dirty="0"/>
          </a:p>
          <a:p>
            <a:pPr algn="ctr"/>
            <a:r>
              <a:rPr lang="en-US" dirty="0"/>
              <a:t>Dr. Elizabeth Walker </a:t>
            </a:r>
            <a:r>
              <a:rPr lang="en-US" u="sng" dirty="0">
                <a:hlinkClick r:id="rId5"/>
              </a:rPr>
              <a:t>ewalker@riohondo.edu</a:t>
            </a:r>
            <a:endParaRPr lang="en-US" dirty="0"/>
          </a:p>
        </p:txBody>
      </p:sp>
      <p:sp>
        <p:nvSpPr>
          <p:cNvPr id="4" name="Slide Number Placeholder 3">
            <a:extLst>
              <a:ext uri="{FF2B5EF4-FFF2-40B4-BE49-F238E27FC236}">
                <a16:creationId xmlns:a16="http://schemas.microsoft.com/office/drawing/2014/main" id="{5EA65309-5B02-ED47-8BCB-E6598CB79118}"/>
              </a:ext>
            </a:extLst>
          </p:cNvPr>
          <p:cNvSpPr>
            <a:spLocks noGrp="1"/>
          </p:cNvSpPr>
          <p:nvPr>
            <p:ph type="sldNum" sz="quarter" idx="10"/>
          </p:nvPr>
        </p:nvSpPr>
        <p:spPr/>
        <p:txBody>
          <a:bodyPr/>
          <a:lstStyle/>
          <a:p>
            <a:pPr>
              <a:defRPr/>
            </a:pPr>
            <a:fld id="{8E7112F3-EDBC-C34C-9442-87893BAF7381}" type="slidenum">
              <a:rPr lang="en-US" smtClean="0"/>
              <a:pPr>
                <a:defRPr/>
              </a:pPr>
              <a:t>19</a:t>
            </a:fld>
            <a:endParaRPr lang="en-US" dirty="0"/>
          </a:p>
        </p:txBody>
      </p:sp>
    </p:spTree>
    <p:extLst>
      <p:ext uri="{BB962C8B-B14F-4D97-AF65-F5344CB8AC3E}">
        <p14:creationId xmlns:p14="http://schemas.microsoft.com/office/powerpoint/2010/main" val="1970578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756588-78ED-5A42-B2D5-7889F6448094}"/>
              </a:ext>
            </a:extLst>
          </p:cNvPr>
          <p:cNvSpPr>
            <a:spLocks noGrp="1"/>
          </p:cNvSpPr>
          <p:nvPr>
            <p:ph type="sldNum" sz="quarter" idx="10"/>
          </p:nvPr>
        </p:nvSpPr>
        <p:spPr/>
        <p:txBody>
          <a:bodyPr/>
          <a:lstStyle/>
          <a:p>
            <a:pPr>
              <a:defRPr/>
            </a:pPr>
            <a:fld id="{8E7112F3-EDBC-C34C-9442-87893BAF7381}" type="slidenum">
              <a:rPr lang="en-US" smtClean="0"/>
              <a:pPr>
                <a:defRPr/>
              </a:pPr>
              <a:t>2</a:t>
            </a:fld>
            <a:endParaRPr lang="en-US" dirty="0"/>
          </a:p>
        </p:txBody>
      </p:sp>
      <p:pic>
        <p:nvPicPr>
          <p:cNvPr id="10" name="Picture 9">
            <a:extLst>
              <a:ext uri="{FF2B5EF4-FFF2-40B4-BE49-F238E27FC236}">
                <a16:creationId xmlns:a16="http://schemas.microsoft.com/office/drawing/2014/main" id="{BDE7F455-F111-1442-BBCA-4070FE6446BF}"/>
              </a:ext>
            </a:extLst>
          </p:cNvPr>
          <p:cNvPicPr>
            <a:picLocks noChangeAspect="1"/>
          </p:cNvPicPr>
          <p:nvPr/>
        </p:nvPicPr>
        <p:blipFill>
          <a:blip r:embed="rId3"/>
          <a:stretch>
            <a:fillRect/>
          </a:stretch>
        </p:blipFill>
        <p:spPr>
          <a:xfrm>
            <a:off x="4181762" y="1002145"/>
            <a:ext cx="4823692" cy="4823692"/>
          </a:xfrm>
          <a:prstGeom prst="rect">
            <a:avLst/>
          </a:prstGeom>
          <a:solidFill>
            <a:schemeClr val="bg2"/>
          </a:solidFill>
        </p:spPr>
      </p:pic>
    </p:spTree>
    <p:extLst>
      <p:ext uri="{BB962C8B-B14F-4D97-AF65-F5344CB8AC3E}">
        <p14:creationId xmlns:p14="http://schemas.microsoft.com/office/powerpoint/2010/main" val="1684981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CD841-217D-684C-ACA2-F869C7F544F5}"/>
              </a:ext>
            </a:extLst>
          </p:cNvPr>
          <p:cNvSpPr>
            <a:spLocks noGrp="1"/>
          </p:cNvSpPr>
          <p:nvPr>
            <p:ph type="title"/>
          </p:nvPr>
        </p:nvSpPr>
        <p:spPr/>
        <p:txBody>
          <a:bodyPr/>
          <a:lstStyle/>
          <a:p>
            <a:r>
              <a:rPr lang="en-US" dirty="0"/>
              <a:t>Participants will…</a:t>
            </a:r>
          </a:p>
        </p:txBody>
      </p:sp>
      <p:sp>
        <p:nvSpPr>
          <p:cNvPr id="3" name="Content Placeholder 2">
            <a:extLst>
              <a:ext uri="{FF2B5EF4-FFF2-40B4-BE49-F238E27FC236}">
                <a16:creationId xmlns:a16="http://schemas.microsoft.com/office/drawing/2014/main" id="{9582CEEE-5698-2E46-877D-21AF75B3F369}"/>
              </a:ext>
            </a:extLst>
          </p:cNvPr>
          <p:cNvSpPr>
            <a:spLocks noGrp="1"/>
          </p:cNvSpPr>
          <p:nvPr>
            <p:ph idx="1"/>
          </p:nvPr>
        </p:nvSpPr>
        <p:spPr/>
        <p:txBody>
          <a:bodyPr/>
          <a:lstStyle/>
          <a:p>
            <a:pPr marL="342900" indent="-342900" fontAlgn="base">
              <a:buFont typeface="Arial" panose="020B0604020202020204" pitchFamily="34" charset="0"/>
              <a:buChar char="•"/>
            </a:pPr>
            <a:r>
              <a:rPr lang="en-US" dirty="0"/>
              <a:t>Learn </a:t>
            </a:r>
            <a:r>
              <a:rPr lang="en-US" b="1" dirty="0"/>
              <a:t>WHY</a:t>
            </a:r>
            <a:r>
              <a:rPr lang="en-US" dirty="0"/>
              <a:t> advance Noncredit Education &amp; CTE</a:t>
            </a:r>
          </a:p>
          <a:p>
            <a:pPr fontAlgn="base"/>
            <a:r>
              <a:rPr lang="en-US" dirty="0"/>
              <a:t> </a:t>
            </a:r>
          </a:p>
          <a:p>
            <a:pPr marL="342900" indent="-342900" fontAlgn="base">
              <a:buFont typeface="Arial" panose="020B0604020202020204" pitchFamily="34" charset="0"/>
              <a:buChar char="•"/>
            </a:pPr>
            <a:r>
              <a:rPr lang="en-US" dirty="0"/>
              <a:t>Discuss </a:t>
            </a:r>
            <a:r>
              <a:rPr lang="en-US" b="1" dirty="0"/>
              <a:t>systemic inequities </a:t>
            </a:r>
            <a:r>
              <a:rPr lang="en-US" dirty="0"/>
              <a:t>in Noncredit and CTE</a:t>
            </a:r>
          </a:p>
          <a:p>
            <a:pPr fontAlgn="base"/>
            <a:endParaRPr lang="en-US" dirty="0"/>
          </a:p>
          <a:p>
            <a:pPr marL="342900" indent="-342900" fontAlgn="base">
              <a:buFont typeface="Arial" panose="020B0604020202020204" pitchFamily="34" charset="0"/>
              <a:buChar char="•"/>
            </a:pPr>
            <a:r>
              <a:rPr lang="en-US" dirty="0"/>
              <a:t>Discuss and learn </a:t>
            </a:r>
            <a:r>
              <a:rPr lang="en-US" b="1" dirty="0"/>
              <a:t>practical leadership </a:t>
            </a:r>
            <a:r>
              <a:rPr lang="en-US" dirty="0"/>
              <a:t>to advance CTE and Noncredit locally</a:t>
            </a:r>
          </a:p>
          <a:p>
            <a:endParaRPr lang="en-US" dirty="0"/>
          </a:p>
        </p:txBody>
      </p:sp>
      <p:sp>
        <p:nvSpPr>
          <p:cNvPr id="4" name="Slide Number Placeholder 3">
            <a:extLst>
              <a:ext uri="{FF2B5EF4-FFF2-40B4-BE49-F238E27FC236}">
                <a16:creationId xmlns:a16="http://schemas.microsoft.com/office/drawing/2014/main" id="{CF0BDF4F-205C-A242-B7FA-0CCB27E3B380}"/>
              </a:ext>
            </a:extLst>
          </p:cNvPr>
          <p:cNvSpPr>
            <a:spLocks noGrp="1"/>
          </p:cNvSpPr>
          <p:nvPr>
            <p:ph type="sldNum" sz="quarter" idx="10"/>
          </p:nvPr>
        </p:nvSpPr>
        <p:spPr/>
        <p:txBody>
          <a:bodyPr/>
          <a:lstStyle/>
          <a:p>
            <a:pPr>
              <a:defRPr/>
            </a:pPr>
            <a:fld id="{8E7112F3-EDBC-C34C-9442-87893BAF7381}" type="slidenum">
              <a:rPr lang="en-US" smtClean="0"/>
              <a:pPr>
                <a:defRPr/>
              </a:pPr>
              <a:t>3</a:t>
            </a:fld>
            <a:endParaRPr lang="en-US" dirty="0"/>
          </a:p>
        </p:txBody>
      </p:sp>
      <p:pic>
        <p:nvPicPr>
          <p:cNvPr id="5" name="Picture 4">
            <a:extLst>
              <a:ext uri="{FF2B5EF4-FFF2-40B4-BE49-F238E27FC236}">
                <a16:creationId xmlns:a16="http://schemas.microsoft.com/office/drawing/2014/main" id="{DACEE801-9145-8D41-9E3D-CFA0D3BE6DCD}"/>
              </a:ext>
            </a:extLst>
          </p:cNvPr>
          <p:cNvPicPr>
            <a:picLocks noChangeAspect="1"/>
          </p:cNvPicPr>
          <p:nvPr/>
        </p:nvPicPr>
        <p:blipFill>
          <a:blip r:embed="rId3"/>
          <a:stretch>
            <a:fillRect/>
          </a:stretch>
        </p:blipFill>
        <p:spPr>
          <a:xfrm>
            <a:off x="8331199" y="0"/>
            <a:ext cx="3368524" cy="2686152"/>
          </a:xfrm>
          <a:prstGeom prst="rect">
            <a:avLst/>
          </a:prstGeom>
        </p:spPr>
      </p:pic>
    </p:spTree>
    <p:extLst>
      <p:ext uri="{BB962C8B-B14F-4D97-AF65-F5344CB8AC3E}">
        <p14:creationId xmlns:p14="http://schemas.microsoft.com/office/powerpoint/2010/main" val="2870883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7040-D1CF-0645-A072-706C478905E3}"/>
              </a:ext>
            </a:extLst>
          </p:cNvPr>
          <p:cNvSpPr>
            <a:spLocks noGrp="1"/>
          </p:cNvSpPr>
          <p:nvPr>
            <p:ph type="title"/>
          </p:nvPr>
        </p:nvSpPr>
        <p:spPr>
          <a:xfrm>
            <a:off x="2560319" y="403412"/>
            <a:ext cx="8793479" cy="968188"/>
          </a:xfrm>
        </p:spPr>
        <p:txBody>
          <a:bodyPr/>
          <a:lstStyle/>
          <a:p>
            <a:r>
              <a:rPr lang="en-US" dirty="0"/>
              <a:t>Noncredit &amp; CTE Leadership Poll</a:t>
            </a:r>
          </a:p>
        </p:txBody>
      </p:sp>
      <p:sp>
        <p:nvSpPr>
          <p:cNvPr id="3" name="Content Placeholder 2">
            <a:extLst>
              <a:ext uri="{FF2B5EF4-FFF2-40B4-BE49-F238E27FC236}">
                <a16:creationId xmlns:a16="http://schemas.microsoft.com/office/drawing/2014/main" id="{CE04FCFB-2A58-F843-9838-2D3A82692617}"/>
              </a:ext>
            </a:extLst>
          </p:cNvPr>
          <p:cNvSpPr>
            <a:spLocks noGrp="1"/>
          </p:cNvSpPr>
          <p:nvPr>
            <p:ph idx="1"/>
          </p:nvPr>
        </p:nvSpPr>
        <p:spPr>
          <a:xfrm>
            <a:off x="829994" y="2446986"/>
            <a:ext cx="10523806" cy="4274489"/>
          </a:xfrm>
        </p:spPr>
        <p:txBody>
          <a:bodyPr/>
          <a:lstStyle/>
          <a:p>
            <a:br>
              <a:rPr lang="en-US" dirty="0"/>
            </a:br>
            <a:endParaRPr lang="en-US" dirty="0"/>
          </a:p>
        </p:txBody>
      </p:sp>
      <p:sp>
        <p:nvSpPr>
          <p:cNvPr id="4" name="Slide Number Placeholder 3">
            <a:extLst>
              <a:ext uri="{FF2B5EF4-FFF2-40B4-BE49-F238E27FC236}">
                <a16:creationId xmlns:a16="http://schemas.microsoft.com/office/drawing/2014/main" id="{6D72B738-6BAF-E740-B2A9-D08232E9C775}"/>
              </a:ext>
            </a:extLst>
          </p:cNvPr>
          <p:cNvSpPr>
            <a:spLocks noGrp="1"/>
          </p:cNvSpPr>
          <p:nvPr>
            <p:ph type="sldNum" sz="quarter" idx="10"/>
          </p:nvPr>
        </p:nvSpPr>
        <p:spPr/>
        <p:txBody>
          <a:bodyPr/>
          <a:lstStyle/>
          <a:p>
            <a:pPr>
              <a:defRPr/>
            </a:pPr>
            <a:fld id="{8E7112F3-EDBC-C34C-9442-87893BAF7381}" type="slidenum">
              <a:rPr lang="en-US" smtClean="0"/>
              <a:pPr>
                <a:defRPr/>
              </a:pPr>
              <a:t>4</a:t>
            </a:fld>
            <a:endParaRPr lang="en-US" dirty="0"/>
          </a:p>
        </p:txBody>
      </p:sp>
      <p:pic>
        <p:nvPicPr>
          <p:cNvPr id="5" name="Picture 4">
            <a:extLst>
              <a:ext uri="{FF2B5EF4-FFF2-40B4-BE49-F238E27FC236}">
                <a16:creationId xmlns:a16="http://schemas.microsoft.com/office/drawing/2014/main" id="{76001C3F-8B5A-F441-A236-D3351CF82A97}"/>
              </a:ext>
            </a:extLst>
          </p:cNvPr>
          <p:cNvPicPr>
            <a:picLocks noChangeAspect="1"/>
          </p:cNvPicPr>
          <p:nvPr/>
        </p:nvPicPr>
        <p:blipFill>
          <a:blip r:embed="rId3"/>
          <a:stretch>
            <a:fillRect/>
          </a:stretch>
        </p:blipFill>
        <p:spPr>
          <a:xfrm>
            <a:off x="4085297" y="1545996"/>
            <a:ext cx="4810354" cy="4810354"/>
          </a:xfrm>
          <a:prstGeom prst="rect">
            <a:avLst/>
          </a:prstGeom>
        </p:spPr>
      </p:pic>
    </p:spTree>
    <p:extLst>
      <p:ext uri="{BB962C8B-B14F-4D97-AF65-F5344CB8AC3E}">
        <p14:creationId xmlns:p14="http://schemas.microsoft.com/office/powerpoint/2010/main" val="3900182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711D8-E0D2-5C43-BA04-5132153E7F49}"/>
              </a:ext>
            </a:extLst>
          </p:cNvPr>
          <p:cNvSpPr>
            <a:spLocks noGrp="1"/>
          </p:cNvSpPr>
          <p:nvPr>
            <p:ph type="title"/>
          </p:nvPr>
        </p:nvSpPr>
        <p:spPr/>
        <p:txBody>
          <a:bodyPr/>
          <a:lstStyle/>
          <a:p>
            <a:r>
              <a:rPr lang="en-US" dirty="0"/>
              <a:t>The Context: The Students We Serve</a:t>
            </a:r>
          </a:p>
        </p:txBody>
      </p:sp>
      <p:sp>
        <p:nvSpPr>
          <p:cNvPr id="4" name="Slide Number Placeholder 3">
            <a:extLst>
              <a:ext uri="{FF2B5EF4-FFF2-40B4-BE49-F238E27FC236}">
                <a16:creationId xmlns:a16="http://schemas.microsoft.com/office/drawing/2014/main" id="{712F1C3B-D2D6-D749-9E85-10315AE00B33}"/>
              </a:ext>
            </a:extLst>
          </p:cNvPr>
          <p:cNvSpPr>
            <a:spLocks noGrp="1"/>
          </p:cNvSpPr>
          <p:nvPr>
            <p:ph type="sldNum" sz="quarter" idx="10"/>
          </p:nvPr>
        </p:nvSpPr>
        <p:spPr/>
        <p:txBody>
          <a:bodyPr/>
          <a:lstStyle/>
          <a:p>
            <a:pPr>
              <a:defRPr/>
            </a:pPr>
            <a:fld id="{8E7112F3-EDBC-C34C-9442-87893BAF7381}" type="slidenum">
              <a:rPr lang="en-US" smtClean="0"/>
              <a:pPr>
                <a:defRPr/>
              </a:pPr>
              <a:t>5</a:t>
            </a:fld>
            <a:endParaRPr lang="en-US" dirty="0"/>
          </a:p>
        </p:txBody>
      </p:sp>
      <p:pic>
        <p:nvPicPr>
          <p:cNvPr id="1026" name="Picture 2" descr="https://lh3.googleusercontent.com/bTMR-djxYTXbphjjYW6IWx9LT2BKeSdenT7mvskk3HtU_EqvYYihVEMZNRqsPyP4Nl1k3oRFmSU1eRylVGkZdnzdf7E7Z3icJPLWHNXIA_UwQMGIM5KNR_80uOVaiH5L">
            <a:extLst>
              <a:ext uri="{FF2B5EF4-FFF2-40B4-BE49-F238E27FC236}">
                <a16:creationId xmlns:a16="http://schemas.microsoft.com/office/drawing/2014/main" id="{09EF4B8E-AF73-EB42-8AED-955686EC96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17989" y="2662238"/>
            <a:ext cx="6348084" cy="357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180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B6FE48-B29D-0749-8AD2-AD3B9B9B0192}"/>
              </a:ext>
            </a:extLst>
          </p:cNvPr>
          <p:cNvSpPr>
            <a:spLocks noGrp="1"/>
          </p:cNvSpPr>
          <p:nvPr>
            <p:ph idx="1"/>
          </p:nvPr>
        </p:nvSpPr>
        <p:spPr>
          <a:xfrm>
            <a:off x="829994" y="2687782"/>
            <a:ext cx="10523806" cy="3544205"/>
          </a:xfrm>
        </p:spPr>
        <p:txBody>
          <a:bodyPr/>
          <a:lstStyle/>
          <a:p>
            <a:r>
              <a:rPr lang="en-US" dirty="0"/>
              <a:t>Student who Completed a Noncredit CTE or Workforce Preparation Course</a:t>
            </a:r>
          </a:p>
          <a:p>
            <a:pPr algn="ctr"/>
            <a:br>
              <a:rPr lang="en-US" dirty="0"/>
            </a:br>
            <a:r>
              <a:rPr lang="en-US" sz="4400" b="1" dirty="0"/>
              <a:t>62%</a:t>
            </a:r>
          </a:p>
          <a:p>
            <a:br>
              <a:rPr lang="en-US" dirty="0"/>
            </a:br>
            <a:r>
              <a:rPr lang="en-US" dirty="0"/>
              <a:t>In 2019 - 2020, this number is among all students enrolled in noncredit on a CTE TOP code or a workforce preparation course, the proportion who completed a noncredit career education or workforce preparation course or had 48 or more contact hours in noncredit career education course(s) or workforce preparation course(s) in the selected year.</a:t>
            </a:r>
          </a:p>
          <a:p>
            <a:br>
              <a:rPr lang="en-US" dirty="0"/>
            </a:br>
            <a:endParaRPr lang="en-US" dirty="0"/>
          </a:p>
        </p:txBody>
      </p:sp>
      <p:sp>
        <p:nvSpPr>
          <p:cNvPr id="4" name="Slide Number Placeholder 3">
            <a:extLst>
              <a:ext uri="{FF2B5EF4-FFF2-40B4-BE49-F238E27FC236}">
                <a16:creationId xmlns:a16="http://schemas.microsoft.com/office/drawing/2014/main" id="{24A82158-6614-B941-AD79-4BA4C813500B}"/>
              </a:ext>
            </a:extLst>
          </p:cNvPr>
          <p:cNvSpPr>
            <a:spLocks noGrp="1"/>
          </p:cNvSpPr>
          <p:nvPr>
            <p:ph type="sldNum" sz="quarter" idx="10"/>
          </p:nvPr>
        </p:nvSpPr>
        <p:spPr/>
        <p:txBody>
          <a:bodyPr/>
          <a:lstStyle/>
          <a:p>
            <a:pPr>
              <a:defRPr/>
            </a:pPr>
            <a:fld id="{8E7112F3-EDBC-C34C-9442-87893BAF7381}" type="slidenum">
              <a:rPr lang="en-US" smtClean="0"/>
              <a:pPr>
                <a:defRPr/>
              </a:pPr>
              <a:t>6</a:t>
            </a:fld>
            <a:endParaRPr lang="en-US" dirty="0"/>
          </a:p>
        </p:txBody>
      </p:sp>
      <p:pic>
        <p:nvPicPr>
          <p:cNvPr id="5" name="Picture 4">
            <a:extLst>
              <a:ext uri="{FF2B5EF4-FFF2-40B4-BE49-F238E27FC236}">
                <a16:creationId xmlns:a16="http://schemas.microsoft.com/office/drawing/2014/main" id="{3735B7DD-8636-4446-971C-2BCA46204761}"/>
              </a:ext>
            </a:extLst>
          </p:cNvPr>
          <p:cNvPicPr>
            <a:picLocks noChangeAspect="1"/>
          </p:cNvPicPr>
          <p:nvPr/>
        </p:nvPicPr>
        <p:blipFill>
          <a:blip r:embed="rId3"/>
          <a:stretch>
            <a:fillRect/>
          </a:stretch>
        </p:blipFill>
        <p:spPr>
          <a:xfrm>
            <a:off x="3234397" y="120073"/>
            <a:ext cx="7364330" cy="2029282"/>
          </a:xfrm>
          <a:prstGeom prst="rect">
            <a:avLst/>
          </a:prstGeom>
        </p:spPr>
      </p:pic>
    </p:spTree>
    <p:extLst>
      <p:ext uri="{BB962C8B-B14F-4D97-AF65-F5344CB8AC3E}">
        <p14:creationId xmlns:p14="http://schemas.microsoft.com/office/powerpoint/2010/main" val="799273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13A344-A470-024D-A522-643C29D92DFE}"/>
              </a:ext>
            </a:extLst>
          </p:cNvPr>
          <p:cNvSpPr>
            <a:spLocks noGrp="1"/>
          </p:cNvSpPr>
          <p:nvPr>
            <p:ph type="title"/>
          </p:nvPr>
        </p:nvSpPr>
        <p:spPr>
          <a:xfrm>
            <a:off x="1277651" y="138545"/>
            <a:ext cx="5178568" cy="1453976"/>
          </a:xfrm>
        </p:spPr>
        <p:txBody>
          <a:bodyPr>
            <a:normAutofit fontScale="90000"/>
          </a:bodyPr>
          <a:lstStyle/>
          <a:p>
            <a:r>
              <a:rPr lang="en-US" sz="2700" b="1" dirty="0">
                <a:solidFill>
                  <a:schemeClr val="tx1"/>
                </a:solidFill>
                <a:latin typeface="+mj-lt"/>
              </a:rPr>
              <a:t>1 </a:t>
            </a:r>
            <a:r>
              <a:rPr lang="en-US" sz="2700" dirty="0">
                <a:solidFill>
                  <a:schemeClr val="tx1"/>
                </a:solidFill>
                <a:latin typeface="+mj-lt"/>
              </a:rPr>
              <a:t>out of </a:t>
            </a:r>
            <a:r>
              <a:rPr lang="en-US" sz="2700" b="1" dirty="0">
                <a:solidFill>
                  <a:schemeClr val="tx1"/>
                </a:solidFill>
                <a:latin typeface="+mj-lt"/>
              </a:rPr>
              <a:t>2 </a:t>
            </a:r>
            <a:r>
              <a:rPr lang="en-US" sz="2700" dirty="0">
                <a:solidFill>
                  <a:schemeClr val="tx1"/>
                </a:solidFill>
                <a:latin typeface="+mj-lt"/>
              </a:rPr>
              <a:t>students are in enrolled in </a:t>
            </a:r>
            <a:r>
              <a:rPr lang="en-US" sz="2700" b="1" dirty="0">
                <a:solidFill>
                  <a:schemeClr val="tx1"/>
                </a:solidFill>
                <a:latin typeface="+mj-lt"/>
              </a:rPr>
              <a:t>one </a:t>
            </a:r>
            <a:r>
              <a:rPr lang="en-US" sz="2700" dirty="0">
                <a:solidFill>
                  <a:schemeClr val="tx1"/>
                </a:solidFill>
                <a:latin typeface="+mj-lt"/>
              </a:rPr>
              <a:t> CTE/Non-Credit Course</a:t>
            </a:r>
            <a:br>
              <a:rPr lang="en-US" dirty="0"/>
            </a:br>
            <a:endParaRPr lang="en-US" dirty="0"/>
          </a:p>
        </p:txBody>
      </p:sp>
      <p:sp>
        <p:nvSpPr>
          <p:cNvPr id="6" name="Content Placeholder 5">
            <a:extLst>
              <a:ext uri="{FF2B5EF4-FFF2-40B4-BE49-F238E27FC236}">
                <a16:creationId xmlns:a16="http://schemas.microsoft.com/office/drawing/2014/main" id="{FDFA7434-86E5-E844-9260-9DFF1F5C9694}"/>
              </a:ext>
            </a:extLst>
          </p:cNvPr>
          <p:cNvSpPr>
            <a:spLocks noGrp="1"/>
          </p:cNvSpPr>
          <p:nvPr>
            <p:ph sz="half" idx="2"/>
          </p:nvPr>
        </p:nvSpPr>
        <p:spPr>
          <a:xfrm>
            <a:off x="1277651" y="1742902"/>
            <a:ext cx="4922537" cy="4391343"/>
          </a:xfrm>
        </p:spPr>
        <p:txBody>
          <a:bodyPr/>
          <a:lstStyle/>
          <a:p>
            <a:pPr marL="0" indent="0">
              <a:buNone/>
            </a:pPr>
            <a:endParaRPr lang="en-US" dirty="0"/>
          </a:p>
          <a:p>
            <a:pPr marL="0" indent="0">
              <a:buNone/>
            </a:pPr>
            <a:r>
              <a:rPr lang="en-US" dirty="0"/>
              <a:t>Demographic of the CTE student body in 2018 – 2019:</a:t>
            </a:r>
          </a:p>
          <a:p>
            <a:r>
              <a:rPr lang="en-US" dirty="0"/>
              <a:t>1,008,212 out of the 2 million students who are enrolled in community colleges</a:t>
            </a:r>
          </a:p>
        </p:txBody>
      </p:sp>
      <p:sp>
        <p:nvSpPr>
          <p:cNvPr id="4" name="Slide Number Placeholder 3">
            <a:extLst>
              <a:ext uri="{FF2B5EF4-FFF2-40B4-BE49-F238E27FC236}">
                <a16:creationId xmlns:a16="http://schemas.microsoft.com/office/drawing/2014/main" id="{52726F58-0BF7-7A4B-B812-02093584208F}"/>
              </a:ext>
            </a:extLst>
          </p:cNvPr>
          <p:cNvSpPr>
            <a:spLocks noGrp="1"/>
          </p:cNvSpPr>
          <p:nvPr>
            <p:ph type="sldNum" sz="quarter" idx="10"/>
          </p:nvPr>
        </p:nvSpPr>
        <p:spPr/>
        <p:txBody>
          <a:bodyPr/>
          <a:lstStyle/>
          <a:p>
            <a:pPr>
              <a:defRPr/>
            </a:pPr>
            <a:fld id="{8E7112F3-EDBC-C34C-9442-87893BAF7381}" type="slidenum">
              <a:rPr lang="en-US" smtClean="0"/>
              <a:pPr>
                <a:defRPr/>
              </a:pPr>
              <a:t>7</a:t>
            </a:fld>
            <a:endParaRPr lang="en-US" dirty="0"/>
          </a:p>
        </p:txBody>
      </p:sp>
      <p:pic>
        <p:nvPicPr>
          <p:cNvPr id="2050" name="Picture 2" descr="https://lh6.googleusercontent.com/4t9W9stjSYka5Hisle4yuL-C6nbLHjtBekmMoj6qvRMuB0_MJyaEhOLKh45q1vGljfDKBt39Tq_FJztAdhC-D-vxY8KyZYJpQfYHvDJi725y3Gha898VPpWDI6lC8lKx">
            <a:extLst>
              <a:ext uri="{FF2B5EF4-FFF2-40B4-BE49-F238E27FC236}">
                <a16:creationId xmlns:a16="http://schemas.microsoft.com/office/drawing/2014/main" id="{18514ABD-B02B-5546-855B-8CD29BA29402}"/>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200188" y="998219"/>
            <a:ext cx="5618445" cy="480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749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1B8EBD-65A2-1647-9C12-4A32E126BF80}"/>
              </a:ext>
            </a:extLst>
          </p:cNvPr>
          <p:cNvPicPr>
            <a:picLocks noChangeAspect="1"/>
          </p:cNvPicPr>
          <p:nvPr/>
        </p:nvPicPr>
        <p:blipFill>
          <a:blip r:embed="rId3"/>
          <a:stretch>
            <a:fillRect/>
          </a:stretch>
        </p:blipFill>
        <p:spPr>
          <a:xfrm>
            <a:off x="5694219" y="21518"/>
            <a:ext cx="2342412" cy="2342412"/>
          </a:xfrm>
          <a:prstGeom prst="rect">
            <a:avLst/>
          </a:prstGeom>
        </p:spPr>
      </p:pic>
      <p:sp>
        <p:nvSpPr>
          <p:cNvPr id="2" name="Title 1">
            <a:extLst>
              <a:ext uri="{FF2B5EF4-FFF2-40B4-BE49-F238E27FC236}">
                <a16:creationId xmlns:a16="http://schemas.microsoft.com/office/drawing/2014/main" id="{2780A0EB-9FB4-6C4E-AEE2-D998F75722B6}"/>
              </a:ext>
            </a:extLst>
          </p:cNvPr>
          <p:cNvSpPr>
            <a:spLocks noGrp="1"/>
          </p:cNvSpPr>
          <p:nvPr>
            <p:ph type="title"/>
          </p:nvPr>
        </p:nvSpPr>
        <p:spPr>
          <a:xfrm>
            <a:off x="2560319" y="403412"/>
            <a:ext cx="9426894" cy="1685768"/>
          </a:xfrm>
        </p:spPr>
        <p:txBody>
          <a:bodyPr/>
          <a:lstStyle/>
          <a:p>
            <a:r>
              <a:rPr lang="en-US" dirty="0"/>
              <a:t>The Mission</a:t>
            </a:r>
          </a:p>
        </p:txBody>
      </p:sp>
      <p:sp>
        <p:nvSpPr>
          <p:cNvPr id="3" name="Content Placeholder 2">
            <a:extLst>
              <a:ext uri="{FF2B5EF4-FFF2-40B4-BE49-F238E27FC236}">
                <a16:creationId xmlns:a16="http://schemas.microsoft.com/office/drawing/2014/main" id="{14CB4074-65DC-DA44-AD0A-B130ED08D297}"/>
              </a:ext>
            </a:extLst>
          </p:cNvPr>
          <p:cNvSpPr>
            <a:spLocks noGrp="1"/>
          </p:cNvSpPr>
          <p:nvPr>
            <p:ph idx="1"/>
          </p:nvPr>
        </p:nvSpPr>
        <p:spPr>
          <a:xfrm>
            <a:off x="829994" y="2428875"/>
            <a:ext cx="10523806" cy="4292599"/>
          </a:xfrm>
        </p:spPr>
        <p:txBody>
          <a:bodyPr/>
          <a:lstStyle/>
          <a:p>
            <a:r>
              <a:rPr lang="en-US" sz="1800" dirty="0"/>
              <a:t>The California Community Colleges is committed to remaining the backbone of higher education in the state and the </a:t>
            </a:r>
            <a:r>
              <a:rPr lang="en-US" sz="1800" b="1" i="1" dirty="0"/>
              <a:t>leading provider of career and workforce training </a:t>
            </a:r>
            <a:r>
              <a:rPr lang="en-US" sz="1800" dirty="0"/>
              <a:t>in the country by keeping up with the changing needs of California and residents like you.</a:t>
            </a:r>
          </a:p>
          <a:p>
            <a:br>
              <a:rPr lang="en-US" sz="1800" dirty="0"/>
            </a:br>
            <a:r>
              <a:rPr lang="en-US" sz="1800" dirty="0"/>
              <a:t>The California Master Plan (1960)</a:t>
            </a:r>
          </a:p>
          <a:p>
            <a:pPr fontAlgn="base"/>
            <a:r>
              <a:rPr lang="en-US" sz="1800" dirty="0"/>
              <a:t>The California Community Colleges have as their primary mission providing academic and vocational instruction for older and younger students through the first two years of undergraduate education (lower division). </a:t>
            </a:r>
          </a:p>
          <a:p>
            <a:pPr fontAlgn="base"/>
            <a:r>
              <a:rPr lang="en-US" sz="1800" dirty="0"/>
              <a:t>In addition to this primary mission, the Community Colleges are authorized to provide: </a:t>
            </a:r>
          </a:p>
          <a:p>
            <a:pPr lvl="1"/>
            <a:r>
              <a:rPr lang="en-US" sz="1800" dirty="0"/>
              <a:t>remedial instruction, </a:t>
            </a:r>
          </a:p>
          <a:p>
            <a:pPr lvl="1"/>
            <a:r>
              <a:rPr lang="en-US" sz="1800" dirty="0"/>
              <a:t>English as a Second Language courses, </a:t>
            </a:r>
          </a:p>
          <a:p>
            <a:pPr lvl="1"/>
            <a:r>
              <a:rPr lang="en-US" sz="1800" dirty="0"/>
              <a:t>adult noncredit instruction, </a:t>
            </a:r>
          </a:p>
          <a:p>
            <a:pPr lvl="1"/>
            <a:r>
              <a:rPr lang="en-US" sz="1800" dirty="0"/>
              <a:t>community service courses, and </a:t>
            </a:r>
          </a:p>
          <a:p>
            <a:pPr lvl="1"/>
            <a:r>
              <a:rPr lang="en-US" sz="1800" dirty="0"/>
              <a:t>workforce training services.</a:t>
            </a:r>
          </a:p>
          <a:p>
            <a:endParaRPr lang="en-US" dirty="0"/>
          </a:p>
        </p:txBody>
      </p:sp>
      <p:sp>
        <p:nvSpPr>
          <p:cNvPr id="4" name="Slide Number Placeholder 3">
            <a:extLst>
              <a:ext uri="{FF2B5EF4-FFF2-40B4-BE49-F238E27FC236}">
                <a16:creationId xmlns:a16="http://schemas.microsoft.com/office/drawing/2014/main" id="{93944B72-CA2B-2C44-B5C4-55023B02B208}"/>
              </a:ext>
            </a:extLst>
          </p:cNvPr>
          <p:cNvSpPr>
            <a:spLocks noGrp="1"/>
          </p:cNvSpPr>
          <p:nvPr>
            <p:ph type="sldNum" sz="quarter" idx="10"/>
          </p:nvPr>
        </p:nvSpPr>
        <p:spPr/>
        <p:txBody>
          <a:bodyPr/>
          <a:lstStyle/>
          <a:p>
            <a:pPr>
              <a:defRPr/>
            </a:pPr>
            <a:fld id="{8E7112F3-EDBC-C34C-9442-87893BAF7381}" type="slidenum">
              <a:rPr lang="en-US" smtClean="0"/>
              <a:pPr>
                <a:defRPr/>
              </a:pPr>
              <a:t>8</a:t>
            </a:fld>
            <a:endParaRPr lang="en-US" dirty="0"/>
          </a:p>
        </p:txBody>
      </p:sp>
      <p:pic>
        <p:nvPicPr>
          <p:cNvPr id="6" name="Picture 5">
            <a:extLst>
              <a:ext uri="{FF2B5EF4-FFF2-40B4-BE49-F238E27FC236}">
                <a16:creationId xmlns:a16="http://schemas.microsoft.com/office/drawing/2014/main" id="{2CC2DE85-B981-7D41-ACCE-2F446102BDC7}"/>
              </a:ext>
            </a:extLst>
          </p:cNvPr>
          <p:cNvPicPr>
            <a:picLocks noChangeAspect="1"/>
          </p:cNvPicPr>
          <p:nvPr/>
        </p:nvPicPr>
        <p:blipFill>
          <a:blip r:embed="rId4"/>
          <a:stretch>
            <a:fillRect/>
          </a:stretch>
        </p:blipFill>
        <p:spPr>
          <a:xfrm>
            <a:off x="7931728" y="47335"/>
            <a:ext cx="3486211" cy="2316595"/>
          </a:xfrm>
          <a:prstGeom prst="rect">
            <a:avLst/>
          </a:prstGeom>
        </p:spPr>
      </p:pic>
    </p:spTree>
    <p:extLst>
      <p:ext uri="{BB962C8B-B14F-4D97-AF65-F5344CB8AC3E}">
        <p14:creationId xmlns:p14="http://schemas.microsoft.com/office/powerpoint/2010/main" val="1147459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2EBE00-DC6B-AB45-AAED-D266363F534C}"/>
              </a:ext>
            </a:extLst>
          </p:cNvPr>
          <p:cNvSpPr>
            <a:spLocks noGrp="1"/>
          </p:cNvSpPr>
          <p:nvPr>
            <p:ph type="title"/>
          </p:nvPr>
        </p:nvSpPr>
        <p:spPr/>
        <p:txBody>
          <a:bodyPr/>
          <a:lstStyle/>
          <a:p>
            <a:r>
              <a:rPr lang="en-US" dirty="0"/>
              <a:t>Noncredit &amp; CTE Programs</a:t>
            </a:r>
          </a:p>
        </p:txBody>
      </p:sp>
      <p:sp>
        <p:nvSpPr>
          <p:cNvPr id="3" name="Content Placeholder 2">
            <a:extLst>
              <a:ext uri="{FF2B5EF4-FFF2-40B4-BE49-F238E27FC236}">
                <a16:creationId xmlns:a16="http://schemas.microsoft.com/office/drawing/2014/main" id="{49438D40-3ACA-404E-8221-6FC7E3112ED9}"/>
              </a:ext>
            </a:extLst>
          </p:cNvPr>
          <p:cNvSpPr>
            <a:spLocks noGrp="1"/>
          </p:cNvSpPr>
          <p:nvPr>
            <p:ph idx="1"/>
          </p:nvPr>
        </p:nvSpPr>
        <p:spPr/>
        <p:txBody>
          <a:bodyPr/>
          <a:lstStyle/>
          <a:p>
            <a:pPr algn="ctr"/>
            <a:endParaRPr lang="en-US" dirty="0"/>
          </a:p>
          <a:p>
            <a:pPr algn="ctr"/>
            <a:endParaRPr lang="en-US" dirty="0"/>
          </a:p>
          <a:p>
            <a:pPr algn="ctr"/>
            <a:r>
              <a:rPr lang="en-US" sz="5400" b="1" dirty="0"/>
              <a:t>Then, Why are the Programs Overlooked?</a:t>
            </a:r>
          </a:p>
        </p:txBody>
      </p:sp>
      <p:sp>
        <p:nvSpPr>
          <p:cNvPr id="4" name="Slide Number Placeholder 3">
            <a:extLst>
              <a:ext uri="{FF2B5EF4-FFF2-40B4-BE49-F238E27FC236}">
                <a16:creationId xmlns:a16="http://schemas.microsoft.com/office/drawing/2014/main" id="{C6309768-8870-224A-910C-27AD54492770}"/>
              </a:ext>
            </a:extLst>
          </p:cNvPr>
          <p:cNvSpPr>
            <a:spLocks noGrp="1"/>
          </p:cNvSpPr>
          <p:nvPr>
            <p:ph type="sldNum" sz="quarter" idx="10"/>
          </p:nvPr>
        </p:nvSpPr>
        <p:spPr/>
        <p:txBody>
          <a:bodyPr/>
          <a:lstStyle/>
          <a:p>
            <a:pPr>
              <a:defRPr/>
            </a:pPr>
            <a:fld id="{8E7112F3-EDBC-C34C-9442-87893BAF7381}" type="slidenum">
              <a:rPr lang="en-US" smtClean="0"/>
              <a:pPr>
                <a:defRPr/>
              </a:pPr>
              <a:t>9</a:t>
            </a:fld>
            <a:endParaRPr lang="en-US" dirty="0"/>
          </a:p>
        </p:txBody>
      </p:sp>
      <p:sp>
        <p:nvSpPr>
          <p:cNvPr id="6" name="Lightning Bolt 5">
            <a:extLst>
              <a:ext uri="{FF2B5EF4-FFF2-40B4-BE49-F238E27FC236}">
                <a16:creationId xmlns:a16="http://schemas.microsoft.com/office/drawing/2014/main" id="{54DA93D1-BD17-4344-9E70-74D883332D8F}"/>
              </a:ext>
            </a:extLst>
          </p:cNvPr>
          <p:cNvSpPr/>
          <p:nvPr/>
        </p:nvSpPr>
        <p:spPr>
          <a:xfrm>
            <a:off x="8520546" y="221673"/>
            <a:ext cx="1917268" cy="186750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882267"/>
      </p:ext>
    </p:extLst>
  </p:cSld>
  <p:clrMapOvr>
    <a:masterClrMapping/>
  </p:clrMapOvr>
</p:sld>
</file>

<file path=ppt/theme/theme1.xml><?xml version="1.0" encoding="utf-8"?>
<a:theme xmlns:a="http://schemas.openxmlformats.org/drawingml/2006/main" name="ASCCC Curriculum Inst. 2020 Theme">
  <a:themeElements>
    <a:clrScheme name="ASCCC CNEI 2">
      <a:dk1>
        <a:srgbClr val="0A3D57"/>
      </a:dk1>
      <a:lt1>
        <a:srgbClr val="FFFFFF"/>
      </a:lt1>
      <a:dk2>
        <a:srgbClr val="1B83A7"/>
      </a:dk2>
      <a:lt2>
        <a:srgbClr val="EFC38F"/>
      </a:lt2>
      <a:accent1>
        <a:srgbClr val="409C94"/>
      </a:accent1>
      <a:accent2>
        <a:srgbClr val="DB5F75"/>
      </a:accent2>
      <a:accent3>
        <a:srgbClr val="B196DA"/>
      </a:accent3>
      <a:accent4>
        <a:srgbClr val="EFC38E"/>
      </a:accent4>
      <a:accent5>
        <a:srgbClr val="8AC1D3"/>
      </a:accent5>
      <a:accent6>
        <a:srgbClr val="1A83A7"/>
      </a:accent6>
      <a:hlink>
        <a:srgbClr val="1A83A7"/>
      </a:hlink>
      <a:folHlink>
        <a:srgbClr val="B196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CNEI 2021 ppt template 1" id="{23FD4F49-2270-E041-90C6-18077ED08005}" vid="{0A7E5379-BF9C-734D-A19C-3B16815BCB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Curriculum Inst</Template>
  <TotalTime>7064</TotalTime>
  <Words>1025</Words>
  <Application>Microsoft Macintosh PowerPoint</Application>
  <PresentationFormat>Widescreen</PresentationFormat>
  <Paragraphs>177</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Gill Sans</vt:lpstr>
      <vt:lpstr>Palatino</vt:lpstr>
      <vt:lpstr>Wingdings</vt:lpstr>
      <vt:lpstr>ASCCC Curriculum Inst. 2020 Theme</vt:lpstr>
      <vt:lpstr>Effective Leadership Strategies for Adult Education, Noncredit and CTE Mayra E. Cruz, CTE Leadership Committee Dr. Elizabeth Walker, Noncredit &amp; Basic Skills Committee May 1, 2021 9-10 am  </vt:lpstr>
      <vt:lpstr>PowerPoint Presentation</vt:lpstr>
      <vt:lpstr>Participants will…</vt:lpstr>
      <vt:lpstr>Noncredit &amp; CTE Leadership Poll</vt:lpstr>
      <vt:lpstr>The Context: The Students We Serve</vt:lpstr>
      <vt:lpstr>PowerPoint Presentation</vt:lpstr>
      <vt:lpstr>1 out of 2 students are in enrolled in one  CTE/Non-Credit Course </vt:lpstr>
      <vt:lpstr>The Mission</vt:lpstr>
      <vt:lpstr>Noncredit &amp; CTE Programs</vt:lpstr>
      <vt:lpstr>Why Noncredit Now</vt:lpstr>
      <vt:lpstr>Why CTE is Key to California’s Future</vt:lpstr>
      <vt:lpstr>Structural Racism in Noncredit</vt:lpstr>
      <vt:lpstr>Challenges in  CTE</vt:lpstr>
      <vt:lpstr>Activity</vt:lpstr>
      <vt:lpstr>Practical Leadership Ideas</vt:lpstr>
      <vt:lpstr>Practical Leadership Ideas</vt:lpstr>
      <vt:lpstr>PowerPoint Presentation</vt:lpstr>
      <vt:lpstr>Resources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40</cp:revision>
  <cp:lastPrinted>2020-11-24T19:39:26Z</cp:lastPrinted>
  <dcterms:created xsi:type="dcterms:W3CDTF">2021-04-09T18:03:01Z</dcterms:created>
  <dcterms:modified xsi:type="dcterms:W3CDTF">2021-04-21T14:54:43Z</dcterms:modified>
</cp:coreProperties>
</file>