
<file path=[Content_Types].xml><?xml version="1.0" encoding="utf-8"?>
<Types xmlns="http://schemas.openxmlformats.org/package/2006/content-types">
  <Default Extension="gif" ContentType="image/gif"/>
  <Default Extension="jpeg" ContentType="image/jpeg"/>
  <Default Extension="jpg" ContentType="image/jp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jpg" ContentType="image/jpeg"/>
  <Override PartName="/ppt/media/image7.jpg" ContentType="image/jpeg"/>
  <Override PartName="/ppt/media/image8.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0.jpg" ContentType="image/jpeg"/>
  <Override PartName="/ppt/notesSlides/notesSlide14.xml" ContentType="application/vnd.openxmlformats-officedocument.presentationml.notesSlide+xml"/>
  <Override PartName="/ppt/media/image11.jpg" ContentType="image/jpeg"/>
  <Override PartName="/ppt/notesSlides/notesSlide15.xml" ContentType="application/vnd.openxmlformats-officedocument.presentationml.notesSlide+xml"/>
  <Override PartName="/ppt/media/image1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463" r:id="rId2"/>
    <p:sldId id="497" r:id="rId3"/>
    <p:sldId id="445" r:id="rId4"/>
    <p:sldId id="491" r:id="rId5"/>
    <p:sldId id="502" r:id="rId6"/>
    <p:sldId id="504" r:id="rId7"/>
    <p:sldId id="498" r:id="rId8"/>
    <p:sldId id="501" r:id="rId9"/>
    <p:sldId id="500" r:id="rId10"/>
    <p:sldId id="460" r:id="rId11"/>
    <p:sldId id="492" r:id="rId12"/>
    <p:sldId id="461" r:id="rId13"/>
    <p:sldId id="493" r:id="rId14"/>
    <p:sldId id="496" r:id="rId15"/>
    <p:sldId id="462" r:id="rId16"/>
    <p:sldId id="464" r:id="rId17"/>
    <p:sldId id="4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5"/>
    <p:restoredTop sz="93205"/>
  </p:normalViewPr>
  <p:slideViewPr>
    <p:cSldViewPr snapToGrid="0" snapToObjects="1">
      <p:cViewPr varScale="1">
        <p:scale>
          <a:sx n="113" d="100"/>
          <a:sy n="113" d="100"/>
        </p:scale>
        <p:origin x="3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A592D-6AE2-3840-9A18-21B1B11E8D9A}" type="datetimeFigureOut">
              <a:rPr lang="en-US" smtClean="0"/>
              <a:t>3/29/21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8FB0F-793B-C342-95DB-99D9DA10A71F}" type="slidenum">
              <a:rPr lang="en-US" smtClean="0"/>
              <a:t>‹#›</a:t>
            </a:fld>
            <a:endParaRPr lang="en-US" dirty="0"/>
          </a:p>
        </p:txBody>
      </p:sp>
    </p:spTree>
    <p:extLst>
      <p:ext uri="{BB962C8B-B14F-4D97-AF65-F5344CB8AC3E}">
        <p14:creationId xmlns:p14="http://schemas.microsoft.com/office/powerpoint/2010/main" val="317477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 describes the taskforce and areas of recommendations</a:t>
            </a:r>
          </a:p>
          <a:p>
            <a:endParaRPr lang="en-US"/>
          </a:p>
          <a:p>
            <a:endParaRPr lang="en-US"/>
          </a:p>
        </p:txBody>
      </p:sp>
      <p:sp>
        <p:nvSpPr>
          <p:cNvPr id="4" name="Slide Number Placeholder 3"/>
          <p:cNvSpPr>
            <a:spLocks noGrp="1"/>
          </p:cNvSpPr>
          <p:nvPr>
            <p:ph type="sldNum" sz="quarter" idx="5"/>
          </p:nvPr>
        </p:nvSpPr>
        <p:spPr/>
        <p:txBody>
          <a:bodyPr/>
          <a:lstStyle/>
          <a:p>
            <a:fld id="{88D8FB0F-793B-C342-95DB-99D9DA10A71F}" type="slidenum">
              <a:rPr lang="en-US" smtClean="0"/>
              <a:t>1</a:t>
            </a:fld>
            <a:endParaRPr lang="en-US"/>
          </a:p>
        </p:txBody>
      </p:sp>
    </p:spTree>
    <p:extLst>
      <p:ext uri="{BB962C8B-B14F-4D97-AF65-F5344CB8AC3E}">
        <p14:creationId xmlns:p14="http://schemas.microsoft.com/office/powerpoint/2010/main" val="52787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describes GEEM</a:t>
            </a:r>
          </a:p>
        </p:txBody>
      </p:sp>
      <p:sp>
        <p:nvSpPr>
          <p:cNvPr id="4" name="Slide Number Placeholder 3"/>
          <p:cNvSpPr>
            <a:spLocks noGrp="1"/>
          </p:cNvSpPr>
          <p:nvPr>
            <p:ph type="sldNum" sz="quarter" idx="10"/>
          </p:nvPr>
        </p:nvSpPr>
        <p:spPr/>
        <p:txBody>
          <a:bodyPr/>
          <a:lstStyle/>
          <a:p>
            <a:fld id="{455B50FE-A74A-2545-9D2C-085B20D96B54}" type="slidenum">
              <a:rPr lang="en-US" smtClean="0"/>
              <a:t>10</a:t>
            </a:fld>
            <a:endParaRPr lang="en-US" dirty="0"/>
          </a:p>
        </p:txBody>
      </p:sp>
    </p:spTree>
    <p:extLst>
      <p:ext uri="{BB962C8B-B14F-4D97-AF65-F5344CB8AC3E}">
        <p14:creationId xmlns:p14="http://schemas.microsoft.com/office/powerpoint/2010/main" val="2773187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describes GEEM</a:t>
            </a:r>
          </a:p>
        </p:txBody>
      </p:sp>
      <p:sp>
        <p:nvSpPr>
          <p:cNvPr id="4" name="Slide Number Placeholder 3"/>
          <p:cNvSpPr>
            <a:spLocks noGrp="1"/>
          </p:cNvSpPr>
          <p:nvPr>
            <p:ph type="sldNum" sz="quarter" idx="10"/>
          </p:nvPr>
        </p:nvSpPr>
        <p:spPr/>
        <p:txBody>
          <a:bodyPr/>
          <a:lstStyle/>
          <a:p>
            <a:fld id="{455B50FE-A74A-2545-9D2C-085B20D96B54}" type="slidenum">
              <a:rPr lang="en-US" smtClean="0"/>
              <a:t>11</a:t>
            </a:fld>
            <a:endParaRPr lang="en-US"/>
          </a:p>
        </p:txBody>
      </p:sp>
    </p:spTree>
    <p:extLst>
      <p:ext uri="{BB962C8B-B14F-4D97-AF65-F5344CB8AC3E}">
        <p14:creationId xmlns:p14="http://schemas.microsoft.com/office/powerpoint/2010/main" val="1092035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gives instruction on activity</a:t>
            </a:r>
          </a:p>
        </p:txBody>
      </p:sp>
      <p:sp>
        <p:nvSpPr>
          <p:cNvPr id="4" name="Slide Number Placeholder 3"/>
          <p:cNvSpPr>
            <a:spLocks noGrp="1"/>
          </p:cNvSpPr>
          <p:nvPr>
            <p:ph type="sldNum" sz="quarter" idx="10"/>
          </p:nvPr>
        </p:nvSpPr>
        <p:spPr/>
        <p:txBody>
          <a:bodyPr/>
          <a:lstStyle/>
          <a:p>
            <a:fld id="{88D8FB0F-793B-C342-95DB-99D9DA10A71F}" type="slidenum">
              <a:rPr lang="en-US" smtClean="0"/>
              <a:t>12</a:t>
            </a:fld>
            <a:endParaRPr lang="en-US" dirty="0"/>
          </a:p>
        </p:txBody>
      </p:sp>
    </p:spTree>
    <p:extLst>
      <p:ext uri="{BB962C8B-B14F-4D97-AF65-F5344CB8AC3E}">
        <p14:creationId xmlns:p14="http://schemas.microsoft.com/office/powerpoint/2010/main" val="47915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gives instruction on activity</a:t>
            </a:r>
          </a:p>
        </p:txBody>
      </p:sp>
      <p:sp>
        <p:nvSpPr>
          <p:cNvPr id="4" name="Slide Number Placeholder 3"/>
          <p:cNvSpPr>
            <a:spLocks noGrp="1"/>
          </p:cNvSpPr>
          <p:nvPr>
            <p:ph type="sldNum" sz="quarter" idx="10"/>
          </p:nvPr>
        </p:nvSpPr>
        <p:spPr/>
        <p:txBody>
          <a:bodyPr/>
          <a:lstStyle/>
          <a:p>
            <a:fld id="{88D8FB0F-793B-C342-95DB-99D9DA10A71F}" type="slidenum">
              <a:rPr lang="en-US" smtClean="0"/>
              <a:t>13</a:t>
            </a:fld>
            <a:endParaRPr lang="en-US" dirty="0"/>
          </a:p>
        </p:txBody>
      </p:sp>
    </p:spTree>
    <p:extLst>
      <p:ext uri="{BB962C8B-B14F-4D97-AF65-F5344CB8AC3E}">
        <p14:creationId xmlns:p14="http://schemas.microsoft.com/office/powerpoint/2010/main" val="251339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Lynn facilitates questions and comments</a:t>
            </a:r>
          </a:p>
          <a:p>
            <a:endParaRPr lang="en-US"/>
          </a:p>
        </p:txBody>
      </p:sp>
      <p:sp>
        <p:nvSpPr>
          <p:cNvPr id="4" name="Slide Number Placeholder 3"/>
          <p:cNvSpPr>
            <a:spLocks noGrp="1"/>
          </p:cNvSpPr>
          <p:nvPr>
            <p:ph type="sldNum" sz="quarter" idx="10"/>
          </p:nvPr>
        </p:nvSpPr>
        <p:spPr/>
        <p:txBody>
          <a:bodyPr/>
          <a:lstStyle/>
          <a:p>
            <a:fld id="{88D8FB0F-793B-C342-95DB-99D9DA10A71F}" type="slidenum">
              <a:rPr lang="en-US" smtClean="0"/>
              <a:t>15</a:t>
            </a:fld>
            <a:endParaRPr lang="en-US"/>
          </a:p>
        </p:txBody>
      </p:sp>
    </p:spTree>
    <p:extLst>
      <p:ext uri="{BB962C8B-B14F-4D97-AF65-F5344CB8AC3E}">
        <p14:creationId xmlns:p14="http://schemas.microsoft.com/office/powerpoint/2010/main" val="154279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8FB0F-793B-C342-95DB-99D9DA10A71F}" type="slidenum">
              <a:rPr lang="en-US" smtClean="0"/>
              <a:t>17</a:t>
            </a:fld>
            <a:endParaRPr lang="en-US" dirty="0"/>
          </a:p>
        </p:txBody>
      </p:sp>
    </p:spTree>
    <p:extLst>
      <p:ext uri="{BB962C8B-B14F-4D97-AF65-F5344CB8AC3E}">
        <p14:creationId xmlns:p14="http://schemas.microsoft.com/office/powerpoint/2010/main" val="59672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 describes the taskforce and areas of recommendations</a:t>
            </a:r>
          </a:p>
          <a:p>
            <a:endParaRPr lang="en-US"/>
          </a:p>
          <a:p>
            <a:endParaRPr lang="en-US"/>
          </a:p>
        </p:txBody>
      </p:sp>
      <p:sp>
        <p:nvSpPr>
          <p:cNvPr id="4" name="Slide Number Placeholder 3"/>
          <p:cNvSpPr>
            <a:spLocks noGrp="1"/>
          </p:cNvSpPr>
          <p:nvPr>
            <p:ph type="sldNum" sz="quarter" idx="5"/>
          </p:nvPr>
        </p:nvSpPr>
        <p:spPr/>
        <p:txBody>
          <a:bodyPr/>
          <a:lstStyle/>
          <a:p>
            <a:fld id="{88D8FB0F-793B-C342-95DB-99D9DA10A71F}" type="slidenum">
              <a:rPr lang="en-US" smtClean="0"/>
              <a:t>2</a:t>
            </a:fld>
            <a:endParaRPr lang="en-US"/>
          </a:p>
        </p:txBody>
      </p:sp>
    </p:spTree>
    <p:extLst>
      <p:ext uri="{BB962C8B-B14F-4D97-AF65-F5344CB8AC3E}">
        <p14:creationId xmlns:p14="http://schemas.microsoft.com/office/powerpoint/2010/main" val="296770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Lynn gives history of the Workgroup</a:t>
            </a:r>
          </a:p>
        </p:txBody>
      </p:sp>
      <p:sp>
        <p:nvSpPr>
          <p:cNvPr id="4" name="Slide Number Placeholder 3"/>
          <p:cNvSpPr>
            <a:spLocks noGrp="1"/>
          </p:cNvSpPr>
          <p:nvPr>
            <p:ph type="sldNum" sz="quarter" idx="10"/>
          </p:nvPr>
        </p:nvSpPr>
        <p:spPr/>
        <p:txBody>
          <a:bodyPr/>
          <a:lstStyle/>
          <a:p>
            <a:fld id="{455B50FE-A74A-2545-9D2C-085B20D96B54}" type="slidenum">
              <a:rPr lang="en-US" smtClean="0"/>
              <a:t>3</a:t>
            </a:fld>
            <a:endParaRPr lang="en-US"/>
          </a:p>
        </p:txBody>
      </p:sp>
    </p:spTree>
    <p:extLst>
      <p:ext uri="{BB962C8B-B14F-4D97-AF65-F5344CB8AC3E}">
        <p14:creationId xmlns:p14="http://schemas.microsoft.com/office/powerpoint/2010/main" val="283558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4</a:t>
            </a:fld>
            <a:endParaRPr lang="en-US"/>
          </a:p>
        </p:txBody>
      </p:sp>
    </p:spTree>
    <p:extLst>
      <p:ext uri="{BB962C8B-B14F-4D97-AF65-F5344CB8AC3E}">
        <p14:creationId xmlns:p14="http://schemas.microsoft.com/office/powerpoint/2010/main" val="367051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5</a:t>
            </a:fld>
            <a:endParaRPr lang="en-US"/>
          </a:p>
        </p:txBody>
      </p:sp>
    </p:spTree>
    <p:extLst>
      <p:ext uri="{BB962C8B-B14F-4D97-AF65-F5344CB8AC3E}">
        <p14:creationId xmlns:p14="http://schemas.microsoft.com/office/powerpoint/2010/main" val="131613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6</a:t>
            </a:fld>
            <a:endParaRPr lang="en-US"/>
          </a:p>
        </p:txBody>
      </p:sp>
    </p:spTree>
    <p:extLst>
      <p:ext uri="{BB962C8B-B14F-4D97-AF65-F5344CB8AC3E}">
        <p14:creationId xmlns:p14="http://schemas.microsoft.com/office/powerpoint/2010/main" val="767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7</a:t>
            </a:fld>
            <a:endParaRPr lang="en-US"/>
          </a:p>
        </p:txBody>
      </p:sp>
    </p:spTree>
    <p:extLst>
      <p:ext uri="{BB962C8B-B14F-4D97-AF65-F5344CB8AC3E}">
        <p14:creationId xmlns:p14="http://schemas.microsoft.com/office/powerpoint/2010/main" val="162064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8</a:t>
            </a:fld>
            <a:endParaRPr lang="en-US"/>
          </a:p>
        </p:txBody>
      </p:sp>
    </p:spTree>
    <p:extLst>
      <p:ext uri="{BB962C8B-B14F-4D97-AF65-F5344CB8AC3E}">
        <p14:creationId xmlns:p14="http://schemas.microsoft.com/office/powerpoint/2010/main" val="154452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D8FB0F-793B-C342-95DB-99D9DA10A71F}" type="slidenum">
              <a:rPr lang="en-US" smtClean="0"/>
              <a:t>9</a:t>
            </a:fld>
            <a:endParaRPr lang="en-US"/>
          </a:p>
        </p:txBody>
      </p:sp>
    </p:spTree>
    <p:extLst>
      <p:ext uri="{BB962C8B-B14F-4D97-AF65-F5344CB8AC3E}">
        <p14:creationId xmlns:p14="http://schemas.microsoft.com/office/powerpoint/2010/main" val="203854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802AFD-CA7C-5047-A9EA-BA4B60729C48}" type="datetimeFigureOut">
              <a:rPr lang="en-US" smtClean="0"/>
              <a:t>3/29/21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31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02AFD-CA7C-5047-A9EA-BA4B60729C48}" type="datetimeFigureOut">
              <a:rPr lang="en-US" smtClean="0"/>
              <a:t>3/29/21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392897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02AFD-CA7C-5047-A9EA-BA4B60729C48}" type="datetimeFigureOut">
              <a:rPr lang="en-US" smtClean="0"/>
              <a:t>3/29/21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141615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802AFD-CA7C-5047-A9EA-BA4B60729C48}" type="datetimeFigureOut">
              <a:rPr lang="en-US" smtClean="0"/>
              <a:t>3/29/21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269689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802AFD-CA7C-5047-A9EA-BA4B60729C48}" type="datetimeFigureOut">
              <a:rPr lang="en-US" smtClean="0"/>
              <a:t>3/29/21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05FF7-24E6-4142-819E-CEB2DA7CE016}"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6001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802AFD-CA7C-5047-A9EA-BA4B60729C48}" type="datetimeFigureOut">
              <a:rPr lang="en-US" smtClean="0"/>
              <a:t>3/29/21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252761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802AFD-CA7C-5047-A9EA-BA4B60729C48}" type="datetimeFigureOut">
              <a:rPr lang="en-US" smtClean="0"/>
              <a:t>3/29/21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B05FF7-24E6-4142-819E-CEB2DA7CE016}"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60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802AFD-CA7C-5047-A9EA-BA4B60729C48}" type="datetimeFigureOut">
              <a:rPr lang="en-US" smtClean="0"/>
              <a:t>3/29/21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197788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02AFD-CA7C-5047-A9EA-BA4B60729C48}" type="datetimeFigureOut">
              <a:rPr lang="en-US" smtClean="0"/>
              <a:t>3/29/21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3893604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802AFD-CA7C-5047-A9EA-BA4B60729C48}" type="datetimeFigureOut">
              <a:rPr lang="en-US" smtClean="0"/>
              <a:t>3/29/21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05FF7-24E6-4142-819E-CEB2DA7CE016}" type="slidenum">
              <a:rPr lang="en-US" smtClean="0"/>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0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2802AFD-CA7C-5047-A9EA-BA4B60729C48}" type="datetimeFigureOut">
              <a:rPr lang="en-US" smtClean="0"/>
              <a:t>3/29/21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05FF7-24E6-4142-819E-CEB2DA7CE016}" type="slidenum">
              <a:rPr lang="en-US" smtClean="0"/>
              <a:t>‹#›</a:t>
            </a:fld>
            <a:endParaRPr lang="en-US" dirty="0"/>
          </a:p>
        </p:txBody>
      </p:sp>
    </p:spTree>
    <p:extLst>
      <p:ext uri="{BB962C8B-B14F-4D97-AF65-F5344CB8AC3E}">
        <p14:creationId xmlns:p14="http://schemas.microsoft.com/office/powerpoint/2010/main" val="1951721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02802AFD-CA7C-5047-A9EA-BA4B60729C48}" type="datetimeFigureOut">
              <a:rPr lang="en-US" smtClean="0"/>
              <a:t>3/29/21</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3B05FF7-24E6-4142-819E-CEB2DA7CE016}" type="slidenum">
              <a:rPr lang="en-US" smtClean="0"/>
              <a:t>‹#›</a:t>
            </a:fld>
            <a:endParaRPr lang="en-US" dirty="0"/>
          </a:p>
        </p:txBody>
      </p:sp>
    </p:spTree>
    <p:extLst>
      <p:ext uri="{BB962C8B-B14F-4D97-AF65-F5344CB8AC3E}">
        <p14:creationId xmlns:p14="http://schemas.microsoft.com/office/powerpoint/2010/main" val="1686962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sccc.org/sites/default/files/ADAversion_CTEMinQualsToolkit.pdf" TargetMode="External"/><Relationship Id="rId2" Type="http://schemas.openxmlformats.org/officeDocument/2006/relationships/hyperlink" Target="https://www.asccc.org/contact/request-servic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mailto:kevin_corse1@vcccd.edu" TargetMode="External"/><Relationship Id="rId3" Type="http://schemas.openxmlformats.org/officeDocument/2006/relationships/image" Target="../media/image12.jpg"/><Relationship Id="rId7" Type="http://schemas.openxmlformats.org/officeDocument/2006/relationships/hyperlink" Target="mailto:ElartoWD@lattc.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RCabral@vcccd.edu" TargetMode="External"/><Relationship Id="rId5" Type="http://schemas.openxmlformats.org/officeDocument/2006/relationships/hyperlink" Target="mailto:marshall.fulbright@gcccd.edu" TargetMode="External"/><Relationship Id="rId4" Type="http://schemas.openxmlformats.org/officeDocument/2006/relationships/hyperlink" Target="mailto:shawlynn@gmail.com" TargetMode="External"/><Relationship Id="rId9"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3C8D1F-BA7E-4244-A04B-3EC83522F87B}"/>
              </a:ext>
            </a:extLst>
          </p:cNvPr>
          <p:cNvPicPr>
            <a:picLocks noChangeAspect="1"/>
          </p:cNvPicPr>
          <p:nvPr/>
        </p:nvPicPr>
        <p:blipFill>
          <a:blip r:embed="rId3"/>
          <a:stretch>
            <a:fillRect/>
          </a:stretch>
        </p:blipFill>
        <p:spPr>
          <a:xfrm>
            <a:off x="7758548" y="3429000"/>
            <a:ext cx="3295838" cy="3154082"/>
          </a:xfrm>
          <a:prstGeom prst="rect">
            <a:avLst/>
          </a:prstGeom>
        </p:spPr>
      </p:pic>
      <p:sp>
        <p:nvSpPr>
          <p:cNvPr id="6" name="Title 5">
            <a:extLst>
              <a:ext uri="{FF2B5EF4-FFF2-40B4-BE49-F238E27FC236}">
                <a16:creationId xmlns:a16="http://schemas.microsoft.com/office/drawing/2014/main" id="{842F18CD-AEA4-7046-9CFD-26C7EBDA57D1}"/>
              </a:ext>
            </a:extLst>
          </p:cNvPr>
          <p:cNvSpPr>
            <a:spLocks noGrp="1"/>
          </p:cNvSpPr>
          <p:nvPr>
            <p:ph type="ctrTitle"/>
          </p:nvPr>
        </p:nvSpPr>
        <p:spPr/>
        <p:txBody>
          <a:bodyPr/>
          <a:lstStyle/>
          <a:p>
            <a:br>
              <a:rPr lang="en-US" sz="3200" cap="none" dirty="0">
                <a:latin typeface="+mn-lt"/>
              </a:rPr>
            </a:br>
            <a:r>
              <a:rPr lang="en-US" sz="3200" b="1" cap="none" dirty="0">
                <a:latin typeface="+mn-lt"/>
              </a:rPr>
              <a:t>Effectively Using the CTE Minimum Qualifications Toolkit to Enhance Diversification of Faculty</a:t>
            </a:r>
            <a:endParaRPr lang="en-US" sz="3200" cap="none" dirty="0">
              <a:latin typeface="+mn-lt"/>
            </a:endParaRPr>
          </a:p>
        </p:txBody>
      </p:sp>
      <p:sp>
        <p:nvSpPr>
          <p:cNvPr id="7" name="TextBox 6">
            <a:extLst>
              <a:ext uri="{FF2B5EF4-FFF2-40B4-BE49-F238E27FC236}">
                <a16:creationId xmlns:a16="http://schemas.microsoft.com/office/drawing/2014/main" id="{C5B3014B-B408-4A41-BAE7-5EA1DCF098F3}"/>
              </a:ext>
            </a:extLst>
          </p:cNvPr>
          <p:cNvSpPr txBox="1"/>
          <p:nvPr/>
        </p:nvSpPr>
        <p:spPr>
          <a:xfrm>
            <a:off x="1536700" y="4559300"/>
            <a:ext cx="4903907" cy="1200329"/>
          </a:xfrm>
          <a:prstGeom prst="rect">
            <a:avLst/>
          </a:prstGeom>
          <a:noFill/>
        </p:spPr>
        <p:txBody>
          <a:bodyPr wrap="none" rtlCol="0">
            <a:spAutoFit/>
          </a:bodyPr>
          <a:lstStyle/>
          <a:p>
            <a:r>
              <a:rPr lang="en-US" dirty="0"/>
              <a:t>May 1, 2021  12:30-1:30</a:t>
            </a:r>
          </a:p>
          <a:p>
            <a:r>
              <a:rPr lang="en-US" b="1" dirty="0"/>
              <a:t>2021 Career Noncredit Education Institute  </a:t>
            </a:r>
            <a:endParaRPr lang="en-US" dirty="0"/>
          </a:p>
          <a:p>
            <a:br>
              <a:rPr lang="en-US" dirty="0"/>
            </a:br>
            <a:endParaRPr lang="en-US" dirty="0"/>
          </a:p>
        </p:txBody>
      </p:sp>
    </p:spTree>
    <p:extLst>
      <p:ext uri="{BB962C8B-B14F-4D97-AF65-F5344CB8AC3E}">
        <p14:creationId xmlns:p14="http://schemas.microsoft.com/office/powerpoint/2010/main" val="158429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6177" y="2796072"/>
            <a:ext cx="10515600" cy="4351338"/>
          </a:xfrm>
        </p:spPr>
        <p:txBody>
          <a:bodyPr>
            <a:normAutofit/>
          </a:bodyPr>
          <a:lstStyle/>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a:buFont typeface="Arial" charset="0"/>
              <a:buChar char="•"/>
            </a:pPr>
            <a:r>
              <a:rPr lang="en-US" sz="3200" b="1" dirty="0"/>
              <a:t>CTE Minimum Qualifications Tool Kit</a:t>
            </a:r>
          </a:p>
          <a:p>
            <a:pPr>
              <a:buFont typeface="Arial" charset="0"/>
              <a:buChar char="•"/>
            </a:pPr>
            <a:r>
              <a:rPr lang="en-US" sz="2400" dirty="0"/>
              <a:t>Equivalency</a:t>
            </a:r>
          </a:p>
          <a:p>
            <a:pPr>
              <a:buFont typeface="Arial" charset="0"/>
              <a:buChar char="•"/>
            </a:pPr>
            <a:r>
              <a:rPr lang="en-US" sz="2400" dirty="0"/>
              <a:t>Faculty Internship</a:t>
            </a:r>
          </a:p>
          <a:p>
            <a:pPr>
              <a:buFont typeface="Arial" charset="0"/>
              <a:buChar char="•"/>
            </a:pPr>
            <a:r>
              <a:rPr lang="en-US" sz="2400" dirty="0"/>
              <a:t>Apprenticeship Minimum Qualifications</a:t>
            </a:r>
          </a:p>
          <a:p>
            <a:pPr marL="0" indent="0">
              <a:buNone/>
            </a:pPr>
            <a:endParaRPr lang="en-US" dirty="0"/>
          </a:p>
          <a:p>
            <a:endParaRPr lang="en-US" dirty="0"/>
          </a:p>
          <a:p>
            <a:endParaRPr lang="en-US" dirty="0"/>
          </a:p>
        </p:txBody>
      </p:sp>
      <p:pic>
        <p:nvPicPr>
          <p:cNvPr id="7" name="Picture 4" descr="D:\tool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34" y="419902"/>
            <a:ext cx="9597931" cy="3941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697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825758"/>
            <a:ext cx="10665941" cy="5801128"/>
          </a:xfrm>
        </p:spPr>
        <p:txBody>
          <a:bodyPr>
            <a:normAutofit fontScale="92500" lnSpcReduction="20000"/>
          </a:bodyPr>
          <a:lstStyle/>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lgn="ctr">
              <a:buNone/>
            </a:pPr>
            <a:endParaRPr lang="en-US" sz="3200" b="1" dirty="0"/>
          </a:p>
          <a:p>
            <a:pPr marL="0" indent="0" algn="ctr">
              <a:buNone/>
            </a:pPr>
            <a:endParaRPr lang="en-US" sz="3200" b="1" dirty="0"/>
          </a:p>
          <a:p>
            <a:pPr marL="0" indent="0" algn="ctr">
              <a:buNone/>
            </a:pPr>
            <a:r>
              <a:rPr lang="en-US" sz="3200" b="1" dirty="0"/>
              <a:t>CTE Faculty Minimum Qualifications Tool Kit </a:t>
            </a:r>
          </a:p>
          <a:p>
            <a:pPr marL="0" indent="0" algn="ctr">
              <a:buNone/>
            </a:pPr>
            <a:r>
              <a:rPr lang="en-US" sz="3200" b="1" dirty="0"/>
              <a:t>Sample Contents</a:t>
            </a:r>
          </a:p>
          <a:p>
            <a:pPr marL="0" indent="0" algn="ctr">
              <a:buNone/>
            </a:pPr>
            <a:endParaRPr lang="en-US" sz="3200" b="1" dirty="0"/>
          </a:p>
          <a:p>
            <a:pPr>
              <a:buFont typeface="Arial" charset="0"/>
              <a:buChar char="•"/>
            </a:pPr>
            <a:r>
              <a:rPr lang="en-US" sz="2400" dirty="0"/>
              <a:t>Pre-planning checklist for Equivalency by Department</a:t>
            </a:r>
          </a:p>
          <a:p>
            <a:pPr>
              <a:buFont typeface="Arial" charset="0"/>
              <a:buChar char="•"/>
            </a:pPr>
            <a:r>
              <a:rPr lang="en-US" sz="2400" dirty="0"/>
              <a:t>Equivalency Checklist for Human Resources Departments</a:t>
            </a:r>
          </a:p>
          <a:p>
            <a:pPr>
              <a:buFont typeface="Arial" charset="0"/>
              <a:buChar char="•"/>
            </a:pPr>
            <a:r>
              <a:rPr lang="en-US" dirty="0"/>
              <a:t>Model Equivalency Committees Composition and Policies</a:t>
            </a:r>
          </a:p>
          <a:p>
            <a:pPr>
              <a:buFont typeface="Arial" charset="0"/>
              <a:buChar char="•"/>
            </a:pPr>
            <a:r>
              <a:rPr lang="en-US" sz="2400" dirty="0"/>
              <a:t>Information and Checklist for </a:t>
            </a:r>
            <a:r>
              <a:rPr lang="en-US" dirty="0"/>
              <a:t>P</a:t>
            </a:r>
            <a:r>
              <a:rPr lang="en-US" sz="2400" dirty="0"/>
              <a:t>otential Equivalency Applicants</a:t>
            </a:r>
          </a:p>
          <a:p>
            <a:pPr>
              <a:buFont typeface="Arial" charset="0"/>
              <a:buChar char="•"/>
            </a:pPr>
            <a:r>
              <a:rPr lang="en-US" sz="2400" dirty="0"/>
              <a:t>Credit for Prior Learning</a:t>
            </a:r>
          </a:p>
          <a:p>
            <a:pPr>
              <a:buFont typeface="Arial" charset="0"/>
              <a:buChar char="•"/>
            </a:pPr>
            <a:endParaRPr lang="en-US" sz="2400" dirty="0"/>
          </a:p>
          <a:p>
            <a:pPr marL="0" indent="0">
              <a:buNone/>
            </a:pPr>
            <a:endParaRPr lang="en-US" dirty="0"/>
          </a:p>
          <a:p>
            <a:endParaRPr lang="en-US" dirty="0"/>
          </a:p>
          <a:p>
            <a:endParaRPr lang="en-US" dirty="0"/>
          </a:p>
        </p:txBody>
      </p:sp>
      <p:pic>
        <p:nvPicPr>
          <p:cNvPr id="7" name="Picture 4" descr="D:\tool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440" y="502963"/>
            <a:ext cx="5299708" cy="2176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78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B4B0-FA51-DA44-B455-3F63BDE56A7A}"/>
              </a:ext>
            </a:extLst>
          </p:cNvPr>
          <p:cNvSpPr>
            <a:spLocks noGrp="1"/>
          </p:cNvSpPr>
          <p:nvPr>
            <p:ph type="ctrTitle"/>
          </p:nvPr>
        </p:nvSpPr>
        <p:spPr>
          <a:xfrm>
            <a:off x="354418" y="897366"/>
            <a:ext cx="11483163" cy="2387600"/>
          </a:xfrm>
        </p:spPr>
        <p:txBody>
          <a:bodyPr>
            <a:noAutofit/>
          </a:bodyPr>
          <a:lstStyle/>
          <a:p>
            <a:pPr algn="ctr"/>
            <a:r>
              <a:rPr lang="en-US" sz="4000" dirty="0">
                <a:latin typeface="+mn-lt"/>
              </a:rPr>
              <a:t>Career Technical Education</a:t>
            </a:r>
            <a:br>
              <a:rPr lang="en-US" sz="4000" dirty="0">
                <a:latin typeface="+mn-lt"/>
              </a:rPr>
            </a:br>
            <a:r>
              <a:rPr lang="en-US" sz="4000" dirty="0">
                <a:latin typeface="+mn-lt"/>
              </a:rPr>
              <a:t>Minimum Qualifications</a:t>
            </a:r>
            <a:br>
              <a:rPr lang="en-US" sz="4000" dirty="0">
                <a:latin typeface="+mn-lt"/>
              </a:rPr>
            </a:br>
            <a:r>
              <a:rPr lang="en-US" sz="4000" dirty="0">
                <a:latin typeface="+mn-lt"/>
              </a:rPr>
              <a:t>Tool Kit</a:t>
            </a:r>
            <a:br>
              <a:rPr lang="en-US" sz="4000" dirty="0">
                <a:latin typeface="+mn-lt"/>
              </a:rPr>
            </a:br>
            <a:r>
              <a:rPr lang="en-US" sz="3200" dirty="0">
                <a:solidFill>
                  <a:srgbClr val="FF0000"/>
                </a:solidFill>
              </a:rPr>
              <a:t> </a:t>
            </a:r>
            <a:r>
              <a:rPr lang="en-US" sz="3200" dirty="0">
                <a:solidFill>
                  <a:schemeClr val="accent1"/>
                </a:solidFill>
              </a:rPr>
              <a:t>Apprenticeship Hiring </a:t>
            </a:r>
            <a:br>
              <a:rPr lang="en-US" sz="3200" dirty="0">
                <a:solidFill>
                  <a:schemeClr val="accent1"/>
                </a:solidFill>
              </a:rPr>
            </a:br>
            <a:r>
              <a:rPr lang="en-US" sz="3200" dirty="0">
                <a:solidFill>
                  <a:schemeClr val="accent1"/>
                </a:solidFill>
              </a:rPr>
              <a:t>at Los Angeles trade Technical College</a:t>
            </a:r>
            <a:endParaRPr lang="en-US" sz="3200" dirty="0">
              <a:solidFill>
                <a:schemeClr val="accent1"/>
              </a:solidFill>
              <a:latin typeface="+mn-lt"/>
            </a:endParaRPr>
          </a:p>
        </p:txBody>
      </p:sp>
      <p:pic>
        <p:nvPicPr>
          <p:cNvPr id="4" name="Picture 3">
            <a:extLst>
              <a:ext uri="{FF2B5EF4-FFF2-40B4-BE49-F238E27FC236}">
                <a16:creationId xmlns:a16="http://schemas.microsoft.com/office/drawing/2014/main" id="{833C8D1F-BA7E-4244-A04B-3EC83522F87B}"/>
              </a:ext>
            </a:extLst>
          </p:cNvPr>
          <p:cNvPicPr>
            <a:picLocks noChangeAspect="1"/>
          </p:cNvPicPr>
          <p:nvPr/>
        </p:nvPicPr>
        <p:blipFill>
          <a:blip r:embed="rId3"/>
          <a:stretch>
            <a:fillRect/>
          </a:stretch>
        </p:blipFill>
        <p:spPr>
          <a:xfrm>
            <a:off x="4609338" y="3708400"/>
            <a:ext cx="3291155" cy="3149600"/>
          </a:xfrm>
          <a:prstGeom prst="rect">
            <a:avLst/>
          </a:prstGeom>
        </p:spPr>
      </p:pic>
    </p:spTree>
    <p:extLst>
      <p:ext uri="{BB962C8B-B14F-4D97-AF65-F5344CB8AC3E}">
        <p14:creationId xmlns:p14="http://schemas.microsoft.com/office/powerpoint/2010/main" val="164190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B4B0-FA51-DA44-B455-3F63BDE56A7A}"/>
              </a:ext>
            </a:extLst>
          </p:cNvPr>
          <p:cNvSpPr>
            <a:spLocks noGrp="1"/>
          </p:cNvSpPr>
          <p:nvPr>
            <p:ph type="ctrTitle"/>
          </p:nvPr>
        </p:nvSpPr>
        <p:spPr>
          <a:xfrm>
            <a:off x="354418" y="897366"/>
            <a:ext cx="11483163" cy="2387600"/>
          </a:xfrm>
        </p:spPr>
        <p:txBody>
          <a:bodyPr>
            <a:noAutofit/>
          </a:bodyPr>
          <a:lstStyle/>
          <a:p>
            <a:pPr algn="ctr"/>
            <a:r>
              <a:rPr lang="en-US" sz="4000" dirty="0">
                <a:latin typeface="+mn-lt"/>
              </a:rPr>
              <a:t>Career Technical Education</a:t>
            </a:r>
            <a:br>
              <a:rPr lang="en-US" sz="4000" dirty="0">
                <a:latin typeface="+mn-lt"/>
              </a:rPr>
            </a:br>
            <a:r>
              <a:rPr lang="en-US" sz="4000" dirty="0">
                <a:latin typeface="+mn-lt"/>
              </a:rPr>
              <a:t>Minimum Qualifications</a:t>
            </a:r>
            <a:br>
              <a:rPr lang="en-US" sz="4000" dirty="0">
                <a:latin typeface="+mn-lt"/>
              </a:rPr>
            </a:br>
            <a:r>
              <a:rPr lang="en-US" sz="4000" dirty="0">
                <a:latin typeface="+mn-lt"/>
              </a:rPr>
              <a:t>Tool Kit</a:t>
            </a:r>
            <a:br>
              <a:rPr lang="en-US" sz="4000" dirty="0">
                <a:latin typeface="+mn-lt"/>
              </a:rPr>
            </a:br>
            <a:r>
              <a:rPr lang="en-US" sz="3200" dirty="0">
                <a:solidFill>
                  <a:srgbClr val="FF0000"/>
                </a:solidFill>
              </a:rPr>
              <a:t> </a:t>
            </a:r>
            <a:r>
              <a:rPr lang="en-US" sz="3200" dirty="0">
                <a:solidFill>
                  <a:schemeClr val="accent1"/>
                </a:solidFill>
              </a:rPr>
              <a:t>Career Technical Education Faculty</a:t>
            </a:r>
            <a:br>
              <a:rPr lang="en-US" sz="3200" dirty="0">
                <a:solidFill>
                  <a:schemeClr val="accent1"/>
                </a:solidFill>
              </a:rPr>
            </a:br>
            <a:r>
              <a:rPr lang="en-US" sz="3200" dirty="0">
                <a:solidFill>
                  <a:schemeClr val="accent1"/>
                </a:solidFill>
              </a:rPr>
              <a:t>at Ventura Community College District</a:t>
            </a:r>
            <a:endParaRPr lang="en-US" sz="3200" dirty="0">
              <a:solidFill>
                <a:schemeClr val="accent1"/>
              </a:solidFill>
              <a:latin typeface="+mn-lt"/>
            </a:endParaRPr>
          </a:p>
        </p:txBody>
      </p:sp>
      <p:pic>
        <p:nvPicPr>
          <p:cNvPr id="4" name="Picture 3">
            <a:extLst>
              <a:ext uri="{FF2B5EF4-FFF2-40B4-BE49-F238E27FC236}">
                <a16:creationId xmlns:a16="http://schemas.microsoft.com/office/drawing/2014/main" id="{833C8D1F-BA7E-4244-A04B-3EC83522F87B}"/>
              </a:ext>
            </a:extLst>
          </p:cNvPr>
          <p:cNvPicPr>
            <a:picLocks noChangeAspect="1"/>
          </p:cNvPicPr>
          <p:nvPr/>
        </p:nvPicPr>
        <p:blipFill>
          <a:blip r:embed="rId3"/>
          <a:stretch>
            <a:fillRect/>
          </a:stretch>
        </p:blipFill>
        <p:spPr>
          <a:xfrm>
            <a:off x="4609338" y="3708400"/>
            <a:ext cx="3291155" cy="3149600"/>
          </a:xfrm>
          <a:prstGeom prst="rect">
            <a:avLst/>
          </a:prstGeom>
        </p:spPr>
      </p:pic>
    </p:spTree>
    <p:extLst>
      <p:ext uri="{BB962C8B-B14F-4D97-AF65-F5344CB8AC3E}">
        <p14:creationId xmlns:p14="http://schemas.microsoft.com/office/powerpoint/2010/main" val="2666424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633C-6247-924E-BEBF-40971E187F7A}"/>
              </a:ext>
            </a:extLst>
          </p:cNvPr>
          <p:cNvSpPr>
            <a:spLocks noGrp="1"/>
          </p:cNvSpPr>
          <p:nvPr>
            <p:ph type="title"/>
          </p:nvPr>
        </p:nvSpPr>
        <p:spPr>
          <a:xfrm>
            <a:off x="2156177" y="793044"/>
            <a:ext cx="10972800" cy="990600"/>
          </a:xfrm>
        </p:spPr>
        <p:txBody>
          <a:bodyPr/>
          <a:lstStyle/>
          <a:p>
            <a:r>
              <a:rPr lang="en-US" dirty="0"/>
              <a:t>Training Your Equivalency Committee</a:t>
            </a:r>
          </a:p>
        </p:txBody>
      </p:sp>
      <p:pic>
        <p:nvPicPr>
          <p:cNvPr id="4" name="Content Placeholder 3">
            <a:extLst>
              <a:ext uri="{FF2B5EF4-FFF2-40B4-BE49-F238E27FC236}">
                <a16:creationId xmlns:a16="http://schemas.microsoft.com/office/drawing/2014/main" id="{F5F7F885-5619-8849-9611-B7CC3366717A}"/>
              </a:ext>
            </a:extLst>
          </p:cNvPr>
          <p:cNvPicPr>
            <a:picLocks noGrp="1" noChangeAspect="1"/>
          </p:cNvPicPr>
          <p:nvPr>
            <p:ph idx="1"/>
          </p:nvPr>
        </p:nvPicPr>
        <p:blipFill>
          <a:blip r:embed="rId2"/>
          <a:stretch>
            <a:fillRect/>
          </a:stretch>
        </p:blipFill>
        <p:spPr>
          <a:xfrm>
            <a:off x="3025423" y="2419698"/>
            <a:ext cx="5230989" cy="3801185"/>
          </a:xfrm>
          <a:prstGeom prst="rect">
            <a:avLst/>
          </a:prstGeom>
        </p:spPr>
      </p:pic>
    </p:spTree>
    <p:extLst>
      <p:ext uri="{BB962C8B-B14F-4D97-AF65-F5344CB8AC3E}">
        <p14:creationId xmlns:p14="http://schemas.microsoft.com/office/powerpoint/2010/main" val="157140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B35078-65DC-2F4F-A335-20C566743A33}"/>
              </a:ext>
            </a:extLst>
          </p:cNvPr>
          <p:cNvPicPr>
            <a:picLocks noGrp="1" noChangeAspect="1"/>
          </p:cNvPicPr>
          <p:nvPr>
            <p:ph idx="1"/>
          </p:nvPr>
        </p:nvPicPr>
        <p:blipFill>
          <a:blip r:embed="rId3"/>
          <a:stretch>
            <a:fillRect/>
          </a:stretch>
        </p:blipFill>
        <p:spPr>
          <a:xfrm>
            <a:off x="3040993" y="1170488"/>
            <a:ext cx="6110014" cy="5033818"/>
          </a:xfrm>
        </p:spPr>
      </p:pic>
    </p:spTree>
    <p:extLst>
      <p:ext uri="{BB962C8B-B14F-4D97-AF65-F5344CB8AC3E}">
        <p14:creationId xmlns:p14="http://schemas.microsoft.com/office/powerpoint/2010/main" val="19768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4689"/>
            <a:ext cx="10972800" cy="990600"/>
          </a:xfrm>
        </p:spPr>
        <p:txBody>
          <a:bodyPr/>
          <a:lstStyle/>
          <a:p>
            <a:pPr algn="ctr"/>
            <a:r>
              <a:rPr lang="en-US" dirty="0"/>
              <a:t>Resources</a:t>
            </a:r>
          </a:p>
        </p:txBody>
      </p:sp>
      <p:sp>
        <p:nvSpPr>
          <p:cNvPr id="3" name="Content Placeholder 2"/>
          <p:cNvSpPr>
            <a:spLocks noGrp="1"/>
          </p:cNvSpPr>
          <p:nvPr>
            <p:ph idx="1"/>
          </p:nvPr>
        </p:nvSpPr>
        <p:spPr>
          <a:xfrm>
            <a:off x="496711" y="2683934"/>
            <a:ext cx="10972800" cy="4876800"/>
          </a:xfrm>
        </p:spPr>
        <p:txBody>
          <a:bodyPr/>
          <a:lstStyle/>
          <a:p>
            <a:r>
              <a:rPr lang="en-US" dirty="0"/>
              <a:t>Technical visits, including training your Equivalency Committee, as requested (</a:t>
            </a:r>
            <a:r>
              <a:rPr lang="en-US" dirty="0">
                <a:hlinkClick r:id="rId2"/>
              </a:rPr>
              <a:t>https://www.asccc.org/contact/request-services</a:t>
            </a:r>
            <a:r>
              <a:rPr lang="en-US" dirty="0"/>
              <a:t>)</a:t>
            </a:r>
          </a:p>
          <a:p>
            <a:pPr marL="0" indent="0">
              <a:buNone/>
            </a:pPr>
            <a:endParaRPr lang="en-US" dirty="0"/>
          </a:p>
          <a:p>
            <a:r>
              <a:rPr lang="en-US" dirty="0"/>
              <a:t>Career Technical Education Faculty Minimum Qualifications Toolkit </a:t>
            </a:r>
            <a:r>
              <a:rPr lang="en-US" dirty="0">
                <a:hlinkClick r:id="rId3"/>
              </a:rPr>
              <a:t>https://asccc.org/sites/default/files/ADAversion_CTEMinQualsToolkit.pdf</a:t>
            </a:r>
            <a:endParaRPr lang="en-US" dirty="0"/>
          </a:p>
          <a:p>
            <a:endParaRPr lang="en-US" dirty="0"/>
          </a:p>
          <a:p>
            <a:endParaRPr lang="en-US" dirty="0"/>
          </a:p>
        </p:txBody>
      </p:sp>
    </p:spTree>
    <p:extLst>
      <p:ext uri="{BB962C8B-B14F-4D97-AF65-F5344CB8AC3E}">
        <p14:creationId xmlns:p14="http://schemas.microsoft.com/office/powerpoint/2010/main" val="143224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19B11B-C2A8-244C-B1D8-9A63404C80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783" y="423424"/>
            <a:ext cx="9826434" cy="6259508"/>
          </a:xfrm>
          <a:prstGeom prst="rect">
            <a:avLst/>
          </a:prstGeom>
        </p:spPr>
      </p:pic>
      <p:sp>
        <p:nvSpPr>
          <p:cNvPr id="2" name="TextBox 1"/>
          <p:cNvSpPr txBox="1"/>
          <p:nvPr/>
        </p:nvSpPr>
        <p:spPr>
          <a:xfrm>
            <a:off x="2217118" y="3826944"/>
            <a:ext cx="7757764" cy="3724096"/>
          </a:xfrm>
          <a:prstGeom prst="rect">
            <a:avLst/>
          </a:prstGeom>
          <a:noFill/>
        </p:spPr>
        <p:txBody>
          <a:bodyPr wrap="square" rtlCol="0">
            <a:spAutoFit/>
          </a:bodyPr>
          <a:lstStyle/>
          <a:p>
            <a:pPr algn="ctr"/>
            <a:endParaRPr lang="en-US" sz="2400" b="1" dirty="0"/>
          </a:p>
          <a:p>
            <a:pPr algn="ctr"/>
            <a:r>
              <a:rPr lang="en-US" sz="2400" b="1" dirty="0"/>
              <a:t>Lynn Shaw </a:t>
            </a:r>
            <a:r>
              <a:rPr lang="en-US" sz="2400" b="1" dirty="0">
                <a:hlinkClick r:id="rId4"/>
              </a:rPr>
              <a:t>shawlynn@gmail.com</a:t>
            </a:r>
            <a:endParaRPr lang="en-US" sz="2400" b="1" dirty="0"/>
          </a:p>
          <a:p>
            <a:r>
              <a:rPr lang="en-US" sz="2400" b="1" dirty="0"/>
              <a:t>Marshall Fulbright </a:t>
            </a:r>
            <a:r>
              <a:rPr lang="en-US" sz="2400" b="1" dirty="0">
                <a:hlinkClick r:id="rId5"/>
              </a:rPr>
              <a:t>marshall.fulbright@gcccd.edu</a:t>
            </a:r>
            <a:endParaRPr lang="en-US" sz="2400" b="1" dirty="0"/>
          </a:p>
          <a:p>
            <a:pPr algn="ctr"/>
            <a:r>
              <a:rPr lang="en-US" sz="2400" b="1" dirty="0"/>
              <a:t>Robert Cabral </a:t>
            </a:r>
            <a:r>
              <a:rPr lang="en-US" sz="2400" b="1" dirty="0">
                <a:hlinkClick r:id="rId6"/>
              </a:rPr>
              <a:t>RCabral@vcccd.edu</a:t>
            </a:r>
            <a:endParaRPr lang="en-US" sz="2400" b="1" dirty="0"/>
          </a:p>
          <a:p>
            <a:pPr algn="ctr"/>
            <a:r>
              <a:rPr lang="en-US" sz="2400" b="1" dirty="0"/>
              <a:t>Bill </a:t>
            </a:r>
            <a:r>
              <a:rPr lang="en-US" sz="2400" b="1" dirty="0" err="1"/>
              <a:t>Elarton</a:t>
            </a:r>
            <a:r>
              <a:rPr lang="en-US" sz="2400" b="1" dirty="0"/>
              <a:t> </a:t>
            </a:r>
            <a:r>
              <a:rPr lang="en-US" sz="2400" b="1" dirty="0">
                <a:hlinkClick r:id="rId7"/>
              </a:rPr>
              <a:t>ElartoWD@lattc.edu</a:t>
            </a:r>
            <a:endParaRPr lang="en-US" sz="2400" b="1" dirty="0"/>
          </a:p>
          <a:p>
            <a:pPr algn="ctr"/>
            <a:r>
              <a:rPr lang="en-US" sz="2400" b="1" dirty="0"/>
              <a:t>Kevin Corse </a:t>
            </a:r>
            <a:r>
              <a:rPr lang="en-US" sz="2400" b="1" dirty="0">
                <a:hlinkClick r:id="rId8"/>
              </a:rPr>
              <a:t>kevin_corse1@vcccd.edu</a:t>
            </a:r>
            <a:endParaRPr lang="en-US" sz="2400" b="1" dirty="0"/>
          </a:p>
          <a:p>
            <a:pPr algn="ctr"/>
            <a:r>
              <a:rPr lang="en-US" sz="2400" b="1" dirty="0"/>
              <a:t>  </a:t>
            </a:r>
          </a:p>
          <a:p>
            <a:pPr algn="ctr"/>
            <a:endParaRPr lang="en-US" sz="3200" dirty="0"/>
          </a:p>
          <a:p>
            <a:r>
              <a:rPr lang="en-US" dirty="0"/>
              <a:t> </a:t>
            </a:r>
          </a:p>
          <a:p>
            <a:endParaRPr lang="en-US" dirty="0"/>
          </a:p>
        </p:txBody>
      </p:sp>
      <p:pic>
        <p:nvPicPr>
          <p:cNvPr id="1026" name="Picture 2">
            <a:extLst>
              <a:ext uri="{FF2B5EF4-FFF2-40B4-BE49-F238E27FC236}">
                <a16:creationId xmlns:a16="http://schemas.microsoft.com/office/drawing/2014/main" id="{2DA36053-B98C-1A44-A283-23B45B6C7F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 y="-274638"/>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D777DD-468B-5B43-9558-1C21EF8406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400" y="-122238"/>
            <a:ext cx="12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3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B4B0-FA51-DA44-B455-3F63BDE56A7A}"/>
              </a:ext>
            </a:extLst>
          </p:cNvPr>
          <p:cNvSpPr>
            <a:spLocks noGrp="1"/>
          </p:cNvSpPr>
          <p:nvPr>
            <p:ph type="ctrTitle"/>
          </p:nvPr>
        </p:nvSpPr>
        <p:spPr>
          <a:xfrm>
            <a:off x="3070579" y="1651000"/>
            <a:ext cx="9436976" cy="4902200"/>
          </a:xfrm>
        </p:spPr>
        <p:txBody>
          <a:bodyPr>
            <a:noAutofit/>
          </a:bodyPr>
          <a:lstStyle/>
          <a:p>
            <a:br>
              <a:rPr lang="en-US" sz="2000" dirty="0"/>
            </a:br>
            <a:r>
              <a:rPr lang="en-US" sz="2000" dirty="0"/>
              <a:t>Dr. Lynn Shaw, ASCCC CTE Curriculum Director</a:t>
            </a:r>
            <a:br>
              <a:rPr lang="en-US" sz="2000" dirty="0"/>
            </a:br>
            <a:br>
              <a:rPr lang="en-US" sz="2000" dirty="0"/>
            </a:br>
            <a:r>
              <a:rPr lang="en-US" sz="2000" dirty="0"/>
              <a:t>Dr. Marshall T. Fulbright III, VPAA Grossmont College</a:t>
            </a:r>
            <a:br>
              <a:rPr lang="en-US" sz="2000" dirty="0"/>
            </a:br>
            <a:br>
              <a:rPr lang="en-US" sz="2000" dirty="0"/>
            </a:br>
            <a:r>
              <a:rPr lang="en-US" sz="2000" dirty="0"/>
              <a:t>Robert Cabral, Moorpark College, Interim Dean</a:t>
            </a:r>
            <a:br>
              <a:rPr lang="en-US" sz="2000" dirty="0"/>
            </a:br>
            <a:br>
              <a:rPr lang="en-US" sz="2000" dirty="0"/>
            </a:br>
            <a:r>
              <a:rPr lang="en-US" sz="2000" dirty="0"/>
              <a:t>Bill </a:t>
            </a:r>
            <a:r>
              <a:rPr lang="en-US" sz="2000" dirty="0" err="1"/>
              <a:t>Elarton</a:t>
            </a:r>
            <a:r>
              <a:rPr lang="en-US" sz="2000" dirty="0"/>
              <a:t>-Selig, Los Angeles Trade Technical College</a:t>
            </a:r>
            <a:br>
              <a:rPr lang="en-US" sz="2000" dirty="0"/>
            </a:br>
            <a:br>
              <a:rPr lang="en-US" sz="2000" dirty="0"/>
            </a:br>
            <a:r>
              <a:rPr lang="en-US" sz="2000" dirty="0"/>
              <a:t>Kevin Corse, Oxnard College</a:t>
            </a:r>
            <a:endParaRPr lang="en-US" sz="2000" dirty="0">
              <a:effectLst/>
            </a:endParaRPr>
          </a:p>
        </p:txBody>
      </p:sp>
      <p:pic>
        <p:nvPicPr>
          <p:cNvPr id="4" name="Picture 3">
            <a:extLst>
              <a:ext uri="{FF2B5EF4-FFF2-40B4-BE49-F238E27FC236}">
                <a16:creationId xmlns:a16="http://schemas.microsoft.com/office/drawing/2014/main" id="{833C8D1F-BA7E-4244-A04B-3EC83522F87B}"/>
              </a:ext>
            </a:extLst>
          </p:cNvPr>
          <p:cNvPicPr>
            <a:picLocks noChangeAspect="1"/>
          </p:cNvPicPr>
          <p:nvPr/>
        </p:nvPicPr>
        <p:blipFill>
          <a:blip r:embed="rId3"/>
          <a:stretch>
            <a:fillRect/>
          </a:stretch>
        </p:blipFill>
        <p:spPr>
          <a:xfrm>
            <a:off x="7380304" y="664342"/>
            <a:ext cx="2420011" cy="2315925"/>
          </a:xfrm>
          <a:prstGeom prst="rect">
            <a:avLst/>
          </a:prstGeom>
        </p:spPr>
      </p:pic>
      <p:sp>
        <p:nvSpPr>
          <p:cNvPr id="3" name="TextBox 2">
            <a:extLst>
              <a:ext uri="{FF2B5EF4-FFF2-40B4-BE49-F238E27FC236}">
                <a16:creationId xmlns:a16="http://schemas.microsoft.com/office/drawing/2014/main" id="{8BBC9976-8CFE-9B46-BA82-44B0C4D499C7}"/>
              </a:ext>
            </a:extLst>
          </p:cNvPr>
          <p:cNvSpPr txBox="1"/>
          <p:nvPr/>
        </p:nvSpPr>
        <p:spPr>
          <a:xfrm>
            <a:off x="4457700" y="807137"/>
            <a:ext cx="2303836" cy="584775"/>
          </a:xfrm>
          <a:prstGeom prst="rect">
            <a:avLst/>
          </a:prstGeom>
          <a:noFill/>
        </p:spPr>
        <p:txBody>
          <a:bodyPr wrap="none" rtlCol="0">
            <a:spAutoFit/>
          </a:bodyPr>
          <a:lstStyle/>
          <a:p>
            <a:pPr algn="ctr"/>
            <a:r>
              <a:rPr lang="en-US" sz="3200" b="1" dirty="0"/>
              <a:t>Presenters</a:t>
            </a:r>
          </a:p>
        </p:txBody>
      </p:sp>
    </p:spTree>
    <p:extLst>
      <p:ext uri="{BB962C8B-B14F-4D97-AF65-F5344CB8AC3E}">
        <p14:creationId xmlns:p14="http://schemas.microsoft.com/office/powerpoint/2010/main" val="3365410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4628" y="2041452"/>
            <a:ext cx="10515600" cy="4816548"/>
          </a:xfrm>
        </p:spPr>
        <p:txBody>
          <a:bodyPr>
            <a:normAutofit fontScale="92500" lnSpcReduction="10000"/>
          </a:bodyPr>
          <a:lstStyle/>
          <a:p>
            <a:pPr marL="0" indent="0">
              <a:buNone/>
            </a:pPr>
            <a:r>
              <a:rPr lang="en-US" b="1"/>
              <a:t>“Increase the pool of qualified CTE instructors by addressing CTE faculty recruitment and hiring practices. </a:t>
            </a:r>
            <a:endParaRPr lang="en-US"/>
          </a:p>
          <a:p>
            <a:pPr marL="0" indent="0">
              <a:buNone/>
            </a:pPr>
            <a:r>
              <a:rPr lang="en-US"/>
              <a:t> </a:t>
            </a:r>
          </a:p>
          <a:p>
            <a:pPr marL="514350" lvl="0" indent="-514350" fontAlgn="base">
              <a:buFont typeface="+mj-lt"/>
              <a:buAutoNum type="alphaUcPeriod"/>
            </a:pPr>
            <a:r>
              <a:rPr lang="en-US"/>
              <a:t>Clarify legislative and regulatory </a:t>
            </a:r>
            <a:r>
              <a:rPr lang="en-US" b="1"/>
              <a:t>barriers to hiring CTE instructors </a:t>
            </a:r>
            <a:r>
              <a:rPr lang="en-US"/>
              <a:t>who may not meet existing college hiring standards, but possess significant industry experience.</a:t>
            </a:r>
          </a:p>
          <a:p>
            <a:pPr marL="514350" lvl="0" indent="-514350" fontAlgn="base">
              <a:buFont typeface="+mj-lt"/>
              <a:buAutoNum type="alphaUcPeriod"/>
            </a:pPr>
            <a:r>
              <a:rPr lang="en-US" b="1"/>
              <a:t>Disseminate effective practices </a:t>
            </a:r>
            <a:r>
              <a:rPr lang="en-US"/>
              <a:t>in the recruitment and hiring of diverse faculty and the application of minimum qualifications and equivalencies. </a:t>
            </a:r>
          </a:p>
          <a:p>
            <a:pPr marL="514350" lvl="0" indent="-514350" fontAlgn="base">
              <a:buFont typeface="+mj-lt"/>
              <a:buAutoNum type="alphaUcPeriod"/>
            </a:pPr>
            <a:r>
              <a:rPr lang="en-US"/>
              <a:t>Develop </a:t>
            </a:r>
            <a:r>
              <a:rPr lang="en-US" b="1"/>
              <a:t>pipelines to recruit community college faculty </a:t>
            </a:r>
            <a:r>
              <a:rPr lang="en-US"/>
              <a:t>with industry expertise through collaborations with higher education, business, and industry professional organizations. </a:t>
            </a:r>
          </a:p>
          <a:p>
            <a:pPr marL="514350" lvl="0" indent="-514350" fontAlgn="base">
              <a:buFont typeface="+mj-lt"/>
              <a:buAutoNum type="alphaUcPeriod"/>
            </a:pPr>
            <a:r>
              <a:rPr lang="en-US" b="1"/>
              <a:t>Establish a mentorship model </a:t>
            </a:r>
            <a:r>
              <a:rPr lang="en-US"/>
              <a:t>that delineates pathways for industry professionals to intern at colleges to gain teaching skills, knowledge, and experience while pursuing an associate degree or an equivalent.”</a:t>
            </a:r>
          </a:p>
          <a:p>
            <a:pPr lvl="1"/>
            <a:endParaRPr lang="en-US"/>
          </a:p>
          <a:p>
            <a:endParaRPr lang="en-US"/>
          </a:p>
        </p:txBody>
      </p:sp>
      <p:sp>
        <p:nvSpPr>
          <p:cNvPr id="4" name="object 3">
            <a:extLst>
              <a:ext uri="{FF2B5EF4-FFF2-40B4-BE49-F238E27FC236}">
                <a16:creationId xmlns:a16="http://schemas.microsoft.com/office/drawing/2014/main" id="{C75BD1B8-C2CB-614C-AD87-9F57185C082A}"/>
              </a:ext>
            </a:extLst>
          </p:cNvPr>
          <p:cNvSpPr/>
          <p:nvPr/>
        </p:nvSpPr>
        <p:spPr>
          <a:xfrm>
            <a:off x="3794234" y="517452"/>
            <a:ext cx="4603532" cy="146765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9974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02" y="545899"/>
            <a:ext cx="11887200" cy="990600"/>
          </a:xfrm>
        </p:spPr>
        <p:txBody>
          <a:bodyPr>
            <a:normAutofit fontScale="90000"/>
          </a:bodyPr>
          <a:lstStyle/>
          <a:p>
            <a:r>
              <a:rPr lang="en-US" b="1" dirty="0"/>
              <a:t>Does your program have challenges hiring CTE faculty?</a:t>
            </a:r>
          </a:p>
        </p:txBody>
      </p:sp>
      <p:sp>
        <p:nvSpPr>
          <p:cNvPr id="3" name="Content Placeholder 2"/>
          <p:cNvSpPr>
            <a:spLocks noGrp="1"/>
          </p:cNvSpPr>
          <p:nvPr>
            <p:ph idx="1"/>
          </p:nvPr>
        </p:nvSpPr>
        <p:spPr>
          <a:xfrm>
            <a:off x="607102" y="1857022"/>
            <a:ext cx="10972800" cy="5366657"/>
          </a:xfrm>
        </p:spPr>
        <p:txBody>
          <a:bodyPr>
            <a:normAutofit fontScale="25000" lnSpcReduction="20000"/>
          </a:bodyPr>
          <a:lstStyle/>
          <a:p>
            <a:pPr marL="0" indent="0">
              <a:buNone/>
            </a:pPr>
            <a:r>
              <a:rPr lang="en-US" sz="7200" b="1" dirty="0"/>
              <a:t>Chancellor’s Request of a Survey: 43 Colleges</a:t>
            </a:r>
            <a:endParaRPr lang="en-US" sz="7200" dirty="0"/>
          </a:p>
          <a:p>
            <a:pPr marL="0" indent="0">
              <a:buNone/>
            </a:pPr>
            <a:r>
              <a:rPr lang="en-US" sz="7200" b="1" dirty="0"/>
              <a:t>Comments in the survey</a:t>
            </a:r>
          </a:p>
          <a:p>
            <a:pPr marL="0" indent="0">
              <a:buNone/>
            </a:pPr>
            <a:endParaRPr lang="en-US" sz="7200" b="1" dirty="0"/>
          </a:p>
          <a:p>
            <a:r>
              <a:rPr lang="en-US" sz="7200" dirty="0"/>
              <a:t>recognize the abilities people have who are</a:t>
            </a:r>
          </a:p>
          <a:p>
            <a:endParaRPr lang="en-US" sz="7200" dirty="0"/>
          </a:p>
          <a:p>
            <a:r>
              <a:rPr lang="en-US" sz="7200" dirty="0"/>
              <a:t>eminent or nationally recognized experts in their field, without an Associate Degree</a:t>
            </a:r>
          </a:p>
          <a:p>
            <a:pPr marL="0" indent="0">
              <a:buNone/>
            </a:pPr>
            <a:r>
              <a:rPr lang="en-US" sz="7200" dirty="0"/>
              <a:t> </a:t>
            </a:r>
          </a:p>
          <a:p>
            <a:r>
              <a:rPr lang="en-US" sz="7200" dirty="0"/>
              <a:t>very small pool of applicants, often far less than 10, as opposed to general education areas that get 100’s of applicants. </a:t>
            </a:r>
          </a:p>
          <a:p>
            <a:endParaRPr lang="en-US" sz="7200" dirty="0"/>
          </a:p>
          <a:p>
            <a:r>
              <a:rPr lang="en-US" sz="7200" dirty="0"/>
              <a:t>not understanding their CTE colleagues issues and programs. </a:t>
            </a:r>
          </a:p>
          <a:p>
            <a:endParaRPr lang="en-US" sz="7200" dirty="0"/>
          </a:p>
          <a:p>
            <a:r>
              <a:rPr lang="en-US" sz="7200" dirty="0"/>
              <a:t>Many comment on the irony of college preparing people for work, yet we didn’t accept industry credentials (the very place we are sending students to work) as equivalent to an Associate Degree. </a:t>
            </a:r>
          </a:p>
          <a:p>
            <a:endParaRPr lang="en-US" sz="7200" dirty="0"/>
          </a:p>
          <a:p>
            <a:r>
              <a:rPr lang="en-US" sz="7200" dirty="0"/>
              <a:t>a mismatch of what colleges require and what the industry actually needs and wants. Colleges are preparing people for jobs in industries that sponsor the industry credentials yet the college does not accept the industry experts as instructors with the industry credentials.</a:t>
            </a:r>
          </a:p>
          <a:p>
            <a:pPr marL="0" indent="0">
              <a:buNone/>
            </a:pPr>
            <a:br>
              <a:rPr lang="en-US" sz="5600" dirty="0"/>
            </a:br>
            <a:br>
              <a:rPr lang="en-US" sz="5600" dirty="0"/>
            </a:br>
            <a:endParaRPr lang="en-US" sz="5600" dirty="0"/>
          </a:p>
        </p:txBody>
      </p:sp>
    </p:spTree>
    <p:extLst>
      <p:ext uri="{BB962C8B-B14F-4D97-AF65-F5344CB8AC3E}">
        <p14:creationId xmlns:p14="http://schemas.microsoft.com/office/powerpoint/2010/main" val="230159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02" y="545899"/>
            <a:ext cx="11887200" cy="990600"/>
          </a:xfrm>
        </p:spPr>
        <p:txBody>
          <a:bodyPr>
            <a:normAutofit fontScale="90000"/>
          </a:bodyPr>
          <a:lstStyle/>
          <a:p>
            <a:r>
              <a:rPr lang="en-US" b="1" dirty="0"/>
              <a:t>How diverse is the current statewide faculty and staff?</a:t>
            </a:r>
          </a:p>
        </p:txBody>
      </p:sp>
      <p:sp>
        <p:nvSpPr>
          <p:cNvPr id="3" name="Content Placeholder 2"/>
          <p:cNvSpPr>
            <a:spLocks noGrp="1"/>
          </p:cNvSpPr>
          <p:nvPr>
            <p:ph idx="1"/>
          </p:nvPr>
        </p:nvSpPr>
        <p:spPr>
          <a:xfrm>
            <a:off x="607102" y="1857022"/>
            <a:ext cx="10972800" cy="5366657"/>
          </a:xfrm>
        </p:spPr>
        <p:txBody>
          <a:bodyPr>
            <a:normAutofit/>
          </a:bodyPr>
          <a:lstStyle/>
          <a:p>
            <a:pPr marL="0" indent="0">
              <a:buNone/>
            </a:pPr>
            <a:br>
              <a:rPr lang="en-US" sz="5600" dirty="0"/>
            </a:br>
            <a:br>
              <a:rPr lang="en-US" sz="5600" dirty="0"/>
            </a:br>
            <a:endParaRPr lang="en-US" sz="5600" dirty="0"/>
          </a:p>
        </p:txBody>
      </p:sp>
      <p:pic>
        <p:nvPicPr>
          <p:cNvPr id="4" name="Picture 3">
            <a:extLst>
              <a:ext uri="{FF2B5EF4-FFF2-40B4-BE49-F238E27FC236}">
                <a16:creationId xmlns:a16="http://schemas.microsoft.com/office/drawing/2014/main" id="{AC17C993-545D-1A49-A019-A129C329C582}"/>
              </a:ext>
            </a:extLst>
          </p:cNvPr>
          <p:cNvPicPr>
            <a:picLocks noChangeAspect="1"/>
          </p:cNvPicPr>
          <p:nvPr/>
        </p:nvPicPr>
        <p:blipFill>
          <a:blip r:embed="rId3"/>
          <a:stretch>
            <a:fillRect/>
          </a:stretch>
        </p:blipFill>
        <p:spPr>
          <a:xfrm>
            <a:off x="607102" y="1329972"/>
            <a:ext cx="10871200" cy="5372100"/>
          </a:xfrm>
          <a:prstGeom prst="rect">
            <a:avLst/>
          </a:prstGeom>
        </p:spPr>
      </p:pic>
    </p:spTree>
    <p:extLst>
      <p:ext uri="{BB962C8B-B14F-4D97-AF65-F5344CB8AC3E}">
        <p14:creationId xmlns:p14="http://schemas.microsoft.com/office/powerpoint/2010/main" val="408989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 y="2814965"/>
            <a:ext cx="12189502" cy="990600"/>
          </a:xfrm>
        </p:spPr>
        <p:txBody>
          <a:bodyPr>
            <a:normAutofit fontScale="90000"/>
          </a:bodyPr>
          <a:lstStyle/>
          <a:p>
            <a:r>
              <a:rPr lang="en-US" b="1" dirty="0"/>
              <a:t>How diverse is the</a:t>
            </a:r>
            <a:br>
              <a:rPr lang="en-US" b="1" dirty="0"/>
            </a:br>
            <a:r>
              <a:rPr lang="en-US" b="1" dirty="0"/>
              <a:t> current statewide </a:t>
            </a:r>
            <a:br>
              <a:rPr lang="en-US" b="1" dirty="0"/>
            </a:br>
            <a:r>
              <a:rPr lang="en-US" b="1" dirty="0"/>
              <a:t>student population?</a:t>
            </a:r>
          </a:p>
        </p:txBody>
      </p:sp>
      <p:sp>
        <p:nvSpPr>
          <p:cNvPr id="3" name="Content Placeholder 2"/>
          <p:cNvSpPr>
            <a:spLocks noGrp="1"/>
          </p:cNvSpPr>
          <p:nvPr>
            <p:ph idx="1"/>
          </p:nvPr>
        </p:nvSpPr>
        <p:spPr>
          <a:xfrm>
            <a:off x="607102" y="1857022"/>
            <a:ext cx="10972800" cy="5366657"/>
          </a:xfrm>
        </p:spPr>
        <p:txBody>
          <a:bodyPr>
            <a:normAutofit/>
          </a:bodyPr>
          <a:lstStyle/>
          <a:p>
            <a:pPr marL="0" indent="0">
              <a:buNone/>
            </a:pPr>
            <a:br>
              <a:rPr lang="en-US" sz="5600" dirty="0"/>
            </a:br>
            <a:br>
              <a:rPr lang="en-US" sz="5600" dirty="0"/>
            </a:br>
            <a:endParaRPr lang="en-US" sz="5600" dirty="0"/>
          </a:p>
        </p:txBody>
      </p:sp>
      <p:pic>
        <p:nvPicPr>
          <p:cNvPr id="5" name="Picture 4">
            <a:extLst>
              <a:ext uri="{FF2B5EF4-FFF2-40B4-BE49-F238E27FC236}">
                <a16:creationId xmlns:a16="http://schemas.microsoft.com/office/drawing/2014/main" id="{A336D69B-A6FB-0D49-820B-6F32DED48D78}"/>
              </a:ext>
            </a:extLst>
          </p:cNvPr>
          <p:cNvPicPr>
            <a:picLocks noChangeAspect="1"/>
          </p:cNvPicPr>
          <p:nvPr/>
        </p:nvPicPr>
        <p:blipFill>
          <a:blip r:embed="rId3"/>
          <a:stretch>
            <a:fillRect/>
          </a:stretch>
        </p:blipFill>
        <p:spPr>
          <a:xfrm>
            <a:off x="5050712" y="587022"/>
            <a:ext cx="6406262" cy="6083098"/>
          </a:xfrm>
          <a:prstGeom prst="rect">
            <a:avLst/>
          </a:prstGeom>
        </p:spPr>
      </p:pic>
    </p:spTree>
    <p:extLst>
      <p:ext uri="{BB962C8B-B14F-4D97-AF65-F5344CB8AC3E}">
        <p14:creationId xmlns:p14="http://schemas.microsoft.com/office/powerpoint/2010/main" val="3715447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a:t>Does your program have challenges hiring diverse CTE faculty?</a:t>
            </a:r>
          </a:p>
        </p:txBody>
      </p:sp>
      <p:sp>
        <p:nvSpPr>
          <p:cNvPr id="3" name="Content Placeholder 2"/>
          <p:cNvSpPr>
            <a:spLocks noGrp="1"/>
          </p:cNvSpPr>
          <p:nvPr>
            <p:ph sz="half" idx="1"/>
          </p:nvPr>
        </p:nvSpPr>
        <p:spPr/>
        <p:txBody>
          <a:bodyPr>
            <a:normAutofit/>
          </a:bodyPr>
          <a:lstStyle/>
          <a:p>
            <a:r>
              <a:rPr lang="en-US" dirty="0"/>
              <a:t>SEARCHING FOR … ?</a:t>
            </a:r>
          </a:p>
          <a:p>
            <a:endParaRPr lang="en-US" dirty="0"/>
          </a:p>
          <a:p>
            <a:r>
              <a:rPr lang="en-US" dirty="0"/>
              <a:t>DIVERSITY?</a:t>
            </a:r>
          </a:p>
          <a:p>
            <a:endParaRPr lang="en-US" dirty="0"/>
          </a:p>
          <a:p>
            <a:r>
              <a:rPr lang="en-US" dirty="0"/>
              <a:t>DEVELOPING PRACTICES</a:t>
            </a:r>
          </a:p>
          <a:p>
            <a:endParaRPr lang="en-US" dirty="0"/>
          </a:p>
          <a:p>
            <a:r>
              <a:rPr lang="en-US" dirty="0"/>
              <a:t>BIAS AWARENESS</a:t>
            </a:r>
          </a:p>
          <a:p>
            <a:endParaRPr lang="en-US" dirty="0"/>
          </a:p>
          <a:p>
            <a:r>
              <a:rPr lang="en-US"/>
              <a:t>THE RUBRIC(S)</a:t>
            </a:r>
            <a:endParaRPr lang="en-US" dirty="0"/>
          </a:p>
        </p:txBody>
      </p:sp>
      <p:pic>
        <p:nvPicPr>
          <p:cNvPr id="10" name="Content Placeholder 9" descr="A picture containing text, clipart&#10;&#10;Description automatically generated">
            <a:extLst>
              <a:ext uri="{FF2B5EF4-FFF2-40B4-BE49-F238E27FC236}">
                <a16:creationId xmlns:a16="http://schemas.microsoft.com/office/drawing/2014/main" id="{95214A4E-2286-428F-8F41-6796F8F7D0E6}"/>
              </a:ext>
            </a:extLst>
          </p:cNvPr>
          <p:cNvPicPr>
            <a:picLocks noGrp="1" noChangeAspect="1"/>
          </p:cNvPicPr>
          <p:nvPr>
            <p:ph sz="half" idx="2"/>
          </p:nvPr>
        </p:nvPicPr>
        <p:blipFill>
          <a:blip r:embed="rId3"/>
          <a:stretch>
            <a:fillRect/>
          </a:stretch>
        </p:blipFill>
        <p:spPr>
          <a:xfrm>
            <a:off x="6823245" y="1288317"/>
            <a:ext cx="4514850" cy="2533650"/>
          </a:xfrm>
        </p:spPr>
      </p:pic>
      <p:pic>
        <p:nvPicPr>
          <p:cNvPr id="12" name="Picture 11" descr="A picture containing outdoor, person, tree&#10;&#10;Description automatically generated">
            <a:extLst>
              <a:ext uri="{FF2B5EF4-FFF2-40B4-BE49-F238E27FC236}">
                <a16:creationId xmlns:a16="http://schemas.microsoft.com/office/drawing/2014/main" id="{88342D2C-DBFE-46C1-8499-BC874DEF2740}"/>
              </a:ext>
            </a:extLst>
          </p:cNvPr>
          <p:cNvPicPr>
            <a:picLocks noChangeAspect="1"/>
          </p:cNvPicPr>
          <p:nvPr/>
        </p:nvPicPr>
        <p:blipFill>
          <a:blip r:embed="rId4"/>
          <a:stretch>
            <a:fillRect/>
          </a:stretch>
        </p:blipFill>
        <p:spPr>
          <a:xfrm>
            <a:off x="6096000" y="3821967"/>
            <a:ext cx="2984670" cy="2901763"/>
          </a:xfrm>
          <a:prstGeom prst="rect">
            <a:avLst/>
          </a:prstGeom>
        </p:spPr>
      </p:pic>
      <p:pic>
        <p:nvPicPr>
          <p:cNvPr id="14" name="Picture 13">
            <a:extLst>
              <a:ext uri="{FF2B5EF4-FFF2-40B4-BE49-F238E27FC236}">
                <a16:creationId xmlns:a16="http://schemas.microsoft.com/office/drawing/2014/main" id="{18BB7AB7-4D16-499D-A9AB-FCBD6AA46E32}"/>
              </a:ext>
            </a:extLst>
          </p:cNvPr>
          <p:cNvPicPr>
            <a:picLocks noChangeAspect="1"/>
          </p:cNvPicPr>
          <p:nvPr/>
        </p:nvPicPr>
        <p:blipFill>
          <a:blip r:embed="rId5"/>
          <a:stretch>
            <a:fillRect/>
          </a:stretch>
        </p:blipFill>
        <p:spPr>
          <a:xfrm>
            <a:off x="9080670" y="4073801"/>
            <a:ext cx="3229588" cy="2317855"/>
          </a:xfrm>
          <a:prstGeom prst="rect">
            <a:avLst/>
          </a:prstGeom>
        </p:spPr>
      </p:pic>
    </p:spTree>
    <p:extLst>
      <p:ext uri="{BB962C8B-B14F-4D97-AF65-F5344CB8AC3E}">
        <p14:creationId xmlns:p14="http://schemas.microsoft.com/office/powerpoint/2010/main" val="4060824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a:t>Does your program have challenges hiring diverse CTE faculty?</a:t>
            </a:r>
          </a:p>
        </p:txBody>
      </p:sp>
      <p:sp>
        <p:nvSpPr>
          <p:cNvPr id="3" name="Content Placeholder 2"/>
          <p:cNvSpPr>
            <a:spLocks noGrp="1"/>
          </p:cNvSpPr>
          <p:nvPr>
            <p:ph sz="half" idx="1"/>
          </p:nvPr>
        </p:nvSpPr>
        <p:spPr/>
        <p:txBody>
          <a:bodyPr>
            <a:normAutofit fontScale="85000" lnSpcReduction="10000"/>
          </a:bodyPr>
          <a:lstStyle/>
          <a:p>
            <a:r>
              <a:rPr lang="en-US" dirty="0"/>
              <a:t>SEARCHING FOR …?</a:t>
            </a:r>
          </a:p>
          <a:p>
            <a:pPr lvl="1"/>
            <a:r>
              <a:rPr lang="en-US" dirty="0"/>
              <a:t>What is needed?  Who are you looking for?  What skills are you looking for?  Who (students) are you looking to attract? </a:t>
            </a:r>
          </a:p>
          <a:p>
            <a:pPr lvl="1"/>
            <a:endParaRPr lang="en-US" dirty="0"/>
          </a:p>
          <a:p>
            <a:r>
              <a:rPr lang="en-US" dirty="0"/>
              <a:t>DIVERSITY</a:t>
            </a:r>
          </a:p>
          <a:p>
            <a:pPr lvl="1"/>
            <a:r>
              <a:rPr lang="en-US" dirty="0"/>
              <a:t>Defining diversity! Why is it important?</a:t>
            </a:r>
          </a:p>
          <a:p>
            <a:pPr lvl="1"/>
            <a:r>
              <a:rPr lang="en-US" dirty="0"/>
              <a:t>Uncomfortable = good!</a:t>
            </a:r>
          </a:p>
          <a:p>
            <a:pPr lvl="1"/>
            <a:endParaRPr lang="en-US" dirty="0"/>
          </a:p>
          <a:p>
            <a:r>
              <a:rPr lang="en-US" dirty="0"/>
              <a:t>DEVELOPING PRACTICES</a:t>
            </a:r>
          </a:p>
          <a:p>
            <a:pPr lvl="1"/>
            <a:r>
              <a:rPr lang="en-US" dirty="0"/>
              <a:t>Developing Practices that support diversity.</a:t>
            </a:r>
          </a:p>
          <a:p>
            <a:pPr lvl="2"/>
            <a:r>
              <a:rPr lang="en-US" dirty="0"/>
              <a:t>Job Announcements, supplemental questions, interview questions and the rubric(s)</a:t>
            </a:r>
          </a:p>
        </p:txBody>
      </p:sp>
      <p:pic>
        <p:nvPicPr>
          <p:cNvPr id="10" name="Content Placeholder 9" descr="A picture containing text, clipart&#10;&#10;Description automatically generated">
            <a:extLst>
              <a:ext uri="{FF2B5EF4-FFF2-40B4-BE49-F238E27FC236}">
                <a16:creationId xmlns:a16="http://schemas.microsoft.com/office/drawing/2014/main" id="{95214A4E-2286-428F-8F41-6796F8F7D0E6}"/>
              </a:ext>
            </a:extLst>
          </p:cNvPr>
          <p:cNvPicPr>
            <a:picLocks noGrp="1" noChangeAspect="1"/>
          </p:cNvPicPr>
          <p:nvPr>
            <p:ph sz="half" idx="2"/>
          </p:nvPr>
        </p:nvPicPr>
        <p:blipFill>
          <a:blip r:embed="rId3"/>
          <a:stretch>
            <a:fillRect/>
          </a:stretch>
        </p:blipFill>
        <p:spPr>
          <a:xfrm>
            <a:off x="6823245" y="1288317"/>
            <a:ext cx="4514850" cy="2533650"/>
          </a:xfrm>
        </p:spPr>
      </p:pic>
      <p:pic>
        <p:nvPicPr>
          <p:cNvPr id="12" name="Picture 11" descr="A picture containing outdoor, person, tree&#10;&#10;Description automatically generated">
            <a:extLst>
              <a:ext uri="{FF2B5EF4-FFF2-40B4-BE49-F238E27FC236}">
                <a16:creationId xmlns:a16="http://schemas.microsoft.com/office/drawing/2014/main" id="{88342D2C-DBFE-46C1-8499-BC874DEF2740}"/>
              </a:ext>
            </a:extLst>
          </p:cNvPr>
          <p:cNvPicPr>
            <a:picLocks noChangeAspect="1"/>
          </p:cNvPicPr>
          <p:nvPr/>
        </p:nvPicPr>
        <p:blipFill>
          <a:blip r:embed="rId4"/>
          <a:stretch>
            <a:fillRect/>
          </a:stretch>
        </p:blipFill>
        <p:spPr>
          <a:xfrm>
            <a:off x="6096000" y="3821967"/>
            <a:ext cx="2984670" cy="2901763"/>
          </a:xfrm>
          <a:prstGeom prst="rect">
            <a:avLst/>
          </a:prstGeom>
        </p:spPr>
      </p:pic>
      <p:pic>
        <p:nvPicPr>
          <p:cNvPr id="14" name="Picture 13">
            <a:extLst>
              <a:ext uri="{FF2B5EF4-FFF2-40B4-BE49-F238E27FC236}">
                <a16:creationId xmlns:a16="http://schemas.microsoft.com/office/drawing/2014/main" id="{18BB7AB7-4D16-499D-A9AB-FCBD6AA46E32}"/>
              </a:ext>
            </a:extLst>
          </p:cNvPr>
          <p:cNvPicPr>
            <a:picLocks noChangeAspect="1"/>
          </p:cNvPicPr>
          <p:nvPr/>
        </p:nvPicPr>
        <p:blipFill>
          <a:blip r:embed="rId5"/>
          <a:stretch>
            <a:fillRect/>
          </a:stretch>
        </p:blipFill>
        <p:spPr>
          <a:xfrm>
            <a:off x="9080670" y="4073801"/>
            <a:ext cx="3229588" cy="2317855"/>
          </a:xfrm>
          <a:prstGeom prst="rect">
            <a:avLst/>
          </a:prstGeom>
        </p:spPr>
      </p:pic>
    </p:spTree>
    <p:extLst>
      <p:ext uri="{BB962C8B-B14F-4D97-AF65-F5344CB8AC3E}">
        <p14:creationId xmlns:p14="http://schemas.microsoft.com/office/powerpoint/2010/main" val="400154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fontScale="90000"/>
          </a:bodyPr>
          <a:lstStyle/>
          <a:p>
            <a:r>
              <a:rPr lang="en-US"/>
              <a:t>Does your program have challenges hiring diverse CTE faculty?</a:t>
            </a:r>
          </a:p>
        </p:txBody>
      </p:sp>
      <p:sp>
        <p:nvSpPr>
          <p:cNvPr id="3" name="Content Placeholder 2"/>
          <p:cNvSpPr>
            <a:spLocks noGrp="1"/>
          </p:cNvSpPr>
          <p:nvPr>
            <p:ph sz="half" idx="1"/>
          </p:nvPr>
        </p:nvSpPr>
        <p:spPr/>
        <p:txBody>
          <a:bodyPr>
            <a:normAutofit/>
          </a:bodyPr>
          <a:lstStyle/>
          <a:p>
            <a:r>
              <a:rPr lang="en-US" dirty="0"/>
              <a:t>BIAS AWARENESS</a:t>
            </a:r>
          </a:p>
          <a:p>
            <a:pPr lvl="1"/>
            <a:r>
              <a:rPr lang="en-US" dirty="0"/>
              <a:t>Awareness is key</a:t>
            </a:r>
          </a:p>
          <a:p>
            <a:pPr lvl="1"/>
            <a:endParaRPr lang="en-US" dirty="0"/>
          </a:p>
          <a:p>
            <a:r>
              <a:rPr lang="en-US" dirty="0"/>
              <a:t>THE RUBRIC</a:t>
            </a:r>
          </a:p>
          <a:p>
            <a:pPr lvl="1"/>
            <a:r>
              <a:rPr lang="en-US" dirty="0"/>
              <a:t>Identify what the needs are and score accordingly!</a:t>
            </a:r>
          </a:p>
          <a:p>
            <a:pPr lvl="2"/>
            <a:r>
              <a:rPr lang="en-US" dirty="0"/>
              <a:t>Justifications are crucial</a:t>
            </a:r>
          </a:p>
        </p:txBody>
      </p:sp>
      <p:pic>
        <p:nvPicPr>
          <p:cNvPr id="10" name="Content Placeholder 9" descr="A picture containing text, clipart&#10;&#10;Description automatically generated">
            <a:extLst>
              <a:ext uri="{FF2B5EF4-FFF2-40B4-BE49-F238E27FC236}">
                <a16:creationId xmlns:a16="http://schemas.microsoft.com/office/drawing/2014/main" id="{95214A4E-2286-428F-8F41-6796F8F7D0E6}"/>
              </a:ext>
            </a:extLst>
          </p:cNvPr>
          <p:cNvPicPr>
            <a:picLocks noGrp="1" noChangeAspect="1"/>
          </p:cNvPicPr>
          <p:nvPr>
            <p:ph sz="half" idx="2"/>
          </p:nvPr>
        </p:nvPicPr>
        <p:blipFill>
          <a:blip r:embed="rId3"/>
          <a:stretch>
            <a:fillRect/>
          </a:stretch>
        </p:blipFill>
        <p:spPr>
          <a:xfrm>
            <a:off x="6823245" y="1288317"/>
            <a:ext cx="4514850" cy="2533650"/>
          </a:xfrm>
        </p:spPr>
      </p:pic>
      <p:pic>
        <p:nvPicPr>
          <p:cNvPr id="12" name="Picture 11" descr="A picture containing outdoor, person, tree&#10;&#10;Description automatically generated">
            <a:extLst>
              <a:ext uri="{FF2B5EF4-FFF2-40B4-BE49-F238E27FC236}">
                <a16:creationId xmlns:a16="http://schemas.microsoft.com/office/drawing/2014/main" id="{88342D2C-DBFE-46C1-8499-BC874DEF2740}"/>
              </a:ext>
            </a:extLst>
          </p:cNvPr>
          <p:cNvPicPr>
            <a:picLocks noChangeAspect="1"/>
          </p:cNvPicPr>
          <p:nvPr/>
        </p:nvPicPr>
        <p:blipFill>
          <a:blip r:embed="rId4"/>
          <a:stretch>
            <a:fillRect/>
          </a:stretch>
        </p:blipFill>
        <p:spPr>
          <a:xfrm>
            <a:off x="6096000" y="3821967"/>
            <a:ext cx="2984670" cy="2901763"/>
          </a:xfrm>
          <a:prstGeom prst="rect">
            <a:avLst/>
          </a:prstGeom>
        </p:spPr>
      </p:pic>
      <p:pic>
        <p:nvPicPr>
          <p:cNvPr id="14" name="Picture 13">
            <a:extLst>
              <a:ext uri="{FF2B5EF4-FFF2-40B4-BE49-F238E27FC236}">
                <a16:creationId xmlns:a16="http://schemas.microsoft.com/office/drawing/2014/main" id="{18BB7AB7-4D16-499D-A9AB-FCBD6AA46E32}"/>
              </a:ext>
            </a:extLst>
          </p:cNvPr>
          <p:cNvPicPr>
            <a:picLocks noChangeAspect="1"/>
          </p:cNvPicPr>
          <p:nvPr/>
        </p:nvPicPr>
        <p:blipFill>
          <a:blip r:embed="rId5"/>
          <a:stretch>
            <a:fillRect/>
          </a:stretch>
        </p:blipFill>
        <p:spPr>
          <a:xfrm>
            <a:off x="9080670" y="4073801"/>
            <a:ext cx="3229588" cy="2317855"/>
          </a:xfrm>
          <a:prstGeom prst="rect">
            <a:avLst/>
          </a:prstGeom>
        </p:spPr>
      </p:pic>
    </p:spTree>
    <p:extLst>
      <p:ext uri="{BB962C8B-B14F-4D97-AF65-F5344CB8AC3E}">
        <p14:creationId xmlns:p14="http://schemas.microsoft.com/office/powerpoint/2010/main" val="21894592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5">
  <a:themeElements>
    <a:clrScheme name="Custom 4">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141AD2"/>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Theme5" id="{213A183A-1CFB-4CD6-A1B9-3F90E6114F51}" vid="{F0541254-7032-432E-8130-4D693CAE14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Theme5</Template>
  <TotalTime>825</TotalTime>
  <Words>745</Words>
  <Application>Microsoft Macintosh PowerPoint</Application>
  <PresentationFormat>Widescreen</PresentationFormat>
  <Paragraphs>124</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Theme5</vt:lpstr>
      <vt:lpstr> Effectively Using the CTE Minimum Qualifications Toolkit to Enhance Diversification of Faculty</vt:lpstr>
      <vt:lpstr> Dr. Lynn Shaw, ASCCC CTE Curriculum Director  Dr. Marshall T. Fulbright III, VPAA Grossmont College  Robert Cabral, Moorpark College, Interim Dean  Bill Elarton-Selig, Los Angeles Trade Technical College  Kevin Corse, Oxnard College</vt:lpstr>
      <vt:lpstr>PowerPoint Presentation</vt:lpstr>
      <vt:lpstr>Does your program have challenges hiring CTE faculty?</vt:lpstr>
      <vt:lpstr>How diverse is the current statewide faculty and staff?</vt:lpstr>
      <vt:lpstr>How diverse is the  current statewide  student population?</vt:lpstr>
      <vt:lpstr>Does your program have challenges hiring diverse CTE faculty?</vt:lpstr>
      <vt:lpstr>Does your program have challenges hiring diverse CTE faculty?</vt:lpstr>
      <vt:lpstr>Does your program have challenges hiring diverse CTE faculty?</vt:lpstr>
      <vt:lpstr>PowerPoint Presentation</vt:lpstr>
      <vt:lpstr>PowerPoint Presentation</vt:lpstr>
      <vt:lpstr>Career Technical Education Minimum Qualifications Tool Kit  Apprenticeship Hiring  at Los Angeles trade Technical College</vt:lpstr>
      <vt:lpstr>Career Technical Education Minimum Qualifications Tool Kit  Career Technical Education Faculty at Ventura Community College District</vt:lpstr>
      <vt:lpstr>Training Your Equivalency Committee</vt:lpstr>
      <vt:lpstr>PowerPoint Presentation</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Technical Education Minimum Qualifications Tool Kit</dc:title>
  <dc:creator>Lynn Shaw</dc:creator>
  <cp:lastModifiedBy>Lynn Shaw</cp:lastModifiedBy>
  <cp:revision>69</cp:revision>
  <dcterms:created xsi:type="dcterms:W3CDTF">2019-03-19T18:23:13Z</dcterms:created>
  <dcterms:modified xsi:type="dcterms:W3CDTF">2021-03-30T01:30:10Z</dcterms:modified>
</cp:coreProperties>
</file>