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92" r:id="rId2"/>
    <p:sldId id="258" r:id="rId3"/>
    <p:sldId id="293" r:id="rId4"/>
    <p:sldId id="263" r:id="rId5"/>
    <p:sldId id="264" r:id="rId6"/>
    <p:sldId id="265" r:id="rId7"/>
    <p:sldId id="266" r:id="rId8"/>
    <p:sldId id="281" r:id="rId9"/>
    <p:sldId id="282" r:id="rId10"/>
    <p:sldId id="283" r:id="rId11"/>
    <p:sldId id="270" r:id="rId12"/>
    <p:sldId id="271" r:id="rId13"/>
    <p:sldId id="284" r:id="rId14"/>
    <p:sldId id="285" r:id="rId15"/>
    <p:sldId id="286" r:id="rId16"/>
    <p:sldId id="287" r:id="rId17"/>
    <p:sldId id="288" r:id="rId18"/>
    <p:sldId id="275" r:id="rId19"/>
    <p:sldId id="276" r:id="rId20"/>
    <p:sldId id="277" r:id="rId21"/>
    <p:sldId id="289" r:id="rId22"/>
    <p:sldId id="291" r:id="rId23"/>
    <p:sldId id="290" r:id="rId24"/>
    <p:sldId id="278" r:id="rId25"/>
    <p:sldId id="280"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B8041-24FF-4662-98A8-B26C46D3F14B}" v="23" dt="2021-07-03T21:42:05.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8"/>
    <p:restoredTop sz="96098"/>
  </p:normalViewPr>
  <p:slideViewPr>
    <p:cSldViewPr snapToGrid="0" snapToObjects="1">
      <p:cViewPr varScale="1">
        <p:scale>
          <a:sx n="86" d="100"/>
          <a:sy n="86" d="100"/>
        </p:scale>
        <p:origin x="582" y="9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7/3/2021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7/3/2021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calstate.edu/impact-of-the-csu/diversity/advancement-of-ethnic-studies" TargetMode="External"/><Relationship Id="rId7" Type="http://schemas.openxmlformats.org/officeDocument/2006/relationships/hyperlink" Target="https://edsource.org/2021/californias-community-colleges-move-to-require-ethnic-studies/655192?utm_source=newsletter&amp;utm_medium=emai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2.calstate.edu/impact-of-the-csu/diversity/advancement-of-ethnic-studies/Documents/final-csuces-core-competencies-oct_8_2020.pdf" TargetMode="External"/><Relationship Id="rId5" Type="http://schemas.openxmlformats.org/officeDocument/2006/relationships/hyperlink" Target="https://edsource.org/2020/how-new-law-requiring-ethnic-studies-at-california-state-university-will-affect-community-colleges/642192" TargetMode="External"/><Relationship Id="rId4" Type="http://schemas.openxmlformats.org/officeDocument/2006/relationships/hyperlink" Target="https://calmatters.org/education/2020/08/csu-ethnic-studies-ab-146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bf7d2ef8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bf7d2ef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Randy </a:t>
            </a:r>
            <a:endParaRPr/>
          </a:p>
        </p:txBody>
      </p:sp>
      <p:sp>
        <p:nvSpPr>
          <p:cNvPr id="2" name="Footer Placeholder 1">
            <a:extLst>
              <a:ext uri="{FF2B5EF4-FFF2-40B4-BE49-F238E27FC236}">
                <a16:creationId xmlns:a16="http://schemas.microsoft.com/office/drawing/2014/main" id="{1E551F9C-BCBA-405D-833A-798B43F327D9}"/>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 Notes: 1. The review, modifications, adaptions, or additions to these criteria are subject to the expert peer evaluation of Ethnic Studies faculty and faculty in traditional Ethnic Studies departments or units (e.g. Native American Studies, African American Studies, Asian American Studies, and Latina/o Studies) in collaboration with the academic senate on each campus. Such committees must be led/chaired by Ethnic Studies faculty and must be made up of a majority faculty from Ethnic Studies departments/units/programs like Native American Studies, African American Studies, Asian American Studies, and Latina/o Studies faculty.</a:t>
            </a:r>
          </a:p>
        </p:txBody>
      </p:sp>
      <p:sp>
        <p:nvSpPr>
          <p:cNvPr id="4" name="Footer Placeholder 3"/>
          <p:cNvSpPr>
            <a:spLocks noGrp="1"/>
          </p:cNvSpPr>
          <p:nvPr>
            <p:ph type="ftr" sz="quarter" idx="4"/>
          </p:nvPr>
        </p:nvSpPr>
        <p:spPr/>
        <p:txBody>
          <a:bodyPr/>
          <a:lstStyle/>
          <a:p>
            <a:r>
              <a:rPr lang="en-US"/>
              <a:t>ASCCC Curriculum Institute 2021 </a:t>
            </a:r>
          </a:p>
        </p:txBody>
      </p:sp>
      <p:sp>
        <p:nvSpPr>
          <p:cNvPr id="5" name="Slide Number Placeholder 4"/>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34838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 Notes: 1. The review, modifications, adaptions, or additions to these criteria are subject to the expert peer evaluation of Ethnic Studies faculty and faculty in traditional Ethnic Studies departments or units (e.g. Native American Studies, African American Studies, Asian American Studies, and Latina/o Studies) in collaboration with the academic senate on each campus. Such committees must be led/chaired by Ethnic Studies faculty and must be made up of a majority faculty from Ethnic Studies departments/units/programs like Native American Studies, African American Studies, Asian American Studies, and Latina/o Studies faculty.</a:t>
            </a:r>
          </a:p>
        </p:txBody>
      </p:sp>
      <p:sp>
        <p:nvSpPr>
          <p:cNvPr id="4" name="Footer Placeholder 3"/>
          <p:cNvSpPr>
            <a:spLocks noGrp="1"/>
          </p:cNvSpPr>
          <p:nvPr>
            <p:ph type="ftr" sz="quarter" idx="4"/>
          </p:nvPr>
        </p:nvSpPr>
        <p:spPr/>
        <p:txBody>
          <a:bodyPr/>
          <a:lstStyle/>
          <a:p>
            <a:r>
              <a:rPr lang="en-US"/>
              <a:t>ASCCC Curriculum Institute 2021 </a:t>
            </a:r>
          </a:p>
        </p:txBody>
      </p:sp>
      <p:sp>
        <p:nvSpPr>
          <p:cNvPr id="5" name="Slide Number Placeholder 4"/>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56441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17</a:t>
            </a:fld>
            <a:endParaRPr lang="en-US" altLang="en-US"/>
          </a:p>
        </p:txBody>
      </p:sp>
    </p:spTree>
    <p:extLst>
      <p:ext uri="{BB962C8B-B14F-4D97-AF65-F5344CB8AC3E}">
        <p14:creationId xmlns:p14="http://schemas.microsoft.com/office/powerpoint/2010/main" val="151646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23761fb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23761fb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Randy </a:t>
            </a:r>
            <a:endParaRPr dirty="0"/>
          </a:p>
        </p:txBody>
      </p:sp>
      <p:sp>
        <p:nvSpPr>
          <p:cNvPr id="2" name="Footer Placeholder 1">
            <a:extLst>
              <a:ext uri="{FF2B5EF4-FFF2-40B4-BE49-F238E27FC236}">
                <a16:creationId xmlns:a16="http://schemas.microsoft.com/office/drawing/2014/main" id="{683F9C5B-2790-4698-8BF4-DF59AC1229ED}"/>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dfc02636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ddfc02636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Don</a:t>
            </a:r>
            <a:endParaRPr/>
          </a:p>
        </p:txBody>
      </p:sp>
      <p:sp>
        <p:nvSpPr>
          <p:cNvPr id="2" name="Footer Placeholder 1">
            <a:extLst>
              <a:ext uri="{FF2B5EF4-FFF2-40B4-BE49-F238E27FC236}">
                <a16:creationId xmlns:a16="http://schemas.microsoft.com/office/drawing/2014/main" id="{CD797B51-88B1-4C86-B403-194F861AE241}"/>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dfc02636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ddfc02636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Don</a:t>
            </a:r>
            <a:endParaRPr/>
          </a:p>
        </p:txBody>
      </p:sp>
      <p:sp>
        <p:nvSpPr>
          <p:cNvPr id="2" name="Footer Placeholder 1">
            <a:extLst>
              <a:ext uri="{FF2B5EF4-FFF2-40B4-BE49-F238E27FC236}">
                <a16:creationId xmlns:a16="http://schemas.microsoft.com/office/drawing/2014/main" id="{171F2B19-2870-4881-9153-486070EF5D70}"/>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21</a:t>
            </a:fld>
            <a:endParaRPr lang="en-US" altLang="en-US"/>
          </a:p>
        </p:txBody>
      </p:sp>
    </p:spTree>
    <p:extLst>
      <p:ext uri="{BB962C8B-B14F-4D97-AF65-F5344CB8AC3E}">
        <p14:creationId xmlns:p14="http://schemas.microsoft.com/office/powerpoint/2010/main" val="409581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22</a:t>
            </a:fld>
            <a:endParaRPr lang="en-US" altLang="en-US"/>
          </a:p>
        </p:txBody>
      </p:sp>
    </p:spTree>
    <p:extLst>
      <p:ext uri="{BB962C8B-B14F-4D97-AF65-F5344CB8AC3E}">
        <p14:creationId xmlns:p14="http://schemas.microsoft.com/office/powerpoint/2010/main" val="68626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23</a:t>
            </a:fld>
            <a:endParaRPr lang="en-US" altLang="en-US"/>
          </a:p>
        </p:txBody>
      </p:sp>
    </p:spTree>
    <p:extLst>
      <p:ext uri="{BB962C8B-B14F-4D97-AF65-F5344CB8AC3E}">
        <p14:creationId xmlns:p14="http://schemas.microsoft.com/office/powerpoint/2010/main" val="179611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bf7d2ef8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dbf7d2ef8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Randy</a:t>
            </a:r>
            <a:endParaRPr/>
          </a:p>
        </p:txBody>
      </p:sp>
      <p:sp>
        <p:nvSpPr>
          <p:cNvPr id="2" name="Footer Placeholder 1">
            <a:extLst>
              <a:ext uri="{FF2B5EF4-FFF2-40B4-BE49-F238E27FC236}">
                <a16:creationId xmlns:a16="http://schemas.microsoft.com/office/drawing/2014/main" id="{0966010D-08D1-4C1D-8D0E-C23D04EEE39C}"/>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Randy </a:t>
            </a:r>
            <a:endParaRPr/>
          </a:p>
        </p:txBody>
      </p:sp>
      <p:sp>
        <p:nvSpPr>
          <p:cNvPr id="2" name="Footer Placeholder 1">
            <a:extLst>
              <a:ext uri="{FF2B5EF4-FFF2-40B4-BE49-F238E27FC236}">
                <a16:creationId xmlns:a16="http://schemas.microsoft.com/office/drawing/2014/main" id="{2855E611-5E9F-47A3-ABC0-B5FEE5D8A4F2}"/>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 name="Footer Placeholder 1">
            <a:extLst>
              <a:ext uri="{FF2B5EF4-FFF2-40B4-BE49-F238E27FC236}">
                <a16:creationId xmlns:a16="http://schemas.microsoft.com/office/drawing/2014/main" id="{5A14E882-F276-449E-A783-FDB3D4142BEE}"/>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Manuel</a:t>
            </a:r>
            <a:endParaRPr/>
          </a:p>
        </p:txBody>
      </p:sp>
      <p:sp>
        <p:nvSpPr>
          <p:cNvPr id="2" name="Footer Placeholder 1">
            <a:extLst>
              <a:ext uri="{FF2B5EF4-FFF2-40B4-BE49-F238E27FC236}">
                <a16:creationId xmlns:a16="http://schemas.microsoft.com/office/drawing/2014/main" id="{B6F5BF24-74D2-4A6C-A8F8-687251CEF9D8}"/>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Manuel</a:t>
            </a:r>
            <a:endParaRPr/>
          </a:p>
        </p:txBody>
      </p:sp>
      <p:sp>
        <p:nvSpPr>
          <p:cNvPr id="2" name="Footer Placeholder 1">
            <a:extLst>
              <a:ext uri="{FF2B5EF4-FFF2-40B4-BE49-F238E27FC236}">
                <a16:creationId xmlns:a16="http://schemas.microsoft.com/office/drawing/2014/main" id="{649D8491-063E-4234-9732-64CFDE6A270F}"/>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Manuel</a:t>
            </a:r>
            <a:endParaRPr/>
          </a:p>
        </p:txBody>
      </p:sp>
      <p:sp>
        <p:nvSpPr>
          <p:cNvPr id="2" name="Footer Placeholder 1">
            <a:extLst>
              <a:ext uri="{FF2B5EF4-FFF2-40B4-BE49-F238E27FC236}">
                <a16:creationId xmlns:a16="http://schemas.microsoft.com/office/drawing/2014/main" id="{E4DBB161-7041-49CA-ABB8-6F06752E31BF}"/>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Manuel</a:t>
            </a:r>
            <a:endParaRPr dirty="0"/>
          </a:p>
        </p:txBody>
      </p:sp>
      <p:sp>
        <p:nvSpPr>
          <p:cNvPr id="2" name="Footer Placeholder 1">
            <a:extLst>
              <a:ext uri="{FF2B5EF4-FFF2-40B4-BE49-F238E27FC236}">
                <a16:creationId xmlns:a16="http://schemas.microsoft.com/office/drawing/2014/main" id="{412DA616-03BE-4E71-9620-B01940333977}"/>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Manuel</a:t>
            </a:r>
            <a:endParaRPr/>
          </a:p>
          <a:p>
            <a:pPr marL="0" lvl="0" indent="0" algn="l" rtl="0">
              <a:lnSpc>
                <a:spcPct val="100000"/>
              </a:lnSpc>
              <a:spcBef>
                <a:spcPts val="0"/>
              </a:spcBef>
              <a:spcAft>
                <a:spcPts val="0"/>
              </a:spcAft>
              <a:buSzPts val="1100"/>
              <a:buNone/>
            </a:pPr>
            <a:r>
              <a:rPr lang="en" u="sng">
                <a:solidFill>
                  <a:schemeClr val="hlink"/>
                </a:solidFill>
                <a:hlinkClick r:id="rId3"/>
              </a:rPr>
              <a:t>https://www2.calstate.edu/impact-of-the-csu/diversity/advancement-of-ethnic-studies</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4"/>
              </a:rPr>
              <a:t>https://calmatters.org/education/2020/08/csu-ethnic-studies-ab-1460/</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5"/>
              </a:rPr>
              <a:t>https://edsource.org/2020/how-new-law-requiring-ethnic-studies-at-california-state-university-will-affect-community-colleges/642192</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6"/>
              </a:rPr>
              <a:t>https://www2.calstate.edu/impact-of-the-csu/diversity/advancement-of-ethnic-studies/Documents/final-csuces-core-competencies-oct_8_2020.pdf</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7"/>
              </a:rPr>
              <a:t>https://edsource.org/2021/californias-community-colleges-move-to-require-ethnic-studies/655192?utm_source=newsletter&amp;utm_medium=email</a:t>
            </a:r>
            <a:r>
              <a:rPr lang="en"/>
              <a:t> </a:t>
            </a:r>
            <a:endParaRPr/>
          </a:p>
          <a:p>
            <a:pPr marL="0" lvl="0" indent="0" algn="l" rtl="0">
              <a:lnSpc>
                <a:spcPct val="100000"/>
              </a:lnSpc>
              <a:spcBef>
                <a:spcPts val="0"/>
              </a:spcBef>
              <a:spcAft>
                <a:spcPts val="0"/>
              </a:spcAft>
              <a:buSzPts val="1100"/>
              <a:buNone/>
            </a:pPr>
            <a:endParaRPr/>
          </a:p>
        </p:txBody>
      </p:sp>
      <p:sp>
        <p:nvSpPr>
          <p:cNvPr id="2" name="Footer Placeholder 1">
            <a:extLst>
              <a:ext uri="{FF2B5EF4-FFF2-40B4-BE49-F238E27FC236}">
                <a16:creationId xmlns:a16="http://schemas.microsoft.com/office/drawing/2014/main" id="{D8DC7A85-29AC-439B-8F80-BD251081CF8F}"/>
              </a:ext>
            </a:extLst>
          </p:cNvPr>
          <p:cNvSpPr>
            <a:spLocks noGrp="1"/>
          </p:cNvSpPr>
          <p:nvPr>
            <p:ph type="ftr" sz="quarter" idx="4"/>
          </p:nvPr>
        </p:nvSpPr>
        <p:spPr/>
        <p:txBody>
          <a:bodyPr/>
          <a:lstStyle/>
          <a:p>
            <a:r>
              <a:rPr lang="en-US"/>
              <a:t>ASCCC Curriculum Institute 2021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13</a:t>
            </a:fld>
            <a:endParaRPr lang="en-US" altLang="en-US"/>
          </a:p>
        </p:txBody>
      </p:sp>
    </p:spTree>
    <p:extLst>
      <p:ext uri="{BB962C8B-B14F-4D97-AF65-F5344CB8AC3E}">
        <p14:creationId xmlns:p14="http://schemas.microsoft.com/office/powerpoint/2010/main" val="171473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 Notes: 1. The review, modifications, adaptions, or additions to these criteria are subject to the expert peer evaluation of Ethnic Studies faculty and faculty in traditional Ethnic Studies departments or units (e.g. Native American Studies, African American Studies, Asian American Studies, and Latina/o Studies) in collaboration with the academic senate on each campus. Such committees must be led/chaired by Ethnic Studies faculty and must be made up of a majority faculty from Ethnic Studies departments/units/programs like Native American Studies, African American Studies, Asian American Studies, and Latina/o Studies faculty.</a:t>
            </a:r>
          </a:p>
        </p:txBody>
      </p:sp>
      <p:sp>
        <p:nvSpPr>
          <p:cNvPr id="4" name="Footer Placeholder 3"/>
          <p:cNvSpPr>
            <a:spLocks noGrp="1"/>
          </p:cNvSpPr>
          <p:nvPr>
            <p:ph type="ftr" sz="quarter" idx="4"/>
          </p:nvPr>
        </p:nvSpPr>
        <p:spPr/>
        <p:txBody>
          <a:bodyPr/>
          <a:lstStyle/>
          <a:p>
            <a:r>
              <a:rPr lang="en-US"/>
              <a:t>ASCCC Curriculum Institute 2021 </a:t>
            </a:r>
          </a:p>
        </p:txBody>
      </p:sp>
      <p:sp>
        <p:nvSpPr>
          <p:cNvPr id="5" name="Slide Number Placeholder 4"/>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3938680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24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leginfo.legislature.ca.gov/faces/billNavClient.xhtml?bill_id=202120220AB1040" TargetMode="External"/><Relationship Id="rId3" Type="http://schemas.openxmlformats.org/officeDocument/2006/relationships/hyperlink" Target="https://www2.calstate.edu/impact-of-the-csu/diversity/advancement-of-ethnic-studies" TargetMode="External"/><Relationship Id="rId7" Type="http://schemas.openxmlformats.org/officeDocument/2006/relationships/hyperlink" Target="https://edsource.org/2021/californias-community-colleges-move-to-require-ethnic-studies/655192?utm_source=newsletter&amp;utm_medium=emai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2.calstate.edu/impact-of-the-csu/diversity/advancement-of-ethnic-studies/Documents/final-csuces-core-competencies-oct_8_2020.pdf" TargetMode="External"/><Relationship Id="rId5" Type="http://schemas.openxmlformats.org/officeDocument/2006/relationships/hyperlink" Target="https://edsource.org/2020/how-new-law-requiring-ethnic-studies-at-california-state-university-will-affect-community-colleges/642192" TargetMode="External"/><Relationship Id="rId10" Type="http://schemas.openxmlformats.org/officeDocument/2006/relationships/image" Target="../media/image11.png"/><Relationship Id="rId4" Type="http://schemas.openxmlformats.org/officeDocument/2006/relationships/hyperlink" Target="https://leginfo.legislature.ca.gov/faces/billTextClient.xhtml?bill_id=201920200AB1460" TargetMode="External"/><Relationship Id="rId9" Type="http://schemas.openxmlformats.org/officeDocument/2006/relationships/hyperlink" Target="https://leginfo.legislature.ca.gov/faces/billTextClient.xhtml?bill_id=202120220AB10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_ogTg7WQcqkuQGO9K9LvIY0neOnuvJcdA5IyNFpjbXg/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8850" y="4683125"/>
            <a:ext cx="10433050" cy="1736725"/>
          </a:xfrm>
        </p:spPr>
        <p:txBody>
          <a:bodyPr>
            <a:normAutofit/>
          </a:bodyPr>
          <a:lstStyle/>
          <a:p>
            <a:r>
              <a:rPr lang="en-US" altLang="en-US" sz="3600" dirty="0"/>
              <a:t>Lighting the Fire: Effective Practices for Embedding Ethnic Studies at the Local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05F85-630F-4606-A454-052706403D7B}"/>
              </a:ext>
            </a:extLst>
          </p:cNvPr>
          <p:cNvSpPr>
            <a:spLocks noGrp="1"/>
          </p:cNvSpPr>
          <p:nvPr>
            <p:ph type="title"/>
          </p:nvPr>
        </p:nvSpPr>
        <p:spPr/>
        <p:txBody>
          <a:bodyPr/>
          <a:lstStyle/>
          <a:p>
            <a:r>
              <a:rPr lang="en-US" dirty="0"/>
              <a:t>Principles of Ethnic Studies: Connection to Community</a:t>
            </a:r>
          </a:p>
        </p:txBody>
      </p:sp>
      <p:sp>
        <p:nvSpPr>
          <p:cNvPr id="8" name="Rectangle 7">
            <a:extLst>
              <a:ext uri="{FF2B5EF4-FFF2-40B4-BE49-F238E27FC236}">
                <a16:creationId xmlns:a16="http://schemas.microsoft.com/office/drawing/2014/main" id="{3D67DAB5-BF0C-4673-972E-01E9BB4A6AF7}"/>
              </a:ext>
            </a:extLst>
          </p:cNvPr>
          <p:cNvSpPr/>
          <p:nvPr/>
        </p:nvSpPr>
        <p:spPr>
          <a:xfrm>
            <a:off x="1277650" y="1986891"/>
            <a:ext cx="6767085" cy="3447098"/>
          </a:xfrm>
          <a:prstGeom prst="rect">
            <a:avLst/>
          </a:prstGeom>
        </p:spPr>
        <p:txBody>
          <a:bodyPr wrap="square">
            <a:spAutoFit/>
          </a:bodyPr>
          <a:lstStyle/>
          <a:p>
            <a:pPr marL="609585" lvl="0" indent="-445758">
              <a:spcBef>
                <a:spcPts val="800"/>
              </a:spcBef>
              <a:buClr>
                <a:schemeClr val="dk2"/>
              </a:buClr>
              <a:buSzPct val="100000"/>
              <a:buChar char="●"/>
            </a:pPr>
            <a:r>
              <a:rPr lang="en-US" dirty="0">
                <a:solidFill>
                  <a:schemeClr val="accent3"/>
                </a:solidFill>
              </a:rPr>
              <a:t>Unlike traditional disciplines Ethnic Studies disciplines stem from a demand by students. </a:t>
            </a:r>
          </a:p>
          <a:p>
            <a:pPr marL="609585" lvl="0" indent="-445758">
              <a:spcBef>
                <a:spcPts val="800"/>
              </a:spcBef>
              <a:buClr>
                <a:schemeClr val="dk1"/>
              </a:buClr>
              <a:buSzPct val="100000"/>
              <a:buChar char="●"/>
            </a:pPr>
            <a:r>
              <a:rPr lang="en-US" b="1" dirty="0">
                <a:solidFill>
                  <a:schemeClr val="accent3"/>
                </a:solidFill>
              </a:rPr>
              <a:t>For these students, Ethnic Studies disciplines were meant to not only serve academic functions, but more importantly to educate and empower community activists to make positive social changes in society.</a:t>
            </a:r>
          </a:p>
          <a:p>
            <a:pPr marL="609585" lvl="0" indent="-445758">
              <a:spcBef>
                <a:spcPts val="800"/>
              </a:spcBef>
              <a:buClr>
                <a:schemeClr val="dk2"/>
              </a:buClr>
              <a:buSzPct val="100000"/>
              <a:buChar char="●"/>
            </a:pPr>
            <a:r>
              <a:rPr lang="en-US" dirty="0">
                <a:solidFill>
                  <a:schemeClr val="accent3"/>
                </a:solidFill>
              </a:rPr>
              <a:t>For many communities of color, Ethnic Studies programs serve as the only spaces on a college campus where students feel a sense of belonging.</a:t>
            </a:r>
          </a:p>
          <a:p>
            <a:pPr marL="609585" lvl="0" indent="-445758">
              <a:spcBef>
                <a:spcPts val="800"/>
              </a:spcBef>
              <a:spcAft>
                <a:spcPts val="800"/>
              </a:spcAft>
              <a:buClr>
                <a:schemeClr val="dk1"/>
              </a:buClr>
              <a:buSzPct val="100000"/>
              <a:buChar char="●"/>
            </a:pPr>
            <a:r>
              <a:rPr lang="en-US" b="1" dirty="0">
                <a:solidFill>
                  <a:schemeClr val="accent3"/>
                </a:solidFill>
              </a:rPr>
              <a:t>In fact, many Ethnic Studies programs maintain strong working relationships with community organizations. </a:t>
            </a:r>
          </a:p>
        </p:txBody>
      </p:sp>
      <p:pic>
        <p:nvPicPr>
          <p:cNvPr id="9" name="Google Shape;116;p21" descr="Black Lives Matter protestors">
            <a:extLst>
              <a:ext uri="{FF2B5EF4-FFF2-40B4-BE49-F238E27FC236}">
                <a16:creationId xmlns:a16="http://schemas.microsoft.com/office/drawing/2014/main" id="{55B07482-A44B-4853-9C28-9600A0D75464}"/>
              </a:ext>
            </a:extLst>
          </p:cNvPr>
          <p:cNvPicPr preferRelativeResize="0"/>
          <p:nvPr/>
        </p:nvPicPr>
        <p:blipFill rotWithShape="1">
          <a:blip r:embed="rId2">
            <a:alphaModFix/>
          </a:blip>
          <a:srcRect l="30434" r="26197" b="19289"/>
          <a:stretch/>
        </p:blipFill>
        <p:spPr>
          <a:xfrm>
            <a:off x="8044735" y="1481189"/>
            <a:ext cx="3776300" cy="3952800"/>
          </a:xfrm>
          <a:prstGeom prst="rect">
            <a:avLst/>
          </a:prstGeom>
          <a:noFill/>
          <a:ln>
            <a:noFill/>
          </a:ln>
        </p:spPr>
      </p:pic>
      <p:sp>
        <p:nvSpPr>
          <p:cNvPr id="2" name="Slide Number Placeholder 1">
            <a:extLst>
              <a:ext uri="{FF2B5EF4-FFF2-40B4-BE49-F238E27FC236}">
                <a16:creationId xmlns:a16="http://schemas.microsoft.com/office/drawing/2014/main" id="{62C46FAD-BBC9-47EE-AC39-435A9E2ECCEC}"/>
              </a:ext>
            </a:extLst>
          </p:cNvPr>
          <p:cNvSpPr>
            <a:spLocks noGrp="1"/>
          </p:cNvSpPr>
          <p:nvPr>
            <p:ph type="sldNum" sz="quarter" idx="4294967295"/>
          </p:nvPr>
        </p:nvSpPr>
        <p:spPr>
          <a:xfrm>
            <a:off x="4724400" y="6368344"/>
            <a:ext cx="2743200" cy="365125"/>
          </a:xfrm>
        </p:spPr>
        <p:txBody>
          <a:bodyPr/>
          <a:lstStyle/>
          <a:p>
            <a:r>
              <a:rPr lang="en-US" sz="1000" dirty="0">
                <a:solidFill>
                  <a:schemeClr val="accent3"/>
                </a:solidFill>
              </a:rPr>
              <a:t>2021 ASCCC Curriculum Institute  Page </a:t>
            </a:r>
            <a:fld id="{492D8F1A-69A8-9242-9469-8400121D240A}" type="slidenum">
              <a:rPr lang="en-US" sz="1000">
                <a:solidFill>
                  <a:schemeClr val="accent3"/>
                </a:solidFill>
              </a:rPr>
              <a:pPr/>
              <a:t>10</a:t>
            </a:fld>
            <a:endParaRPr lang="en-US" sz="1000" dirty="0">
              <a:solidFill>
                <a:schemeClr val="accent3"/>
              </a:solidFill>
            </a:endParaRPr>
          </a:p>
        </p:txBody>
      </p:sp>
    </p:spTree>
    <p:extLst>
      <p:ext uri="{BB962C8B-B14F-4D97-AF65-F5344CB8AC3E}">
        <p14:creationId xmlns:p14="http://schemas.microsoft.com/office/powerpoint/2010/main" val="78868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buSzPts val="4200"/>
            </a:pPr>
            <a:r>
              <a:rPr lang="en" sz="3600" dirty="0">
                <a:solidFill>
                  <a:schemeClr val="accent4">
                    <a:lumMod val="50000"/>
                  </a:schemeClr>
                </a:solidFill>
                <a:latin typeface="Palatino" pitchFamily="2" charset="77"/>
                <a:cs typeface="+mj-cs"/>
              </a:rPr>
              <a:t>Principles of Ethnic Studies: The POC lens</a:t>
            </a:r>
            <a:endParaRPr sz="3600" dirty="0">
              <a:solidFill>
                <a:schemeClr val="accent4">
                  <a:lumMod val="50000"/>
                </a:schemeClr>
              </a:solidFill>
              <a:latin typeface="Palatino" pitchFamily="2" charset="77"/>
              <a:cs typeface="+mj-cs"/>
            </a:endParaRPr>
          </a:p>
        </p:txBody>
      </p:sp>
      <p:sp>
        <p:nvSpPr>
          <p:cNvPr id="122" name="Google Shape;122;p22"/>
          <p:cNvSpPr txBox="1">
            <a:spLocks noGrp="1"/>
          </p:cNvSpPr>
          <p:nvPr>
            <p:ph idx="1"/>
          </p:nvPr>
        </p:nvSpPr>
        <p:spPr>
          <a:xfrm>
            <a:off x="415971" y="2662569"/>
            <a:ext cx="8798367" cy="3120392"/>
          </a:xfrm>
          <a:prstGeom prst="rect">
            <a:avLst/>
          </a:prstGeom>
          <a:noFill/>
          <a:ln>
            <a:noFill/>
          </a:ln>
        </p:spPr>
        <p:txBody>
          <a:bodyPr spcFirstLastPara="1" wrap="square" lIns="121900" tIns="121900" rIns="121900" bIns="1219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40256" algn="l" rtl="0">
              <a:lnSpc>
                <a:spcPct val="100000"/>
              </a:lnSpc>
              <a:spcBef>
                <a:spcPts val="800"/>
              </a:spcBef>
              <a:spcAft>
                <a:spcPts val="0"/>
              </a:spcAft>
              <a:buClr>
                <a:schemeClr val="dk1"/>
              </a:buClr>
              <a:buSzPts val="1600"/>
              <a:buChar char="●"/>
            </a:pPr>
            <a:r>
              <a:rPr lang="en" sz="2133" b="1" dirty="0">
                <a:solidFill>
                  <a:schemeClr val="accent3"/>
                </a:solidFill>
              </a:rPr>
              <a:t>Ethnic Studies disciplines were created in part to address an absence of the representation of communities of color in college curriculum</a:t>
            </a:r>
            <a:endParaRPr sz="2133" b="1" dirty="0">
              <a:solidFill>
                <a:schemeClr val="accent3"/>
              </a:solidFill>
            </a:endParaRPr>
          </a:p>
          <a:p>
            <a:pPr marL="609585" lvl="0" indent="-440256" algn="l" rtl="0">
              <a:lnSpc>
                <a:spcPct val="100000"/>
              </a:lnSpc>
              <a:spcBef>
                <a:spcPts val="800"/>
              </a:spcBef>
              <a:spcAft>
                <a:spcPts val="0"/>
              </a:spcAft>
              <a:buClr>
                <a:schemeClr val="dk2"/>
              </a:buClr>
              <a:buSzPts val="1600"/>
              <a:buChar char="●"/>
            </a:pPr>
            <a:r>
              <a:rPr lang="en" sz="2133" dirty="0">
                <a:solidFill>
                  <a:schemeClr val="accent3"/>
                </a:solidFill>
              </a:rPr>
              <a:t>For this reason, Ethnic Studies strives to present themes and topics through the lens of the community rather than a dominant lens that tends towards eurocentrism.  In this way, one could say that Ethnic Studies participates in the “decolonization” of academia.</a:t>
            </a:r>
            <a:endParaRPr sz="2133" dirty="0">
              <a:solidFill>
                <a:schemeClr val="accent3"/>
              </a:solidFill>
            </a:endParaRPr>
          </a:p>
          <a:p>
            <a:pPr marL="609585" lvl="0" indent="-440256" algn="l" rtl="0">
              <a:lnSpc>
                <a:spcPct val="100000"/>
              </a:lnSpc>
              <a:spcBef>
                <a:spcPts val="800"/>
              </a:spcBef>
              <a:spcAft>
                <a:spcPts val="0"/>
              </a:spcAft>
              <a:buClr>
                <a:schemeClr val="dk1"/>
              </a:buClr>
              <a:buSzPts val="1600"/>
              <a:buChar char="●"/>
            </a:pPr>
            <a:r>
              <a:rPr lang="en" sz="2133" b="1" dirty="0">
                <a:solidFill>
                  <a:schemeClr val="accent3"/>
                </a:solidFill>
              </a:rPr>
              <a:t>Because they are interdisciplinary in nature, ethnic studies disciplines often analyze points of intersectionality between ethnicity and other constructs such as class and gender.</a:t>
            </a:r>
            <a:endParaRPr sz="2133" b="1" dirty="0">
              <a:solidFill>
                <a:schemeClr val="accent3"/>
              </a:solidFill>
            </a:endParaRPr>
          </a:p>
          <a:p>
            <a:pPr marL="609585" lvl="0" indent="-440256" algn="l" rtl="0">
              <a:lnSpc>
                <a:spcPct val="100000"/>
              </a:lnSpc>
              <a:spcBef>
                <a:spcPts val="800"/>
              </a:spcBef>
              <a:spcAft>
                <a:spcPts val="0"/>
              </a:spcAft>
              <a:buClr>
                <a:schemeClr val="dk2"/>
              </a:buClr>
              <a:buSzPts val="1600"/>
              <a:buChar char="●"/>
            </a:pPr>
            <a:r>
              <a:rPr lang="en" sz="2133" dirty="0">
                <a:solidFill>
                  <a:schemeClr val="accent3"/>
                </a:solidFill>
              </a:rPr>
              <a:t>While courses in Ethnic Studies disciplines touch on concepts of social justice, it does so through an ethnic lens. </a:t>
            </a:r>
            <a:endParaRPr sz="2133" dirty="0">
              <a:solidFill>
                <a:schemeClr val="accent3"/>
              </a:solidFill>
            </a:endParaRPr>
          </a:p>
        </p:txBody>
      </p:sp>
      <p:pic>
        <p:nvPicPr>
          <p:cNvPr id="123" name="Google Shape;123;p22"/>
          <p:cNvPicPr preferRelativeResize="0"/>
          <p:nvPr/>
        </p:nvPicPr>
        <p:blipFill rotWithShape="1">
          <a:blip r:embed="rId3">
            <a:alphaModFix/>
          </a:blip>
          <a:srcRect/>
          <a:stretch/>
        </p:blipFill>
        <p:spPr>
          <a:xfrm>
            <a:off x="9433244" y="2434333"/>
            <a:ext cx="2249000" cy="4144400"/>
          </a:xfrm>
          <a:prstGeom prst="rect">
            <a:avLst/>
          </a:prstGeom>
          <a:noFill/>
          <a:ln>
            <a:noFill/>
          </a:ln>
          <a:effectLst>
            <a:outerShdw blurRad="57150" dist="19050" dir="5400000" algn="bl" rotWithShape="0">
              <a:srgbClr val="000000">
                <a:alpha val="49803"/>
              </a:srgbClr>
            </a:outerShdw>
          </a:effectLst>
        </p:spPr>
      </p:pic>
      <p:sp>
        <p:nvSpPr>
          <p:cNvPr id="9" name="Slide Number Placeholder 1">
            <a:extLst>
              <a:ext uri="{FF2B5EF4-FFF2-40B4-BE49-F238E27FC236}">
                <a16:creationId xmlns:a16="http://schemas.microsoft.com/office/drawing/2014/main" id="{92402F4C-C566-4018-ACC7-74124D33E1D7}"/>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11</a:t>
            </a:fld>
            <a:endParaRPr lang="en-US" dirty="0"/>
          </a:p>
        </p:txBody>
      </p:sp>
    </p:spTree>
    <p:extLst>
      <p:ext uri="{BB962C8B-B14F-4D97-AF65-F5344CB8AC3E}">
        <p14:creationId xmlns:p14="http://schemas.microsoft.com/office/powerpoint/2010/main" val="136257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prstGeom prst="rect">
            <a:avLst/>
          </a:prstGeom>
          <a:noFill/>
          <a:ln>
            <a:noFill/>
          </a:ln>
        </p:spPr>
        <p:txBody>
          <a:bodyPr spcFirstLastPara="1" wrap="square" lIns="121900" tIns="121900" rIns="121900" bIns="121900"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ct val="119047"/>
              <a:buNone/>
            </a:pPr>
            <a:r>
              <a:rPr lang="en" sz="3200" dirty="0">
                <a:solidFill>
                  <a:schemeClr val="accent4">
                    <a:lumMod val="50000"/>
                  </a:schemeClr>
                </a:solidFill>
                <a:latin typeface="Palatino"/>
              </a:rPr>
              <a:t>Ethnic Studies </a:t>
            </a:r>
            <a:r>
              <a:rPr lang="en" sz="3200" u="sng" dirty="0">
                <a:solidFill>
                  <a:schemeClr val="accent4">
                    <a:lumMod val="50000"/>
                  </a:schemeClr>
                </a:solidFill>
                <a:latin typeface="Palatino"/>
                <a:hlinkClick r:id="rId3">
                  <a:extLst>
                    <a:ext uri="{A12FA001-AC4F-418D-AE19-62706E023703}">
                      <ahyp:hlinkClr xmlns:ahyp="http://schemas.microsoft.com/office/drawing/2018/hyperlinkcolor" val="tx"/>
                    </a:ext>
                  </a:extLst>
                </a:hlinkClick>
              </a:rPr>
              <a:t>Requirements</a:t>
            </a:r>
            <a:r>
              <a:rPr lang="en" sz="3200" dirty="0">
                <a:solidFill>
                  <a:schemeClr val="accent4">
                    <a:lumMod val="50000"/>
                  </a:schemeClr>
                </a:solidFill>
                <a:latin typeface="Palatino"/>
              </a:rPr>
              <a:t> in California</a:t>
            </a:r>
            <a:endParaRPr sz="3200" dirty="0">
              <a:solidFill>
                <a:schemeClr val="accent4">
                  <a:lumMod val="50000"/>
                </a:schemeClr>
              </a:solidFill>
              <a:latin typeface="Palatino"/>
            </a:endParaRPr>
          </a:p>
        </p:txBody>
      </p:sp>
      <p:sp>
        <p:nvSpPr>
          <p:cNvPr id="130" name="Google Shape;130;p23"/>
          <p:cNvSpPr txBox="1">
            <a:spLocks noGrp="1"/>
          </p:cNvSpPr>
          <p:nvPr>
            <p:ph idx="1"/>
          </p:nvPr>
        </p:nvSpPr>
        <p:spPr>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buSzPct val="97297"/>
            </a:pPr>
            <a:r>
              <a:rPr lang="en-US" sz="1800" b="1" dirty="0"/>
              <a:t>Ethnic Studies Requirement for CSU Undergraduates</a:t>
            </a:r>
          </a:p>
          <a:p>
            <a:pPr marL="609585" lvl="0" indent="-454301">
              <a:spcBef>
                <a:spcPts val="1600"/>
              </a:spcBef>
              <a:buSzPct val="100000"/>
              <a:buChar char="●"/>
            </a:pPr>
            <a:r>
              <a:rPr lang="en-US" sz="1800" u="sng" dirty="0">
                <a:solidFill>
                  <a:schemeClr val="accent5"/>
                </a:solidFill>
                <a:hlinkClick r:id="rId4">
                  <a:extLst>
                    <a:ext uri="{A12FA001-AC4F-418D-AE19-62706E023703}">
                      <ahyp:hlinkClr xmlns:ahyp="http://schemas.microsoft.com/office/drawing/2018/hyperlinkcolor" val="tx"/>
                    </a:ext>
                  </a:extLst>
                </a:hlinkClick>
              </a:rPr>
              <a:t>AB 1460</a:t>
            </a:r>
            <a:r>
              <a:rPr lang="en-US" sz="1800" dirty="0"/>
              <a:t> (Weber, 2020)</a:t>
            </a:r>
          </a:p>
          <a:p>
            <a:pPr marL="609585" lvl="0" indent="-454301">
              <a:buSzPct val="100000"/>
              <a:buChar char="●"/>
            </a:pPr>
            <a:r>
              <a:rPr lang="en-US" sz="1800" dirty="0"/>
              <a:t>3-unit lower-division course for 2024-25 graduates</a:t>
            </a:r>
          </a:p>
          <a:p>
            <a:pPr marL="609585" lvl="0" indent="-454301">
              <a:buSzPct val="100000"/>
              <a:buChar char="●"/>
            </a:pPr>
            <a:r>
              <a:rPr lang="en-US" sz="1800" dirty="0"/>
              <a:t>Community college students take course (Area F) to </a:t>
            </a:r>
            <a:r>
              <a:rPr lang="en-US" sz="1800" u="sng" dirty="0">
                <a:solidFill>
                  <a:schemeClr val="hlink"/>
                </a:solidFill>
                <a:hlinkClick r:id="rId5"/>
              </a:rPr>
              <a:t>transfer</a:t>
            </a:r>
            <a:r>
              <a:rPr lang="en-US" sz="1800" dirty="0"/>
              <a:t> </a:t>
            </a:r>
          </a:p>
          <a:p>
            <a:pPr marL="1219170" lvl="1" indent="-453631">
              <a:buSzPct val="100000"/>
              <a:buChar char="○"/>
            </a:pPr>
            <a:r>
              <a:rPr lang="en-US" sz="1800" dirty="0"/>
              <a:t>Must meet </a:t>
            </a:r>
            <a:r>
              <a:rPr lang="en-US" sz="1800" u="sng" dirty="0">
                <a:solidFill>
                  <a:schemeClr val="hlink"/>
                </a:solidFill>
                <a:hlinkClick r:id="rId6"/>
              </a:rPr>
              <a:t>core competencies </a:t>
            </a:r>
            <a:r>
              <a:rPr lang="en-US" sz="1800" dirty="0"/>
              <a:t>&amp; be </a:t>
            </a:r>
            <a:r>
              <a:rPr lang="en-US" sz="1800" u="sng" dirty="0">
                <a:solidFill>
                  <a:schemeClr val="hlink"/>
                </a:solidFill>
                <a:hlinkClick r:id="rId7"/>
              </a:rPr>
              <a:t>approved</a:t>
            </a:r>
            <a:r>
              <a:rPr lang="en-US" sz="1800" dirty="0"/>
              <a:t> by  CSU</a:t>
            </a:r>
          </a:p>
          <a:p>
            <a:pPr marL="0" lvl="0" indent="0" algn="l" rtl="0">
              <a:lnSpc>
                <a:spcPct val="100000"/>
              </a:lnSpc>
              <a:spcBef>
                <a:spcPts val="0"/>
              </a:spcBef>
              <a:spcAft>
                <a:spcPts val="0"/>
              </a:spcAft>
              <a:buSzPts val="1800"/>
              <a:buNone/>
            </a:pPr>
            <a:r>
              <a:rPr lang="en" sz="1800" dirty="0"/>
              <a:t>Proposed Ethnic Studies Requirement for Associate Degree</a:t>
            </a:r>
            <a:endParaRPr sz="1800" dirty="0"/>
          </a:p>
          <a:p>
            <a:pPr marL="609585" lvl="0" indent="-452955" algn="l" rtl="0">
              <a:lnSpc>
                <a:spcPct val="100000"/>
              </a:lnSpc>
              <a:spcBef>
                <a:spcPts val="1600"/>
              </a:spcBef>
              <a:spcAft>
                <a:spcPts val="0"/>
              </a:spcAft>
              <a:buSzPts val="1750"/>
              <a:buChar char="●"/>
            </a:pPr>
            <a:r>
              <a:rPr lang="en" sz="1800" u="sng" dirty="0">
                <a:solidFill>
                  <a:schemeClr val="hlink"/>
                </a:solidFill>
                <a:hlinkClick r:id="rId8"/>
              </a:rPr>
              <a:t>AB1040</a:t>
            </a:r>
            <a:r>
              <a:rPr lang="en" sz="1800" dirty="0"/>
              <a:t> (Muratsuchi, 2021) going through state Assembly</a:t>
            </a:r>
            <a:endParaRPr sz="1800" dirty="0"/>
          </a:p>
          <a:p>
            <a:pPr marL="609585" lvl="0" indent="-452955" algn="l" rtl="0">
              <a:lnSpc>
                <a:spcPct val="100000"/>
              </a:lnSpc>
              <a:spcBef>
                <a:spcPts val="0"/>
              </a:spcBef>
              <a:spcAft>
                <a:spcPts val="0"/>
              </a:spcAft>
              <a:buSzPts val="1750"/>
              <a:buChar char="●"/>
            </a:pPr>
            <a:r>
              <a:rPr lang="en" sz="1800" dirty="0"/>
              <a:t>Also, Board of Governors will vote in July on change in Title 5 </a:t>
            </a:r>
            <a:endParaRPr sz="1800" dirty="0"/>
          </a:p>
          <a:p>
            <a:pPr marL="0" lvl="0" indent="0" algn="l" rtl="0">
              <a:lnSpc>
                <a:spcPct val="100000"/>
              </a:lnSpc>
              <a:spcBef>
                <a:spcPts val="1600"/>
              </a:spcBef>
              <a:spcAft>
                <a:spcPts val="1600"/>
              </a:spcAft>
              <a:buSzPts val="1800"/>
              <a:buNone/>
            </a:pPr>
            <a:r>
              <a:rPr lang="en" sz="1800" dirty="0"/>
              <a:t>Similar </a:t>
            </a:r>
            <a:r>
              <a:rPr lang="en" sz="1800" u="sng" dirty="0">
                <a:solidFill>
                  <a:schemeClr val="hlink"/>
                </a:solidFill>
                <a:hlinkClick r:id="rId9"/>
              </a:rPr>
              <a:t>legislation</a:t>
            </a:r>
            <a:r>
              <a:rPr lang="en" sz="1800" dirty="0"/>
              <a:t> may also change high school curriculum</a:t>
            </a:r>
            <a:endParaRPr sz="1800" dirty="0"/>
          </a:p>
        </p:txBody>
      </p:sp>
      <p:pic>
        <p:nvPicPr>
          <p:cNvPr id="131" name="Google Shape;131;p23"/>
          <p:cNvPicPr preferRelativeResize="0"/>
          <p:nvPr/>
        </p:nvPicPr>
        <p:blipFill rotWithShape="1">
          <a:blip r:embed="rId10">
            <a:alphaModFix/>
          </a:blip>
          <a:srcRect/>
          <a:stretch/>
        </p:blipFill>
        <p:spPr>
          <a:xfrm>
            <a:off x="717454" y="2947086"/>
            <a:ext cx="2642821" cy="3699969"/>
          </a:xfrm>
          <a:prstGeom prst="rect">
            <a:avLst/>
          </a:prstGeom>
          <a:noFill/>
          <a:ln>
            <a:noFill/>
          </a:ln>
        </p:spPr>
      </p:pic>
      <p:sp>
        <p:nvSpPr>
          <p:cNvPr id="5" name="Slide Number Placeholder 1">
            <a:extLst>
              <a:ext uri="{FF2B5EF4-FFF2-40B4-BE49-F238E27FC236}">
                <a16:creationId xmlns:a16="http://schemas.microsoft.com/office/drawing/2014/main" id="{6C942039-6D27-45FA-ABE7-5A02B01CA34E}"/>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12</a:t>
            </a:fld>
            <a:endParaRPr lang="en-US" dirty="0"/>
          </a:p>
        </p:txBody>
      </p:sp>
    </p:spTree>
    <p:extLst>
      <p:ext uri="{BB962C8B-B14F-4D97-AF65-F5344CB8AC3E}">
        <p14:creationId xmlns:p14="http://schemas.microsoft.com/office/powerpoint/2010/main" val="307080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3DE605-D5A0-4D47-AAD7-E3267B2A4BDA}"/>
              </a:ext>
            </a:extLst>
          </p:cNvPr>
          <p:cNvSpPr>
            <a:spLocks noGrp="1"/>
          </p:cNvSpPr>
          <p:nvPr>
            <p:ph type="title"/>
          </p:nvPr>
        </p:nvSpPr>
        <p:spPr/>
        <p:txBody>
          <a:bodyPr/>
          <a:lstStyle/>
          <a:p>
            <a:r>
              <a:rPr lang="en-US" dirty="0"/>
              <a:t>Ethnic Studies Competencies</a:t>
            </a:r>
          </a:p>
        </p:txBody>
      </p:sp>
      <p:sp>
        <p:nvSpPr>
          <p:cNvPr id="6" name="Content Placeholder 5">
            <a:extLst>
              <a:ext uri="{FF2B5EF4-FFF2-40B4-BE49-F238E27FC236}">
                <a16:creationId xmlns:a16="http://schemas.microsoft.com/office/drawing/2014/main" id="{45E0A067-071B-4409-81C2-356ED2D82795}"/>
              </a:ext>
            </a:extLst>
          </p:cNvPr>
          <p:cNvSpPr>
            <a:spLocks noGrp="1"/>
          </p:cNvSpPr>
          <p:nvPr>
            <p:ph sz="half" idx="1"/>
          </p:nvPr>
        </p:nvSpPr>
        <p:spPr/>
        <p:txBody>
          <a:bodyPr>
            <a:normAutofit/>
          </a:bodyPr>
          <a:lstStyle/>
          <a:p>
            <a:r>
              <a:rPr lang="en-US" sz="1800" dirty="0"/>
              <a:t>We, the California State University Council on Ethnic Studies, approve all of the following as our core competencies. These competencies include a minimum number of criteria and a minimum number of learning objectives to be used by campus-specific Ethnic Studies experts and each campus’s academic senate curricular bodies to determine if a lower-division or upper division course meets the Ethnic Studies Graduation Requirement for the California State University in compliance with Assembly Bill 1460 and California Education Code 89032c.</a:t>
            </a:r>
          </a:p>
        </p:txBody>
      </p:sp>
      <p:sp>
        <p:nvSpPr>
          <p:cNvPr id="7" name="Content Placeholder 6">
            <a:extLst>
              <a:ext uri="{FF2B5EF4-FFF2-40B4-BE49-F238E27FC236}">
                <a16:creationId xmlns:a16="http://schemas.microsoft.com/office/drawing/2014/main" id="{192DA1A3-5D78-49F8-884C-DBE3346548B9}"/>
              </a:ext>
            </a:extLst>
          </p:cNvPr>
          <p:cNvSpPr>
            <a:spLocks noGrp="1"/>
          </p:cNvSpPr>
          <p:nvPr>
            <p:ph sz="quarter" idx="4294967295"/>
          </p:nvPr>
        </p:nvSpPr>
        <p:spPr>
          <a:xfrm>
            <a:off x="1277651" y="3725333"/>
            <a:ext cx="10046042" cy="2464330"/>
          </a:xfrm>
        </p:spPr>
        <p:txBody>
          <a:bodyPr>
            <a:normAutofit fontScale="92500"/>
          </a:bodyPr>
          <a:lstStyle/>
          <a:p>
            <a:r>
              <a:rPr lang="en-US" sz="2100" dirty="0"/>
              <a:t>In considering implementation of this CSU Ethnic Studies requirement, we have determined that this requirement cannot be fulfilled through a single CSU General Education area because: 1) Ethnic Studies is an interdisciplinary field and, as a result, Ethnic Studies courses cover multiple GE areas; 2) limiting the requirement to a single GE area would create problems with implementation and time to degree; 3) housing the Ethnic Studies requirement in a single GE area undermines the collaboration and implementation requirements of California Education Code 89032 section (c) because each campus’ General Education Governance Board would have the sole responsibility for implementation of this requirement and not campus-specific Ethnic Studies experts. </a:t>
            </a:r>
          </a:p>
          <a:p>
            <a:endParaRPr lang="en-US" dirty="0"/>
          </a:p>
        </p:txBody>
      </p:sp>
      <p:sp>
        <p:nvSpPr>
          <p:cNvPr id="8" name="Slide Number Placeholder 1">
            <a:extLst>
              <a:ext uri="{FF2B5EF4-FFF2-40B4-BE49-F238E27FC236}">
                <a16:creationId xmlns:a16="http://schemas.microsoft.com/office/drawing/2014/main" id="{C718A06F-ACA8-4275-B632-2FD693E94782}"/>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13</a:t>
            </a:fld>
            <a:endParaRPr lang="en-US" dirty="0"/>
          </a:p>
        </p:txBody>
      </p:sp>
    </p:spTree>
    <p:extLst>
      <p:ext uri="{BB962C8B-B14F-4D97-AF65-F5344CB8AC3E}">
        <p14:creationId xmlns:p14="http://schemas.microsoft.com/office/powerpoint/2010/main" val="13610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9B3-AC5B-4774-AC8B-96E662CC285E}"/>
              </a:ext>
            </a:extLst>
          </p:cNvPr>
          <p:cNvSpPr>
            <a:spLocks noGrp="1"/>
          </p:cNvSpPr>
          <p:nvPr>
            <p:ph type="title"/>
          </p:nvPr>
        </p:nvSpPr>
        <p:spPr/>
        <p:txBody>
          <a:bodyPr/>
          <a:lstStyle/>
          <a:p>
            <a:r>
              <a:rPr lang="en-US" dirty="0"/>
              <a:t>Ethnic Studies Competencies</a:t>
            </a:r>
          </a:p>
        </p:txBody>
      </p:sp>
      <p:sp>
        <p:nvSpPr>
          <p:cNvPr id="3" name="Content Placeholder 2">
            <a:extLst>
              <a:ext uri="{FF2B5EF4-FFF2-40B4-BE49-F238E27FC236}">
                <a16:creationId xmlns:a16="http://schemas.microsoft.com/office/drawing/2014/main" id="{CBAD7C2A-01B0-45A8-8C51-88D151F92AED}"/>
              </a:ext>
            </a:extLst>
          </p:cNvPr>
          <p:cNvSpPr>
            <a:spLocks noGrp="1"/>
          </p:cNvSpPr>
          <p:nvPr>
            <p:ph sz="half" idx="1"/>
          </p:nvPr>
        </p:nvSpPr>
        <p:spPr/>
        <p:txBody>
          <a:bodyPr>
            <a:noAutofit/>
          </a:bodyPr>
          <a:lstStyle/>
          <a:p>
            <a:pPr marL="0" indent="0">
              <a:buNone/>
            </a:pPr>
            <a:r>
              <a:rPr lang="en-US" sz="1800" dirty="0"/>
              <a:t>CSU Ethnic Studies Graduation Requirement courses must meet all the following criteria. </a:t>
            </a:r>
          </a:p>
          <a:p>
            <a:pPr marL="0" indent="0">
              <a:buNone/>
            </a:pPr>
            <a:r>
              <a:rPr lang="en-US" sz="1800" dirty="0"/>
              <a:t>Each course must: </a:t>
            </a:r>
          </a:p>
          <a:p>
            <a:r>
              <a:rPr lang="en-US" sz="1800" dirty="0">
                <a:solidFill>
                  <a:schemeClr val="accent3"/>
                </a:solidFill>
              </a:rPr>
              <a:t>CR1: be an existing ethnic studies course or part of a traditional ethnic studies department, unit, or program (e.g. Native American Studies, Latina/o Studies, African American Studies, Asian American Studies); or be proposed, designed and implemented by faculty with expertise in Ethnic Studies (and related disciplines) and be an Ethnic Studies department/unit approved cross-listed course. </a:t>
            </a:r>
          </a:p>
          <a:p>
            <a:r>
              <a:rPr lang="en-US" sz="1800" dirty="0"/>
              <a:t>CR 2. Ethnic Studies faculty (as described above) will collaborate to develop any additional course criteria with their campus in addition to the minimum criteria above. Such committees must be led/chaired by Ethnic Studies faculty and must be made up of a majority faculty from Ethnic Studies departments/units/programs like Native American Studies, African American Studies, Asian American Studies, and Latina/o Studies faculty. </a:t>
            </a:r>
          </a:p>
          <a:p>
            <a:r>
              <a:rPr lang="en-US" sz="1800" dirty="0"/>
              <a:t>CR 3. For CSU campuses that have Ethnic Studies, Native American Studies, African American Studies, Asian American Studies and Latina/o Studies departments/programs/units courses that meet the Ethnic Studies requirement should be housed and offered within those departments/units/programs.</a:t>
            </a:r>
          </a:p>
        </p:txBody>
      </p:sp>
      <p:sp>
        <p:nvSpPr>
          <p:cNvPr id="4" name="Slide Number Placeholder 1">
            <a:extLst>
              <a:ext uri="{FF2B5EF4-FFF2-40B4-BE49-F238E27FC236}">
                <a16:creationId xmlns:a16="http://schemas.microsoft.com/office/drawing/2014/main" id="{D06C5960-D2DC-412C-A648-798F4A37FD85}"/>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14</a:t>
            </a:fld>
            <a:endParaRPr lang="en-US" dirty="0"/>
          </a:p>
        </p:txBody>
      </p:sp>
    </p:spTree>
    <p:extLst>
      <p:ext uri="{BB962C8B-B14F-4D97-AF65-F5344CB8AC3E}">
        <p14:creationId xmlns:p14="http://schemas.microsoft.com/office/powerpoint/2010/main" val="82237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9B3-AC5B-4774-AC8B-96E662CC285E}"/>
              </a:ext>
            </a:extLst>
          </p:cNvPr>
          <p:cNvSpPr>
            <a:spLocks noGrp="1"/>
          </p:cNvSpPr>
          <p:nvPr>
            <p:ph type="title"/>
          </p:nvPr>
        </p:nvSpPr>
        <p:spPr/>
        <p:txBody>
          <a:bodyPr/>
          <a:lstStyle/>
          <a:p>
            <a:r>
              <a:rPr lang="en-US" dirty="0"/>
              <a:t>Ethnic Studies Competencies</a:t>
            </a:r>
          </a:p>
        </p:txBody>
      </p:sp>
      <p:sp>
        <p:nvSpPr>
          <p:cNvPr id="3" name="Content Placeholder 2">
            <a:extLst>
              <a:ext uri="{FF2B5EF4-FFF2-40B4-BE49-F238E27FC236}">
                <a16:creationId xmlns:a16="http://schemas.microsoft.com/office/drawing/2014/main" id="{CBAD7C2A-01B0-45A8-8C51-88D151F92AED}"/>
              </a:ext>
            </a:extLst>
          </p:cNvPr>
          <p:cNvSpPr>
            <a:spLocks noGrp="1"/>
          </p:cNvSpPr>
          <p:nvPr>
            <p:ph sz="half" idx="1"/>
          </p:nvPr>
        </p:nvSpPr>
        <p:spPr/>
        <p:txBody>
          <a:bodyPr>
            <a:normAutofit/>
          </a:bodyPr>
          <a:lstStyle/>
          <a:p>
            <a:pPr marL="0" indent="0">
              <a:buNone/>
            </a:pPr>
            <a:r>
              <a:rPr lang="en-US" sz="1800" dirty="0"/>
              <a:t>Each course meeting the Ethnic Studies requiremen</a:t>
            </a:r>
            <a:r>
              <a:rPr lang="en-US" sz="1800" dirty="0">
                <a:solidFill>
                  <a:schemeClr val="accent3"/>
                </a:solidFill>
              </a:rPr>
              <a:t>t must fulfill a minimum of three out of the following five learning objectives as </a:t>
            </a:r>
            <a:r>
              <a:rPr lang="en-US" sz="1800" dirty="0"/>
              <a:t>appropriate to their lower- or upper-division status. These learning objectives must be used in addition to any learning objectives and criteria established and required by each campus’ Ethnic Studies department/unit/program (as traditionally defined) faculty for all courses meeting the CSU Ethnic Studies graduation requirement: </a:t>
            </a:r>
          </a:p>
          <a:p>
            <a:r>
              <a:rPr lang="en-US" sz="1800" dirty="0"/>
              <a:t>SLO 1: Analyze and articulate concepts such as race and racism, racialization, ethnicity, equity, ethno-centrism, eurocentrism, white supremacy, self- determination, liberation, decolonization, sovereignty, imperialism, settler colonialism, and anti-racism as analyzed in any one or more of the following: Native American Studies, African American Studies, Asian American Studies, and Latina and Latino American Studies. </a:t>
            </a:r>
          </a:p>
          <a:p>
            <a:r>
              <a:rPr lang="en-US" sz="1800" dirty="0"/>
              <a:t>SLO 2: Apply theory and knowledge produced by Native American, African American, Asian American, and/or Latina and Latino American communities to describe the critical events, histories, cultures, intellectual traditions, contributions, lived-experiences and social struggles of those groups with a particular emphasis on agency and group-affirmation. </a:t>
            </a:r>
          </a:p>
        </p:txBody>
      </p:sp>
      <p:sp>
        <p:nvSpPr>
          <p:cNvPr id="4" name="Slide Number Placeholder 1">
            <a:extLst>
              <a:ext uri="{FF2B5EF4-FFF2-40B4-BE49-F238E27FC236}">
                <a16:creationId xmlns:a16="http://schemas.microsoft.com/office/drawing/2014/main" id="{C6897A34-97E4-44BC-A8C5-0DA527342BC8}"/>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15</a:t>
            </a:fld>
            <a:endParaRPr lang="en-US" dirty="0"/>
          </a:p>
        </p:txBody>
      </p:sp>
    </p:spTree>
    <p:extLst>
      <p:ext uri="{BB962C8B-B14F-4D97-AF65-F5344CB8AC3E}">
        <p14:creationId xmlns:p14="http://schemas.microsoft.com/office/powerpoint/2010/main" val="240075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E9B3-AC5B-4774-AC8B-96E662CC285E}"/>
              </a:ext>
            </a:extLst>
          </p:cNvPr>
          <p:cNvSpPr>
            <a:spLocks noGrp="1"/>
          </p:cNvSpPr>
          <p:nvPr>
            <p:ph type="title"/>
          </p:nvPr>
        </p:nvSpPr>
        <p:spPr/>
        <p:txBody>
          <a:bodyPr/>
          <a:lstStyle/>
          <a:p>
            <a:r>
              <a:rPr lang="en-US" dirty="0"/>
              <a:t>Ethnic Studies Competencies</a:t>
            </a:r>
          </a:p>
        </p:txBody>
      </p:sp>
      <p:sp>
        <p:nvSpPr>
          <p:cNvPr id="3" name="Content Placeholder 2">
            <a:extLst>
              <a:ext uri="{FF2B5EF4-FFF2-40B4-BE49-F238E27FC236}">
                <a16:creationId xmlns:a16="http://schemas.microsoft.com/office/drawing/2014/main" id="{CBAD7C2A-01B0-45A8-8C51-88D151F92AED}"/>
              </a:ext>
            </a:extLst>
          </p:cNvPr>
          <p:cNvSpPr>
            <a:spLocks noGrp="1"/>
          </p:cNvSpPr>
          <p:nvPr>
            <p:ph sz="half" idx="1"/>
          </p:nvPr>
        </p:nvSpPr>
        <p:spPr/>
        <p:txBody>
          <a:bodyPr>
            <a:normAutofit/>
          </a:bodyPr>
          <a:lstStyle/>
          <a:p>
            <a:r>
              <a:rPr lang="en-US" sz="1800" dirty="0"/>
              <a:t>SLO 3: Critically analyze the intersection of race and racism as they relate to class, gender, sexuality, religion, spirituality, national origin, immigration status, ability, tribal citizenship, sovereignty, language, and/or age in Native American, African American, Asian American, and/or Latina and Latino American communities. </a:t>
            </a:r>
          </a:p>
          <a:p>
            <a:r>
              <a:rPr lang="en-US" sz="1800" dirty="0"/>
              <a:t>SLO 4: Explain and assess how struggle, resistance, racial and social justice, solidarity, and liberation, as experienced, enacted, and studied by Native Americans, African Americans, Asian Americans and/or Latina and Latino Americans are relevant to current and structural issues such as communal, national, international, and transnational politics as, for example, in immigration, reparations, settler-colonialism, multiculturalism, language policies. </a:t>
            </a:r>
          </a:p>
          <a:p>
            <a:r>
              <a:rPr lang="en-US" sz="1800" dirty="0"/>
              <a:t>SLO 5: Describe and actively engage with anti-racist and anti-colonial issues and the practices and movements in Native American, African American, Asian American and/or Latina and Latino communities to build a just and equitable society.</a:t>
            </a:r>
          </a:p>
        </p:txBody>
      </p:sp>
      <p:sp>
        <p:nvSpPr>
          <p:cNvPr id="4" name="Slide Number Placeholder 1">
            <a:extLst>
              <a:ext uri="{FF2B5EF4-FFF2-40B4-BE49-F238E27FC236}">
                <a16:creationId xmlns:a16="http://schemas.microsoft.com/office/drawing/2014/main" id="{5A05D82A-FA20-4864-9D26-7E7D44111D3E}"/>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16</a:t>
            </a:fld>
            <a:endParaRPr lang="en-US" dirty="0"/>
          </a:p>
        </p:txBody>
      </p:sp>
    </p:spTree>
    <p:extLst>
      <p:ext uri="{BB962C8B-B14F-4D97-AF65-F5344CB8AC3E}">
        <p14:creationId xmlns:p14="http://schemas.microsoft.com/office/powerpoint/2010/main" val="274663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81128-5649-4066-83EE-C3DF46328D7A}"/>
              </a:ext>
            </a:extLst>
          </p:cNvPr>
          <p:cNvSpPr>
            <a:spLocks noGrp="1"/>
          </p:cNvSpPr>
          <p:nvPr>
            <p:ph type="title"/>
          </p:nvPr>
        </p:nvSpPr>
        <p:spPr/>
        <p:txBody>
          <a:bodyPr>
            <a:normAutofit/>
          </a:bodyPr>
          <a:lstStyle/>
          <a:p>
            <a:pPr>
              <a:buClr>
                <a:srgbClr val="000000"/>
              </a:buClr>
              <a:buSzPts val="4200"/>
            </a:pPr>
            <a:r>
              <a:rPr lang="en-US" dirty="0">
                <a:solidFill>
                  <a:schemeClr val="accent4">
                    <a:lumMod val="50000"/>
                  </a:schemeClr>
                </a:solidFill>
                <a:sym typeface="Arial"/>
              </a:rPr>
              <a:t>CSU Area F Ethnic Studies Graduation Requirement </a:t>
            </a:r>
          </a:p>
        </p:txBody>
      </p:sp>
      <p:sp>
        <p:nvSpPr>
          <p:cNvPr id="5" name="Content Placeholder 4">
            <a:extLst>
              <a:ext uri="{FF2B5EF4-FFF2-40B4-BE49-F238E27FC236}">
                <a16:creationId xmlns:a16="http://schemas.microsoft.com/office/drawing/2014/main" id="{7DBD0D41-2989-4D94-9B67-FDFAC29F593A}"/>
              </a:ext>
            </a:extLst>
          </p:cNvPr>
          <p:cNvSpPr>
            <a:spLocks noGrp="1"/>
          </p:cNvSpPr>
          <p:nvPr>
            <p:ph idx="1"/>
          </p:nvPr>
        </p:nvSpPr>
        <p:spPr>
          <a:xfrm>
            <a:off x="485422" y="2662568"/>
            <a:ext cx="11345334" cy="3535031"/>
          </a:xfrm>
        </p:spPr>
        <p:txBody>
          <a:bodyPr>
            <a:normAutofit fontScale="70000" lnSpcReduction="20000"/>
          </a:bodyPr>
          <a:lstStyle/>
          <a:p>
            <a:pPr marL="457200" indent="-457200">
              <a:lnSpc>
                <a:spcPct val="120000"/>
              </a:lnSpc>
              <a:spcBef>
                <a:spcPts val="0"/>
              </a:spcBef>
              <a:buFont typeface="Arial" panose="020B0604020202020204" pitchFamily="34" charset="0"/>
              <a:buChar char="•"/>
            </a:pPr>
            <a:r>
              <a:rPr lang="en-US" dirty="0"/>
              <a:t>Modifications or adaptations to these learning objectives are subject to the expert peer evaluation of Ethnic Studies faculty in Ethnic Studies departments, units, or programs (e.g. Native American Studies, African American Studies, Asian American Studies, and Latina/o Studies) on each campus. </a:t>
            </a:r>
          </a:p>
          <a:p>
            <a:pPr marL="457200" indent="-457200">
              <a:lnSpc>
                <a:spcPct val="120000"/>
              </a:lnSpc>
              <a:spcBef>
                <a:spcPts val="0"/>
              </a:spcBef>
              <a:buFont typeface="Arial" panose="020B0604020202020204" pitchFamily="34" charset="0"/>
              <a:buChar char="•"/>
            </a:pPr>
            <a:r>
              <a:rPr lang="en-US" dirty="0"/>
              <a:t>In addition, Ethnic Studies faculty in Ethnic Studies departments, units, or programs (e.g. Native American Studies, African American Studies, Asian American Studies, and Latina/o Studies) shall review, modify, and approve courses attempting to meet these learning objectives on each campus. </a:t>
            </a:r>
          </a:p>
          <a:p>
            <a:pPr marL="457200" indent="-457200">
              <a:lnSpc>
                <a:spcPct val="120000"/>
              </a:lnSpc>
              <a:spcBef>
                <a:spcPts val="0"/>
              </a:spcBef>
              <a:buFont typeface="Arial" panose="020B0604020202020204" pitchFamily="34" charset="0"/>
              <a:buChar char="•"/>
            </a:pPr>
            <a:r>
              <a:rPr lang="en-US" dirty="0"/>
              <a:t>Furthermore, any committee reviewing courses for the CSU Ethnic Studies Graduation Requirement must be chaired by Ethnic Studies faculty; and such committees must have a majority representation from faculty in the following departments/units/programs: Native American Studies, African American Studies, Asian American Studies, and Latina/o Studies faculty. </a:t>
            </a:r>
          </a:p>
          <a:p>
            <a:pPr marL="457200" indent="-457200">
              <a:lnSpc>
                <a:spcPct val="120000"/>
              </a:lnSpc>
              <a:spcBef>
                <a:spcPts val="0"/>
              </a:spcBef>
              <a:buFont typeface="Arial" panose="020B0604020202020204" pitchFamily="34" charset="0"/>
              <a:buChar char="•"/>
            </a:pPr>
            <a:r>
              <a:rPr lang="en-US" dirty="0"/>
              <a:t>Finally, any modifications or adaptations must be guided by the fundamental principles that undergird the definition of Ethnic Studies, as birthed from the named core four disciplinary areas (Native American Studies, African American Studies, Asian American Studies, and Latina/o Studies</a:t>
            </a:r>
          </a:p>
        </p:txBody>
      </p:sp>
      <p:sp>
        <p:nvSpPr>
          <p:cNvPr id="8" name="Slide Number Placeholder 1">
            <a:extLst>
              <a:ext uri="{FF2B5EF4-FFF2-40B4-BE49-F238E27FC236}">
                <a16:creationId xmlns:a16="http://schemas.microsoft.com/office/drawing/2014/main" id="{CF90FAB5-AC31-46B2-B592-8019394D9DDC}"/>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17</a:t>
            </a:fld>
            <a:endParaRPr lang="en-US" dirty="0"/>
          </a:p>
        </p:txBody>
      </p:sp>
    </p:spTree>
    <p:extLst>
      <p:ext uri="{BB962C8B-B14F-4D97-AF65-F5344CB8AC3E}">
        <p14:creationId xmlns:p14="http://schemas.microsoft.com/office/powerpoint/2010/main" val="314434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247135" y="2641537"/>
            <a:ext cx="3583461" cy="1611995"/>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3600" dirty="0">
                <a:solidFill>
                  <a:schemeClr val="accent4">
                    <a:lumMod val="50000"/>
                  </a:schemeClr>
                </a:solidFill>
                <a:latin typeface="Palatino"/>
              </a:rPr>
              <a:t>Breakout Rooms</a:t>
            </a:r>
            <a:endParaRPr sz="3600" dirty="0">
              <a:solidFill>
                <a:schemeClr val="accent4">
                  <a:lumMod val="50000"/>
                </a:schemeClr>
              </a:solidFill>
              <a:latin typeface="Palatino"/>
            </a:endParaRPr>
          </a:p>
        </p:txBody>
      </p:sp>
      <p:sp>
        <p:nvSpPr>
          <p:cNvPr id="2" name="Content Placeholder 1">
            <a:extLst>
              <a:ext uri="{FF2B5EF4-FFF2-40B4-BE49-F238E27FC236}">
                <a16:creationId xmlns:a16="http://schemas.microsoft.com/office/drawing/2014/main" id="{72F7B9E1-7324-4EAA-8EBE-8A03A47456AD}"/>
              </a:ext>
            </a:extLst>
          </p:cNvPr>
          <p:cNvSpPr>
            <a:spLocks noGrp="1"/>
          </p:cNvSpPr>
          <p:nvPr>
            <p:ph idx="1"/>
          </p:nvPr>
        </p:nvSpPr>
        <p:spPr/>
        <p:txBody>
          <a:bodyPr>
            <a:normAutofit/>
          </a:bodyPr>
          <a:lstStyle/>
          <a:p>
            <a:pPr lvl="0">
              <a:spcBef>
                <a:spcPts val="0"/>
              </a:spcBef>
            </a:pPr>
            <a:r>
              <a:rPr lang="en-US" sz="1800" b="1" dirty="0"/>
              <a:t>Step: 1 </a:t>
            </a:r>
            <a:r>
              <a:rPr lang="en-US" sz="1800" dirty="0"/>
              <a:t>Ask for a volunteer to add to our shared Google Doc</a:t>
            </a:r>
          </a:p>
          <a:p>
            <a:pPr lvl="0">
              <a:spcBef>
                <a:spcPts val="1600"/>
              </a:spcBef>
            </a:pPr>
            <a:r>
              <a:rPr lang="en-US" sz="1800" b="1" dirty="0"/>
              <a:t>Step 2:</a:t>
            </a:r>
            <a:r>
              <a:rPr lang="en-US" sz="1800" dirty="0"/>
              <a:t> Verbally share your local experience with the CSU process for submitting courses for GE Area F approval. How did it go? </a:t>
            </a:r>
          </a:p>
          <a:p>
            <a:pPr lvl="0">
              <a:spcBef>
                <a:spcPts val="1600"/>
              </a:spcBef>
            </a:pPr>
            <a:r>
              <a:rPr lang="en-US" sz="1800" b="1" dirty="0"/>
              <a:t>Step 3:</a:t>
            </a:r>
            <a:r>
              <a:rPr lang="en-US" sz="1800" dirty="0"/>
              <a:t> Complete the session by adding two or three, maybe more,  positive action steps you intend to take at your college regarding the articulation of Ethnic Studies courses to satisfy the CSU GE Area F.   </a:t>
            </a:r>
          </a:p>
          <a:p>
            <a:pPr lvl="0" algn="ctr">
              <a:spcBef>
                <a:spcPts val="1600"/>
              </a:spcBef>
            </a:pPr>
            <a:r>
              <a:rPr lang="en-US" sz="1800" b="1" dirty="0">
                <a:solidFill>
                  <a:srgbClr val="7030A0"/>
                </a:solidFill>
              </a:rPr>
              <a:t>You will have ten minutes for discussion and to add to our shared document</a:t>
            </a:r>
          </a:p>
          <a:p>
            <a:pPr lvl="0">
              <a:spcBef>
                <a:spcPts val="1600"/>
              </a:spcBef>
            </a:pPr>
            <a:r>
              <a:rPr lang="en-US" sz="1800" dirty="0"/>
              <a:t> </a:t>
            </a:r>
            <a:r>
              <a:rPr lang="en-US" sz="1800" u="sng" dirty="0">
                <a:solidFill>
                  <a:schemeClr val="hlink"/>
                </a:solidFill>
                <a:hlinkClick r:id="rId3"/>
              </a:rPr>
              <a:t>https://docs.google.com/document/d/1_ogTg7WQcqkuQGO9K9LvIY0neOnuvJcdA5IyNFpjbXg/edit?usp=sharing</a:t>
            </a:r>
            <a:r>
              <a:rPr lang="en-US" sz="1800" dirty="0"/>
              <a:t> </a:t>
            </a:r>
          </a:p>
          <a:p>
            <a:pPr lvl="0">
              <a:spcBef>
                <a:spcPts val="1600"/>
              </a:spcBef>
              <a:spcAft>
                <a:spcPts val="1600"/>
              </a:spcAft>
            </a:pPr>
            <a:endParaRPr lang="en-US" sz="1800" dirty="0"/>
          </a:p>
          <a:p>
            <a:endParaRPr lang="en-US" sz="1800" dirty="0"/>
          </a:p>
        </p:txBody>
      </p:sp>
      <p:sp>
        <p:nvSpPr>
          <p:cNvPr id="4" name="Slide Number Placeholder 1">
            <a:extLst>
              <a:ext uri="{FF2B5EF4-FFF2-40B4-BE49-F238E27FC236}">
                <a16:creationId xmlns:a16="http://schemas.microsoft.com/office/drawing/2014/main" id="{4C675EF5-4EAD-4205-97DE-CE7DD1AE8F0A}"/>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18</a:t>
            </a:fld>
            <a:endParaRPr lang="en-US" dirty="0"/>
          </a:p>
        </p:txBody>
      </p:sp>
    </p:spTree>
    <p:extLst>
      <p:ext uri="{BB962C8B-B14F-4D97-AF65-F5344CB8AC3E}">
        <p14:creationId xmlns:p14="http://schemas.microsoft.com/office/powerpoint/2010/main" val="277585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a:lnSpc>
                <a:spcPct val="90000"/>
              </a:lnSpc>
              <a:spcBef>
                <a:spcPct val="0"/>
              </a:spcBef>
              <a:spcAft>
                <a:spcPts val="0"/>
              </a:spcAft>
              <a:buSzPts val="4200"/>
            </a:pPr>
            <a:r>
              <a:rPr lang="en" sz="3600" dirty="0">
                <a:solidFill>
                  <a:schemeClr val="accent4">
                    <a:lumMod val="50000"/>
                  </a:schemeClr>
                </a:solidFill>
                <a:latin typeface="Palatino" pitchFamily="2" charset="77"/>
                <a:cs typeface="+mj-cs"/>
              </a:rPr>
              <a:t>Promising Efforts Now Underway: </a:t>
            </a:r>
            <a:br>
              <a:rPr lang="en" sz="3600" dirty="0">
                <a:solidFill>
                  <a:schemeClr val="accent4">
                    <a:lumMod val="50000"/>
                  </a:schemeClr>
                </a:solidFill>
                <a:latin typeface="Palatino" pitchFamily="2" charset="77"/>
                <a:cs typeface="+mj-cs"/>
              </a:rPr>
            </a:br>
            <a:r>
              <a:rPr lang="en" sz="3600" dirty="0">
                <a:solidFill>
                  <a:schemeClr val="accent4">
                    <a:lumMod val="50000"/>
                  </a:schemeClr>
                </a:solidFill>
                <a:latin typeface="Palatino" pitchFamily="2" charset="77"/>
                <a:cs typeface="+mj-cs"/>
              </a:rPr>
              <a:t>College of </a:t>
            </a:r>
            <a:r>
              <a:rPr lang="en" sz="3600">
                <a:solidFill>
                  <a:schemeClr val="accent4">
                    <a:lumMod val="50000"/>
                  </a:schemeClr>
                </a:solidFill>
                <a:latin typeface="Palatino" pitchFamily="2" charset="77"/>
                <a:cs typeface="+mj-cs"/>
              </a:rPr>
              <a:t>Alameda – </a:t>
            </a:r>
            <a:r>
              <a:rPr lang="en-US" sz="3600">
                <a:solidFill>
                  <a:schemeClr val="accent4">
                    <a:lumMod val="50000"/>
                  </a:schemeClr>
                </a:solidFill>
                <a:latin typeface="Palatino" pitchFamily="2" charset="77"/>
                <a:cs typeface="+mj-cs"/>
              </a:rPr>
              <a:t>Professor </a:t>
            </a:r>
            <a:r>
              <a:rPr lang="en-US" sz="3600" dirty="0">
                <a:solidFill>
                  <a:schemeClr val="accent4">
                    <a:lumMod val="50000"/>
                  </a:schemeClr>
                </a:solidFill>
                <a:latin typeface="Palatino" pitchFamily="2" charset="77"/>
                <a:cs typeface="+mj-cs"/>
              </a:rPr>
              <a:t>Jody Campbell</a:t>
            </a:r>
            <a:endParaRPr sz="3600" dirty="0">
              <a:solidFill>
                <a:schemeClr val="accent4">
                  <a:lumMod val="50000"/>
                </a:schemeClr>
              </a:solidFill>
              <a:latin typeface="Palatino" pitchFamily="2" charset="77"/>
              <a:cs typeface="+mj-cs"/>
            </a:endParaRPr>
          </a:p>
        </p:txBody>
      </p:sp>
      <p:sp>
        <p:nvSpPr>
          <p:cNvPr id="162" name="Google Shape;162;p28"/>
          <p:cNvSpPr txBox="1">
            <a:spLocks noGrp="1"/>
          </p:cNvSpPr>
          <p:nvPr>
            <p:ph sz="half" idx="2"/>
          </p:nvPr>
        </p:nvSpPr>
        <p:spPr>
          <a:xfrm>
            <a:off x="1277650" y="1642887"/>
            <a:ext cx="8205017" cy="439134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lvl="0"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Building on existing Curriculum</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African American Studies</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Asian American Studies</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Mexican/Latin American Studies</a:t>
            </a:r>
            <a:endParaRPr sz="1800" dirty="0">
              <a:solidFill>
                <a:schemeClr val="accent3"/>
              </a:solidFill>
              <a:latin typeface="+mj-lt"/>
              <a:ea typeface="+mn-ea"/>
              <a:cs typeface="Gill Sans" panose="020B0502020104020203" pitchFamily="34" charset="-79"/>
            </a:endParaRPr>
          </a:p>
          <a:p>
            <a:pPr marL="457200" lvl="0"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Creating new curriculum</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Ethnic Studies</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Indigenous Studies</a:t>
            </a:r>
            <a:endParaRPr sz="1800" dirty="0">
              <a:solidFill>
                <a:schemeClr val="accent3"/>
              </a:solidFill>
              <a:latin typeface="+mj-lt"/>
              <a:ea typeface="+mn-ea"/>
              <a:cs typeface="Gill Sans" panose="020B0502020104020203" pitchFamily="34" charset="-79"/>
            </a:endParaRPr>
          </a:p>
          <a:p>
            <a:pPr marL="457200" lvl="0"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Faculty and Administration collaboration</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Catching the Vision of Ethnic Studies</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Updating Curriculum</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Putting the FTEF where your mouth is </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Building campus spaces for Ethnic Studies</a:t>
            </a:r>
            <a:endParaRPr sz="1800" dirty="0">
              <a:solidFill>
                <a:schemeClr val="accent3"/>
              </a:solidFill>
              <a:latin typeface="+mj-lt"/>
              <a:ea typeface="+mn-ea"/>
              <a:cs typeface="Gill Sans" panose="020B0502020104020203" pitchFamily="34" charset="-79"/>
            </a:endParaRPr>
          </a:p>
          <a:p>
            <a:pPr marL="914400" lvl="2" indent="-457200">
              <a:lnSpc>
                <a:spcPct val="120000"/>
              </a:lnSpc>
              <a:buClrTx/>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Resources for training (equity at the F2F/virtual classroom core)</a:t>
            </a:r>
            <a:endParaRPr sz="1800" dirty="0">
              <a:solidFill>
                <a:schemeClr val="accent3"/>
              </a:solidFill>
              <a:latin typeface="+mj-lt"/>
              <a:ea typeface="+mn-ea"/>
              <a:cs typeface="Gill Sans" panose="020B0502020104020203" pitchFamily="34" charset="-79"/>
            </a:endParaRPr>
          </a:p>
        </p:txBody>
      </p:sp>
      <p:pic>
        <p:nvPicPr>
          <p:cNvPr id="163" name="Google Shape;163;p28" descr="College of Alameda logo"/>
          <p:cNvPicPr preferRelativeResize="0"/>
          <p:nvPr/>
        </p:nvPicPr>
        <p:blipFill rotWithShape="1">
          <a:blip r:embed="rId3">
            <a:alphaModFix/>
          </a:blip>
          <a:srcRect/>
          <a:stretch/>
        </p:blipFill>
        <p:spPr>
          <a:xfrm>
            <a:off x="6096000" y="2294669"/>
            <a:ext cx="5406621" cy="1938664"/>
          </a:xfrm>
          <a:prstGeom prst="rect">
            <a:avLst/>
          </a:prstGeom>
          <a:noFill/>
          <a:ln>
            <a:noFill/>
          </a:ln>
        </p:spPr>
      </p:pic>
      <p:sp>
        <p:nvSpPr>
          <p:cNvPr id="6" name="Slide Number Placeholder 1">
            <a:extLst>
              <a:ext uri="{FF2B5EF4-FFF2-40B4-BE49-F238E27FC236}">
                <a16:creationId xmlns:a16="http://schemas.microsoft.com/office/drawing/2014/main" id="{7E25B56E-039A-49EB-B8ED-EB54BCC4C598}"/>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19</a:t>
            </a:fld>
            <a:endParaRPr lang="en-US" dirty="0"/>
          </a:p>
        </p:txBody>
      </p:sp>
    </p:spTree>
    <p:extLst>
      <p:ext uri="{BB962C8B-B14F-4D97-AF65-F5344CB8AC3E}">
        <p14:creationId xmlns:p14="http://schemas.microsoft.com/office/powerpoint/2010/main" val="186586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DF59-3E22-4780-847D-CC245EF608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932EA8-F57F-4342-A280-57D13F212459}"/>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2"/>
                </a:solidFill>
              </a:rPr>
              <a:t>Randy Beach, ASCCC Curriculum Committee, Southwestern College </a:t>
            </a:r>
          </a:p>
          <a:p>
            <a:pPr marL="342900" indent="-342900">
              <a:buFont typeface="Arial" panose="020B0604020202020204" pitchFamily="34" charset="0"/>
              <a:buChar char="•"/>
            </a:pPr>
            <a:r>
              <a:rPr lang="en-US" dirty="0">
                <a:solidFill>
                  <a:schemeClr val="tx2"/>
                </a:solidFill>
              </a:rPr>
              <a:t>Karla Kirk, ASCCC North Representative, Fresno City College </a:t>
            </a:r>
          </a:p>
          <a:p>
            <a:pPr marL="342900" indent="-342900">
              <a:buFont typeface="Arial" panose="020B0604020202020204" pitchFamily="34" charset="0"/>
              <a:buChar char="•"/>
            </a:pPr>
            <a:r>
              <a:rPr lang="en-US" dirty="0">
                <a:solidFill>
                  <a:schemeClr val="tx2"/>
                </a:solidFill>
              </a:rPr>
              <a:t>Don Miller, CCCCIO President, Vice President, Academic Affairs, Rio Hondo College</a:t>
            </a:r>
          </a:p>
          <a:p>
            <a:pPr marL="342900" indent="-342900">
              <a:buFont typeface="Arial" panose="020B0604020202020204" pitchFamily="34" charset="0"/>
              <a:buChar char="•"/>
            </a:pPr>
            <a:r>
              <a:rPr lang="en-US" dirty="0">
                <a:solidFill>
                  <a:schemeClr val="tx2"/>
                </a:solidFill>
              </a:rPr>
              <a:t>Manuel Vélez, ASCCC South Representative, San Diego Mesa College</a:t>
            </a:r>
            <a:endParaRPr lang="en-US" dirty="0"/>
          </a:p>
        </p:txBody>
      </p:sp>
      <p:sp>
        <p:nvSpPr>
          <p:cNvPr id="4" name="Slide Number Placeholder 3">
            <a:extLst>
              <a:ext uri="{FF2B5EF4-FFF2-40B4-BE49-F238E27FC236}">
                <a16:creationId xmlns:a16="http://schemas.microsoft.com/office/drawing/2014/main" id="{B6803984-235D-49AE-8950-E611B9024DFD}"/>
              </a:ext>
            </a:extLst>
          </p:cNvPr>
          <p:cNvSpPr>
            <a:spLocks noGrp="1"/>
          </p:cNvSpPr>
          <p:nvPr>
            <p:ph type="sldNum" sz="quarter" idx="10"/>
          </p:nvPr>
        </p:nvSpPr>
        <p:spPr/>
        <p:txBody>
          <a:bodyPr/>
          <a:lstStyle/>
          <a:p>
            <a:pPr>
              <a:defRPr/>
            </a:pPr>
            <a:fld id="{216EA7D2-791D-1446-935B-01E569172531}" type="slidenum">
              <a:rPr lang="en-US" smtClean="0"/>
              <a:pPr>
                <a:defRPr/>
              </a:pPr>
              <a:t>2</a:t>
            </a:fld>
            <a:endParaRPr lang="en-US" dirty="0"/>
          </a:p>
        </p:txBody>
      </p:sp>
    </p:spTree>
    <p:extLst>
      <p:ext uri="{BB962C8B-B14F-4D97-AF65-F5344CB8AC3E}">
        <p14:creationId xmlns:p14="http://schemas.microsoft.com/office/powerpoint/2010/main" val="30338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prstGeom prst="rect">
            <a:avLst/>
          </a:prstGeom>
          <a:noFill/>
          <a:ln>
            <a:noFill/>
          </a:ln>
        </p:spPr>
        <p:txBody>
          <a:bodyPr spcFirstLastPara="1" wrap="square" lIns="121900" tIns="121900" rIns="121900" bIns="121900" anchor="ctr"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buSzPts val="4200"/>
            </a:pPr>
            <a:r>
              <a:rPr lang="en" sz="4400" dirty="0">
                <a:solidFill>
                  <a:schemeClr val="accent4">
                    <a:lumMod val="50000"/>
                  </a:schemeClr>
                </a:solidFill>
                <a:latin typeface="Palatino" pitchFamily="2" charset="77"/>
              </a:rPr>
              <a:t>Promising Efforts Now Underway: </a:t>
            </a:r>
            <a:br>
              <a:rPr lang="en" sz="4400" dirty="0">
                <a:solidFill>
                  <a:schemeClr val="accent4">
                    <a:lumMod val="50000"/>
                  </a:schemeClr>
                </a:solidFill>
                <a:latin typeface="Palatino" pitchFamily="2" charset="77"/>
              </a:rPr>
            </a:br>
            <a:r>
              <a:rPr lang="en" sz="4400" dirty="0">
                <a:solidFill>
                  <a:schemeClr val="accent4">
                    <a:lumMod val="50000"/>
                  </a:schemeClr>
                </a:solidFill>
                <a:latin typeface="Palatino" pitchFamily="2" charset="77"/>
              </a:rPr>
              <a:t>Rio Hondo College - (</a:t>
            </a:r>
            <a:r>
              <a:rPr lang="en-US" sz="4400" dirty="0">
                <a:solidFill>
                  <a:schemeClr val="accent4">
                    <a:lumMod val="50000"/>
                  </a:schemeClr>
                </a:solidFill>
                <a:latin typeface="Palatino" pitchFamily="2" charset="77"/>
              </a:rPr>
              <a:t>Dr. Juana Mora)</a:t>
            </a:r>
            <a:endParaRPr sz="4400" dirty="0"/>
          </a:p>
        </p:txBody>
      </p:sp>
      <p:sp>
        <p:nvSpPr>
          <p:cNvPr id="169" name="Google Shape;169;p29"/>
          <p:cNvSpPr txBox="1">
            <a:spLocks noGrp="1"/>
          </p:cNvSpPr>
          <p:nvPr>
            <p:ph sz="half" idx="1"/>
          </p:nvPr>
        </p:nvSpPr>
        <p:spPr>
          <a:xfrm>
            <a:off x="1277650" y="1798320"/>
            <a:ext cx="5371506" cy="430395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200">
              <a:lnSpc>
                <a:spcPct val="120000"/>
              </a:lnSpc>
              <a:buClrTx/>
              <a:buSzPts val="1600"/>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Existing programs - Chicano Studies</a:t>
            </a:r>
            <a:endParaRPr sz="1800" dirty="0">
              <a:solidFill>
                <a:schemeClr val="accent3"/>
              </a:solidFill>
              <a:latin typeface="+mj-lt"/>
              <a:ea typeface="+mn-ea"/>
              <a:cs typeface="Gill Sans" panose="020B0502020104020203" pitchFamily="34" charset="-79"/>
            </a:endParaRPr>
          </a:p>
          <a:p>
            <a:pPr marL="609585" lvl="0" indent="-457200">
              <a:lnSpc>
                <a:spcPct val="120000"/>
              </a:lnSpc>
              <a:buClrTx/>
              <a:buSzPts val="1600"/>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Building on existing strengths and our student populations</a:t>
            </a:r>
            <a:endParaRPr sz="1800" dirty="0">
              <a:solidFill>
                <a:schemeClr val="accent3"/>
              </a:solidFill>
              <a:latin typeface="+mj-lt"/>
              <a:ea typeface="+mn-ea"/>
              <a:cs typeface="Gill Sans" panose="020B0502020104020203" pitchFamily="34" charset="-79"/>
            </a:endParaRPr>
          </a:p>
          <a:p>
            <a:pPr marL="609585" lvl="0" indent="-457200">
              <a:lnSpc>
                <a:spcPct val="120000"/>
              </a:lnSpc>
              <a:buClrTx/>
              <a:buSzPts val="1600"/>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BSS Division Participants</a:t>
            </a:r>
            <a:endParaRPr sz="1800" dirty="0">
              <a:solidFill>
                <a:schemeClr val="accent3"/>
              </a:solidFill>
              <a:latin typeface="+mj-lt"/>
              <a:ea typeface="+mn-ea"/>
              <a:cs typeface="Gill Sans" panose="020B0502020104020203" pitchFamily="34" charset="-79"/>
            </a:endParaRPr>
          </a:p>
          <a:p>
            <a:pPr marL="609585" lvl="0" indent="-457200">
              <a:lnSpc>
                <a:spcPct val="120000"/>
              </a:lnSpc>
              <a:buClrTx/>
              <a:buSzPts val="1600"/>
              <a:buFont typeface="Arial" panose="020B0604020202020204" pitchFamily="34" charset="0"/>
              <a:buChar char="•"/>
            </a:pPr>
            <a:r>
              <a:rPr lang="en" sz="1800" dirty="0">
                <a:solidFill>
                  <a:schemeClr val="accent3"/>
                </a:solidFill>
                <a:latin typeface="+mj-lt"/>
                <a:ea typeface="+mn-ea"/>
                <a:cs typeface="Gill Sans" panose="020B0502020104020203" pitchFamily="34" charset="-79"/>
              </a:rPr>
              <a:t>EGGS - Ethnic, Gender, and Sexuality Studies.</a:t>
            </a:r>
            <a:endParaRPr sz="1800" dirty="0">
              <a:solidFill>
                <a:schemeClr val="accent3"/>
              </a:solidFill>
              <a:latin typeface="+mj-lt"/>
              <a:ea typeface="+mn-ea"/>
              <a:cs typeface="Gill Sans" panose="020B0502020104020203" pitchFamily="34" charset="-79"/>
            </a:endParaRPr>
          </a:p>
        </p:txBody>
      </p:sp>
      <p:pic>
        <p:nvPicPr>
          <p:cNvPr id="170" name="Google Shape;170;p29" descr="Rio Hondo College logo"/>
          <p:cNvPicPr preferRelativeResize="0"/>
          <p:nvPr/>
        </p:nvPicPr>
        <p:blipFill>
          <a:blip r:embed="rId3">
            <a:alphaModFix/>
          </a:blip>
          <a:stretch>
            <a:fillRect/>
          </a:stretch>
        </p:blipFill>
        <p:spPr>
          <a:xfrm>
            <a:off x="7032977" y="2242177"/>
            <a:ext cx="3792118" cy="3416238"/>
          </a:xfrm>
          <a:prstGeom prst="rect">
            <a:avLst/>
          </a:prstGeom>
          <a:noFill/>
          <a:ln>
            <a:noFill/>
          </a:ln>
        </p:spPr>
      </p:pic>
      <p:sp>
        <p:nvSpPr>
          <p:cNvPr id="5" name="Slide Number Placeholder 1">
            <a:extLst>
              <a:ext uri="{FF2B5EF4-FFF2-40B4-BE49-F238E27FC236}">
                <a16:creationId xmlns:a16="http://schemas.microsoft.com/office/drawing/2014/main" id="{1707FC12-DE7C-4D05-95AB-2CDEDB6F1DF6}"/>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20</a:t>
            </a:fld>
            <a:endParaRPr lang="en-US" dirty="0"/>
          </a:p>
        </p:txBody>
      </p:sp>
    </p:spTree>
    <p:extLst>
      <p:ext uri="{BB962C8B-B14F-4D97-AF65-F5344CB8AC3E}">
        <p14:creationId xmlns:p14="http://schemas.microsoft.com/office/powerpoint/2010/main" val="2889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4C29-042A-412B-B31E-8CDA04827EE1}"/>
              </a:ext>
            </a:extLst>
          </p:cNvPr>
          <p:cNvSpPr>
            <a:spLocks noGrp="1"/>
          </p:cNvSpPr>
          <p:nvPr>
            <p:ph type="title"/>
          </p:nvPr>
        </p:nvSpPr>
        <p:spPr/>
        <p:txBody>
          <a:bodyPr/>
          <a:lstStyle/>
          <a:p>
            <a:r>
              <a:rPr lang="en" dirty="0"/>
              <a:t>RHC Ethnic, Gender, and Sexuality Studies (EGSS)Program</a:t>
            </a:r>
            <a:endParaRPr lang="en-US" dirty="0"/>
          </a:p>
        </p:txBody>
      </p:sp>
      <p:sp>
        <p:nvSpPr>
          <p:cNvPr id="3" name="Content Placeholder 2">
            <a:extLst>
              <a:ext uri="{FF2B5EF4-FFF2-40B4-BE49-F238E27FC236}">
                <a16:creationId xmlns:a16="http://schemas.microsoft.com/office/drawing/2014/main" id="{02689757-32DE-4FF3-AE6E-AB6F9153B176}"/>
              </a:ext>
            </a:extLst>
          </p:cNvPr>
          <p:cNvSpPr>
            <a:spLocks noGrp="1"/>
          </p:cNvSpPr>
          <p:nvPr>
            <p:ph sz="half" idx="1"/>
          </p:nvPr>
        </p:nvSpPr>
        <p:spPr/>
        <p:txBody>
          <a:bodyPr/>
          <a:lstStyle/>
          <a:p>
            <a:pPr>
              <a:lnSpc>
                <a:spcPct val="100000"/>
              </a:lnSpc>
              <a:spcBef>
                <a:spcPts val="0"/>
              </a:spcBef>
            </a:pPr>
            <a:r>
              <a:rPr lang="en-US" sz="2000" b="1" dirty="0">
                <a:solidFill>
                  <a:srgbClr val="000000"/>
                </a:solidFill>
                <a:latin typeface="Arial" panose="020B0604020202020204" pitchFamily="34" charset="0"/>
                <a:ea typeface="Montserrat"/>
                <a:cs typeface="Arial" panose="020B0604020202020204" pitchFamily="34" charset="0"/>
                <a:sym typeface="Montserrat"/>
              </a:rPr>
              <a:t>Ethnic, Gender, and Sexuality Studies</a:t>
            </a:r>
            <a:r>
              <a:rPr lang="en-US" sz="2000" dirty="0">
                <a:solidFill>
                  <a:srgbClr val="000000"/>
                </a:solidFill>
                <a:latin typeface="Arial" panose="020B0604020202020204" pitchFamily="34" charset="0"/>
                <a:ea typeface="Montserrat"/>
                <a:cs typeface="Arial" panose="020B0604020202020204" pitchFamily="34" charset="0"/>
                <a:sym typeface="Montserrat"/>
              </a:rPr>
              <a:t> (EGSS) is an interdisciplinary study of historically marginalized, and underrepresented groups. Using intersectional and decolonial pedagogies, students will explore race, class, gender, ethnicity, sexuality, ability, legal status, age, and Indigeneity in the context of social justice. Students will engage with the historical work of social movements, cultural and artistic productions, legal and public policy activism(s) as well as the recovery, restoration, and healing from generational trauma. The program facilitates student empowerment with the critical thinking and civic engagement skills necessary to participate fully in activism and social movements, locally and globally. </a:t>
            </a:r>
            <a:endParaRPr lang="en-US" sz="2000" dirty="0"/>
          </a:p>
        </p:txBody>
      </p:sp>
      <p:sp>
        <p:nvSpPr>
          <p:cNvPr id="4" name="Slide Number Placeholder 1">
            <a:extLst>
              <a:ext uri="{FF2B5EF4-FFF2-40B4-BE49-F238E27FC236}">
                <a16:creationId xmlns:a16="http://schemas.microsoft.com/office/drawing/2014/main" id="{6FFDB8FE-211E-41AC-87C7-2BA9F7DC900C}"/>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Page </a:t>
            </a:r>
            <a:fld id="{492D8F1A-69A8-9242-9469-8400121D240A}" type="slidenum">
              <a:rPr lang="en-US" smtClean="0"/>
              <a:pPr/>
              <a:t>21</a:t>
            </a:fld>
            <a:endParaRPr lang="en-US" dirty="0"/>
          </a:p>
        </p:txBody>
      </p:sp>
    </p:spTree>
    <p:extLst>
      <p:ext uri="{BB962C8B-B14F-4D97-AF65-F5344CB8AC3E}">
        <p14:creationId xmlns:p14="http://schemas.microsoft.com/office/powerpoint/2010/main" val="290159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E867-4165-4B29-A248-111732383ED9}"/>
              </a:ext>
            </a:extLst>
          </p:cNvPr>
          <p:cNvSpPr>
            <a:spLocks noGrp="1"/>
          </p:cNvSpPr>
          <p:nvPr>
            <p:ph type="title"/>
          </p:nvPr>
        </p:nvSpPr>
        <p:spPr/>
        <p:txBody>
          <a:bodyPr/>
          <a:lstStyle/>
          <a:p>
            <a:r>
              <a:rPr lang="en" dirty="0"/>
              <a:t>Out of the </a:t>
            </a:r>
            <a:r>
              <a:rPr lang="en-US" dirty="0"/>
              <a:t>Behavioral and Social Sciences</a:t>
            </a:r>
            <a:r>
              <a:rPr lang="en" dirty="0"/>
              <a:t> Division...</a:t>
            </a:r>
            <a:endParaRPr lang="en-US" dirty="0"/>
          </a:p>
        </p:txBody>
      </p:sp>
      <p:sp>
        <p:nvSpPr>
          <p:cNvPr id="3" name="Content Placeholder 2">
            <a:extLst>
              <a:ext uri="{FF2B5EF4-FFF2-40B4-BE49-F238E27FC236}">
                <a16:creationId xmlns:a16="http://schemas.microsoft.com/office/drawing/2014/main" id="{08AA51EB-A232-4540-B4F2-C16BB45FEC41}"/>
              </a:ext>
            </a:extLst>
          </p:cNvPr>
          <p:cNvSpPr>
            <a:spLocks noGrp="1"/>
          </p:cNvSpPr>
          <p:nvPr>
            <p:ph sz="half" idx="1"/>
          </p:nvPr>
        </p:nvSpPr>
        <p:spPr/>
        <p:txBody>
          <a:bodyPr/>
          <a:lstStyle/>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Irma Valdivia, </a:t>
            </a:r>
            <a:r>
              <a:rPr lang="en-US" dirty="0">
                <a:solidFill>
                  <a:srgbClr val="000000"/>
                </a:solidFill>
                <a:latin typeface="Arial" panose="020B0604020202020204" pitchFamily="34" charset="0"/>
                <a:ea typeface="Montserrat"/>
                <a:cs typeface="Arial" panose="020B0604020202020204" pitchFamily="34" charset="0"/>
                <a:sym typeface="Montserrat"/>
              </a:rPr>
              <a:t>History</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Abbie Perry, </a:t>
            </a:r>
            <a:r>
              <a:rPr lang="en-US" dirty="0">
                <a:solidFill>
                  <a:srgbClr val="000000"/>
                </a:solidFill>
                <a:latin typeface="Arial" panose="020B0604020202020204" pitchFamily="34" charset="0"/>
                <a:ea typeface="Montserrat"/>
                <a:cs typeface="Arial" panose="020B0604020202020204" pitchFamily="34" charset="0"/>
                <a:sym typeface="Montserrat"/>
              </a:rPr>
              <a:t>History</a:t>
            </a:r>
          </a:p>
          <a:p>
            <a:pPr marL="0" lvl="0" indent="0">
              <a:spcBef>
                <a:spcPts val="0"/>
              </a:spcBef>
              <a:buNone/>
            </a:pPr>
            <a:r>
              <a:rPr lang="en-US" b="1" dirty="0" err="1">
                <a:solidFill>
                  <a:srgbClr val="000000"/>
                </a:solidFill>
                <a:latin typeface="Arial" panose="020B0604020202020204" pitchFamily="34" charset="0"/>
                <a:ea typeface="Montserrat"/>
                <a:cs typeface="Arial" panose="020B0604020202020204" pitchFamily="34" charset="0"/>
                <a:sym typeface="Montserrat"/>
              </a:rPr>
              <a:t>Ea</a:t>
            </a:r>
            <a:r>
              <a:rPr lang="en-US" b="1" dirty="0">
                <a:solidFill>
                  <a:srgbClr val="000000"/>
                </a:solidFill>
                <a:latin typeface="Arial" panose="020B0604020202020204" pitchFamily="34" charset="0"/>
                <a:ea typeface="Montserrat"/>
                <a:cs typeface="Arial" panose="020B0604020202020204" pitchFamily="34" charset="0"/>
                <a:sym typeface="Montserrat"/>
              </a:rPr>
              <a:t> Madrigal, </a:t>
            </a:r>
            <a:r>
              <a:rPr lang="en-US" dirty="0">
                <a:solidFill>
                  <a:srgbClr val="000000"/>
                </a:solidFill>
                <a:latin typeface="Arial" panose="020B0604020202020204" pitchFamily="34" charset="0"/>
                <a:ea typeface="Montserrat"/>
                <a:cs typeface="Arial" panose="020B0604020202020204" pitchFamily="34" charset="0"/>
                <a:sym typeface="Montserrat"/>
              </a:rPr>
              <a:t>History</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Carol </a:t>
            </a:r>
            <a:r>
              <a:rPr lang="en-US" b="1" dirty="0" err="1">
                <a:solidFill>
                  <a:srgbClr val="000000"/>
                </a:solidFill>
                <a:latin typeface="Arial" panose="020B0604020202020204" pitchFamily="34" charset="0"/>
                <a:ea typeface="Montserrat"/>
                <a:cs typeface="Arial" panose="020B0604020202020204" pitchFamily="34" charset="0"/>
                <a:sym typeface="Montserrat"/>
              </a:rPr>
              <a:t>Sigala</a:t>
            </a:r>
            <a:r>
              <a:rPr lang="en-US" b="1" dirty="0">
                <a:solidFill>
                  <a:srgbClr val="000000"/>
                </a:solidFill>
                <a:latin typeface="Arial" panose="020B0604020202020204" pitchFamily="34" charset="0"/>
                <a:ea typeface="Montserrat"/>
                <a:cs typeface="Arial" panose="020B0604020202020204" pitchFamily="34" charset="0"/>
                <a:sym typeface="Montserrat"/>
              </a:rPr>
              <a:t>, </a:t>
            </a:r>
            <a:r>
              <a:rPr lang="en-US" dirty="0">
                <a:solidFill>
                  <a:srgbClr val="000000"/>
                </a:solidFill>
                <a:latin typeface="Arial" panose="020B0604020202020204" pitchFamily="34" charset="0"/>
                <a:ea typeface="Montserrat"/>
                <a:cs typeface="Arial" panose="020B0604020202020204" pitchFamily="34" charset="0"/>
                <a:sym typeface="Montserrat"/>
              </a:rPr>
              <a:t>Child Development</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Adam Wetsman, </a:t>
            </a:r>
            <a:r>
              <a:rPr lang="en-US" dirty="0">
                <a:solidFill>
                  <a:srgbClr val="000000"/>
                </a:solidFill>
                <a:latin typeface="Arial" panose="020B0604020202020204" pitchFamily="34" charset="0"/>
                <a:ea typeface="Montserrat"/>
                <a:cs typeface="Arial" panose="020B0604020202020204" pitchFamily="34" charset="0"/>
                <a:sym typeface="Montserrat"/>
              </a:rPr>
              <a:t>Anthropology (*Dean of BSS)</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Lizette Arevalo, </a:t>
            </a:r>
            <a:r>
              <a:rPr lang="en-US" dirty="0" err="1">
                <a:solidFill>
                  <a:srgbClr val="000000"/>
                </a:solidFill>
                <a:latin typeface="Arial" panose="020B0604020202020204" pitchFamily="34" charset="0"/>
                <a:ea typeface="Montserrat"/>
                <a:cs typeface="Arial" panose="020B0604020202020204" pitchFamily="34" charset="0"/>
                <a:sym typeface="Montserrat"/>
              </a:rPr>
              <a:t>Chicanx</a:t>
            </a:r>
            <a:r>
              <a:rPr lang="en-US" dirty="0">
                <a:solidFill>
                  <a:srgbClr val="000000"/>
                </a:solidFill>
                <a:latin typeface="Arial" panose="020B0604020202020204" pitchFamily="34" charset="0"/>
                <a:ea typeface="Montserrat"/>
                <a:cs typeface="Arial" panose="020B0604020202020204" pitchFamily="34" charset="0"/>
                <a:sym typeface="Montserrat"/>
              </a:rPr>
              <a:t> Studies</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Brian </a:t>
            </a:r>
            <a:r>
              <a:rPr lang="en-US" b="1" dirty="0" err="1">
                <a:solidFill>
                  <a:srgbClr val="000000"/>
                </a:solidFill>
                <a:latin typeface="Arial" panose="020B0604020202020204" pitchFamily="34" charset="0"/>
                <a:ea typeface="Montserrat"/>
                <a:cs typeface="Arial" panose="020B0604020202020204" pitchFamily="34" charset="0"/>
                <a:sym typeface="Montserrat"/>
              </a:rPr>
              <a:t>Brutlag</a:t>
            </a:r>
            <a:r>
              <a:rPr lang="en-US" b="1" dirty="0">
                <a:solidFill>
                  <a:srgbClr val="000000"/>
                </a:solidFill>
                <a:latin typeface="Arial" panose="020B0604020202020204" pitchFamily="34" charset="0"/>
                <a:ea typeface="Montserrat"/>
                <a:cs typeface="Arial" panose="020B0604020202020204" pitchFamily="34" charset="0"/>
                <a:sym typeface="Montserrat"/>
              </a:rPr>
              <a:t>, </a:t>
            </a:r>
            <a:r>
              <a:rPr lang="en-US" dirty="0">
                <a:solidFill>
                  <a:srgbClr val="000000"/>
                </a:solidFill>
                <a:latin typeface="Arial" panose="020B0604020202020204" pitchFamily="34" charset="0"/>
                <a:ea typeface="Montserrat"/>
                <a:cs typeface="Arial" panose="020B0604020202020204" pitchFamily="34" charset="0"/>
                <a:sym typeface="Montserrat"/>
              </a:rPr>
              <a:t>Sociology</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Melissa Rufino-Juarez, </a:t>
            </a:r>
            <a:r>
              <a:rPr lang="en-US" dirty="0">
                <a:solidFill>
                  <a:srgbClr val="000000"/>
                </a:solidFill>
                <a:latin typeface="Arial" panose="020B0604020202020204" pitchFamily="34" charset="0"/>
                <a:ea typeface="Montserrat"/>
                <a:cs typeface="Arial" panose="020B0604020202020204" pitchFamily="34" charset="0"/>
                <a:sym typeface="Montserrat"/>
              </a:rPr>
              <a:t>Sociology</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Elizabeth Ramirez, </a:t>
            </a:r>
            <a:r>
              <a:rPr lang="en-US" dirty="0">
                <a:solidFill>
                  <a:srgbClr val="000000"/>
                </a:solidFill>
                <a:latin typeface="Arial" panose="020B0604020202020204" pitchFamily="34" charset="0"/>
                <a:ea typeface="Montserrat"/>
                <a:cs typeface="Arial" panose="020B0604020202020204" pitchFamily="34" charset="0"/>
                <a:sym typeface="Montserrat"/>
              </a:rPr>
              <a:t>Counseling</a:t>
            </a:r>
          </a:p>
          <a:p>
            <a:pPr marL="0" lvl="0" indent="0">
              <a:spcBef>
                <a:spcPts val="0"/>
              </a:spcBef>
              <a:buNone/>
            </a:pPr>
            <a:r>
              <a:rPr lang="en-US" b="1" dirty="0">
                <a:solidFill>
                  <a:srgbClr val="000000"/>
                </a:solidFill>
                <a:latin typeface="Arial" panose="020B0604020202020204" pitchFamily="34" charset="0"/>
                <a:ea typeface="Montserrat"/>
                <a:cs typeface="Arial" panose="020B0604020202020204" pitchFamily="34" charset="0"/>
                <a:sym typeface="Montserrat"/>
              </a:rPr>
              <a:t>Juana Mora, </a:t>
            </a:r>
            <a:r>
              <a:rPr lang="en-US" dirty="0">
                <a:solidFill>
                  <a:srgbClr val="000000"/>
                </a:solidFill>
                <a:latin typeface="Arial" panose="020B0604020202020204" pitchFamily="34" charset="0"/>
                <a:ea typeface="Montserrat"/>
                <a:cs typeface="Arial" panose="020B0604020202020204" pitchFamily="34" charset="0"/>
                <a:sym typeface="Montserrat"/>
              </a:rPr>
              <a:t>Political Science</a:t>
            </a:r>
            <a:endParaRPr lang="en-US" b="1" dirty="0">
              <a:solidFill>
                <a:srgbClr val="000000"/>
              </a:solidFill>
              <a:latin typeface="Arial" panose="020B0604020202020204" pitchFamily="34" charset="0"/>
              <a:ea typeface="Montserrat"/>
              <a:cs typeface="Arial" panose="020B0604020202020204" pitchFamily="34" charset="0"/>
              <a:sym typeface="Montserrat"/>
            </a:endParaRPr>
          </a:p>
          <a:p>
            <a:endParaRPr lang="en-US" dirty="0"/>
          </a:p>
        </p:txBody>
      </p:sp>
      <p:sp>
        <p:nvSpPr>
          <p:cNvPr id="4" name="Slide Number Placeholder 1">
            <a:extLst>
              <a:ext uri="{FF2B5EF4-FFF2-40B4-BE49-F238E27FC236}">
                <a16:creationId xmlns:a16="http://schemas.microsoft.com/office/drawing/2014/main" id="{13A1418C-A409-4002-98D7-78618C70F639}"/>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Page </a:t>
            </a:r>
            <a:fld id="{492D8F1A-69A8-9242-9469-8400121D240A}" type="slidenum">
              <a:rPr lang="en-US" smtClean="0"/>
              <a:pPr/>
              <a:t>22</a:t>
            </a:fld>
            <a:endParaRPr lang="en-US" dirty="0"/>
          </a:p>
        </p:txBody>
      </p:sp>
    </p:spTree>
    <p:extLst>
      <p:ext uri="{BB962C8B-B14F-4D97-AF65-F5344CB8AC3E}">
        <p14:creationId xmlns:p14="http://schemas.microsoft.com/office/powerpoint/2010/main" val="34768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9084-D506-476F-922A-B02F9885C790}"/>
              </a:ext>
            </a:extLst>
          </p:cNvPr>
          <p:cNvSpPr>
            <a:spLocks noGrp="1"/>
          </p:cNvSpPr>
          <p:nvPr>
            <p:ph type="title"/>
          </p:nvPr>
        </p:nvSpPr>
        <p:spPr/>
        <p:txBody>
          <a:bodyPr/>
          <a:lstStyle/>
          <a:p>
            <a:r>
              <a:rPr lang="en" dirty="0"/>
              <a:t>RHC Ethnic, Gender, and Sexuality Studies (EGSS)Program</a:t>
            </a:r>
            <a:endParaRPr lang="en-US" dirty="0"/>
          </a:p>
        </p:txBody>
      </p:sp>
      <p:sp>
        <p:nvSpPr>
          <p:cNvPr id="3" name="Content Placeholder 2">
            <a:extLst>
              <a:ext uri="{FF2B5EF4-FFF2-40B4-BE49-F238E27FC236}">
                <a16:creationId xmlns:a16="http://schemas.microsoft.com/office/drawing/2014/main" id="{C8226364-DF3A-47A9-86B0-B7187463B671}"/>
              </a:ext>
            </a:extLst>
          </p:cNvPr>
          <p:cNvSpPr>
            <a:spLocks noGrp="1"/>
          </p:cNvSpPr>
          <p:nvPr>
            <p:ph sz="half" idx="1"/>
          </p:nvPr>
        </p:nvSpPr>
        <p:spPr/>
        <p:txBody>
          <a:bodyPr/>
          <a:lstStyle/>
          <a:p>
            <a:pPr lvl="0">
              <a:lnSpc>
                <a:spcPct val="100000"/>
              </a:lnSpc>
              <a:spcBef>
                <a:spcPts val="0"/>
              </a:spcBef>
            </a:pPr>
            <a:r>
              <a:rPr lang="en-US" dirty="0">
                <a:solidFill>
                  <a:srgbClr val="000000"/>
                </a:solidFill>
                <a:latin typeface="+mn-lt"/>
                <a:ea typeface="Montserrat"/>
                <a:cs typeface="Montserrat"/>
                <a:sym typeface="Montserrat"/>
              </a:rPr>
              <a:t>Develop and/or Expand Course Offerings, Certificates, and ADTs in the following areas of study:</a:t>
            </a:r>
          </a:p>
          <a:p>
            <a:pPr marL="0" lvl="0" indent="0">
              <a:lnSpc>
                <a:spcPct val="100000"/>
              </a:lnSpc>
              <a:spcBef>
                <a:spcPts val="0"/>
              </a:spcBef>
              <a:buNone/>
            </a:pPr>
            <a:endParaRPr lang="en-US" dirty="0">
              <a:solidFill>
                <a:srgbClr val="000000"/>
              </a:solidFill>
              <a:latin typeface="+mn-lt"/>
              <a:ea typeface="Montserrat"/>
              <a:cs typeface="Montserrat"/>
              <a:sym typeface="Montserrat"/>
            </a:endParaRP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Chicana/o Studies</a:t>
            </a: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Ethnic Studies</a:t>
            </a: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African American Studies</a:t>
            </a: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Asian American Studies</a:t>
            </a: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Native American Studies</a:t>
            </a: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Women’s Studies</a:t>
            </a:r>
          </a:p>
          <a:p>
            <a:pPr marL="469900" lvl="0" indent="-342900">
              <a:lnSpc>
                <a:spcPct val="100000"/>
              </a:lnSpc>
              <a:spcBef>
                <a:spcPts val="0"/>
              </a:spcBef>
              <a:buClr>
                <a:srgbClr val="000000"/>
              </a:buClr>
              <a:buSzPts val="1600"/>
            </a:pPr>
            <a:r>
              <a:rPr lang="en-US" dirty="0">
                <a:solidFill>
                  <a:srgbClr val="000000"/>
                </a:solidFill>
                <a:latin typeface="+mn-lt"/>
                <a:ea typeface="Montserrat"/>
                <a:cs typeface="Montserrat"/>
                <a:sym typeface="Montserrat"/>
              </a:rPr>
              <a:t>LGBTQ+ Studies</a:t>
            </a:r>
          </a:p>
        </p:txBody>
      </p:sp>
      <p:sp>
        <p:nvSpPr>
          <p:cNvPr id="4" name="Slide Number Placeholder 1">
            <a:extLst>
              <a:ext uri="{FF2B5EF4-FFF2-40B4-BE49-F238E27FC236}">
                <a16:creationId xmlns:a16="http://schemas.microsoft.com/office/drawing/2014/main" id="{9ADA40B1-7644-4652-A5B0-90582BCC6295}"/>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Page </a:t>
            </a:r>
            <a:fld id="{492D8F1A-69A8-9242-9469-8400121D240A}" type="slidenum">
              <a:rPr lang="en-US" smtClean="0"/>
              <a:pPr/>
              <a:t>23</a:t>
            </a:fld>
            <a:endParaRPr lang="en-US" dirty="0"/>
          </a:p>
        </p:txBody>
      </p:sp>
    </p:spTree>
    <p:extLst>
      <p:ext uri="{BB962C8B-B14F-4D97-AF65-F5344CB8AC3E}">
        <p14:creationId xmlns:p14="http://schemas.microsoft.com/office/powerpoint/2010/main" val="425427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ts val="4200"/>
              <a:buNone/>
            </a:pPr>
            <a:r>
              <a:rPr lang="en" sz="3600" dirty="0">
                <a:solidFill>
                  <a:schemeClr val="accent4">
                    <a:lumMod val="50000"/>
                  </a:schemeClr>
                </a:solidFill>
                <a:latin typeface="Palatino"/>
              </a:rPr>
              <a:t>Next Steps for Local Engagement</a:t>
            </a:r>
            <a:endParaRPr sz="3600" dirty="0">
              <a:solidFill>
                <a:schemeClr val="accent4">
                  <a:lumMod val="50000"/>
                </a:schemeClr>
              </a:solidFill>
              <a:latin typeface="Palatino"/>
            </a:endParaRPr>
          </a:p>
        </p:txBody>
      </p:sp>
      <p:sp>
        <p:nvSpPr>
          <p:cNvPr id="176" name="Google Shape;176;p30"/>
          <p:cNvSpPr txBox="1">
            <a:spLocks noGrp="1"/>
          </p:cNvSpPr>
          <p:nvPr>
            <p:ph idx="1"/>
          </p:nvPr>
        </p:nvSpPr>
        <p:spPr>
          <a:xfrm>
            <a:off x="519289" y="2662568"/>
            <a:ext cx="11209867" cy="178715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40256" algn="l" rtl="0">
              <a:lnSpc>
                <a:spcPct val="100000"/>
              </a:lnSpc>
              <a:spcBef>
                <a:spcPts val="800"/>
              </a:spcBef>
              <a:spcAft>
                <a:spcPts val="0"/>
              </a:spcAft>
              <a:buClr>
                <a:schemeClr val="dk2"/>
              </a:buClr>
              <a:buSzPts val="1600"/>
              <a:buChar char="●"/>
            </a:pPr>
            <a:r>
              <a:rPr lang="en" sz="1800" dirty="0">
                <a:solidFill>
                  <a:schemeClr val="accent3"/>
                </a:solidFill>
              </a:rPr>
              <a:t>Emphasize student need first, not only for completion but for representation.</a:t>
            </a:r>
            <a:endParaRPr sz="1800" dirty="0">
              <a:solidFill>
                <a:schemeClr val="accent3"/>
              </a:solidFill>
            </a:endParaRPr>
          </a:p>
          <a:p>
            <a:pPr marL="609585" lvl="0" indent="-440256" algn="l" rtl="0">
              <a:lnSpc>
                <a:spcPct val="100000"/>
              </a:lnSpc>
              <a:spcBef>
                <a:spcPts val="800"/>
              </a:spcBef>
              <a:spcAft>
                <a:spcPts val="0"/>
              </a:spcAft>
              <a:buClr>
                <a:schemeClr val="dk2"/>
              </a:buClr>
              <a:buSzPts val="1600"/>
              <a:buChar char="●"/>
            </a:pPr>
            <a:r>
              <a:rPr lang="en" sz="1800" dirty="0">
                <a:solidFill>
                  <a:schemeClr val="accent3"/>
                </a:solidFill>
              </a:rPr>
              <a:t>Curriculum chairs, articulation officers, and faculty meet; discuss options and a vision.</a:t>
            </a:r>
            <a:endParaRPr sz="1800" dirty="0">
              <a:solidFill>
                <a:schemeClr val="accent3"/>
              </a:solidFill>
            </a:endParaRPr>
          </a:p>
          <a:p>
            <a:pPr marL="609585" lvl="0" indent="-440256" algn="l" rtl="0">
              <a:lnSpc>
                <a:spcPct val="100000"/>
              </a:lnSpc>
              <a:spcBef>
                <a:spcPts val="800"/>
              </a:spcBef>
              <a:spcAft>
                <a:spcPts val="0"/>
              </a:spcAft>
              <a:buClr>
                <a:schemeClr val="dk2"/>
              </a:buClr>
              <a:buSzPts val="1600"/>
              <a:buChar char="●"/>
            </a:pPr>
            <a:r>
              <a:rPr lang="en" sz="1800" dirty="0">
                <a:solidFill>
                  <a:schemeClr val="accent3"/>
                </a:solidFill>
              </a:rPr>
              <a:t>Agendize a conversation with the Senate. Ethnic Studies does not have to be an isolated conversation.</a:t>
            </a:r>
          </a:p>
        </p:txBody>
      </p:sp>
      <p:pic>
        <p:nvPicPr>
          <p:cNvPr id="177" name="Google Shape;177;p30" descr="Zoom tiles of professors meeting"/>
          <p:cNvPicPr preferRelativeResize="0"/>
          <p:nvPr/>
        </p:nvPicPr>
        <p:blipFill>
          <a:blip r:embed="rId3">
            <a:alphaModFix/>
          </a:blip>
          <a:stretch>
            <a:fillRect/>
          </a:stretch>
        </p:blipFill>
        <p:spPr>
          <a:xfrm>
            <a:off x="7179456" y="4129534"/>
            <a:ext cx="4244900" cy="2398351"/>
          </a:xfrm>
          <a:prstGeom prst="rect">
            <a:avLst/>
          </a:prstGeom>
          <a:noFill/>
          <a:ln>
            <a:noFill/>
          </a:ln>
        </p:spPr>
      </p:pic>
      <p:sp>
        <p:nvSpPr>
          <p:cNvPr id="2" name="Rectangle 1">
            <a:extLst>
              <a:ext uri="{FF2B5EF4-FFF2-40B4-BE49-F238E27FC236}">
                <a16:creationId xmlns:a16="http://schemas.microsoft.com/office/drawing/2014/main" id="{5EB69BA3-E8EE-4F6A-8632-23EDA18B954C}"/>
              </a:ext>
            </a:extLst>
          </p:cNvPr>
          <p:cNvSpPr/>
          <p:nvPr/>
        </p:nvSpPr>
        <p:spPr>
          <a:xfrm>
            <a:off x="519289" y="4259583"/>
            <a:ext cx="6096000" cy="2133918"/>
          </a:xfrm>
          <a:prstGeom prst="rect">
            <a:avLst/>
          </a:prstGeom>
        </p:spPr>
        <p:txBody>
          <a:bodyPr>
            <a:spAutoFit/>
          </a:bodyPr>
          <a:lstStyle/>
          <a:p>
            <a:pPr marL="609585" lvl="0" indent="-440256">
              <a:spcBef>
                <a:spcPts val="800"/>
              </a:spcBef>
              <a:buClr>
                <a:schemeClr val="dk2"/>
              </a:buClr>
              <a:buSzPts val="1600"/>
              <a:buChar char="●"/>
            </a:pPr>
            <a:r>
              <a:rPr lang="en-US" dirty="0">
                <a:solidFill>
                  <a:schemeClr val="accent3"/>
                </a:solidFill>
              </a:rPr>
              <a:t>Discuss adding an Ethnic Studies course designation with the Curriculum Committee. Do you have one? How will it fit into the existing structure?</a:t>
            </a:r>
          </a:p>
          <a:p>
            <a:pPr marL="609585" lvl="0" indent="-440256">
              <a:spcBef>
                <a:spcPts val="800"/>
              </a:spcBef>
              <a:buClr>
                <a:schemeClr val="dk2"/>
              </a:buClr>
              <a:buSzPts val="1600"/>
              <a:buChar char="●"/>
            </a:pPr>
            <a:r>
              <a:rPr lang="en-US" dirty="0">
                <a:solidFill>
                  <a:schemeClr val="accent3"/>
                </a:solidFill>
              </a:rPr>
              <a:t>Educate faculty on regulations, curriculum standards and state and local approval processes (i.e. double-counting; placing courses in disciplines; dual-designators; minimum qualifications).</a:t>
            </a:r>
          </a:p>
        </p:txBody>
      </p:sp>
      <p:sp>
        <p:nvSpPr>
          <p:cNvPr id="10" name="Slide Number Placeholder 1">
            <a:extLst>
              <a:ext uri="{FF2B5EF4-FFF2-40B4-BE49-F238E27FC236}">
                <a16:creationId xmlns:a16="http://schemas.microsoft.com/office/drawing/2014/main" id="{6C1B87BE-19A0-4BA7-A956-E62F345311C6}"/>
              </a:ext>
            </a:extLst>
          </p:cNvPr>
          <p:cNvSpPr txBox="1">
            <a:spLocks/>
          </p:cNvSpPr>
          <p:nvPr/>
        </p:nvSpPr>
        <p:spPr>
          <a:xfrm>
            <a:off x="4724400" y="641350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24</a:t>
            </a:fld>
            <a:endParaRPr lang="en-US" dirty="0"/>
          </a:p>
        </p:txBody>
      </p:sp>
    </p:spTree>
    <p:extLst>
      <p:ext uri="{BB962C8B-B14F-4D97-AF65-F5344CB8AC3E}">
        <p14:creationId xmlns:p14="http://schemas.microsoft.com/office/powerpoint/2010/main" val="3630509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 Placeholder 1">
            <a:extLst>
              <a:ext uri="{FF2B5EF4-FFF2-40B4-BE49-F238E27FC236}">
                <a16:creationId xmlns:a16="http://schemas.microsoft.com/office/drawing/2014/main" id="{469663EB-41A3-4BC3-9E39-9003992A7AD8}"/>
              </a:ext>
            </a:extLst>
          </p:cNvPr>
          <p:cNvSpPr>
            <a:spLocks noGrp="1"/>
          </p:cNvSpPr>
          <p:nvPr>
            <p:ph type="body" sz="half" idx="2"/>
          </p:nvPr>
        </p:nvSpPr>
        <p:spPr>
          <a:xfrm>
            <a:off x="247135" y="2039765"/>
            <a:ext cx="3583461" cy="2533135"/>
          </a:xfrm>
        </p:spPr>
        <p:txBody>
          <a:bodyPr/>
          <a:lstStyle/>
          <a:p>
            <a:endParaRPr lang="en-US" dirty="0"/>
          </a:p>
          <a:p>
            <a:endParaRPr lang="en-US" dirty="0"/>
          </a:p>
          <a:p>
            <a:r>
              <a:rPr lang="en-US" sz="4400" dirty="0">
                <a:solidFill>
                  <a:schemeClr val="accent4">
                    <a:lumMod val="50000"/>
                  </a:schemeClr>
                </a:solidFill>
                <a:latin typeface="Palatino"/>
              </a:rPr>
              <a:t>Thank you!</a:t>
            </a:r>
          </a:p>
          <a:p>
            <a:endParaRPr lang="en-US" dirty="0"/>
          </a:p>
        </p:txBody>
      </p:sp>
      <p:sp>
        <p:nvSpPr>
          <p:cNvPr id="192" name="Google Shape;192;p32"/>
          <p:cNvSpPr txBox="1"/>
          <p:nvPr/>
        </p:nvSpPr>
        <p:spPr>
          <a:xfrm>
            <a:off x="2780600" y="3306333"/>
            <a:ext cx="6729600" cy="7852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Old Standard TT"/>
              <a:ea typeface="Old Standard TT"/>
              <a:cs typeface="Old Standard TT"/>
              <a:sym typeface="Old Standard TT"/>
            </a:endParaRPr>
          </a:p>
        </p:txBody>
      </p:sp>
      <p:sp>
        <p:nvSpPr>
          <p:cNvPr id="193" name="Google Shape;193;p32"/>
          <p:cNvSpPr txBox="1"/>
          <p:nvPr/>
        </p:nvSpPr>
        <p:spPr>
          <a:xfrm>
            <a:off x="4360759" y="2932467"/>
            <a:ext cx="7147608" cy="1149057"/>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100"/>
              <a:buFont typeface="Arial"/>
              <a:buNone/>
            </a:pPr>
            <a:r>
              <a:rPr lang="en-US" sz="4000" b="0" i="0" u="none" strike="noStrike" cap="none" dirty="0">
                <a:solidFill>
                  <a:schemeClr val="dk1"/>
                </a:solidFill>
                <a:latin typeface="Palatino"/>
                <a:ea typeface="Old Standard TT"/>
                <a:cs typeface="Old Standard TT"/>
                <a:sym typeface="Old Standard TT"/>
              </a:rPr>
              <a:t>info@asccc.org</a:t>
            </a:r>
            <a:endParaRPr sz="4000" b="0" i="0" u="none" strike="noStrike" cap="none" dirty="0">
              <a:solidFill>
                <a:schemeClr val="dk1"/>
              </a:solidFill>
              <a:latin typeface="Palatino"/>
              <a:ea typeface="Old Standard TT"/>
              <a:cs typeface="Old Standard TT"/>
              <a:sym typeface="Old Standard TT"/>
            </a:endParaRPr>
          </a:p>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56307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Description </a:t>
            </a:r>
            <a:endParaRPr/>
          </a:p>
        </p:txBody>
      </p:sp>
      <p:sp>
        <p:nvSpPr>
          <p:cNvPr id="61" name="Google Shape;61;p14"/>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a:t>Instructional relevance and decolonizing the curriculum are critical components that support our disproportionately impacted students throughout the California Community College system. Supporting our students’ understanding of Ethnic Studies competencies through cultural sensitivity and appreciation can help students connect their human experiences with our current institutional and curricular requirements. This breakout/workshop will provide participants with a better understanding of Ethnic Studies competencies and see examples of those competencies in practice. The primary goal of this session is to heighten our equity-focused curriculum for the benefit of students.</a:t>
            </a:r>
            <a:endParaRPr/>
          </a:p>
        </p:txBody>
      </p:sp>
      <p:sp>
        <p:nvSpPr>
          <p:cNvPr id="4" name="Slide Number Placeholder 1">
            <a:extLst>
              <a:ext uri="{FF2B5EF4-FFF2-40B4-BE49-F238E27FC236}">
                <a16:creationId xmlns:a16="http://schemas.microsoft.com/office/drawing/2014/main" id="{253DCB87-64BE-4FF4-9374-BF2D74E3FC4E}"/>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60024" y="2623002"/>
            <a:ext cx="3583461" cy="161199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90000"/>
              </a:lnSpc>
              <a:spcBef>
                <a:spcPct val="0"/>
              </a:spcBef>
              <a:buSzPct val="80769"/>
            </a:pPr>
            <a:r>
              <a:rPr lang="en" sz="4000" dirty="0">
                <a:solidFill>
                  <a:schemeClr val="accent4">
                    <a:lumMod val="50000"/>
                  </a:schemeClr>
                </a:solidFill>
                <a:latin typeface="Palatino" pitchFamily="2" charset="77"/>
                <a:cs typeface="+mj-cs"/>
              </a:rPr>
              <a:t>Agenda</a:t>
            </a:r>
            <a:endParaRPr sz="4000" dirty="0">
              <a:solidFill>
                <a:schemeClr val="accent4">
                  <a:lumMod val="50000"/>
                </a:schemeClr>
              </a:solidFill>
              <a:latin typeface="Palatino" pitchFamily="2" charset="77"/>
              <a:cs typeface="+mj-cs"/>
            </a:endParaRPr>
          </a:p>
        </p:txBody>
      </p:sp>
      <p:sp>
        <p:nvSpPr>
          <p:cNvPr id="2" name="Content Placeholder 1">
            <a:extLst>
              <a:ext uri="{FF2B5EF4-FFF2-40B4-BE49-F238E27FC236}">
                <a16:creationId xmlns:a16="http://schemas.microsoft.com/office/drawing/2014/main" id="{7B7527A9-76D8-4619-81E8-8B922593F247}"/>
              </a:ext>
            </a:extLst>
          </p:cNvPr>
          <p:cNvSpPr>
            <a:spLocks noGrp="1"/>
          </p:cNvSpPr>
          <p:nvPr>
            <p:ph idx="1"/>
          </p:nvPr>
        </p:nvSpPr>
        <p:spPr/>
        <p:txBody>
          <a:bodyPr>
            <a:normAutofit fontScale="70000" lnSpcReduction="20000"/>
          </a:bodyPr>
          <a:lstStyle/>
          <a:p>
            <a:pPr marL="609585" lvl="0" indent="-457187">
              <a:lnSpc>
                <a:spcPct val="115000"/>
              </a:lnSpc>
              <a:spcBef>
                <a:spcPts val="1600"/>
              </a:spcBef>
              <a:buSzPts val="1800"/>
              <a:buChar char="●"/>
            </a:pPr>
            <a:r>
              <a:rPr lang="en-US" dirty="0"/>
              <a:t>A brief history of disciplines and the movement for interdisciplinarity</a:t>
            </a:r>
          </a:p>
          <a:p>
            <a:pPr marL="609585" lvl="0" indent="-457187">
              <a:lnSpc>
                <a:spcPct val="115000"/>
              </a:lnSpc>
              <a:spcBef>
                <a:spcPts val="0"/>
              </a:spcBef>
              <a:buSzPts val="1800"/>
              <a:buChar char="●"/>
            </a:pPr>
            <a:r>
              <a:rPr lang="en-US" dirty="0"/>
              <a:t>A brief overview of the establishment of Ethnic Studies programs and their purpose</a:t>
            </a:r>
          </a:p>
          <a:p>
            <a:pPr marL="609585" lvl="0" indent="-457187">
              <a:lnSpc>
                <a:spcPct val="115000"/>
              </a:lnSpc>
              <a:spcBef>
                <a:spcPts val="0"/>
              </a:spcBef>
              <a:buSzPts val="1800"/>
              <a:buChar char="●"/>
            </a:pPr>
            <a:r>
              <a:rPr lang="en-US" dirty="0"/>
              <a:t>A discussion on theoretical approaches to Ethnic Studies</a:t>
            </a:r>
          </a:p>
          <a:p>
            <a:pPr marL="609585" lvl="0" indent="-457187">
              <a:lnSpc>
                <a:spcPct val="115000"/>
              </a:lnSpc>
              <a:spcBef>
                <a:spcPts val="0"/>
              </a:spcBef>
              <a:buSzPts val="1800"/>
              <a:buChar char="●"/>
            </a:pPr>
            <a:r>
              <a:rPr lang="en-US" dirty="0"/>
              <a:t>Discuss some of the principles of Ethnic Studies</a:t>
            </a:r>
          </a:p>
          <a:p>
            <a:pPr marL="609585" lvl="0" indent="-457189">
              <a:lnSpc>
                <a:spcPct val="115000"/>
              </a:lnSpc>
              <a:spcBef>
                <a:spcPts val="0"/>
              </a:spcBef>
              <a:buSzPts val="1800"/>
              <a:buChar char="●"/>
            </a:pPr>
            <a:r>
              <a:rPr lang="en-US" dirty="0"/>
              <a:t>Overview of the current state of Ethnic Studies requirements in California</a:t>
            </a:r>
          </a:p>
          <a:p>
            <a:pPr marL="609585" lvl="0" indent="-457189">
              <a:lnSpc>
                <a:spcPct val="115000"/>
              </a:lnSpc>
              <a:spcBef>
                <a:spcPts val="0"/>
              </a:spcBef>
              <a:buSzPts val="1800"/>
              <a:buChar char="●"/>
            </a:pPr>
            <a:r>
              <a:rPr lang="en-US" dirty="0"/>
              <a:t>A review of the Ethnic Studies competencies for CSU and CCC</a:t>
            </a:r>
          </a:p>
          <a:p>
            <a:pPr marL="609585" lvl="0" indent="-457187">
              <a:lnSpc>
                <a:spcPct val="115000"/>
              </a:lnSpc>
              <a:spcBef>
                <a:spcPts val="0"/>
              </a:spcBef>
              <a:buSzPts val="1800"/>
              <a:buChar char="●"/>
            </a:pPr>
            <a:r>
              <a:rPr lang="en-US" dirty="0"/>
              <a:t>Promising Practices Happening Now </a:t>
            </a:r>
          </a:p>
          <a:p>
            <a:pPr marL="609585" lvl="0" indent="-457187">
              <a:lnSpc>
                <a:spcPct val="115000"/>
              </a:lnSpc>
              <a:spcBef>
                <a:spcPts val="0"/>
              </a:spcBef>
              <a:buSzPts val="1800"/>
              <a:buChar char="●"/>
            </a:pPr>
            <a:r>
              <a:rPr lang="en-US" dirty="0"/>
              <a:t>Next steps and ideas for local engagement</a:t>
            </a:r>
          </a:p>
          <a:p>
            <a:pPr marL="609585" lvl="0" indent="-457187">
              <a:lnSpc>
                <a:spcPct val="115000"/>
              </a:lnSpc>
              <a:spcBef>
                <a:spcPts val="0"/>
              </a:spcBef>
              <a:buSzPts val="1800"/>
              <a:buChar char="●"/>
            </a:pPr>
            <a:r>
              <a:rPr lang="en-US" dirty="0"/>
              <a:t>Final Q&amp;A</a:t>
            </a:r>
          </a:p>
          <a:p>
            <a:endParaRPr lang="en-US" dirty="0"/>
          </a:p>
        </p:txBody>
      </p:sp>
      <p:sp>
        <p:nvSpPr>
          <p:cNvPr id="4" name="Slide Number Placeholder 1">
            <a:extLst>
              <a:ext uri="{FF2B5EF4-FFF2-40B4-BE49-F238E27FC236}">
                <a16:creationId xmlns:a16="http://schemas.microsoft.com/office/drawing/2014/main" id="{32A05279-A394-4C52-A487-40F57EEE2176}"/>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Page </a:t>
            </a:r>
            <a:fld id="{492D8F1A-69A8-9242-9469-8400121D240A}" type="slidenum">
              <a:rPr lang="en-US" smtClean="0"/>
              <a:pPr/>
              <a:t>4</a:t>
            </a:fld>
            <a:endParaRPr lang="en-US" dirty="0"/>
          </a:p>
        </p:txBody>
      </p:sp>
    </p:spTree>
    <p:extLst>
      <p:ext uri="{BB962C8B-B14F-4D97-AF65-F5344CB8AC3E}">
        <p14:creationId xmlns:p14="http://schemas.microsoft.com/office/powerpoint/2010/main" val="386550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sz="half" idx="1"/>
          </p:nvPr>
        </p:nvSpPr>
        <p:spPr>
          <a:xfrm>
            <a:off x="1092821" y="1465385"/>
            <a:ext cx="7839306" cy="46842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22899" algn="l" rtl="0">
              <a:lnSpc>
                <a:spcPct val="100000"/>
              </a:lnSpc>
              <a:spcBef>
                <a:spcPts val="0"/>
              </a:spcBef>
              <a:spcAft>
                <a:spcPts val="0"/>
              </a:spcAft>
              <a:buClr>
                <a:schemeClr val="dk1"/>
              </a:buClr>
              <a:buSzPct val="100000"/>
              <a:buChar char="●"/>
            </a:pPr>
            <a:r>
              <a:rPr lang="en" sz="1800" b="1" dirty="0">
                <a:solidFill>
                  <a:schemeClr val="accent3"/>
                </a:solidFill>
              </a:rPr>
              <a:t>The concept of the academic discipline appeared in the Roman era in order to address a need for specialized training in certain areas such as law and medicine.</a:t>
            </a:r>
            <a:endParaRPr sz="1800" b="1" dirty="0">
              <a:solidFill>
                <a:schemeClr val="accent3"/>
              </a:solidFill>
            </a:endParaRPr>
          </a:p>
          <a:p>
            <a:pPr marL="609585" lvl="0" indent="-422899" algn="l" rtl="0">
              <a:lnSpc>
                <a:spcPct val="100000"/>
              </a:lnSpc>
              <a:spcBef>
                <a:spcPts val="667"/>
              </a:spcBef>
              <a:spcAft>
                <a:spcPts val="0"/>
              </a:spcAft>
              <a:buClr>
                <a:schemeClr val="dk1"/>
              </a:buClr>
              <a:buSzPct val="100000"/>
              <a:buChar char="●"/>
            </a:pPr>
            <a:r>
              <a:rPr lang="en" sz="1800" dirty="0">
                <a:solidFill>
                  <a:schemeClr val="accent3"/>
                </a:solidFill>
              </a:rPr>
              <a:t>The Scientific Revolution of the 1500 - 1700s encouraged an increase in the number of academic disciplines as a means of addressing an ever-expanding body of knowledge. </a:t>
            </a:r>
            <a:endParaRPr sz="1800" dirty="0">
              <a:solidFill>
                <a:schemeClr val="accent3"/>
              </a:solidFill>
            </a:endParaRPr>
          </a:p>
          <a:p>
            <a:pPr marL="609585" lvl="0" indent="-422899" algn="l" rtl="0">
              <a:lnSpc>
                <a:spcPct val="100000"/>
              </a:lnSpc>
              <a:spcBef>
                <a:spcPts val="667"/>
              </a:spcBef>
              <a:spcAft>
                <a:spcPts val="0"/>
              </a:spcAft>
              <a:buSzPct val="100000"/>
              <a:buChar char="●"/>
            </a:pPr>
            <a:r>
              <a:rPr lang="en" sz="1800" b="1" dirty="0">
                <a:solidFill>
                  <a:schemeClr val="accent3"/>
                </a:solidFill>
              </a:rPr>
              <a:t>As these disciplines evolved, so did the language, research methods, and theories associated with them; this created an atmosphere of esotericism around disciplines. </a:t>
            </a:r>
            <a:endParaRPr sz="1800" b="1" dirty="0">
              <a:solidFill>
                <a:schemeClr val="accent3"/>
              </a:solidFill>
            </a:endParaRPr>
          </a:p>
          <a:p>
            <a:pPr marL="609585" lvl="0" indent="-422899" algn="l" rtl="0">
              <a:lnSpc>
                <a:spcPct val="100000"/>
              </a:lnSpc>
              <a:spcBef>
                <a:spcPts val="667"/>
              </a:spcBef>
              <a:spcAft>
                <a:spcPts val="0"/>
              </a:spcAft>
              <a:buClr>
                <a:schemeClr val="dk2"/>
              </a:buClr>
              <a:buSzPct val="100000"/>
              <a:buChar char="●"/>
            </a:pPr>
            <a:r>
              <a:rPr lang="en" sz="1800" dirty="0">
                <a:solidFill>
                  <a:schemeClr val="accent3"/>
                </a:solidFill>
              </a:rPr>
              <a:t>By the end of the 1800s most of the modern disciplines that we know today had been established along with teaching settings such as seminars (Germany), laboratories (France), and classrooms (Scotland) and doctorate degrees (Germany). </a:t>
            </a:r>
            <a:endParaRPr sz="1800" dirty="0">
              <a:solidFill>
                <a:schemeClr val="accent3"/>
              </a:solidFill>
            </a:endParaRPr>
          </a:p>
          <a:p>
            <a:pPr marL="609585" lvl="0" indent="-422899" algn="l" rtl="0">
              <a:lnSpc>
                <a:spcPct val="100000"/>
              </a:lnSpc>
              <a:spcBef>
                <a:spcPts val="667"/>
              </a:spcBef>
              <a:spcAft>
                <a:spcPts val="667"/>
              </a:spcAft>
              <a:buSzPct val="100000"/>
              <a:buChar char="●"/>
            </a:pPr>
            <a:r>
              <a:rPr lang="en" sz="1800" b="1" dirty="0">
                <a:solidFill>
                  <a:schemeClr val="accent3"/>
                </a:solidFill>
              </a:rPr>
              <a:t>Today, disciplines are defined by three characteristics: deciding who is taught (majors), what is good research (methodology), and who is qualified to teach (minimum qualifications)  </a:t>
            </a:r>
            <a:endParaRPr sz="1800" b="1" dirty="0">
              <a:solidFill>
                <a:schemeClr val="accent3"/>
              </a:solidFill>
            </a:endParaRPr>
          </a:p>
        </p:txBody>
      </p:sp>
      <p:sp>
        <p:nvSpPr>
          <p:cNvPr id="2" name="Title 1">
            <a:extLst>
              <a:ext uri="{FF2B5EF4-FFF2-40B4-BE49-F238E27FC236}">
                <a16:creationId xmlns:a16="http://schemas.microsoft.com/office/drawing/2014/main" id="{93B0EF64-8205-47B1-823C-BC0D127B4E5D}"/>
              </a:ext>
            </a:extLst>
          </p:cNvPr>
          <p:cNvSpPr>
            <a:spLocks noGrp="1"/>
          </p:cNvSpPr>
          <p:nvPr>
            <p:ph type="title"/>
          </p:nvPr>
        </p:nvSpPr>
        <p:spPr>
          <a:xfrm>
            <a:off x="1277650" y="516216"/>
            <a:ext cx="10046043" cy="1089978"/>
          </a:xfrm>
        </p:spPr>
        <p:txBody>
          <a:bodyPr anchor="t">
            <a:normAutofit fontScale="90000"/>
          </a:bodyPr>
          <a:lstStyle/>
          <a:p>
            <a:pPr algn="ctr"/>
            <a:r>
              <a:rPr lang="en-US" b="1" dirty="0"/>
              <a:t>A Brief History of Disciplines</a:t>
            </a:r>
            <a:br>
              <a:rPr lang="en-US" sz="2700" dirty="0"/>
            </a:br>
            <a:r>
              <a:rPr lang="en-US" sz="2700" dirty="0"/>
              <a:t>“A branch of learning or scholarly instruction” -Oxford Dictionary</a:t>
            </a:r>
            <a:br>
              <a:rPr lang="en-US" sz="2700" dirty="0"/>
            </a:br>
            <a:endParaRPr lang="en-US" dirty="0"/>
          </a:p>
        </p:txBody>
      </p:sp>
      <p:pic>
        <p:nvPicPr>
          <p:cNvPr id="7" name="Picture 6">
            <a:extLst>
              <a:ext uri="{FF2B5EF4-FFF2-40B4-BE49-F238E27FC236}">
                <a16:creationId xmlns:a16="http://schemas.microsoft.com/office/drawing/2014/main" id="{7977127B-9A9B-4C13-A702-F2DC9CFF8EDD}"/>
              </a:ext>
            </a:extLst>
          </p:cNvPr>
          <p:cNvPicPr>
            <a:picLocks noChangeAspect="1"/>
          </p:cNvPicPr>
          <p:nvPr/>
        </p:nvPicPr>
        <p:blipFill>
          <a:blip r:embed="rId3"/>
          <a:stretch>
            <a:fillRect/>
          </a:stretch>
        </p:blipFill>
        <p:spPr>
          <a:xfrm>
            <a:off x="8794044" y="1985233"/>
            <a:ext cx="3078747" cy="3316511"/>
          </a:xfrm>
          <a:prstGeom prst="rect">
            <a:avLst/>
          </a:prstGeom>
        </p:spPr>
      </p:pic>
      <p:sp>
        <p:nvSpPr>
          <p:cNvPr id="5" name="Slide Number Placeholder 1">
            <a:extLst>
              <a:ext uri="{FF2B5EF4-FFF2-40B4-BE49-F238E27FC236}">
                <a16:creationId xmlns:a16="http://schemas.microsoft.com/office/drawing/2014/main" id="{73635BF1-DFC8-4B9B-901B-2A7061EE6476}"/>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5</a:t>
            </a:fld>
            <a:endParaRPr lang="en-US" dirty="0"/>
          </a:p>
        </p:txBody>
      </p:sp>
    </p:spTree>
    <p:extLst>
      <p:ext uri="{BB962C8B-B14F-4D97-AF65-F5344CB8AC3E}">
        <p14:creationId xmlns:p14="http://schemas.microsoft.com/office/powerpoint/2010/main" val="200774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569B98-077E-49DF-AF57-4C01F0836E08}"/>
              </a:ext>
            </a:extLst>
          </p:cNvPr>
          <p:cNvSpPr>
            <a:spLocks noGrp="1"/>
          </p:cNvSpPr>
          <p:nvPr>
            <p:ph sz="half" idx="1"/>
          </p:nvPr>
        </p:nvSpPr>
        <p:spPr>
          <a:xfrm>
            <a:off x="1115266" y="1758012"/>
            <a:ext cx="10208427" cy="774174"/>
          </a:xfrm>
        </p:spPr>
        <p:txBody>
          <a:bodyPr>
            <a:normAutofit/>
          </a:bodyPr>
          <a:lstStyle/>
          <a:p>
            <a:r>
              <a:rPr lang="en-US" sz="1800" dirty="0"/>
              <a:t>Since the early 1900s there have been calls for interdisciplinary approaches.  But the reasons for these calls have varied:</a:t>
            </a:r>
          </a:p>
        </p:txBody>
      </p:sp>
      <p:sp>
        <p:nvSpPr>
          <p:cNvPr id="4" name="Title 3">
            <a:extLst>
              <a:ext uri="{FF2B5EF4-FFF2-40B4-BE49-F238E27FC236}">
                <a16:creationId xmlns:a16="http://schemas.microsoft.com/office/drawing/2014/main" id="{B97192B9-BC77-4C6A-B42F-E7BC4D01DFE9}"/>
              </a:ext>
            </a:extLst>
          </p:cNvPr>
          <p:cNvSpPr>
            <a:spLocks noGrp="1"/>
          </p:cNvSpPr>
          <p:nvPr>
            <p:ph type="title"/>
          </p:nvPr>
        </p:nvSpPr>
        <p:spPr>
          <a:xfrm>
            <a:off x="1277650" y="195496"/>
            <a:ext cx="10046043" cy="1325563"/>
          </a:xfrm>
        </p:spPr>
        <p:txBody>
          <a:bodyPr/>
          <a:lstStyle/>
          <a:p>
            <a:pPr algn="ctr"/>
            <a:r>
              <a:rPr lang="en-US" dirty="0"/>
              <a:t>The Move to Interdisciplinarity </a:t>
            </a:r>
          </a:p>
        </p:txBody>
      </p:sp>
      <p:pic>
        <p:nvPicPr>
          <p:cNvPr id="6" name="Picture 5">
            <a:extLst>
              <a:ext uri="{FF2B5EF4-FFF2-40B4-BE49-F238E27FC236}">
                <a16:creationId xmlns:a16="http://schemas.microsoft.com/office/drawing/2014/main" id="{768E4210-A928-4218-BAA3-E9F31771D4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08530" y="2438015"/>
            <a:ext cx="3315163" cy="3448531"/>
          </a:xfrm>
          <a:prstGeom prst="rect">
            <a:avLst/>
          </a:prstGeom>
        </p:spPr>
      </p:pic>
      <p:sp>
        <p:nvSpPr>
          <p:cNvPr id="7" name="Rectangle 6">
            <a:extLst>
              <a:ext uri="{FF2B5EF4-FFF2-40B4-BE49-F238E27FC236}">
                <a16:creationId xmlns:a16="http://schemas.microsoft.com/office/drawing/2014/main" id="{D1EC4CB1-32A8-41F1-A62A-6135A2440649}"/>
              </a:ext>
            </a:extLst>
          </p:cNvPr>
          <p:cNvSpPr/>
          <p:nvPr/>
        </p:nvSpPr>
        <p:spPr>
          <a:xfrm>
            <a:off x="1277650" y="2438015"/>
            <a:ext cx="6613484" cy="3416320"/>
          </a:xfrm>
          <a:prstGeom prst="rect">
            <a:avLst/>
          </a:prstGeom>
        </p:spPr>
        <p:txBody>
          <a:bodyPr wrap="square">
            <a:spAutoFit/>
          </a:bodyPr>
          <a:lstStyle/>
          <a:p>
            <a:pPr marL="612648" indent="-285750">
              <a:buFont typeface="Arial" panose="020B0604020202020204" pitchFamily="34" charset="0"/>
              <a:buChar char="•"/>
            </a:pPr>
            <a:r>
              <a:rPr lang="en-US" dirty="0">
                <a:solidFill>
                  <a:schemeClr val="accent3"/>
                </a:solidFill>
                <a:latin typeface="+mj-lt"/>
              </a:rPr>
              <a:t>WWI Era: As concerns over a lack of national cultural unity and the over-specialization of disciplines grew, a call for an interdisciplinary approach also grew.  </a:t>
            </a:r>
          </a:p>
          <a:p>
            <a:pPr marL="612648" indent="-285750">
              <a:buFont typeface="Arial" panose="020B0604020202020204" pitchFamily="34" charset="0"/>
              <a:buChar char="•"/>
            </a:pPr>
            <a:r>
              <a:rPr lang="en-US" b="1" dirty="0">
                <a:solidFill>
                  <a:schemeClr val="accent3"/>
                </a:solidFill>
                <a:latin typeface="+mj-lt"/>
                <a:cs typeface="Arial"/>
                <a:sym typeface="Arial"/>
              </a:rPr>
              <a:t>WWII Era: By the 1940s and ‘50s new concerns over the power that disciplines had over bodies of knowledge as well as their growing isolation from each other intensified efforts for interdisciplinarity.</a:t>
            </a:r>
          </a:p>
          <a:p>
            <a:pPr marL="612648" indent="-285750">
              <a:buFont typeface="Arial" panose="020B0604020202020204" pitchFamily="34" charset="0"/>
              <a:buChar char="•"/>
            </a:pPr>
            <a:r>
              <a:rPr lang="en-US" dirty="0">
                <a:solidFill>
                  <a:schemeClr val="accent3"/>
                </a:solidFill>
                <a:latin typeface="+mj-lt"/>
              </a:rPr>
              <a:t>The 1960s and ‘70s: The struggle against racism and other forms of oppression as well as the Vietnam War strengthened the criticism of traditional disciplines and called for more holistic approaches that would address social realities such as racism.  </a:t>
            </a:r>
          </a:p>
        </p:txBody>
      </p:sp>
      <p:sp>
        <p:nvSpPr>
          <p:cNvPr id="8" name="Slide Number Placeholder 1">
            <a:extLst>
              <a:ext uri="{FF2B5EF4-FFF2-40B4-BE49-F238E27FC236}">
                <a16:creationId xmlns:a16="http://schemas.microsoft.com/office/drawing/2014/main" id="{D4D5F7A1-384B-4E4A-9776-5BADD809C385}"/>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6</a:t>
            </a:fld>
            <a:endParaRPr lang="en-US" dirty="0"/>
          </a:p>
        </p:txBody>
      </p:sp>
    </p:spTree>
    <p:extLst>
      <p:ext uri="{BB962C8B-B14F-4D97-AF65-F5344CB8AC3E}">
        <p14:creationId xmlns:p14="http://schemas.microsoft.com/office/powerpoint/2010/main" val="227595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prstGeom prst="rect">
            <a:avLst/>
          </a:prstGeom>
          <a:noFill/>
          <a:ln>
            <a:noFill/>
          </a:ln>
        </p:spPr>
        <p:txBody>
          <a:bodyPr spcFirstLastPara="1" wrap="square" lIns="121900" tIns="121900" rIns="121900" bIns="121900" anchor="ctr"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a:lnSpc>
                <a:spcPct val="90000"/>
              </a:lnSpc>
              <a:spcBef>
                <a:spcPct val="0"/>
              </a:spcBef>
              <a:spcAft>
                <a:spcPts val="0"/>
              </a:spcAft>
              <a:buSzPct val="80769"/>
            </a:pPr>
            <a:r>
              <a:rPr lang="en" sz="3600" dirty="0">
                <a:solidFill>
                  <a:schemeClr val="accent4">
                    <a:lumMod val="50000"/>
                  </a:schemeClr>
                </a:solidFill>
                <a:latin typeface="Palatino" pitchFamily="2" charset="77"/>
                <a:cs typeface="+mj-cs"/>
              </a:rPr>
              <a:t>The Ethnic Studies Disciplines</a:t>
            </a:r>
            <a:endParaRPr sz="3600" dirty="0">
              <a:solidFill>
                <a:schemeClr val="accent4">
                  <a:lumMod val="50000"/>
                </a:schemeClr>
              </a:solidFill>
              <a:latin typeface="Palatino" pitchFamily="2" charset="77"/>
              <a:cs typeface="+mj-cs"/>
            </a:endParaRPr>
          </a:p>
        </p:txBody>
      </p:sp>
      <p:sp>
        <p:nvSpPr>
          <p:cNvPr id="91" name="Google Shape;91;p18"/>
          <p:cNvSpPr txBox="1">
            <a:spLocks noGrp="1"/>
          </p:cNvSpPr>
          <p:nvPr>
            <p:ph idx="1"/>
          </p:nvPr>
        </p:nvSpPr>
        <p:spPr>
          <a:prstGeom prst="rect">
            <a:avLst/>
          </a:prstGeom>
          <a:noFill/>
          <a:ln>
            <a:noFill/>
          </a:ln>
        </p:spPr>
        <p:txBody>
          <a:bodyPr spcFirstLastPara="1" wrap="square" lIns="121900" tIns="121900" rIns="121900" bIns="121900" anchor="t"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27641" algn="l" rtl="0">
              <a:lnSpc>
                <a:spcPct val="100000"/>
              </a:lnSpc>
              <a:spcBef>
                <a:spcPts val="0"/>
              </a:spcBef>
              <a:spcAft>
                <a:spcPts val="0"/>
              </a:spcAft>
              <a:buClr>
                <a:schemeClr val="dk2"/>
              </a:buClr>
              <a:buSzPct val="100000"/>
              <a:buChar char="●"/>
            </a:pPr>
            <a:r>
              <a:rPr lang="en" sz="2761" dirty="0">
                <a:solidFill>
                  <a:schemeClr val="accent3"/>
                </a:solidFill>
              </a:rPr>
              <a:t>The founding of Ethnic Studies is attributed to the 1968 and ‘69 student strikes at SFSU and UC Berkeley led primarily by the Third World Liberation Front.</a:t>
            </a:r>
            <a:endParaRPr sz="2761" dirty="0">
              <a:solidFill>
                <a:schemeClr val="accent3"/>
              </a:solidFill>
            </a:endParaRPr>
          </a:p>
          <a:p>
            <a:pPr marL="609585" lvl="0" indent="-427641" algn="l" rtl="0">
              <a:lnSpc>
                <a:spcPct val="100000"/>
              </a:lnSpc>
              <a:spcBef>
                <a:spcPts val="800"/>
              </a:spcBef>
              <a:spcAft>
                <a:spcPts val="0"/>
              </a:spcAft>
              <a:buClr>
                <a:schemeClr val="dk1"/>
              </a:buClr>
              <a:buSzPct val="100000"/>
              <a:buChar char="●"/>
            </a:pPr>
            <a:r>
              <a:rPr lang="en" sz="2761" b="1" dirty="0">
                <a:solidFill>
                  <a:schemeClr val="accent3"/>
                </a:solidFill>
              </a:rPr>
              <a:t>As part of their demands the students called for the establishment of four departments: American Indian Studies, Asian American Studies, Black Studies, and La Raza Studies to be housed under a School of Ethnic Studies</a:t>
            </a:r>
            <a:endParaRPr sz="2761" b="1" dirty="0">
              <a:solidFill>
                <a:schemeClr val="accent3"/>
              </a:solidFill>
            </a:endParaRPr>
          </a:p>
          <a:p>
            <a:pPr marL="609585" lvl="0" indent="-427641" algn="l" rtl="0">
              <a:lnSpc>
                <a:spcPct val="100000"/>
              </a:lnSpc>
              <a:spcBef>
                <a:spcPts val="800"/>
              </a:spcBef>
              <a:spcAft>
                <a:spcPts val="0"/>
              </a:spcAft>
              <a:buClr>
                <a:schemeClr val="dk2"/>
              </a:buClr>
              <a:buSzPct val="100000"/>
              <a:buChar char="●"/>
            </a:pPr>
            <a:r>
              <a:rPr lang="en" sz="2761" dirty="0">
                <a:solidFill>
                  <a:schemeClr val="accent3"/>
                </a:solidFill>
              </a:rPr>
              <a:t>By the end of the Twentieth Century as many as 700 Ethnic Studies programs had been established throughout the U.S.  Despite this, these programs continued to struggle for resources and recognition.</a:t>
            </a:r>
            <a:endParaRPr sz="2761" dirty="0">
              <a:solidFill>
                <a:schemeClr val="accent3"/>
              </a:solidFill>
            </a:endParaRPr>
          </a:p>
          <a:p>
            <a:pPr marL="609585" lvl="0" indent="-427641" algn="l" rtl="0">
              <a:lnSpc>
                <a:spcPct val="100000"/>
              </a:lnSpc>
              <a:spcBef>
                <a:spcPts val="800"/>
              </a:spcBef>
              <a:spcAft>
                <a:spcPts val="800"/>
              </a:spcAft>
              <a:buClr>
                <a:schemeClr val="dk1"/>
              </a:buClr>
              <a:buSzPct val="100000"/>
              <a:buChar char="●"/>
            </a:pPr>
            <a:r>
              <a:rPr lang="en" sz="2761" b="1" dirty="0">
                <a:solidFill>
                  <a:schemeClr val="accent3"/>
                </a:solidFill>
              </a:rPr>
              <a:t>The establishment of Ethnic Studies requirements at the CSUs by 2021 and at the CCCs by 2022 gives these disciplines a legitimacy that should equate into more resources.</a:t>
            </a:r>
            <a:endParaRPr sz="1867" b="1" dirty="0">
              <a:solidFill>
                <a:schemeClr val="accent3"/>
              </a:solidFill>
            </a:endParaRPr>
          </a:p>
        </p:txBody>
      </p:sp>
      <p:sp>
        <p:nvSpPr>
          <p:cNvPr id="2" name="Text Placeholder 1">
            <a:extLst>
              <a:ext uri="{FF2B5EF4-FFF2-40B4-BE49-F238E27FC236}">
                <a16:creationId xmlns:a16="http://schemas.microsoft.com/office/drawing/2014/main" id="{6335FAB2-792C-4098-B7CE-761FD8A1F704}"/>
              </a:ext>
            </a:extLst>
          </p:cNvPr>
          <p:cNvSpPr>
            <a:spLocks noGrp="1"/>
          </p:cNvSpPr>
          <p:nvPr>
            <p:ph type="body" sz="half" idx="2"/>
          </p:nvPr>
        </p:nvSpPr>
        <p:spPr/>
        <p:txBody>
          <a:bodyPr/>
          <a:lstStyle/>
          <a:p>
            <a:endParaRPr lang="en-US"/>
          </a:p>
        </p:txBody>
      </p:sp>
      <p:pic>
        <p:nvPicPr>
          <p:cNvPr id="92" name="Google Shape;92;p18" descr="Third World Liberation Front logo"/>
          <p:cNvPicPr preferRelativeResize="0"/>
          <p:nvPr/>
        </p:nvPicPr>
        <p:blipFill rotWithShape="1">
          <a:blip r:embed="rId3">
            <a:alphaModFix/>
          </a:blip>
          <a:srcRect/>
          <a:stretch/>
        </p:blipFill>
        <p:spPr>
          <a:xfrm>
            <a:off x="360181" y="2928551"/>
            <a:ext cx="3357367" cy="3357367"/>
          </a:xfrm>
          <a:prstGeom prst="rect">
            <a:avLst/>
          </a:prstGeom>
          <a:noFill/>
          <a:ln>
            <a:noFill/>
          </a:ln>
        </p:spPr>
      </p:pic>
      <p:sp>
        <p:nvSpPr>
          <p:cNvPr id="6" name="Slide Number Placeholder 1">
            <a:extLst>
              <a:ext uri="{FF2B5EF4-FFF2-40B4-BE49-F238E27FC236}">
                <a16:creationId xmlns:a16="http://schemas.microsoft.com/office/drawing/2014/main" id="{0B3D1B1A-3C8A-46A4-8179-005F05A8FC8B}"/>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7</a:t>
            </a:fld>
            <a:endParaRPr lang="en-US" dirty="0"/>
          </a:p>
        </p:txBody>
      </p:sp>
    </p:spTree>
    <p:extLst>
      <p:ext uri="{BB962C8B-B14F-4D97-AF65-F5344CB8AC3E}">
        <p14:creationId xmlns:p14="http://schemas.microsoft.com/office/powerpoint/2010/main" val="18093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8A45F-389B-41EC-A1B8-2496ABB0FC98}"/>
              </a:ext>
            </a:extLst>
          </p:cNvPr>
          <p:cNvSpPr>
            <a:spLocks noGrp="1"/>
          </p:cNvSpPr>
          <p:nvPr>
            <p:ph type="title"/>
          </p:nvPr>
        </p:nvSpPr>
        <p:spPr>
          <a:xfrm>
            <a:off x="1277650" y="365125"/>
            <a:ext cx="10046043" cy="1135429"/>
          </a:xfrm>
        </p:spPr>
        <p:txBody>
          <a:bodyPr>
            <a:normAutofit/>
          </a:bodyPr>
          <a:lstStyle/>
          <a:p>
            <a:r>
              <a:rPr lang="en-US" dirty="0">
                <a:solidFill>
                  <a:schemeClr val="accent4">
                    <a:lumMod val="50000"/>
                  </a:schemeClr>
                </a:solidFill>
              </a:rPr>
              <a:t>Theoretical Lenses in Ethnic Studies</a:t>
            </a:r>
          </a:p>
        </p:txBody>
      </p:sp>
      <p:sp>
        <p:nvSpPr>
          <p:cNvPr id="7" name="Content Placeholder 6">
            <a:extLst>
              <a:ext uri="{FF2B5EF4-FFF2-40B4-BE49-F238E27FC236}">
                <a16:creationId xmlns:a16="http://schemas.microsoft.com/office/drawing/2014/main" id="{33A1ADEA-CA43-4389-B332-D9F81B47C455}"/>
              </a:ext>
            </a:extLst>
          </p:cNvPr>
          <p:cNvSpPr>
            <a:spLocks noGrp="1"/>
          </p:cNvSpPr>
          <p:nvPr>
            <p:ph sz="half" idx="1"/>
          </p:nvPr>
        </p:nvSpPr>
        <p:spPr>
          <a:xfrm>
            <a:off x="1277650" y="1652954"/>
            <a:ext cx="7596719" cy="4496704"/>
          </a:xfrm>
        </p:spPr>
        <p:txBody>
          <a:bodyPr>
            <a:noAutofit/>
          </a:bodyPr>
          <a:lstStyle/>
          <a:p>
            <a:pPr lvl="0">
              <a:lnSpc>
                <a:spcPct val="100000"/>
              </a:lnSpc>
              <a:spcBef>
                <a:spcPts val="0"/>
              </a:spcBef>
              <a:buSzPct val="171428"/>
            </a:pPr>
            <a:r>
              <a:rPr lang="en-US" sz="1600" dirty="0">
                <a:solidFill>
                  <a:schemeClr val="accent3"/>
                </a:solidFill>
              </a:rPr>
              <a:t>Ethnic Studies disciplines rely on theoretical approaches that center on the historical experiences and lived realities of communities of color:</a:t>
            </a:r>
          </a:p>
          <a:p>
            <a:pPr marL="609585" lvl="0" indent="-411470">
              <a:lnSpc>
                <a:spcPct val="100000"/>
              </a:lnSpc>
              <a:spcBef>
                <a:spcPts val="800"/>
              </a:spcBef>
              <a:buClr>
                <a:schemeClr val="dk2"/>
              </a:buClr>
              <a:buSzPct val="100000"/>
              <a:buChar char="●"/>
            </a:pPr>
            <a:r>
              <a:rPr lang="en-US" sz="1600" dirty="0">
                <a:solidFill>
                  <a:schemeClr val="accent3"/>
                </a:solidFill>
              </a:rPr>
              <a:t>Post-Colonialism: Originally developed as a form of literary analysis to analyze the experiences of those affected by colonization</a:t>
            </a:r>
          </a:p>
          <a:p>
            <a:pPr marL="609585" lvl="0" indent="-411470">
              <a:lnSpc>
                <a:spcPct val="100000"/>
              </a:lnSpc>
              <a:spcBef>
                <a:spcPts val="800"/>
              </a:spcBef>
              <a:buClr>
                <a:schemeClr val="dk1"/>
              </a:buClr>
              <a:buSzPct val="100000"/>
              <a:buChar char="●"/>
            </a:pPr>
            <a:r>
              <a:rPr lang="en-US" sz="1600" b="1" dirty="0">
                <a:solidFill>
                  <a:schemeClr val="accent3"/>
                </a:solidFill>
              </a:rPr>
              <a:t>Critical Race Theory: Established in the 1970s by legal scholars to analyze and understand the legacy of Civil Rights era laws, CRT focuses on the role of racism in all aspects of society. </a:t>
            </a:r>
          </a:p>
          <a:p>
            <a:pPr marL="609585" lvl="0" indent="-411470">
              <a:lnSpc>
                <a:spcPct val="100000"/>
              </a:lnSpc>
              <a:spcBef>
                <a:spcPts val="800"/>
              </a:spcBef>
              <a:buClr>
                <a:schemeClr val="dk2"/>
              </a:buClr>
              <a:buSzPct val="100000"/>
              <a:buChar char="●"/>
            </a:pPr>
            <a:r>
              <a:rPr lang="en-US" sz="1600" dirty="0">
                <a:solidFill>
                  <a:schemeClr val="accent3"/>
                </a:solidFill>
              </a:rPr>
              <a:t>Cultural Populism: A theory embraced by Mexican and Chicano scholars that argues that communities of color can construct oppositional meanings of elements such as popular culture to resist dominant culture.</a:t>
            </a:r>
          </a:p>
          <a:p>
            <a:pPr marL="609585" lvl="0" indent="-411470">
              <a:lnSpc>
                <a:spcPct val="100000"/>
              </a:lnSpc>
              <a:spcBef>
                <a:spcPts val="800"/>
              </a:spcBef>
              <a:buClr>
                <a:schemeClr val="dk1"/>
              </a:buClr>
              <a:buSzPct val="100000"/>
              <a:buChar char="●"/>
            </a:pPr>
            <a:r>
              <a:rPr lang="en-US" sz="1600" b="1" dirty="0">
                <a:solidFill>
                  <a:schemeClr val="accent3"/>
                </a:solidFill>
              </a:rPr>
              <a:t>Critical Pedagogy: Argues that teaching and education are not distinct from social justice and that oppression can be combated through critical consciousness</a:t>
            </a:r>
          </a:p>
          <a:p>
            <a:pPr marL="609585" lvl="0" indent="-411470">
              <a:lnSpc>
                <a:spcPct val="100000"/>
              </a:lnSpc>
              <a:spcBef>
                <a:spcPts val="800"/>
              </a:spcBef>
              <a:buClr>
                <a:schemeClr val="dk2"/>
              </a:buClr>
              <a:buSzPct val="100000"/>
              <a:buChar char="●"/>
            </a:pPr>
            <a:r>
              <a:rPr lang="en-US" sz="1600" dirty="0">
                <a:solidFill>
                  <a:schemeClr val="accent3"/>
                </a:solidFill>
              </a:rPr>
              <a:t>Indigenous Epistemologies and Pedagogies: </a:t>
            </a:r>
            <a:r>
              <a:rPr lang="en-US" sz="1600" dirty="0">
                <a:solidFill>
                  <a:schemeClr val="accent3"/>
                </a:solidFill>
                <a:highlight>
                  <a:srgbClr val="FFFFFF"/>
                </a:highlight>
              </a:rPr>
              <a:t>the method and practice of teaching that focus on the development of a human being as a whole person, learning through experience, and recognizing the important role that Elders have an important role in passing on wisdom and knowledge.</a:t>
            </a:r>
            <a:endParaRPr lang="en-US" sz="1600" dirty="0">
              <a:solidFill>
                <a:schemeClr val="accent3"/>
              </a:solidFill>
            </a:endParaRPr>
          </a:p>
        </p:txBody>
      </p:sp>
      <p:pic>
        <p:nvPicPr>
          <p:cNvPr id="9" name="Picture 8" descr="book covers for important works">
            <a:extLst>
              <a:ext uri="{FF2B5EF4-FFF2-40B4-BE49-F238E27FC236}">
                <a16:creationId xmlns:a16="http://schemas.microsoft.com/office/drawing/2014/main" id="{0C84887E-6DB7-48FC-99C6-C33170892FC0}"/>
              </a:ext>
            </a:extLst>
          </p:cNvPr>
          <p:cNvPicPr>
            <a:picLocks noChangeAspect="1"/>
          </p:cNvPicPr>
          <p:nvPr/>
        </p:nvPicPr>
        <p:blipFill>
          <a:blip r:embed="rId2"/>
          <a:stretch>
            <a:fillRect/>
          </a:stretch>
        </p:blipFill>
        <p:spPr>
          <a:xfrm>
            <a:off x="8874369" y="1652954"/>
            <a:ext cx="2971092" cy="4372708"/>
          </a:xfrm>
          <a:prstGeom prst="rect">
            <a:avLst/>
          </a:prstGeom>
        </p:spPr>
      </p:pic>
      <p:sp>
        <p:nvSpPr>
          <p:cNvPr id="8" name="Slide Number Placeholder 1">
            <a:extLst>
              <a:ext uri="{FF2B5EF4-FFF2-40B4-BE49-F238E27FC236}">
                <a16:creationId xmlns:a16="http://schemas.microsoft.com/office/drawing/2014/main" id="{BF30BEF0-0B0B-4C5F-B077-94BCBF229E3A}"/>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Page </a:t>
            </a:r>
            <a:fld id="{492D8F1A-69A8-9242-9469-8400121D240A}" type="slidenum">
              <a:rPr lang="en-US" smtClean="0"/>
              <a:pPr/>
              <a:t>8</a:t>
            </a:fld>
            <a:endParaRPr lang="en-US" dirty="0"/>
          </a:p>
        </p:txBody>
      </p:sp>
    </p:spTree>
    <p:extLst>
      <p:ext uri="{BB962C8B-B14F-4D97-AF65-F5344CB8AC3E}">
        <p14:creationId xmlns:p14="http://schemas.microsoft.com/office/powerpoint/2010/main" val="57827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05F85-630F-4606-A454-052706403D7B}"/>
              </a:ext>
            </a:extLst>
          </p:cNvPr>
          <p:cNvSpPr>
            <a:spLocks noGrp="1"/>
          </p:cNvSpPr>
          <p:nvPr>
            <p:ph type="title"/>
          </p:nvPr>
        </p:nvSpPr>
        <p:spPr/>
        <p:txBody>
          <a:bodyPr/>
          <a:lstStyle/>
          <a:p>
            <a:r>
              <a:rPr lang="en-US" dirty="0"/>
              <a:t>Principles of Ethnic Studies: Interdisciplinarity</a:t>
            </a:r>
          </a:p>
        </p:txBody>
      </p:sp>
      <p:sp>
        <p:nvSpPr>
          <p:cNvPr id="5" name="Content Placeholder 4">
            <a:extLst>
              <a:ext uri="{FF2B5EF4-FFF2-40B4-BE49-F238E27FC236}">
                <a16:creationId xmlns:a16="http://schemas.microsoft.com/office/drawing/2014/main" id="{22DB89A8-0C7F-4348-B242-24B6B9D06605}"/>
              </a:ext>
            </a:extLst>
          </p:cNvPr>
          <p:cNvSpPr>
            <a:spLocks noGrp="1"/>
          </p:cNvSpPr>
          <p:nvPr>
            <p:ph sz="half" idx="2"/>
          </p:nvPr>
        </p:nvSpPr>
        <p:spPr>
          <a:xfrm>
            <a:off x="785446" y="1892106"/>
            <a:ext cx="10828991" cy="817227"/>
          </a:xfrm>
        </p:spPr>
        <p:txBody>
          <a:bodyPr>
            <a:normAutofit/>
          </a:bodyPr>
          <a:lstStyle/>
          <a:p>
            <a:pPr marL="609585" lvl="0" indent="-434329">
              <a:lnSpc>
                <a:spcPct val="100000"/>
              </a:lnSpc>
              <a:spcBef>
                <a:spcPts val="800"/>
              </a:spcBef>
              <a:buClr>
                <a:schemeClr val="dk1"/>
              </a:buClr>
              <a:buSzPct val="100000"/>
              <a:buChar char="●"/>
            </a:pPr>
            <a:r>
              <a:rPr lang="en-US" sz="1800" b="1" dirty="0">
                <a:solidFill>
                  <a:schemeClr val="accent3"/>
                </a:solidFill>
              </a:rPr>
              <a:t>Because Ethnic Studies disciplines focus on a holistic perspective of communities of color, they can and often do touch upon various traditional disciplines in their course catalog.</a:t>
            </a:r>
          </a:p>
        </p:txBody>
      </p:sp>
      <p:pic>
        <p:nvPicPr>
          <p:cNvPr id="7" name="Picture 6" descr="picture of students graduating ">
            <a:extLst>
              <a:ext uri="{FF2B5EF4-FFF2-40B4-BE49-F238E27FC236}">
                <a16:creationId xmlns:a16="http://schemas.microsoft.com/office/drawing/2014/main" id="{3AF22995-8147-42A7-9731-A77898384DEF}"/>
              </a:ext>
            </a:extLst>
          </p:cNvPr>
          <p:cNvPicPr>
            <a:picLocks noChangeAspect="1"/>
          </p:cNvPicPr>
          <p:nvPr/>
        </p:nvPicPr>
        <p:blipFill>
          <a:blip r:embed="rId2"/>
          <a:stretch>
            <a:fillRect/>
          </a:stretch>
        </p:blipFill>
        <p:spPr>
          <a:xfrm>
            <a:off x="1051696" y="2643383"/>
            <a:ext cx="3795656" cy="3702756"/>
          </a:xfrm>
          <a:prstGeom prst="rect">
            <a:avLst/>
          </a:prstGeom>
        </p:spPr>
      </p:pic>
      <p:sp>
        <p:nvSpPr>
          <p:cNvPr id="8" name="Rectangle 7">
            <a:extLst>
              <a:ext uri="{FF2B5EF4-FFF2-40B4-BE49-F238E27FC236}">
                <a16:creationId xmlns:a16="http://schemas.microsoft.com/office/drawing/2014/main" id="{3D67DAB5-BF0C-4673-972E-01E9BB4A6AF7}"/>
              </a:ext>
            </a:extLst>
          </p:cNvPr>
          <p:cNvSpPr/>
          <p:nvPr/>
        </p:nvSpPr>
        <p:spPr>
          <a:xfrm>
            <a:off x="4847351" y="2643383"/>
            <a:ext cx="6767085" cy="3067506"/>
          </a:xfrm>
          <a:prstGeom prst="rect">
            <a:avLst/>
          </a:prstGeom>
        </p:spPr>
        <p:txBody>
          <a:bodyPr wrap="square">
            <a:spAutoFit/>
          </a:bodyPr>
          <a:lstStyle/>
          <a:p>
            <a:pPr marL="609585" lvl="0" indent="-434329">
              <a:lnSpc>
                <a:spcPct val="100000"/>
              </a:lnSpc>
              <a:spcBef>
                <a:spcPts val="800"/>
              </a:spcBef>
              <a:buClr>
                <a:schemeClr val="dk1"/>
              </a:buClr>
              <a:buSzPct val="100000"/>
              <a:buChar char="●"/>
            </a:pPr>
            <a:r>
              <a:rPr lang="en-US" dirty="0">
                <a:solidFill>
                  <a:schemeClr val="accent3"/>
                </a:solidFill>
              </a:rPr>
              <a:t>Students of Ethnic Studies disciplines often take on more than one field in their studies and graduate with academic foundations in both ethnic studies and a traditional discipline.   </a:t>
            </a:r>
          </a:p>
          <a:p>
            <a:pPr marL="609585" lvl="0" indent="-434329">
              <a:lnSpc>
                <a:spcPct val="100000"/>
              </a:lnSpc>
              <a:spcBef>
                <a:spcPts val="800"/>
              </a:spcBef>
              <a:buClr>
                <a:schemeClr val="dk1"/>
              </a:buClr>
              <a:buSzPct val="100000"/>
              <a:buChar char="●"/>
            </a:pPr>
            <a:r>
              <a:rPr lang="en-US" b="1" dirty="0">
                <a:solidFill>
                  <a:schemeClr val="accent3"/>
                </a:solidFill>
              </a:rPr>
              <a:t>Ethnic Studies courses also often combine theoretical approaches from different disciplines in order to gain a more holistic understanding of a topic.</a:t>
            </a:r>
          </a:p>
          <a:p>
            <a:pPr marL="609585" lvl="0" indent="-434329">
              <a:lnSpc>
                <a:spcPct val="100000"/>
              </a:lnSpc>
              <a:spcBef>
                <a:spcPts val="800"/>
              </a:spcBef>
              <a:buClr>
                <a:schemeClr val="dk2"/>
              </a:buClr>
              <a:buSzPct val="100000"/>
              <a:buChar char="●"/>
            </a:pPr>
            <a:r>
              <a:rPr lang="en-US" dirty="0">
                <a:solidFill>
                  <a:schemeClr val="accent3"/>
                </a:solidFill>
              </a:rPr>
              <a:t>Because they stem from the Interdisciplinarity Movement of the 1960s, Ethnic Studies disciplines often challenge traditional notions of academia and disciplines.  </a:t>
            </a:r>
          </a:p>
        </p:txBody>
      </p:sp>
      <p:sp>
        <p:nvSpPr>
          <p:cNvPr id="9" name="Slide Number Placeholder 1">
            <a:extLst>
              <a:ext uri="{FF2B5EF4-FFF2-40B4-BE49-F238E27FC236}">
                <a16:creationId xmlns:a16="http://schemas.microsoft.com/office/drawing/2014/main" id="{7535F974-AA84-4AA5-9B96-53A035121ED0}"/>
              </a:ext>
            </a:extLst>
          </p:cNvPr>
          <p:cNvSpPr txBox="1">
            <a:spLocks/>
          </p:cNvSpPr>
          <p:nvPr/>
        </p:nvSpPr>
        <p:spPr>
          <a:xfrm>
            <a:off x="4724400" y="636834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Page </a:t>
            </a:r>
            <a:fld id="{492D8F1A-69A8-9242-9469-8400121D240A}" type="slidenum">
              <a:rPr lang="en-US" smtClean="0"/>
              <a:pPr/>
              <a:t>9</a:t>
            </a:fld>
            <a:endParaRPr lang="en-US" dirty="0"/>
          </a:p>
        </p:txBody>
      </p:sp>
    </p:spTree>
    <p:extLst>
      <p:ext uri="{BB962C8B-B14F-4D97-AF65-F5344CB8AC3E}">
        <p14:creationId xmlns:p14="http://schemas.microsoft.com/office/powerpoint/2010/main" val="2711929947"/>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11</TotalTime>
  <Words>3584</Words>
  <Application>Microsoft Office PowerPoint</Application>
  <PresentationFormat>Widescreen</PresentationFormat>
  <Paragraphs>224</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Old Standard TT</vt:lpstr>
      <vt:lpstr>Palatino</vt:lpstr>
      <vt:lpstr>ASCCC Curriculum Inst. 2020 Theme</vt:lpstr>
      <vt:lpstr>Lighting the Fire: Effective Practices for Embedding Ethnic Studies at the Local College</vt:lpstr>
      <vt:lpstr>PowerPoint Presentation</vt:lpstr>
      <vt:lpstr>Description </vt:lpstr>
      <vt:lpstr>Agenda</vt:lpstr>
      <vt:lpstr>A Brief History of Disciplines “A branch of learning or scholarly instruction” -Oxford Dictionary </vt:lpstr>
      <vt:lpstr>The Move to Interdisciplinarity </vt:lpstr>
      <vt:lpstr>The Ethnic Studies Disciplines</vt:lpstr>
      <vt:lpstr>Theoretical Lenses in Ethnic Studies</vt:lpstr>
      <vt:lpstr>Principles of Ethnic Studies: Interdisciplinarity</vt:lpstr>
      <vt:lpstr>Principles of Ethnic Studies: Connection to Community</vt:lpstr>
      <vt:lpstr>Principles of Ethnic Studies: The POC lens</vt:lpstr>
      <vt:lpstr>Ethnic Studies Requirements in California</vt:lpstr>
      <vt:lpstr>Ethnic Studies Competencies</vt:lpstr>
      <vt:lpstr>Ethnic Studies Competencies</vt:lpstr>
      <vt:lpstr>Ethnic Studies Competencies</vt:lpstr>
      <vt:lpstr>Ethnic Studies Competencies</vt:lpstr>
      <vt:lpstr>CSU Area F Ethnic Studies Graduation Requirement </vt:lpstr>
      <vt:lpstr>Breakout Rooms</vt:lpstr>
      <vt:lpstr>Promising Efforts Now Underway:  College of Alameda – Professor Jody Campbell</vt:lpstr>
      <vt:lpstr>Promising Efforts Now Underway:  Rio Hondo College - (Dr. Juana Mora)</vt:lpstr>
      <vt:lpstr>RHC Ethnic, Gender, and Sexuality Studies (EGSS)Program</vt:lpstr>
      <vt:lpstr>Out of the Behavioral and Social Sciences Division...</vt:lpstr>
      <vt:lpstr>RHC Ethnic, Gender, and Sexuality Studies (EGSS)Program</vt:lpstr>
      <vt:lpstr>Next Steps for Local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 the Fire: Effective Practices for Embedding Ethnic Studies at the Local College</dc:title>
  <dc:creator>Randy Beach</dc:creator>
  <cp:lastModifiedBy>Randy Beach</cp:lastModifiedBy>
  <cp:revision>2</cp:revision>
  <cp:lastPrinted>2020-11-24T19:39:26Z</cp:lastPrinted>
  <dcterms:created xsi:type="dcterms:W3CDTF">2021-07-02T21:29:03Z</dcterms:created>
  <dcterms:modified xsi:type="dcterms:W3CDTF">2021-07-03T21:43:04Z</dcterms:modified>
</cp:coreProperties>
</file>