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366" r:id="rId3"/>
    <p:sldId id="367" r:id="rId4"/>
    <p:sldId id="368" r:id="rId5"/>
    <p:sldId id="377" r:id="rId6"/>
    <p:sldId id="373" r:id="rId7"/>
    <p:sldId id="370" r:id="rId8"/>
    <p:sldId id="371" r:id="rId9"/>
    <p:sldId id="374" r:id="rId10"/>
    <p:sldId id="375" r:id="rId11"/>
    <p:sldId id="376" r:id="rId12"/>
    <p:sldId id="372" r:id="rId13"/>
    <p:sldId id="3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65" autoAdjust="0"/>
    <p:restoredTop sz="92844"/>
  </p:normalViewPr>
  <p:slideViewPr>
    <p:cSldViewPr snapToGrid="0" snapToObjects="1">
      <p:cViewPr varScale="1">
        <p:scale>
          <a:sx n="60" d="100"/>
          <a:sy n="60" d="100"/>
        </p:scale>
        <p:origin x="1206" y="39"/>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85C07-696D-CE4F-B545-B62F61075E45}" type="datetimeFigureOut">
              <a:rPr lang="en-US" smtClean="0"/>
              <a:t>10/29/2018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5B50FE-A74A-2545-9D2C-085B20D96B54}" type="slidenum">
              <a:rPr lang="en-US" smtClean="0"/>
              <a:t>‹#›</a:t>
            </a:fld>
            <a:endParaRPr lang="en-US"/>
          </a:p>
        </p:txBody>
      </p:sp>
    </p:spTree>
    <p:extLst>
      <p:ext uri="{BB962C8B-B14F-4D97-AF65-F5344CB8AC3E}">
        <p14:creationId xmlns:p14="http://schemas.microsoft.com/office/powerpoint/2010/main" val="59838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Exec Committee = Board of Directors</a:t>
            </a:r>
            <a:endParaRPr lang="en-US" dirty="0"/>
          </a:p>
        </p:txBody>
      </p:sp>
      <p:sp>
        <p:nvSpPr>
          <p:cNvPr id="4" name="Slide Number Placeholder 3"/>
          <p:cNvSpPr>
            <a:spLocks noGrp="1"/>
          </p:cNvSpPr>
          <p:nvPr>
            <p:ph type="sldNum" sz="quarter" idx="10"/>
          </p:nvPr>
        </p:nvSpPr>
        <p:spPr/>
        <p:txBody>
          <a:bodyPr/>
          <a:lstStyle/>
          <a:p>
            <a:fld id="{455B50FE-A74A-2545-9D2C-085B20D96B54}" type="slidenum">
              <a:rPr lang="en-US" smtClean="0"/>
              <a:t>3</a:t>
            </a:fld>
            <a:endParaRPr lang="en-US"/>
          </a:p>
        </p:txBody>
      </p:sp>
    </p:spTree>
    <p:extLst>
      <p:ext uri="{BB962C8B-B14F-4D97-AF65-F5344CB8AC3E}">
        <p14:creationId xmlns:p14="http://schemas.microsoft.com/office/powerpoint/2010/main" val="179559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1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184497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998403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63111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5962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61029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7DAAFC-4D89-B743-A94E-43AA486388BE}"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41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413713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112345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12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AF518D-C550-6347-B11F-C718B53DB94E}" type="datetimeFigureOut">
              <a:rPr lang="en-US" smtClean="0"/>
              <a:pPr/>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24098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5AF518D-C550-6347-B11F-C718B53DB94E}" type="datetimeFigureOut">
              <a:rPr lang="en-US" smtClean="0"/>
              <a:pPr/>
              <a:t>10/29/2018</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47DAAFC-4D89-B743-A94E-43AA486388BE}" type="slidenum">
              <a:rPr lang="en-US" smtClean="0"/>
              <a:pPr/>
              <a:t>‹#›</a:t>
            </a:fld>
            <a:endParaRPr lang="en-US"/>
          </a:p>
        </p:txBody>
      </p:sp>
    </p:spTree>
    <p:extLst>
      <p:ext uri="{BB962C8B-B14F-4D97-AF65-F5344CB8AC3E}">
        <p14:creationId xmlns:p14="http://schemas.microsoft.com/office/powerpoint/2010/main" val="380980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Rebecca.Eikey@canyons.edu" TargetMode="External"/><Relationship Id="rId2" Type="http://schemas.openxmlformats.org/officeDocument/2006/relationships/hyperlink" Target="mailto:caschenbach@lassencollege.edu"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mailto:ereese@vcccd.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903" y="593610"/>
            <a:ext cx="10828659" cy="2614285"/>
          </a:xfrm>
        </p:spPr>
        <p:txBody>
          <a:bodyPr>
            <a:normAutofit/>
          </a:bodyPr>
          <a:lstStyle/>
          <a:p>
            <a:pPr algn="ctr"/>
            <a:r>
              <a:rPr lang="en-US" sz="3600" dirty="0" smtClean="0"/>
              <a:t>Changing the Elections procedures?</a:t>
            </a:r>
            <a:br>
              <a:rPr lang="en-US" sz="3600" dirty="0" smtClean="0"/>
            </a:br>
            <a:r>
              <a:rPr lang="en-US" sz="3600" dirty="0" smtClean="0"/>
              <a:t>An idea whose time has come?</a:t>
            </a:r>
            <a:endParaRPr lang="en-US" sz="3600" dirty="0"/>
          </a:p>
        </p:txBody>
      </p:sp>
      <p:sp>
        <p:nvSpPr>
          <p:cNvPr id="3" name="Subtitle 2"/>
          <p:cNvSpPr>
            <a:spLocks noGrp="1"/>
          </p:cNvSpPr>
          <p:nvPr>
            <p:ph type="subTitle" idx="1"/>
          </p:nvPr>
        </p:nvSpPr>
        <p:spPr>
          <a:xfrm>
            <a:off x="449706" y="3484013"/>
            <a:ext cx="11347554" cy="3141639"/>
          </a:xfrm>
        </p:spPr>
        <p:txBody>
          <a:bodyPr>
            <a:normAutofit fontScale="92500" lnSpcReduction="10000"/>
          </a:bodyPr>
          <a:lstStyle/>
          <a:p>
            <a:pPr algn="ctr"/>
            <a:r>
              <a:rPr lang="en-US" dirty="0" smtClean="0">
                <a:solidFill>
                  <a:schemeClr val="tx1"/>
                </a:solidFill>
              </a:rPr>
              <a:t>Cheryl Aschenbach, ASCCC North Representative</a:t>
            </a:r>
          </a:p>
          <a:p>
            <a:pPr algn="ctr"/>
            <a:r>
              <a:rPr lang="en-US" dirty="0" smtClean="0">
                <a:solidFill>
                  <a:schemeClr val="tx1"/>
                </a:solidFill>
              </a:rPr>
              <a:t>Rebecca </a:t>
            </a:r>
            <a:r>
              <a:rPr lang="en-US" dirty="0">
                <a:solidFill>
                  <a:schemeClr val="tx1"/>
                </a:solidFill>
              </a:rPr>
              <a:t>Eikey, ASCCC Area C Representative</a:t>
            </a:r>
          </a:p>
          <a:p>
            <a:pPr algn="ctr"/>
            <a:r>
              <a:rPr lang="en-US" dirty="0" smtClean="0">
                <a:solidFill>
                  <a:schemeClr val="tx1"/>
                </a:solidFill>
              </a:rPr>
              <a:t>Erik Reese, Standards &amp; Practices Committee, Moorpark College</a:t>
            </a: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smtClean="0">
                <a:solidFill>
                  <a:schemeClr val="accent1"/>
                </a:solidFill>
              </a:rPr>
              <a:t>THIRD BREAKOUT </a:t>
            </a:r>
            <a:r>
              <a:rPr lang="en-US" dirty="0">
                <a:solidFill>
                  <a:schemeClr val="accent1"/>
                </a:solidFill>
              </a:rPr>
              <a:t>SESSION</a:t>
            </a:r>
          </a:p>
          <a:p>
            <a:pPr algn="ctr"/>
            <a:r>
              <a:rPr lang="en-US" dirty="0">
                <a:solidFill>
                  <a:schemeClr val="accent1"/>
                </a:solidFill>
              </a:rPr>
              <a:t>2018 ASCCC </a:t>
            </a:r>
            <a:r>
              <a:rPr lang="en-US" dirty="0" smtClean="0">
                <a:solidFill>
                  <a:schemeClr val="accent1"/>
                </a:solidFill>
              </a:rPr>
              <a:t>Fall Plenary</a:t>
            </a:r>
          </a:p>
          <a:p>
            <a:pPr algn="ctr"/>
            <a:r>
              <a:rPr lang="en-US" dirty="0">
                <a:solidFill>
                  <a:schemeClr val="accent1"/>
                </a:solidFill>
              </a:rPr>
              <a:t>Irvine Marriott Hotel in Irvine, </a:t>
            </a:r>
            <a:r>
              <a:rPr lang="en-US" dirty="0" smtClean="0">
                <a:solidFill>
                  <a:schemeClr val="accent1"/>
                </a:solidFill>
              </a:rPr>
              <a:t>CA</a:t>
            </a:r>
            <a:endParaRPr lang="en-US" dirty="0">
              <a:solidFill>
                <a:schemeClr val="accent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014893" y="380293"/>
            <a:ext cx="5618678" cy="1060128"/>
          </a:xfrm>
          <a:prstGeom prst="rect">
            <a:avLst/>
          </a:prstGeom>
        </p:spPr>
      </p:pic>
    </p:spTree>
    <p:extLst>
      <p:ext uri="{BB962C8B-B14F-4D97-AF65-F5344CB8AC3E}">
        <p14:creationId xmlns:p14="http://schemas.microsoft.com/office/powerpoint/2010/main" val="1617044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 Votes</a:t>
            </a:r>
            <a:endParaRPr lang="en-US" dirty="0"/>
          </a:p>
        </p:txBody>
      </p:sp>
      <p:pic>
        <p:nvPicPr>
          <p:cNvPr id="4" name="Content Placeholder 3" descr="#71 Information Technology Specialist Johnson Yip ..."/>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9600" y="2043486"/>
            <a:ext cx="5400344" cy="3600229"/>
          </a:xfrm>
        </p:spPr>
      </p:pic>
      <p:sp>
        <p:nvSpPr>
          <p:cNvPr id="5" name="Content Placeholder 4"/>
          <p:cNvSpPr>
            <a:spLocks noGrp="1"/>
          </p:cNvSpPr>
          <p:nvPr>
            <p:ph sz="half" idx="2"/>
          </p:nvPr>
        </p:nvSpPr>
        <p:spPr/>
        <p:txBody>
          <a:bodyPr/>
          <a:lstStyle/>
          <a:p>
            <a:r>
              <a:rPr lang="en-US" dirty="0"/>
              <a:t>To be elected, a candidate must receive a vote from a majority of those delegates present and voting.</a:t>
            </a:r>
          </a:p>
          <a:p>
            <a:r>
              <a:rPr lang="en-US" dirty="0"/>
              <a:t>In the event no candidate for a position receives a majority, the run-off will be limited to the top two candidates with the largest number of votes, including all ties.</a:t>
            </a:r>
          </a:p>
          <a:p>
            <a:endParaRPr lang="en-US" dirty="0"/>
          </a:p>
        </p:txBody>
      </p:sp>
    </p:spTree>
    <p:extLst>
      <p:ext uri="{BB962C8B-B14F-4D97-AF65-F5344CB8AC3E}">
        <p14:creationId xmlns:p14="http://schemas.microsoft.com/office/powerpoint/2010/main" val="3225591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a:t>
            </a:r>
            <a:r>
              <a:rPr lang="en-US" dirty="0"/>
              <a:t>of the </a:t>
            </a:r>
            <a:r>
              <a:rPr lang="en-US" dirty="0" smtClean="0"/>
              <a:t>Election</a:t>
            </a:r>
            <a:endParaRPr lang="en-US" dirty="0"/>
          </a:p>
        </p:txBody>
      </p:sp>
      <p:pic>
        <p:nvPicPr>
          <p:cNvPr id="5" name="Content Placeholder 4" descr="Discover English: WRITING TIPS"/>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23353" y="1579659"/>
            <a:ext cx="5384800" cy="3522766"/>
          </a:xfrm>
        </p:spPr>
      </p:pic>
      <p:sp>
        <p:nvSpPr>
          <p:cNvPr id="4" name="Content Placeholder 3"/>
          <p:cNvSpPr>
            <a:spLocks noGrp="1"/>
          </p:cNvSpPr>
          <p:nvPr>
            <p:ph sz="half" idx="2"/>
          </p:nvPr>
        </p:nvSpPr>
        <p:spPr/>
        <p:txBody>
          <a:bodyPr/>
          <a:lstStyle/>
          <a:p>
            <a:r>
              <a:rPr lang="en-US" dirty="0"/>
              <a:t>The order of the election shall be as follows: President, Vice-president, Secretary, Treasurer, Area Representatives, North Representative, South Representative, and At-Large Representative.</a:t>
            </a:r>
          </a:p>
          <a:p>
            <a:pPr marL="0" indent="0">
              <a:buNone/>
            </a:pPr>
            <a:endParaRPr lang="en-US" b="1" dirty="0"/>
          </a:p>
        </p:txBody>
      </p:sp>
    </p:spTree>
    <p:extLst>
      <p:ext uri="{BB962C8B-B14F-4D97-AF65-F5344CB8AC3E}">
        <p14:creationId xmlns:p14="http://schemas.microsoft.com/office/powerpoint/2010/main" val="3925541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t>Trickling”</a:t>
            </a:r>
            <a:endParaRPr lang="en-US" dirty="0"/>
          </a:p>
        </p:txBody>
      </p:sp>
      <p:pic>
        <p:nvPicPr>
          <p:cNvPr id="4" name="Content Placeholder 3" descr="The Butchart Gardens on Vancouver Island - A Beautiful ..."/>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11033" y="1847342"/>
            <a:ext cx="3951798" cy="4372059"/>
          </a:xfrm>
        </p:spPr>
      </p:pic>
      <p:sp>
        <p:nvSpPr>
          <p:cNvPr id="5" name="Content Placeholder 4"/>
          <p:cNvSpPr>
            <a:spLocks noGrp="1"/>
          </p:cNvSpPr>
          <p:nvPr>
            <p:ph sz="half" idx="2"/>
          </p:nvPr>
        </p:nvSpPr>
        <p:spPr/>
        <p:txBody>
          <a:bodyPr/>
          <a:lstStyle/>
          <a:p>
            <a:r>
              <a:rPr lang="en-US" dirty="0" smtClean="0"/>
              <a:t>What are the benefits?</a:t>
            </a:r>
          </a:p>
          <a:p>
            <a:endParaRPr lang="en-US" dirty="0"/>
          </a:p>
          <a:p>
            <a:r>
              <a:rPr lang="en-US" dirty="0" smtClean="0"/>
              <a:t>What are the challenges?</a:t>
            </a:r>
            <a:endParaRPr lang="en-US" dirty="0"/>
          </a:p>
        </p:txBody>
      </p:sp>
    </p:spTree>
    <p:extLst>
      <p:ext uri="{BB962C8B-B14F-4D97-AF65-F5344CB8AC3E}">
        <p14:creationId xmlns:p14="http://schemas.microsoft.com/office/powerpoint/2010/main" val="2892770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a:t>
            </a:r>
          </a:p>
        </p:txBody>
      </p:sp>
      <p:sp>
        <p:nvSpPr>
          <p:cNvPr id="3" name="Content Placeholder 2"/>
          <p:cNvSpPr>
            <a:spLocks noGrp="1"/>
          </p:cNvSpPr>
          <p:nvPr>
            <p:ph idx="1"/>
          </p:nvPr>
        </p:nvSpPr>
        <p:spPr>
          <a:xfrm>
            <a:off x="1981200" y="1417639"/>
            <a:ext cx="8229600" cy="4919663"/>
          </a:xfrm>
        </p:spPr>
        <p:txBody>
          <a:bodyPr>
            <a:normAutofit/>
          </a:bodyPr>
          <a:lstStyle/>
          <a:p>
            <a:pPr marL="0" indent="0">
              <a:buNone/>
            </a:pPr>
            <a:r>
              <a:rPr lang="en-US" dirty="0" smtClean="0"/>
              <a:t>Cheryl Aschenbach - </a:t>
            </a:r>
            <a:r>
              <a:rPr lang="en-US" dirty="0" smtClean="0">
                <a:hlinkClick r:id="rId2"/>
              </a:rPr>
              <a:t>caschenbach@lassencollege.edu</a:t>
            </a:r>
            <a:r>
              <a:rPr lang="en-US" dirty="0" smtClean="0"/>
              <a:t> </a:t>
            </a:r>
            <a:endParaRPr lang="en-US" dirty="0" smtClean="0"/>
          </a:p>
          <a:p>
            <a:pPr marL="0" indent="0">
              <a:buNone/>
            </a:pPr>
            <a:r>
              <a:rPr lang="en-US" dirty="0" smtClean="0"/>
              <a:t>Rebecca </a:t>
            </a:r>
            <a:r>
              <a:rPr lang="en-US" dirty="0"/>
              <a:t>Eikey – </a:t>
            </a:r>
            <a:r>
              <a:rPr lang="en-US" dirty="0">
                <a:hlinkClick r:id="rId3"/>
              </a:rPr>
              <a:t>Rebecca.Eikey@canyons.edu</a:t>
            </a:r>
            <a:endParaRPr lang="en-US" dirty="0"/>
          </a:p>
          <a:p>
            <a:pPr marL="0" indent="0">
              <a:buNone/>
            </a:pPr>
            <a:r>
              <a:rPr lang="en-US" dirty="0" smtClean="0"/>
              <a:t>Erik Reese </a:t>
            </a:r>
            <a:r>
              <a:rPr lang="mr-IN" dirty="0" smtClean="0"/>
              <a:t>–</a:t>
            </a:r>
            <a:r>
              <a:rPr lang="en-US" dirty="0" smtClean="0"/>
              <a:t>  </a:t>
            </a:r>
            <a:r>
              <a:rPr lang="en-US" dirty="0" smtClean="0">
                <a:hlinkClick r:id="rId4"/>
              </a:rPr>
              <a:t>ereese@vcccd.edu</a:t>
            </a:r>
            <a:r>
              <a:rPr lang="en-US" dirty="0" smtClean="0"/>
              <a:t> </a:t>
            </a:r>
            <a:endParaRPr lang="en-US" dirty="0"/>
          </a:p>
          <a:p>
            <a:pPr marL="0" indent="0">
              <a:buNone/>
            </a:pPr>
            <a:endParaRPr lang="en-US" dirty="0"/>
          </a:p>
          <a:p>
            <a:pPr marL="0" indent="0">
              <a:buNone/>
            </a:pPr>
            <a:endParaRPr lang="en-US" dirty="0"/>
          </a:p>
          <a:p>
            <a:endParaRPr lang="en-US" dirty="0"/>
          </a:p>
        </p:txBody>
      </p:sp>
      <p:pic>
        <p:nvPicPr>
          <p:cNvPr id="5" name="Picture 4" descr="Top 10 Fun Ways To Encourage Volunteers ~ Ministry Best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01580" y="3254663"/>
            <a:ext cx="5485828" cy="3329130"/>
          </a:xfrm>
          <a:prstGeom prst="rect">
            <a:avLst/>
          </a:prstGeom>
        </p:spPr>
      </p:pic>
    </p:spTree>
    <p:extLst>
      <p:ext uri="{BB962C8B-B14F-4D97-AF65-F5344CB8AC3E}">
        <p14:creationId xmlns:p14="http://schemas.microsoft.com/office/powerpoint/2010/main" val="1664221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a:t>
            </a:r>
            <a:endParaRPr lang="en-US" dirty="0"/>
          </a:p>
        </p:txBody>
      </p:sp>
      <p:sp>
        <p:nvSpPr>
          <p:cNvPr id="3" name="Content Placeholder 2"/>
          <p:cNvSpPr>
            <a:spLocks noGrp="1"/>
          </p:cNvSpPr>
          <p:nvPr>
            <p:ph idx="1"/>
          </p:nvPr>
        </p:nvSpPr>
        <p:spPr/>
        <p:txBody>
          <a:bodyPr/>
          <a:lstStyle/>
          <a:p>
            <a:r>
              <a:rPr lang="en-US" dirty="0" smtClean="0"/>
              <a:t>The Elections Process</a:t>
            </a:r>
          </a:p>
          <a:p>
            <a:pPr lvl="1"/>
            <a:r>
              <a:rPr lang="en-US" dirty="0" smtClean="0"/>
              <a:t>Officers and terms defined in the ASCCC Bylaws</a:t>
            </a:r>
          </a:p>
          <a:p>
            <a:pPr lvl="1"/>
            <a:r>
              <a:rPr lang="en-US" dirty="0" smtClean="0"/>
              <a:t>Process further clarified in the Academic Senate Rules (By Resolution S15)</a:t>
            </a:r>
          </a:p>
          <a:p>
            <a:r>
              <a:rPr lang="en-US" dirty="0" smtClean="0"/>
              <a:t>Why are we here today?</a:t>
            </a:r>
            <a:endParaRPr lang="en-US" dirty="0"/>
          </a:p>
        </p:txBody>
      </p:sp>
      <p:pic>
        <p:nvPicPr>
          <p:cNvPr id="4" name="Picture 3" descr="투표장소 조회·투표시간 등...제20대 총선(국회의원 선거)의 모든 것 :: 토털로그"/>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8995" y="3207869"/>
            <a:ext cx="4908605" cy="3269131"/>
          </a:xfrm>
          <a:prstGeom prst="rect">
            <a:avLst/>
          </a:prstGeom>
        </p:spPr>
      </p:pic>
    </p:spTree>
    <p:extLst>
      <p:ext uri="{BB962C8B-B14F-4D97-AF65-F5344CB8AC3E}">
        <p14:creationId xmlns:p14="http://schemas.microsoft.com/office/powerpoint/2010/main" val="3676940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the Executive Committee (14+1)</a:t>
            </a:r>
            <a:endParaRPr lang="en-US" dirty="0"/>
          </a:p>
        </p:txBody>
      </p:sp>
      <p:sp>
        <p:nvSpPr>
          <p:cNvPr id="3" name="Content Placeholder 2"/>
          <p:cNvSpPr>
            <a:spLocks noGrp="1"/>
          </p:cNvSpPr>
          <p:nvPr>
            <p:ph idx="1"/>
          </p:nvPr>
        </p:nvSpPr>
        <p:spPr/>
        <p:txBody>
          <a:bodyPr>
            <a:normAutofit/>
          </a:bodyPr>
          <a:lstStyle/>
          <a:p>
            <a:r>
              <a:rPr lang="en-US" u="sng" dirty="0" smtClean="0"/>
              <a:t>Four Officers</a:t>
            </a:r>
            <a:r>
              <a:rPr lang="en-US" dirty="0" smtClean="0"/>
              <a:t>: President, Vice President, Secretary, and Treasurer</a:t>
            </a:r>
          </a:p>
          <a:p>
            <a:pPr lvl="1"/>
            <a:r>
              <a:rPr lang="en-US" i="1" dirty="0" smtClean="0"/>
              <a:t>Ex Officio</a:t>
            </a:r>
            <a:r>
              <a:rPr lang="en-US" dirty="0" smtClean="0"/>
              <a:t>: Executive Director</a:t>
            </a:r>
          </a:p>
          <a:p>
            <a:pPr lvl="1"/>
            <a:r>
              <a:rPr lang="en-US" dirty="0" smtClean="0"/>
              <a:t>Serve for one-year terms (Jun 1- May 31)</a:t>
            </a:r>
          </a:p>
          <a:p>
            <a:pPr lvl="1"/>
            <a:r>
              <a:rPr lang="en-US" dirty="0" smtClean="0"/>
              <a:t>Elected each Spring Plenary</a:t>
            </a:r>
          </a:p>
          <a:p>
            <a:pPr lvl="1"/>
            <a:r>
              <a:rPr lang="en-US" dirty="0" smtClean="0"/>
              <a:t>President shall serve no more than two consecutive elected one-year terms</a:t>
            </a:r>
          </a:p>
          <a:p>
            <a:r>
              <a:rPr lang="en-US" u="sng" dirty="0" smtClean="0"/>
              <a:t>Representatives</a:t>
            </a:r>
            <a:r>
              <a:rPr lang="en-US" dirty="0" smtClean="0"/>
              <a:t>: Area, North, South, At-Large </a:t>
            </a:r>
          </a:p>
          <a:p>
            <a:r>
              <a:rPr lang="en-US" dirty="0"/>
              <a:t>Serve for two-year terms staggered by even/odd </a:t>
            </a:r>
            <a:r>
              <a:rPr lang="en-US" dirty="0" smtClean="0"/>
              <a:t>year</a:t>
            </a:r>
          </a:p>
          <a:p>
            <a:r>
              <a:rPr lang="en-US" dirty="0" smtClean="0"/>
              <a:t>Elected each Spring Plenary</a:t>
            </a:r>
          </a:p>
          <a:p>
            <a:pPr lvl="1"/>
            <a:r>
              <a:rPr lang="en-US" dirty="0" smtClean="0"/>
              <a:t>Four Area Representatives: Area A, Area B, Area C, Area D</a:t>
            </a:r>
          </a:p>
          <a:p>
            <a:pPr lvl="1"/>
            <a:r>
              <a:rPr lang="en-US" dirty="0" smtClean="0"/>
              <a:t>Two North Region Representatives</a:t>
            </a:r>
          </a:p>
          <a:p>
            <a:pPr lvl="1"/>
            <a:r>
              <a:rPr lang="en-US" dirty="0" smtClean="0"/>
              <a:t>Two South Region Representatives</a:t>
            </a:r>
          </a:p>
          <a:p>
            <a:pPr lvl="1"/>
            <a:r>
              <a:rPr lang="en-US" dirty="0" smtClean="0"/>
              <a:t>Two At-Large Representatives</a:t>
            </a:r>
            <a:endParaRPr lang="en-US" dirty="0"/>
          </a:p>
        </p:txBody>
      </p:sp>
    </p:spTree>
    <p:extLst>
      <p:ext uri="{BB962C8B-B14F-4D97-AF65-F5344CB8AC3E}">
        <p14:creationId xmlns:p14="http://schemas.microsoft.com/office/powerpoint/2010/main" val="157938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Eligible to Serve on Executive Committee? </a:t>
            </a:r>
            <a:endParaRPr lang="en-US" dirty="0"/>
          </a:p>
        </p:txBody>
      </p:sp>
      <p:sp>
        <p:nvSpPr>
          <p:cNvPr id="3" name="Content Placeholder 2"/>
          <p:cNvSpPr>
            <a:spLocks noGrp="1"/>
          </p:cNvSpPr>
          <p:nvPr>
            <p:ph idx="1"/>
          </p:nvPr>
        </p:nvSpPr>
        <p:spPr/>
        <p:txBody>
          <a:bodyPr/>
          <a:lstStyle/>
          <a:p>
            <a:pPr marL="0" indent="0">
              <a:buNone/>
            </a:pPr>
            <a:r>
              <a:rPr lang="en-US" dirty="0" smtClean="0"/>
              <a:t>Candidates shall </a:t>
            </a:r>
            <a:r>
              <a:rPr lang="en-US" dirty="0"/>
              <a:t>meet at least one of these criteria: </a:t>
            </a:r>
            <a:endParaRPr lang="en-US" dirty="0" smtClean="0"/>
          </a:p>
          <a:p>
            <a:pPr marL="457200" indent="-457200">
              <a:buAutoNum type="arabicParenR"/>
            </a:pPr>
            <a:r>
              <a:rPr lang="en-US" dirty="0" smtClean="0"/>
              <a:t>Is </a:t>
            </a:r>
            <a:r>
              <a:rPr lang="en-US" dirty="0"/>
              <a:t>a Delegate or a local senate president </a:t>
            </a:r>
            <a:endParaRPr lang="en-US" dirty="0" smtClean="0"/>
          </a:p>
          <a:p>
            <a:pPr marL="457200" indent="-457200">
              <a:buAutoNum type="arabicParenR"/>
            </a:pPr>
            <a:r>
              <a:rPr lang="en-US" dirty="0" smtClean="0"/>
              <a:t>Has </a:t>
            </a:r>
            <a:r>
              <a:rPr lang="en-US" dirty="0"/>
              <a:t>within the last three years immediately preceding the election been a local senate president or a Board of Directors member or officer or </a:t>
            </a:r>
            <a:endParaRPr lang="en-US" dirty="0" smtClean="0"/>
          </a:p>
          <a:p>
            <a:pPr marL="457200" indent="-457200">
              <a:buAutoNum type="arabicParenR"/>
            </a:pPr>
            <a:r>
              <a:rPr lang="en-US" dirty="0" smtClean="0"/>
              <a:t>Has </a:t>
            </a:r>
            <a:r>
              <a:rPr lang="en-US" dirty="0"/>
              <a:t>been nominated by a resolution of a Member </a:t>
            </a:r>
            <a:r>
              <a:rPr lang="en-US" dirty="0" smtClean="0"/>
              <a:t>Senate</a:t>
            </a:r>
            <a:endParaRPr lang="en-US" dirty="0" smtClean="0"/>
          </a:p>
          <a:p>
            <a:endParaRPr lang="en-US" dirty="0"/>
          </a:p>
          <a:p>
            <a:r>
              <a:rPr lang="en-US" dirty="0" smtClean="0"/>
              <a:t>All </a:t>
            </a:r>
            <a:r>
              <a:rPr lang="en-US" dirty="0"/>
              <a:t>elected Board of Directors members must retain their faculty status to continue in office</a:t>
            </a:r>
            <a:r>
              <a:rPr lang="en-US" dirty="0" smtClean="0"/>
              <a:t>.</a:t>
            </a:r>
          </a:p>
          <a:p>
            <a:endParaRPr lang="en-US" dirty="0"/>
          </a:p>
          <a:p>
            <a:pPr marL="0" indent="0">
              <a:buNone/>
            </a:pPr>
            <a:r>
              <a:rPr lang="en-US" dirty="0" smtClean="0"/>
              <a:t>Can part-time faculty serve? </a:t>
            </a:r>
            <a:endParaRPr lang="en-US" dirty="0"/>
          </a:p>
        </p:txBody>
      </p:sp>
    </p:spTree>
    <p:extLst>
      <p:ext uri="{BB962C8B-B14F-4D97-AF65-F5344CB8AC3E}">
        <p14:creationId xmlns:p14="http://schemas.microsoft.com/office/powerpoint/2010/main" val="561744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Composition of the Executive Committee</a:t>
            </a:r>
          </a:p>
        </p:txBody>
      </p:sp>
      <p:sp>
        <p:nvSpPr>
          <p:cNvPr id="4" name="Content Placeholder 3"/>
          <p:cNvSpPr>
            <a:spLocks noGrp="1"/>
          </p:cNvSpPr>
          <p:nvPr>
            <p:ph sz="half" idx="1"/>
          </p:nvPr>
        </p:nvSpPr>
        <p:spPr/>
        <p:txBody>
          <a:bodyPr/>
          <a:lstStyle/>
          <a:p>
            <a:r>
              <a:rPr lang="en-US" dirty="0" smtClean="0"/>
              <a:t>Number of members and/or officers</a:t>
            </a:r>
          </a:p>
          <a:p>
            <a:r>
              <a:rPr lang="en-US" dirty="0" smtClean="0"/>
              <a:t>Geographical areas</a:t>
            </a:r>
          </a:p>
          <a:p>
            <a:endParaRPr lang="en-US" dirty="0" smtClean="0"/>
          </a:p>
          <a:p>
            <a:endParaRPr lang="en-US" dirty="0"/>
          </a:p>
        </p:txBody>
      </p:sp>
      <p:pic>
        <p:nvPicPr>
          <p:cNvPr id="8" name="Picture 7" descr="Original file ‎ (957 × 1,107 pixels, file size: 363 KB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5952" y="3144343"/>
            <a:ext cx="3117654" cy="3606314"/>
          </a:xfrm>
          <a:prstGeom prst="rect">
            <a:avLst/>
          </a:prstGeom>
        </p:spPr>
      </p:pic>
      <p:pic>
        <p:nvPicPr>
          <p:cNvPr id="9" name="Content Placeholder 3" descr="Discover English: WRITING TI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7819" y="1778442"/>
            <a:ext cx="6042584" cy="3953092"/>
          </a:xfrm>
          <a:prstGeom prst="rect">
            <a:avLst/>
          </a:prstGeom>
        </p:spPr>
      </p:pic>
    </p:spTree>
    <p:extLst>
      <p:ext uri="{BB962C8B-B14F-4D97-AF65-F5344CB8AC3E}">
        <p14:creationId xmlns:p14="http://schemas.microsoft.com/office/powerpoint/2010/main" val="1387959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a:t>
            </a:r>
            <a:r>
              <a:rPr lang="en-US" dirty="0" smtClean="0"/>
              <a:t>Lengths and Term Dates</a:t>
            </a:r>
            <a:endParaRPr lang="en-US" dirty="0"/>
          </a:p>
        </p:txBody>
      </p:sp>
      <p:sp>
        <p:nvSpPr>
          <p:cNvPr id="3" name="Content Placeholder 2"/>
          <p:cNvSpPr>
            <a:spLocks noGrp="1"/>
          </p:cNvSpPr>
          <p:nvPr>
            <p:ph idx="1"/>
          </p:nvPr>
        </p:nvSpPr>
        <p:spPr/>
        <p:txBody>
          <a:bodyPr/>
          <a:lstStyle/>
          <a:p>
            <a:r>
              <a:rPr lang="en-US" dirty="0" smtClean="0"/>
              <a:t>Elected Spring Plenary </a:t>
            </a:r>
          </a:p>
          <a:p>
            <a:r>
              <a:rPr lang="en-US" dirty="0" smtClean="0"/>
              <a:t>Terms Jun 1- May 31</a:t>
            </a:r>
            <a:endParaRPr lang="en-US" dirty="0"/>
          </a:p>
        </p:txBody>
      </p:sp>
      <p:pic>
        <p:nvPicPr>
          <p:cNvPr id="4" name="Picture 3" descr="#71 Information Technology Specialist Johnson Yip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3242" y="1709530"/>
            <a:ext cx="6773519" cy="4515679"/>
          </a:xfrm>
          <a:prstGeom prst="rect">
            <a:avLst/>
          </a:prstGeom>
        </p:spPr>
      </p:pic>
    </p:spTree>
    <p:extLst>
      <p:ext uri="{BB962C8B-B14F-4D97-AF65-F5344CB8AC3E}">
        <p14:creationId xmlns:p14="http://schemas.microsoft.com/office/powerpoint/2010/main" val="64892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Nominations</a:t>
            </a:r>
            <a:endParaRPr lang="en-US" dirty="0"/>
          </a:p>
        </p:txBody>
      </p:sp>
      <p:sp>
        <p:nvSpPr>
          <p:cNvPr id="3" name="Content Placeholder 2"/>
          <p:cNvSpPr>
            <a:spLocks noGrp="1"/>
          </p:cNvSpPr>
          <p:nvPr>
            <p:ph idx="1"/>
          </p:nvPr>
        </p:nvSpPr>
        <p:spPr>
          <a:xfrm>
            <a:off x="609600" y="1436915"/>
            <a:ext cx="10972800" cy="5081000"/>
          </a:xfrm>
        </p:spPr>
        <p:txBody>
          <a:bodyPr>
            <a:normAutofit/>
          </a:bodyPr>
          <a:lstStyle/>
          <a:p>
            <a:r>
              <a:rPr lang="en-US" dirty="0"/>
              <a:t>Nominations may be made in two ways</a:t>
            </a:r>
            <a:r>
              <a:rPr lang="en-US" dirty="0" smtClean="0"/>
              <a:t>:</a:t>
            </a:r>
            <a:endParaRPr lang="en-US" dirty="0"/>
          </a:p>
          <a:p>
            <a:pPr marL="731520" lvl="1" indent="-457200">
              <a:buFont typeface="+mj-lt"/>
              <a:buAutoNum type="arabicPeriod"/>
            </a:pPr>
            <a:r>
              <a:rPr lang="en-US" dirty="0"/>
              <a:t>In writing and delivered to the Academic Senate Office</a:t>
            </a:r>
            <a:r>
              <a:rPr lang="en-US" dirty="0" smtClean="0"/>
              <a:t>;</a:t>
            </a:r>
            <a:endParaRPr lang="en-US" dirty="0"/>
          </a:p>
          <a:p>
            <a:pPr marL="731520" lvl="1" indent="-457200">
              <a:buFont typeface="+mj-lt"/>
              <a:buAutoNum type="arabicPeriod"/>
            </a:pPr>
            <a:r>
              <a:rPr lang="en-US" dirty="0"/>
              <a:t>From the floor at a general session designated for such floor action. The general session for floor nominations should be published in the agenda, and all nominations are closed at the end of that general session</a:t>
            </a:r>
            <a:r>
              <a:rPr lang="en-US" dirty="0" smtClean="0"/>
              <a:t>.</a:t>
            </a:r>
            <a:endParaRPr lang="en-US" dirty="0"/>
          </a:p>
          <a:p>
            <a:r>
              <a:rPr lang="en-US" dirty="0"/>
              <a:t>Nominations may be made only with the consent of the nominee.</a:t>
            </a:r>
          </a:p>
          <a:p>
            <a:r>
              <a:rPr lang="en-US" dirty="0"/>
              <a:t>Nominees shall indicate whether they wish to stand for other positions for which they are eligible if they do not prevail for the office nominated</a:t>
            </a:r>
            <a:r>
              <a:rPr lang="en-US" dirty="0" smtClean="0"/>
              <a:t>. (i.e. “</a:t>
            </a:r>
            <a:r>
              <a:rPr lang="en-US" dirty="0" smtClean="0">
                <a:solidFill>
                  <a:schemeClr val="accent1"/>
                </a:solidFill>
              </a:rPr>
              <a:t>Trickle</a:t>
            </a:r>
            <a:r>
              <a:rPr lang="en-US" dirty="0" smtClean="0"/>
              <a:t>”)</a:t>
            </a:r>
            <a:endParaRPr lang="en-US" dirty="0"/>
          </a:p>
          <a:p>
            <a:r>
              <a:rPr lang="en-US" dirty="0"/>
              <a:t>The Academic Senate Office shall provide, at the time of the elections, an announcement board that indicates the Elected Officers and other members of the Board of Directors. This announcement board will be updated as new Board of Directors members are elected, and as vacancies occur.</a:t>
            </a:r>
          </a:p>
          <a:p>
            <a:endParaRPr lang="en-US" dirty="0"/>
          </a:p>
        </p:txBody>
      </p:sp>
    </p:spTree>
    <p:extLst>
      <p:ext uri="{BB962C8B-B14F-4D97-AF65-F5344CB8AC3E}">
        <p14:creationId xmlns:p14="http://schemas.microsoft.com/office/powerpoint/2010/main" val="78460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Nominations </a:t>
            </a:r>
            <a:r>
              <a:rPr lang="en-US" dirty="0" smtClean="0"/>
              <a:t>Process </a:t>
            </a:r>
            <a:endParaRPr lang="en-US" dirty="0"/>
          </a:p>
        </p:txBody>
      </p:sp>
      <p:pic>
        <p:nvPicPr>
          <p:cNvPr id="4" name="Content Placeholder 3" descr="Franquicias: Pros y Contras. Comprar una Franquicia Versus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1496" y="1815346"/>
            <a:ext cx="6472651" cy="4322233"/>
          </a:xfrm>
        </p:spPr>
      </p:pic>
    </p:spTree>
    <p:extLst>
      <p:ext uri="{BB962C8B-B14F-4D97-AF65-F5344CB8AC3E}">
        <p14:creationId xmlns:p14="http://schemas.microsoft.com/office/powerpoint/2010/main" val="2671573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Procedures – Voting Day!</a:t>
            </a:r>
            <a:endParaRPr lang="en-US" dirty="0"/>
          </a:p>
        </p:txBody>
      </p:sp>
      <p:sp>
        <p:nvSpPr>
          <p:cNvPr id="3" name="Content Placeholder 2"/>
          <p:cNvSpPr>
            <a:spLocks noGrp="1"/>
          </p:cNvSpPr>
          <p:nvPr>
            <p:ph idx="1"/>
          </p:nvPr>
        </p:nvSpPr>
        <p:spPr/>
        <p:txBody>
          <a:bodyPr>
            <a:normAutofit/>
          </a:bodyPr>
          <a:lstStyle/>
          <a:p>
            <a:r>
              <a:rPr lang="en-US" dirty="0"/>
              <a:t>To be elected, a candidate must receive a vote from a majority of those delegates present and voting.</a:t>
            </a:r>
          </a:p>
          <a:p>
            <a:r>
              <a:rPr lang="en-US" dirty="0"/>
              <a:t>In the event no candidate for a position receives a majority, the run-off will be limited to the top two candidates with the largest number of votes, including all ties.</a:t>
            </a:r>
          </a:p>
          <a:p>
            <a:r>
              <a:rPr lang="en-US" dirty="0"/>
              <a:t>The order of the election shall be as follows: President, Vice-president, Secretary, Treasurer, Area Representatives, North Representative, South Representative, and At-Large Representative.</a:t>
            </a:r>
          </a:p>
          <a:p>
            <a:r>
              <a:rPr lang="en-US" dirty="0" smtClean="0"/>
              <a:t>If </a:t>
            </a:r>
            <a:r>
              <a:rPr lang="en-US" dirty="0"/>
              <a:t>a candidate runs unopposed, the candidate may be elected by acclamation. The motion to be elected by acclamation must be moved and seconded by Delegates from the floor and must be approved by the body.</a:t>
            </a:r>
          </a:p>
          <a:p>
            <a:endParaRPr lang="en-US" dirty="0"/>
          </a:p>
        </p:txBody>
      </p:sp>
    </p:spTree>
    <p:extLst>
      <p:ext uri="{BB962C8B-B14F-4D97-AF65-F5344CB8AC3E}">
        <p14:creationId xmlns:p14="http://schemas.microsoft.com/office/powerpoint/2010/main" val="338133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9561</TotalTime>
  <Words>684</Words>
  <Application>Microsoft Office PowerPoint</Application>
  <PresentationFormat>Widescreen</PresentationFormat>
  <Paragraphs>71</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Mangal</vt:lpstr>
      <vt:lpstr>ASCCC</vt:lpstr>
      <vt:lpstr>Changing the Elections procedures? An idea whose time has come?</vt:lpstr>
      <vt:lpstr>Background </vt:lpstr>
      <vt:lpstr>Composition of the Executive Committee (14+1)</vt:lpstr>
      <vt:lpstr>Who’s Eligible to Serve on Executive Committee? </vt:lpstr>
      <vt:lpstr>Composition of the Executive Committee</vt:lpstr>
      <vt:lpstr>Term Lengths and Term Dates</vt:lpstr>
      <vt:lpstr>Nominations</vt:lpstr>
      <vt:lpstr>Nominations Process </vt:lpstr>
      <vt:lpstr>Election Procedures – Voting Day!</vt:lpstr>
      <vt:lpstr>Majority Votes</vt:lpstr>
      <vt:lpstr>Order of the Election</vt:lpstr>
      <vt:lpstr>“Trickling”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c:title>
  <dc:creator>Paul Setziol</dc:creator>
  <cp:lastModifiedBy>Eikey, Rebecca</cp:lastModifiedBy>
  <cp:revision>221</cp:revision>
  <dcterms:created xsi:type="dcterms:W3CDTF">2015-04-05T18:32:37Z</dcterms:created>
  <dcterms:modified xsi:type="dcterms:W3CDTF">2018-10-30T02:10:43Z</dcterms:modified>
</cp:coreProperties>
</file>