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Lst>
  <p:notesMasterIdLst>
    <p:notesMasterId r:id="rId21"/>
  </p:notesMasterIdLst>
  <p:handoutMasterIdLst>
    <p:handoutMasterId r:id="rId22"/>
  </p:handoutMasterIdLst>
  <p:sldIdLst>
    <p:sldId id="256" r:id="rId2"/>
    <p:sldId id="295" r:id="rId3"/>
    <p:sldId id="300" r:id="rId4"/>
    <p:sldId id="297" r:id="rId5"/>
    <p:sldId id="298" r:id="rId6"/>
    <p:sldId id="283" r:id="rId7"/>
    <p:sldId id="299" r:id="rId8"/>
    <p:sldId id="296" r:id="rId9"/>
    <p:sldId id="308" r:id="rId10"/>
    <p:sldId id="309" r:id="rId11"/>
    <p:sldId id="310" r:id="rId12"/>
    <p:sldId id="311" r:id="rId13"/>
    <p:sldId id="312" r:id="rId14"/>
    <p:sldId id="313" r:id="rId15"/>
    <p:sldId id="314" r:id="rId16"/>
    <p:sldId id="315" r:id="rId17"/>
    <p:sldId id="316" r:id="rId18"/>
    <p:sldId id="317"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outline"/>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712" autoAdjust="0"/>
  </p:normalViewPr>
  <p:slideViewPr>
    <p:cSldViewPr snapToGrid="0" snapToObjects="1">
      <p:cViewPr varScale="1">
        <p:scale>
          <a:sx n="104" d="100"/>
          <a:sy n="104" d="100"/>
        </p:scale>
        <p:origin x="-616"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6" d="100"/>
          <a:sy n="86" d="100"/>
        </p:scale>
        <p:origin x="-2296"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4C9929D-1C13-6641-A900-785095C801CC}" type="datetimeFigureOut">
              <a:rPr lang="en-US" smtClean="0"/>
              <a:t>1/4/16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C4CAFE9-1285-EE49-AD91-0CD811341704}" type="slidenum">
              <a:rPr lang="en-US" smtClean="0"/>
              <a:t>‹#›</a:t>
            </a:fld>
            <a:endParaRPr lang="en-US"/>
          </a:p>
        </p:txBody>
      </p:sp>
    </p:spTree>
    <p:extLst>
      <p:ext uri="{BB962C8B-B14F-4D97-AF65-F5344CB8AC3E}">
        <p14:creationId xmlns:p14="http://schemas.microsoft.com/office/powerpoint/2010/main" val="32712449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037DCD-20DA-2E43-9611-5BEC2D66FC85}" type="datetimeFigureOut">
              <a:rPr lang="en-US" smtClean="0"/>
              <a:t>1/4/16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FCA872-4D90-9D4E-8237-33FB6A0F7127}" type="slidenum">
              <a:rPr lang="en-US" smtClean="0"/>
              <a:t>‹#›</a:t>
            </a:fld>
            <a:endParaRPr lang="en-US"/>
          </a:p>
        </p:txBody>
      </p:sp>
    </p:spTree>
    <p:extLst>
      <p:ext uri="{BB962C8B-B14F-4D97-AF65-F5344CB8AC3E}">
        <p14:creationId xmlns:p14="http://schemas.microsoft.com/office/powerpoint/2010/main" val="149602345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FCA872-4D90-9D4E-8237-33FB6A0F7127}" type="slidenum">
              <a:rPr lang="en-US" smtClean="0"/>
              <a:t>1</a:t>
            </a:fld>
            <a:endParaRPr lang="en-US"/>
          </a:p>
        </p:txBody>
      </p:sp>
    </p:spTree>
    <p:extLst>
      <p:ext uri="{BB962C8B-B14F-4D97-AF65-F5344CB8AC3E}">
        <p14:creationId xmlns:p14="http://schemas.microsoft.com/office/powerpoint/2010/main" val="125255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Wendy Bass</a:t>
            </a:r>
            <a:endParaRPr lang="en-US" dirty="0"/>
          </a:p>
        </p:txBody>
      </p:sp>
      <p:sp>
        <p:nvSpPr>
          <p:cNvPr id="4" name="Slide Number Placeholder 3"/>
          <p:cNvSpPr>
            <a:spLocks noGrp="1"/>
          </p:cNvSpPr>
          <p:nvPr>
            <p:ph type="sldNum" sz="quarter" idx="10"/>
          </p:nvPr>
        </p:nvSpPr>
        <p:spPr/>
        <p:txBody>
          <a:bodyPr/>
          <a:lstStyle/>
          <a:p>
            <a:fld id="{1FFCA872-4D90-9D4E-8237-33FB6A0F7127}" type="slidenum">
              <a:rPr lang="en-US" smtClean="0"/>
              <a:t>8</a:t>
            </a:fld>
            <a:endParaRPr lang="en-US"/>
          </a:p>
        </p:txBody>
      </p:sp>
    </p:spTree>
    <p:extLst>
      <p:ext uri="{BB962C8B-B14F-4D97-AF65-F5344CB8AC3E}">
        <p14:creationId xmlns:p14="http://schemas.microsoft.com/office/powerpoint/2010/main" val="33401533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Mitra</a:t>
            </a:r>
            <a:r>
              <a:rPr lang="en-US" baseline="0" dirty="0" smtClean="0"/>
              <a:t> Hoshiar</a:t>
            </a:r>
            <a:endParaRPr lang="en-US" dirty="0"/>
          </a:p>
        </p:txBody>
      </p:sp>
      <p:sp>
        <p:nvSpPr>
          <p:cNvPr id="4" name="Slide Number Placeholder 3"/>
          <p:cNvSpPr>
            <a:spLocks noGrp="1"/>
          </p:cNvSpPr>
          <p:nvPr>
            <p:ph type="sldNum" sz="quarter" idx="10"/>
          </p:nvPr>
        </p:nvSpPr>
        <p:spPr/>
        <p:txBody>
          <a:bodyPr/>
          <a:lstStyle/>
          <a:p>
            <a:fld id="{1FFCA872-4D90-9D4E-8237-33FB6A0F7127}" type="slidenum">
              <a:rPr lang="en-US" smtClean="0"/>
              <a:t>14</a:t>
            </a:fld>
            <a:endParaRPr lang="en-US" dirty="0"/>
          </a:p>
        </p:txBody>
      </p:sp>
    </p:spTree>
    <p:extLst>
      <p:ext uri="{BB962C8B-B14F-4D97-AF65-F5344CB8AC3E}">
        <p14:creationId xmlns:p14="http://schemas.microsoft.com/office/powerpoint/2010/main" val="3656648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FCA872-4D90-9D4E-8237-33FB6A0F7127}" type="slidenum">
              <a:rPr lang="en-US" smtClean="0"/>
              <a:t>19</a:t>
            </a:fld>
            <a:endParaRPr lang="en-US"/>
          </a:p>
        </p:txBody>
      </p:sp>
    </p:spTree>
    <p:extLst>
      <p:ext uri="{BB962C8B-B14F-4D97-AF65-F5344CB8AC3E}">
        <p14:creationId xmlns:p14="http://schemas.microsoft.com/office/powerpoint/2010/main" val="3820388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0"/>
            <a:ext cx="8228013" cy="1927225"/>
          </a:xfrm>
        </p:spPr>
        <p:txBody>
          <a:bodyPr tIns="0" bIns="0" anchor="b" anchorCtr="0"/>
          <a:lstStyle>
            <a:lvl1pPr>
              <a:defRPr sz="60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t>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advClick="0"/>
    </mc:Choice>
    <mc:Fallback>
      <p:transition xmlns:p14="http://schemas.microsoft.com/office/powerpoint/2010/main" spd="slow"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115196-1C6F-4784-83AC-30756D8F10B3}" type="datetimeFigureOut">
              <a:rPr lang="en-US" smtClean="0"/>
              <a:t>1/4/16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371D3E-5A18-49EB-AD2A-429AF165759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advClick="0"/>
    </mc:Choice>
    <mc:Fallback>
      <p:transition xmlns:p14="http://schemas.microsoft.com/office/powerpoint/2010/main" spd="slow"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en-US" smtClean="0"/>
              <a:t>Click to edit Master title style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spcBef>
                <a:spcPts val="600"/>
              </a:spcBef>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B1115196-1C6F-4784-83AC-30756D8F10B3}" type="datetimeFigureOut">
              <a:rPr lang="en-US" smtClean="0"/>
              <a:t>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advClick="0"/>
    </mc:Choice>
    <mc:Fallback>
      <p:transition xmlns:p14="http://schemas.microsoft.com/office/powerpoint/2010/main" spd="slow" advClick="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B1115196-1C6F-4784-83AC-30756D8F10B3}" type="datetimeFigureOut">
              <a:rPr lang="en-US" smtClean="0"/>
              <a:t>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71D3E-5A18-49EB-AD2A-429AF165759F}" type="slidenum">
              <a:rPr lang="en-US" smtClean="0"/>
              <a:t>‹#›</a:t>
            </a:fld>
            <a:endParaRPr lang="en-US"/>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en-US" smtClean="0"/>
              <a:t>Drag picture to placeholder or click icon to add</a:t>
            </a:r>
            <a:endParaRPr/>
          </a:p>
        </p:txBody>
      </p:sp>
    </p:spTree>
  </p:cSld>
  <p:clrMapOvr>
    <a:masterClrMapping/>
  </p:clrMapOvr>
  <mc:AlternateContent xmlns:mc="http://schemas.openxmlformats.org/markup-compatibility/2006">
    <mc:Choice xmlns:p14="http://schemas.microsoft.com/office/powerpoint/2010/main" Requires="p14">
      <p:transition spd="slow" p14:dur="2000" advClick="0"/>
    </mc:Choice>
    <mc:Fallback>
      <p:transition xmlns:p14="http://schemas.microsoft.com/office/powerpoint/2010/main" spd="slow" advClick="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B1115196-1C6F-4784-83AC-30756D8F10B3}" type="datetimeFigureOut">
              <a:rPr lang="en-US" smtClean="0"/>
              <a:t>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71D3E-5A18-49EB-AD2A-429AF165759F}" type="slidenum">
              <a:rPr lang="en-US" smtClean="0"/>
              <a:t>‹#›</a:t>
            </a:fld>
            <a:endParaRPr lang="en-US"/>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en-US" smtClean="0"/>
              <a:t>Drag picture to placeholder or click icon to add</a:t>
            </a:r>
            <a:endParaRPr/>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en-US" smtClean="0"/>
              <a:t>Drag picture to placeholder or click icon to add</a:t>
            </a:r>
            <a:endParaRPr/>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en-US" smtClean="0"/>
              <a:t>Drag picture to placeholder or click icon to add</a:t>
            </a:r>
            <a:endParaRPr/>
          </a:p>
        </p:txBody>
      </p:sp>
    </p:spTree>
  </p:cSld>
  <p:clrMapOvr>
    <a:masterClrMapping/>
  </p:clrMapOvr>
  <mc:AlternateContent xmlns:mc="http://schemas.openxmlformats.org/markup-compatibility/2006">
    <mc:Choice xmlns:p14="http://schemas.microsoft.com/office/powerpoint/2010/main" Requires="p14">
      <p:transition spd="slow" p14:dur="2000" advClick="0"/>
    </mc:Choice>
    <mc:Fallback>
      <p:transition xmlns:p14="http://schemas.microsoft.com/office/powerpoint/2010/main" spd="slow" advClick="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lvl5pPr>
              <a:defRPr/>
            </a:lvl5pPr>
            <a:lvl6pPr marL="1719072">
              <a:defRPr/>
            </a:lvl6pPr>
            <a:lvl7pPr marL="1719072">
              <a:defRPr/>
            </a:lvl7pPr>
            <a:lvl8pPr marL="1719072">
              <a:defRPr/>
            </a:lvl8pPr>
            <a:lvl9pPr marL="1719072">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t>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advClick="0"/>
    </mc:Choice>
    <mc:Fallback>
      <p:transition xmlns:p14="http://schemas.microsoft.com/office/powerpoint/2010/main" spd="slow" advClick="0"/>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t>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advClick="0"/>
    </mc:Choice>
    <mc:Fallback>
      <p:transition xmlns:p14="http://schemas.microsoft.com/office/powerpoint/2010/main" spd="slow" advClick="0"/>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los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1115196-1C6F-4784-83AC-30756D8F10B3}" type="datetimeFigureOut">
              <a:rPr lang="en-US" smtClean="0"/>
              <a:t>1/4/16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71D3E-5A18-49EB-AD2A-429AF165759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advClick="0"/>
    </mc:Choice>
    <mc:Fallback>
      <p:transition xmlns:p14="http://schemas.microsoft.com/office/powerpoint/2010/main" spd="slow"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t>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advClick="0"/>
    </mc:Choice>
    <mc:Fallback>
      <p:transition xmlns:p14="http://schemas.microsoft.com/office/powerpoint/2010/main" spd="slow"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B1115196-1C6F-4784-83AC-30756D8F10B3}" type="datetimeFigureOut">
              <a:rPr lang="en-US" smtClean="0"/>
              <a:t>1/4/16</a:t>
            </a:fld>
            <a:endParaRPr lang="en-US"/>
          </a:p>
        </p:txBody>
      </p:sp>
      <p:sp>
        <p:nvSpPr>
          <p:cNvPr id="5" name="Footer Placeholder 4"/>
          <p:cNvSpPr>
            <a:spLocks noGrp="1"/>
          </p:cNvSpPr>
          <p:nvPr>
            <p:ph type="ftr" sz="quarter" idx="11"/>
          </p:nvPr>
        </p:nvSpPr>
        <p:spPr>
          <a:xfrm>
            <a:off x="7238999" y="6356350"/>
            <a:ext cx="1446213"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886BB73A-582F-4420-9A14-CB10A2B2E5E8}" type="slidenum">
              <a:rPr lang="en-US" smtClean="0"/>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mc:AlternateContent xmlns:mc="http://schemas.openxmlformats.org/markup-compatibility/2006">
    <mc:Choice xmlns:p14="http://schemas.microsoft.com/office/powerpoint/2010/main" Requires="p14">
      <p:transition spd="slow" p14:dur="2000" advClick="0"/>
    </mc:Choice>
    <mc:Fallback>
      <p:transition xmlns:p14="http://schemas.microsoft.com/office/powerpoint/2010/main" spd="slow"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marL="1946275" indent="-227013">
              <a:tabLst/>
              <a:defRPr sz="1600"/>
            </a:lvl6pPr>
            <a:lvl7pPr marL="2173288" indent="-227013">
              <a:tabLst/>
              <a:defRPr sz="1600"/>
            </a:lvl7pPr>
            <a:lvl8pPr marL="2398713" indent="-227013">
              <a:tabLst/>
              <a:defRPr sz="1600"/>
            </a:lvl8pPr>
            <a:lvl9pPr marL="2625725" indent="-227013">
              <a:tabLst/>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115196-1C6F-4784-83AC-30756D8F10B3}" type="datetimeFigureOut">
              <a:rPr lang="en-US" smtClean="0"/>
              <a:t>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advClick="0"/>
    </mc:Choice>
    <mc:Fallback>
      <p:transition xmlns:p14="http://schemas.microsoft.com/office/powerpoint/2010/main" spd="slow"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1115196-1C6F-4784-83AC-30756D8F10B3}" type="datetimeFigureOut">
              <a:rPr lang="en-US" smtClean="0"/>
              <a:t>1/4/16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advClick="0"/>
    </mc:Choice>
    <mc:Fallback>
      <p:transition xmlns:p14="http://schemas.microsoft.com/office/powerpoint/2010/main" spd="slow"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115196-1C6F-4784-83AC-30756D8F10B3}" type="datetimeFigureOut">
              <a:rPr lang="en-US" smtClean="0"/>
              <a:t>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71D3E-5A18-49EB-AD2A-429AF165759F}" type="slidenum">
              <a:rPr lang="en-US" smtClean="0"/>
              <a:t>‹#›</a:t>
            </a:fld>
            <a:endParaRPr lang="en-US"/>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mc:AlternateContent xmlns:mc="http://schemas.openxmlformats.org/markup-compatibility/2006">
    <mc:Choice xmlns:p14="http://schemas.microsoft.com/office/powerpoint/2010/main" Requires="p14">
      <p:transition spd="slow" p14:dur="2000" advClick="0"/>
    </mc:Choice>
    <mc:Fallback>
      <p:transition xmlns:p14="http://schemas.microsoft.com/office/powerpoint/2010/main" spd="slow"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115196-1C6F-4784-83AC-30756D8F10B3}" type="datetimeFigureOut">
              <a:rPr lang="en-US" smtClean="0"/>
              <a:t>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71D3E-5A18-49EB-AD2A-429AF165759F}" type="slidenum">
              <a:rPr lang="en-US" smtClean="0"/>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mc:AlternateContent xmlns:mc="http://schemas.openxmlformats.org/markup-compatibility/2006">
    <mc:Choice xmlns:p14="http://schemas.microsoft.com/office/powerpoint/2010/main" Requires="p14">
      <p:transition spd="slow" p14:dur="2000" advClick="0"/>
    </mc:Choice>
    <mc:Fallback>
      <p:transition xmlns:p14="http://schemas.microsoft.com/office/powerpoint/2010/main" spd="slow"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115196-1C6F-4784-83AC-30756D8F10B3}" type="datetimeFigureOut">
              <a:rPr lang="en-US" smtClean="0"/>
              <a:t>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71D3E-5A18-49EB-AD2A-429AF165759F}" type="slidenum">
              <a:rPr lang="en-US" smtClean="0"/>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mc:AlternateContent xmlns:mc="http://schemas.openxmlformats.org/markup-compatibility/2006">
    <mc:Choice xmlns:p14="http://schemas.microsoft.com/office/powerpoint/2010/main" Requires="p14">
      <p:transition spd="slow" p14:dur="2000" advClick="0"/>
    </mc:Choice>
    <mc:Fallback>
      <p:transition xmlns:p14="http://schemas.microsoft.com/office/powerpoint/2010/main" spd="slow"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1115196-1C6F-4784-83AC-30756D8F10B3}" type="datetimeFigureOut">
              <a:rPr lang="en-US" smtClean="0"/>
              <a:t>1/4/16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advClick="0"/>
    </mc:Choice>
    <mc:Fallback>
      <p:transition xmlns:p14="http://schemas.microsoft.com/office/powerpoint/2010/main" spd="slow" advClick="0"/>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en-US" dirty="0" smtClean="0"/>
              <a:t>Click to edit Master title style</a:t>
            </a:r>
            <a:endParaRPr dirty="0"/>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b="1">
                <a:solidFill>
                  <a:schemeClr val="tx1">
                    <a:lumMod val="50000"/>
                    <a:lumOff val="50000"/>
                  </a:schemeClr>
                </a:solidFill>
                <a:latin typeface="Arial"/>
              </a:defRPr>
            </a:lvl1pPr>
          </a:lstStyle>
          <a:p>
            <a:fld id="{B1115196-1C6F-4784-83AC-30756D8F10B3}" type="datetimeFigureOut">
              <a:rPr lang="en-US" smtClean="0"/>
              <a:pPr/>
              <a:t>1/4/16</a:t>
            </a:fld>
            <a:endParaRPr lang="en-US" dirty="0"/>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a:defRPr sz="1100" b="1">
                <a:solidFill>
                  <a:schemeClr val="tx1">
                    <a:lumMod val="50000"/>
                    <a:lumOff val="50000"/>
                  </a:schemeClr>
                </a:solidFill>
                <a:latin typeface="Arial"/>
              </a:defRPr>
            </a:lvl1pPr>
          </a:lstStyle>
          <a:p>
            <a:endParaRPr lang="en-US" dirty="0"/>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latin typeface="Arial"/>
              </a:defRPr>
            </a:lvl1pPr>
          </a:lstStyle>
          <a:p>
            <a:fld id="{19371D3E-5A18-49EB-AD2A-429AF165759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 id="2147483707" r:id="rId15"/>
    <p:sldLayoutId id="2147483708" r:id="rId16"/>
  </p:sldLayoutIdLst>
  <mc:AlternateContent xmlns:mc="http://schemas.openxmlformats.org/markup-compatibility/2006">
    <mc:Choice xmlns:p14="http://schemas.microsoft.com/office/powerpoint/2010/main" Requires="p14">
      <p:transition spd="slow" p14:dur="2000" advClick="0"/>
    </mc:Choice>
    <mc:Fallback>
      <p:transition xmlns:p14="http://schemas.microsoft.com/office/powerpoint/2010/main" spd="slow" advClick="0"/>
    </mc:Fallback>
  </mc:AlternateContent>
  <p:txStyles>
    <p:titleStyle>
      <a:lvl1pPr algn="ctr" defTabSz="914400" rtl="0" eaLnBrk="1" latinLnBrk="0" hangingPunct="1">
        <a:spcBef>
          <a:spcPct val="0"/>
        </a:spcBef>
        <a:buNone/>
        <a:defRPr sz="4600" kern="1200">
          <a:solidFill>
            <a:schemeClr val="bg1"/>
          </a:solidFill>
          <a:latin typeface="Arial"/>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Arial"/>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Arial"/>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Arial"/>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Arial"/>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Arial"/>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jpeg"/><Relationship Id="rId5" Type="http://schemas.openxmlformats.org/officeDocument/2006/relationships/hyperlink" Target="mailto:billowsky@ccconlineed.org" TargetMode="External"/><Relationship Id="rId6" Type="http://schemas.openxmlformats.org/officeDocument/2006/relationships/hyperlink" Target="http://www.ccconlineed.org" TargetMode="External"/><Relationship Id="rId7" Type="http://schemas.openxmlformats.org/officeDocument/2006/relationships/image" Target="../media/image10.png"/><Relationship Id="rId8" Type="http://schemas.openxmlformats.org/officeDocument/2006/relationships/image" Target="../media/image11.png"/><Relationship Id="rId9" Type="http://schemas.openxmlformats.org/officeDocument/2006/relationships/image" Target="../media/image12.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hyperlink" Target="https://lumen.instructure.com/courses/63104/pages/introduction-to-active-reading?module_item_id=952338"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hyperlink" Target="https://www.youtube.com/watch?v=pdAfIqRt60c&amp;list=PL8F43A67F38DE3D5D"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hyperlink" Target="https://owl.english.purdue.edu/owl/section/3/3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xml"/><Relationship Id="rId3" Type="http://schemas.openxmlformats.org/officeDocument/2006/relationships/image" Target="../media/image1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hyperlink" Target="https://www.youtube.com/watch?v=he5HPPIIdVY"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6.png"/><Relationship Id="rId3" Type="http://schemas.openxmlformats.org/officeDocument/2006/relationships/hyperlink" Target="http://cnx.org/contents/30189442-6998-4686-ac05-ed152b91b9de@17.38:40/Introductory_Statistic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a4I_Wp_HMUY"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CCCOnlineEd.org" TargetMode="External"/><Relationship Id="rId4" Type="http://schemas.openxmlformats.org/officeDocument/2006/relationships/hyperlink" Target="http://ccctechedge.org" TargetMode="External"/><Relationship Id="rId5" Type="http://schemas.openxmlformats.org/officeDocument/2006/relationships/hyperlink" Target="mailto:billowsky@CCCOnlineEd.Org" TargetMode="External"/><Relationship Id="rId6" Type="http://schemas.openxmlformats.org/officeDocument/2006/relationships/image" Target="../media/image8.png"/><Relationship Id="rId7" Type="http://schemas.openxmlformats.org/officeDocument/2006/relationships/hyperlink" Target="http://www.ccconlineed.org" TargetMode="External"/><Relationship Id="rId8" Type="http://schemas.openxmlformats.org/officeDocument/2006/relationships/image" Target="../media/image10.png"/><Relationship Id="rId9" Type="http://schemas.openxmlformats.org/officeDocument/2006/relationships/image" Target="../media/image12.jp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hyperlink" Target="https://owl.english.purdue.edu/owl/resource/558/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4001" y="230818"/>
            <a:ext cx="6828916" cy="2674455"/>
          </a:xfrm>
        </p:spPr>
        <p:txBody>
          <a:bodyPr>
            <a:normAutofit/>
          </a:bodyPr>
          <a:lstStyle/>
          <a:p>
            <a:pPr algn="l"/>
            <a:r>
              <a:rPr lang="en-US" sz="4800" dirty="0" smtClean="0"/>
              <a:t>Embedding Basic Skills Support into </a:t>
            </a:r>
            <a:r>
              <a:rPr lang="en-US" sz="4800" dirty="0" smtClean="0"/>
              <a:t>Face-to-Face &amp; </a:t>
            </a:r>
            <a:r>
              <a:rPr lang="en-US" sz="4800" dirty="0" smtClean="0"/>
              <a:t>Online </a:t>
            </a:r>
            <a:r>
              <a:rPr lang="en-US" sz="4800" dirty="0" smtClean="0"/>
              <a:t>Courses</a:t>
            </a:r>
            <a:endParaRPr lang="en-US" sz="4800" dirty="0"/>
          </a:p>
        </p:txBody>
      </p:sp>
      <p:pic>
        <p:nvPicPr>
          <p:cNvPr id="6" name="Picture 5"/>
          <p:cNvPicPr>
            <a:picLocks noChangeAspect="1"/>
          </p:cNvPicPr>
          <p:nvPr/>
        </p:nvPicPr>
        <p:blipFill>
          <a:blip r:embed="rId3"/>
          <a:stretch>
            <a:fillRect/>
          </a:stretch>
        </p:blipFill>
        <p:spPr>
          <a:xfrm>
            <a:off x="2765500" y="5729419"/>
            <a:ext cx="6288721" cy="802467"/>
          </a:xfrm>
          <a:prstGeom prst="rect">
            <a:avLst/>
          </a:prstGeom>
        </p:spPr>
      </p:pic>
      <p:sp>
        <p:nvSpPr>
          <p:cNvPr id="7" name="Subtitle 6"/>
          <p:cNvSpPr>
            <a:spLocks noGrp="1"/>
          </p:cNvSpPr>
          <p:nvPr>
            <p:ph type="subTitle" idx="1"/>
          </p:nvPr>
        </p:nvSpPr>
        <p:spPr>
          <a:xfrm flipH="1">
            <a:off x="-586193" y="5470526"/>
            <a:ext cx="364559" cy="185616"/>
          </a:xfrm>
        </p:spPr>
        <p:txBody>
          <a:bodyPr>
            <a:normAutofit fontScale="47500" lnSpcReduction="20000"/>
          </a:bodyPr>
          <a:lstStyle/>
          <a:p>
            <a:endParaRPr lang="en-US" sz="3200" dirty="0">
              <a:latin typeface="Verdana"/>
              <a:cs typeface="Verdana"/>
            </a:endParaRPr>
          </a:p>
        </p:txBody>
      </p:sp>
      <p:pic>
        <p:nvPicPr>
          <p:cNvPr id="4" name="Picture 3" descr="BSI_6-30-14.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87505" y="840204"/>
            <a:ext cx="1684064" cy="1740200"/>
          </a:xfrm>
          <a:prstGeom prst="rect">
            <a:avLst/>
          </a:prstGeom>
        </p:spPr>
      </p:pic>
      <p:sp>
        <p:nvSpPr>
          <p:cNvPr id="5" name="TextBox 4"/>
          <p:cNvSpPr txBox="1"/>
          <p:nvPr/>
        </p:nvSpPr>
        <p:spPr>
          <a:xfrm>
            <a:off x="4007901" y="3282921"/>
            <a:ext cx="4931808" cy="2308324"/>
          </a:xfrm>
          <a:prstGeom prst="rect">
            <a:avLst/>
          </a:prstGeom>
          <a:noFill/>
        </p:spPr>
        <p:txBody>
          <a:bodyPr wrap="square" rtlCol="0">
            <a:spAutoFit/>
          </a:bodyPr>
          <a:lstStyle/>
          <a:p>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a:cs typeface="Arial"/>
              </a:rPr>
              <a:t>Barbara Illowsky, PhD</a:t>
            </a:r>
          </a:p>
          <a:p>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a:cs typeface="Arial"/>
              </a:rPr>
              <a:t>Dean of Basic Skills &amp; OER, OEI</a:t>
            </a:r>
          </a:p>
          <a:p>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a:cs typeface="Arial"/>
              </a:rPr>
              <a:t>January 22, 2016</a:t>
            </a:r>
          </a:p>
          <a:p>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a:cs typeface="Arial"/>
            </a:endParaRPr>
          </a:p>
          <a:p>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a:cs typeface="Arial"/>
                <a:hlinkClick r:id="rId5"/>
              </a:rPr>
              <a:t>billowsky@cccOnlineEd.org</a:t>
            </a:r>
            <a:endPar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a:cs typeface="Arial"/>
            </a:endParaRPr>
          </a:p>
          <a:p>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a:cs typeface="Arial"/>
              </a:rPr>
              <a:t>@DrBSI</a:t>
            </a:r>
          </a:p>
        </p:txBody>
      </p:sp>
      <p:pic>
        <p:nvPicPr>
          <p:cNvPr id="11" name="Picture 10">
            <a:hlinkClick r:id="rId6"/>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472000" y="5729419"/>
            <a:ext cx="923387" cy="832802"/>
          </a:xfrm>
          <a:prstGeom prst="rect">
            <a:avLst/>
          </a:prstGeom>
        </p:spPr>
      </p:pic>
      <p:pic>
        <p:nvPicPr>
          <p:cNvPr id="3" name="Picture 2"/>
          <p:cNvPicPr>
            <a:picLocks noChangeAspect="1"/>
          </p:cNvPicPr>
          <p:nvPr/>
        </p:nvPicPr>
        <p:blipFill>
          <a:blip r:embed="rId8"/>
          <a:stretch>
            <a:fillRect/>
          </a:stretch>
        </p:blipFill>
        <p:spPr>
          <a:xfrm>
            <a:off x="7438534" y="6199913"/>
            <a:ext cx="1501175" cy="528823"/>
          </a:xfrm>
          <a:prstGeom prst="rect">
            <a:avLst/>
          </a:prstGeom>
        </p:spPr>
      </p:pic>
      <p:pic>
        <p:nvPicPr>
          <p:cNvPr id="8" name="Picture 7" descr="fhda-logo.jp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534589" y="5656142"/>
            <a:ext cx="1230912" cy="996812"/>
          </a:xfrm>
          <a:prstGeom prst="rect">
            <a:avLst/>
          </a:prstGeom>
        </p:spPr>
      </p:pic>
    </p:spTree>
    <p:extLst>
      <p:ext uri="{BB962C8B-B14F-4D97-AF65-F5344CB8AC3E}">
        <p14:creationId xmlns:p14="http://schemas.microsoft.com/office/powerpoint/2010/main" val="546944003"/>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xmlns:p14="http://schemas.microsoft.com/office/powerpoint/2010/main" spd="slow" advClick="0"/>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Reading</a:t>
            </a:r>
            <a:endParaRPr lang="en-US" dirty="0"/>
          </a:p>
        </p:txBody>
      </p:sp>
      <p:sp>
        <p:nvSpPr>
          <p:cNvPr id="3" name="Rectangle 2"/>
          <p:cNvSpPr/>
          <p:nvPr/>
        </p:nvSpPr>
        <p:spPr>
          <a:xfrm>
            <a:off x="229697" y="2182503"/>
            <a:ext cx="8647447" cy="4154983"/>
          </a:xfrm>
          <a:prstGeom prst="rect">
            <a:avLst/>
          </a:prstGeom>
        </p:spPr>
        <p:txBody>
          <a:bodyPr wrap="square">
            <a:spAutoFit/>
          </a:bodyPr>
          <a:lstStyle/>
          <a:p>
            <a:r>
              <a:rPr lang="en-US" sz="3200" b="1" dirty="0"/>
              <a:t>A</a:t>
            </a:r>
            <a:r>
              <a:rPr lang="en-US" sz="3200" b="1" dirty="0" smtClean="0"/>
              <a:t>ssignment: </a:t>
            </a:r>
            <a:r>
              <a:rPr lang="en-US" sz="3200" dirty="0" smtClean="0"/>
              <a:t>read Chapters 1 – 4 of the text</a:t>
            </a:r>
          </a:p>
          <a:p>
            <a:endParaRPr lang="en-US" sz="3200" dirty="0" smtClean="0"/>
          </a:p>
          <a:p>
            <a:r>
              <a:rPr lang="en-US" sz="3200" b="1" dirty="0" smtClean="0"/>
              <a:t>Problem: </a:t>
            </a:r>
            <a:r>
              <a:rPr lang="en-US" sz="3200" dirty="0" smtClean="0"/>
              <a:t>student has basic skills need in active reading</a:t>
            </a:r>
          </a:p>
          <a:p>
            <a:endParaRPr lang="en-US" sz="3200" dirty="0" smtClean="0"/>
          </a:p>
          <a:p>
            <a:r>
              <a:rPr lang="en-US" sz="3200" b="1" dirty="0" smtClean="0"/>
              <a:t>Solution: “</a:t>
            </a:r>
            <a:r>
              <a:rPr lang="en-US" sz="3200" b="1" u="sng" dirty="0" smtClean="0">
                <a:solidFill>
                  <a:srgbClr val="3366FF"/>
                </a:solidFill>
              </a:rPr>
              <a:t>Need help reading?</a:t>
            </a:r>
            <a:r>
              <a:rPr lang="en-US" sz="3200" b="1" dirty="0" smtClean="0"/>
              <a:t>”</a:t>
            </a:r>
          </a:p>
          <a:p>
            <a:r>
              <a:rPr lang="en-US" sz="2400" dirty="0">
                <a:solidFill>
                  <a:srgbClr val="000000"/>
                </a:solidFill>
                <a:latin typeface="Lucida Grande"/>
                <a:ea typeface="Lucida Grande"/>
                <a:cs typeface="Lucida Grande"/>
                <a:hlinkClick r:id="rId2"/>
              </a:rPr>
              <a:t>https://lumen.instructure.com/courses/63104/pages/introduction-to-active-reading?module_item_id=</a:t>
            </a:r>
            <a:r>
              <a:rPr lang="en-US" sz="2400" dirty="0" smtClean="0">
                <a:solidFill>
                  <a:srgbClr val="000000"/>
                </a:solidFill>
                <a:latin typeface="Lucida Grande"/>
                <a:ea typeface="Lucida Grande"/>
                <a:cs typeface="Lucida Grande"/>
                <a:hlinkClick r:id="rId2"/>
              </a:rPr>
              <a:t>952338</a:t>
            </a:r>
            <a:r>
              <a:rPr lang="en-US" sz="2400" dirty="0" smtClean="0">
                <a:solidFill>
                  <a:srgbClr val="000000"/>
                </a:solidFill>
                <a:latin typeface="Lucida Grande"/>
                <a:ea typeface="Lucida Grande"/>
                <a:cs typeface="Lucida Grande"/>
              </a:rPr>
              <a:t> </a:t>
            </a:r>
            <a:endParaRPr lang="en-US" sz="2400" dirty="0"/>
          </a:p>
        </p:txBody>
      </p:sp>
    </p:spTree>
    <p:extLst>
      <p:ext uri="{BB962C8B-B14F-4D97-AF65-F5344CB8AC3E}">
        <p14:creationId xmlns:p14="http://schemas.microsoft.com/office/powerpoint/2010/main" val="1940291110"/>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xmlns:p14="http://schemas.microsoft.com/office/powerpoint/2010/main" spd="slow" advClick="0"/>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Writing</a:t>
            </a:r>
            <a:endParaRPr lang="en-US" dirty="0"/>
          </a:p>
        </p:txBody>
      </p:sp>
      <p:sp>
        <p:nvSpPr>
          <p:cNvPr id="3" name="Rectangle 2"/>
          <p:cNvSpPr/>
          <p:nvPr/>
        </p:nvSpPr>
        <p:spPr>
          <a:xfrm>
            <a:off x="121605" y="2182503"/>
            <a:ext cx="8755539" cy="3785651"/>
          </a:xfrm>
          <a:prstGeom prst="rect">
            <a:avLst/>
          </a:prstGeom>
        </p:spPr>
        <p:txBody>
          <a:bodyPr wrap="square">
            <a:spAutoFit/>
          </a:bodyPr>
          <a:lstStyle/>
          <a:p>
            <a:r>
              <a:rPr lang="en-US" sz="3200" b="1" dirty="0"/>
              <a:t>A</a:t>
            </a:r>
            <a:r>
              <a:rPr lang="en-US" sz="3200" b="1" dirty="0" smtClean="0"/>
              <a:t>ssignment: </a:t>
            </a:r>
            <a:r>
              <a:rPr lang="en-US" sz="3200" dirty="0" smtClean="0"/>
              <a:t>write an x-page paper </a:t>
            </a:r>
            <a:endParaRPr lang="en-US" sz="1600" dirty="0" smtClean="0"/>
          </a:p>
          <a:p>
            <a:endParaRPr lang="en-US" sz="1600" dirty="0" smtClean="0"/>
          </a:p>
          <a:p>
            <a:r>
              <a:rPr lang="en-US" sz="3200" b="1" dirty="0" smtClean="0"/>
              <a:t>Problem: </a:t>
            </a:r>
            <a:r>
              <a:rPr lang="en-US" sz="3200" dirty="0" smtClean="0"/>
              <a:t>student does not know the formatting requirements in writing and has not yet taken English composition</a:t>
            </a:r>
            <a:endParaRPr lang="en-US" sz="1600" dirty="0" smtClean="0"/>
          </a:p>
          <a:p>
            <a:endParaRPr lang="en-US" sz="1600" dirty="0" smtClean="0"/>
          </a:p>
          <a:p>
            <a:r>
              <a:rPr lang="en-US" sz="3200" b="1" dirty="0" smtClean="0"/>
              <a:t>Solution: “</a:t>
            </a:r>
            <a:r>
              <a:rPr lang="en-US" sz="3200" b="1" u="sng" dirty="0" smtClean="0">
                <a:solidFill>
                  <a:srgbClr val="3366FF"/>
                </a:solidFill>
              </a:rPr>
              <a:t>Need help with formatting?</a:t>
            </a:r>
            <a:r>
              <a:rPr lang="en-US" sz="3200" b="1" dirty="0" smtClean="0"/>
              <a:t>”</a:t>
            </a:r>
          </a:p>
          <a:p>
            <a:r>
              <a:rPr lang="en-US" sz="2400" dirty="0" smtClean="0">
                <a:solidFill>
                  <a:srgbClr val="000000"/>
                </a:solidFill>
                <a:latin typeface="Lucida Grande"/>
                <a:ea typeface="Lucida Grande"/>
                <a:cs typeface="Lucida Grande"/>
                <a:hlinkClick r:id="rId2"/>
              </a:rPr>
              <a:t>https</a:t>
            </a:r>
            <a:r>
              <a:rPr lang="en-US" sz="2400" dirty="0">
                <a:solidFill>
                  <a:srgbClr val="000000"/>
                </a:solidFill>
                <a:latin typeface="Lucida Grande"/>
                <a:ea typeface="Lucida Grande"/>
                <a:cs typeface="Lucida Grande"/>
                <a:hlinkClick r:id="rId2"/>
              </a:rPr>
              <a:t>://www.youtube.com/watch?v=pdAfIqRt60c&amp;list=</a:t>
            </a:r>
            <a:r>
              <a:rPr lang="en-US" sz="2400" dirty="0" smtClean="0">
                <a:solidFill>
                  <a:srgbClr val="000000"/>
                </a:solidFill>
                <a:latin typeface="Lucida Grande"/>
                <a:ea typeface="Lucida Grande"/>
                <a:cs typeface="Lucida Grande"/>
                <a:hlinkClick r:id="rId2"/>
              </a:rPr>
              <a:t>PL8F43A67F38DE3D5D</a:t>
            </a:r>
            <a:r>
              <a:rPr lang="en-US" sz="2400" dirty="0" smtClean="0">
                <a:solidFill>
                  <a:srgbClr val="000000"/>
                </a:solidFill>
                <a:latin typeface="Lucida Grande"/>
                <a:ea typeface="Lucida Grande"/>
                <a:cs typeface="Lucida Grande"/>
              </a:rPr>
              <a:t> </a:t>
            </a:r>
            <a:endParaRPr lang="en-US" sz="2400" dirty="0"/>
          </a:p>
        </p:txBody>
      </p:sp>
    </p:spTree>
    <p:extLst>
      <p:ext uri="{BB962C8B-B14F-4D97-AF65-F5344CB8AC3E}">
        <p14:creationId xmlns:p14="http://schemas.microsoft.com/office/powerpoint/2010/main" val="792892299"/>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xmlns:p14="http://schemas.microsoft.com/office/powerpoint/2010/main" spd="slow" advClick="0"/>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Writing</a:t>
            </a:r>
            <a:endParaRPr lang="en-US" dirty="0"/>
          </a:p>
        </p:txBody>
      </p:sp>
      <p:sp>
        <p:nvSpPr>
          <p:cNvPr id="3" name="Rectangle 2"/>
          <p:cNvSpPr/>
          <p:nvPr/>
        </p:nvSpPr>
        <p:spPr>
          <a:xfrm>
            <a:off x="229697" y="2182503"/>
            <a:ext cx="8914303" cy="4632037"/>
          </a:xfrm>
          <a:prstGeom prst="rect">
            <a:avLst/>
          </a:prstGeom>
        </p:spPr>
        <p:txBody>
          <a:bodyPr wrap="square">
            <a:spAutoFit/>
          </a:bodyPr>
          <a:lstStyle/>
          <a:p>
            <a:r>
              <a:rPr lang="en-US" sz="3200" b="1" dirty="0"/>
              <a:t>A</a:t>
            </a:r>
            <a:r>
              <a:rPr lang="en-US" sz="3200" b="1" dirty="0" smtClean="0"/>
              <a:t>ssignment: </a:t>
            </a:r>
            <a:r>
              <a:rPr lang="en-US" sz="3200" dirty="0" smtClean="0"/>
              <a:t>write an x-page paper </a:t>
            </a:r>
            <a:endParaRPr lang="en-US" dirty="0" smtClean="0"/>
          </a:p>
          <a:p>
            <a:endParaRPr lang="en-US" dirty="0" smtClean="0"/>
          </a:p>
          <a:p>
            <a:r>
              <a:rPr lang="en-US" sz="3200" b="1" dirty="0" smtClean="0"/>
              <a:t>Problem: </a:t>
            </a:r>
            <a:r>
              <a:rPr lang="en-US" sz="3200" dirty="0" smtClean="0"/>
              <a:t>student does not understand difference between plagiarism and quoting sources</a:t>
            </a:r>
            <a:endParaRPr lang="en-US" dirty="0" smtClean="0"/>
          </a:p>
          <a:p>
            <a:endParaRPr lang="en-US" dirty="0" smtClean="0"/>
          </a:p>
          <a:p>
            <a:r>
              <a:rPr lang="en-US" sz="3200" b="1" dirty="0" smtClean="0"/>
              <a:t>Solution: “</a:t>
            </a:r>
            <a:r>
              <a:rPr lang="en-US" sz="3200" b="1" u="sng" dirty="0" smtClean="0">
                <a:solidFill>
                  <a:srgbClr val="3366FF"/>
                </a:solidFill>
              </a:rPr>
              <a:t>Help with how to quote</a:t>
            </a:r>
            <a:r>
              <a:rPr lang="en-US" sz="3200" b="1" dirty="0" smtClean="0"/>
              <a:t>”</a:t>
            </a:r>
            <a:endParaRPr lang="en-US" sz="2400" dirty="0">
              <a:solidFill>
                <a:srgbClr val="000000"/>
              </a:solidFill>
              <a:latin typeface="Lucida Grande"/>
              <a:ea typeface="Lucida Grande"/>
              <a:cs typeface="Lucida Grande"/>
            </a:endParaRPr>
          </a:p>
          <a:p>
            <a:r>
              <a:rPr lang="en-US" sz="2400" dirty="0">
                <a:solidFill>
                  <a:srgbClr val="000000"/>
                </a:solidFill>
                <a:latin typeface="Lucida Grande"/>
                <a:ea typeface="Lucida Grande"/>
                <a:cs typeface="Lucida Grande"/>
                <a:hlinkClick r:id="rId2"/>
              </a:rPr>
              <a:t>https://lumen.instructure.com/courses/63104/pages/plagiarism-3?module_item_id=952312  </a:t>
            </a:r>
            <a:r>
              <a:rPr lang="en-US" sz="1100" dirty="0">
                <a:solidFill>
                  <a:srgbClr val="000000"/>
                </a:solidFill>
                <a:latin typeface="Lucida Grande"/>
                <a:ea typeface="Lucida Grande"/>
                <a:cs typeface="Lucida Grande"/>
                <a:hlinkClick r:id="rId2"/>
              </a:rPr>
              <a:t> </a:t>
            </a:r>
            <a:endParaRPr lang="en-US" sz="1100" dirty="0" smtClean="0">
              <a:solidFill>
                <a:srgbClr val="000000"/>
              </a:solidFill>
              <a:latin typeface="Lucida Grande"/>
              <a:ea typeface="Lucida Grande"/>
              <a:cs typeface="Lucida Grande"/>
              <a:hlinkClick r:id="rId2"/>
            </a:endParaRPr>
          </a:p>
          <a:p>
            <a:endParaRPr lang="en-US" sz="1100" dirty="0">
              <a:solidFill>
                <a:srgbClr val="000000"/>
              </a:solidFill>
              <a:latin typeface="Lucida Grande"/>
              <a:ea typeface="Lucida Grande"/>
              <a:cs typeface="Lucida Grande"/>
              <a:hlinkClick r:id="rId2"/>
            </a:endParaRPr>
          </a:p>
          <a:p>
            <a:r>
              <a:rPr lang="en-US" sz="2400" dirty="0">
                <a:solidFill>
                  <a:srgbClr val="000000"/>
                </a:solidFill>
                <a:latin typeface="Lucida Grande"/>
                <a:ea typeface="Lucida Grande"/>
                <a:cs typeface="Lucida Grande"/>
                <a:hlinkClick r:id="rId2"/>
              </a:rPr>
              <a:t>https://owl.english.purdue.edu/owl/section/3/33/</a:t>
            </a:r>
            <a:r>
              <a:rPr lang="en-US" sz="2400" dirty="0">
                <a:solidFill>
                  <a:srgbClr val="000000"/>
                </a:solidFill>
                <a:latin typeface="Lucida Grande"/>
                <a:ea typeface="Lucida Grande"/>
                <a:cs typeface="Lucida Grande"/>
              </a:rPr>
              <a:t> </a:t>
            </a:r>
          </a:p>
          <a:p>
            <a:endParaRPr lang="en-US" sz="2400" dirty="0">
              <a:solidFill>
                <a:srgbClr val="000000"/>
              </a:solidFill>
              <a:latin typeface="Lucida Grande"/>
              <a:ea typeface="Lucida Grande"/>
              <a:cs typeface="Lucida Grande"/>
              <a:hlinkClick r:id="rId2"/>
            </a:endParaRPr>
          </a:p>
          <a:p>
            <a:endParaRPr lang="en-US" sz="2400" dirty="0"/>
          </a:p>
        </p:txBody>
      </p:sp>
    </p:spTree>
    <p:extLst>
      <p:ext uri="{BB962C8B-B14F-4D97-AF65-F5344CB8AC3E}">
        <p14:creationId xmlns:p14="http://schemas.microsoft.com/office/powerpoint/2010/main" val="2558419471"/>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xmlns:p14="http://schemas.microsoft.com/office/powerpoint/2010/main" spd="slow" advClick="0"/>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58709" y="1093188"/>
            <a:ext cx="514846" cy="404424"/>
          </a:xfrm>
        </p:spPr>
        <p:txBody>
          <a:bodyPr/>
          <a:lstStyle/>
          <a:p>
            <a:endParaRPr lang="en-US" dirty="0"/>
          </a:p>
        </p:txBody>
      </p:sp>
      <p:pic>
        <p:nvPicPr>
          <p:cNvPr id="3" name="Picture 2"/>
          <p:cNvPicPr>
            <a:picLocks noChangeAspect="1"/>
          </p:cNvPicPr>
          <p:nvPr/>
        </p:nvPicPr>
        <p:blipFill>
          <a:blip r:embed="rId2"/>
          <a:stretch>
            <a:fillRect/>
          </a:stretch>
        </p:blipFill>
        <p:spPr>
          <a:xfrm>
            <a:off x="-4677" y="0"/>
            <a:ext cx="9546242" cy="5944221"/>
          </a:xfrm>
          <a:prstGeom prst="rect">
            <a:avLst/>
          </a:prstGeom>
        </p:spPr>
      </p:pic>
    </p:spTree>
    <p:extLst>
      <p:ext uri="{BB962C8B-B14F-4D97-AF65-F5344CB8AC3E}">
        <p14:creationId xmlns:p14="http://schemas.microsoft.com/office/powerpoint/2010/main" val="2801021359"/>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xmlns:p14="http://schemas.microsoft.com/office/powerpoint/2010/main" spd="slow" advClick="0"/>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Sociology Course</a:t>
            </a:r>
            <a:endParaRPr lang="en-US" dirty="0"/>
          </a:p>
        </p:txBody>
      </p:sp>
      <p:pic>
        <p:nvPicPr>
          <p:cNvPr id="3" name="Picture 2"/>
          <p:cNvPicPr>
            <a:picLocks noChangeAspect="1"/>
          </p:cNvPicPr>
          <p:nvPr/>
        </p:nvPicPr>
        <p:blipFill>
          <a:blip r:embed="rId3"/>
          <a:stretch>
            <a:fillRect/>
          </a:stretch>
        </p:blipFill>
        <p:spPr>
          <a:xfrm>
            <a:off x="0" y="1488141"/>
            <a:ext cx="9144000" cy="5231423"/>
          </a:xfrm>
          <a:prstGeom prst="rect">
            <a:avLst/>
          </a:prstGeom>
        </p:spPr>
      </p:pic>
    </p:spTree>
    <p:extLst>
      <p:ext uri="{BB962C8B-B14F-4D97-AF65-F5344CB8AC3E}">
        <p14:creationId xmlns:p14="http://schemas.microsoft.com/office/powerpoint/2010/main" val="1869767343"/>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xmlns:p14="http://schemas.microsoft.com/office/powerpoint/2010/main" spd="slow" advClick="0"/>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Mathematics </a:t>
            </a:r>
            <a:r>
              <a:rPr lang="en-US" sz="3600" dirty="0" smtClean="0"/>
              <a:t>(ECON)</a:t>
            </a:r>
            <a:endParaRPr lang="en-US" sz="3600" dirty="0"/>
          </a:p>
        </p:txBody>
      </p:sp>
      <p:sp>
        <p:nvSpPr>
          <p:cNvPr id="3" name="TextBox 2"/>
          <p:cNvSpPr txBox="1"/>
          <p:nvPr/>
        </p:nvSpPr>
        <p:spPr>
          <a:xfrm>
            <a:off x="202675" y="2256165"/>
            <a:ext cx="8715005" cy="4216539"/>
          </a:xfrm>
          <a:prstGeom prst="rect">
            <a:avLst/>
          </a:prstGeom>
          <a:noFill/>
        </p:spPr>
        <p:txBody>
          <a:bodyPr wrap="square" rtlCol="0">
            <a:spAutoFit/>
          </a:bodyPr>
          <a:lstStyle/>
          <a:p>
            <a:r>
              <a:rPr lang="en-US" sz="3200" b="1" dirty="0" smtClean="0"/>
              <a:t>Economics assignment: </a:t>
            </a:r>
            <a:r>
              <a:rPr lang="en-US" sz="3200" dirty="0" smtClean="0"/>
              <a:t>find the equilibrium point for a supply/demand problem</a:t>
            </a:r>
          </a:p>
          <a:p>
            <a:endParaRPr lang="en-US" sz="3200" dirty="0"/>
          </a:p>
          <a:p>
            <a:r>
              <a:rPr lang="en-US" sz="3200" b="1" dirty="0" smtClean="0"/>
              <a:t>Problem: </a:t>
            </a:r>
            <a:r>
              <a:rPr lang="en-US" sz="3200" dirty="0" smtClean="0"/>
              <a:t>student does not remember how to find intersection point of two lines</a:t>
            </a:r>
            <a:endParaRPr lang="en-US" sz="1200" dirty="0" smtClean="0"/>
          </a:p>
          <a:p>
            <a:endParaRPr lang="en-US" sz="1200" dirty="0"/>
          </a:p>
          <a:p>
            <a:r>
              <a:rPr lang="en-US" sz="3200" b="1" dirty="0" smtClean="0"/>
              <a:t>Solution</a:t>
            </a:r>
            <a:r>
              <a:rPr lang="en-US" sz="3200" b="1" dirty="0"/>
              <a:t>: </a:t>
            </a:r>
            <a:r>
              <a:rPr lang="en-US" sz="3200" b="1" dirty="0" smtClean="0"/>
              <a:t>“</a:t>
            </a:r>
            <a:r>
              <a:rPr lang="en-US" sz="3200" b="1" u="sng" dirty="0" smtClean="0">
                <a:solidFill>
                  <a:srgbClr val="3366FF"/>
                </a:solidFill>
              </a:rPr>
              <a:t>Need help with finding equilibrium points?</a:t>
            </a:r>
            <a:r>
              <a:rPr lang="en-US" sz="3200" b="1" dirty="0" smtClean="0"/>
              <a:t>”</a:t>
            </a:r>
          </a:p>
          <a:p>
            <a:r>
              <a:rPr lang="en-US" sz="3200" dirty="0" smtClean="0"/>
              <a:t>4</a:t>
            </a:r>
            <a:r>
              <a:rPr lang="en-US" sz="3200" dirty="0"/>
              <a:t>-minute video </a:t>
            </a:r>
            <a:r>
              <a:rPr lang="en-US" sz="2000" dirty="0">
                <a:hlinkClick r:id="rId2"/>
              </a:rPr>
              <a:t>https://www.youtube.com/watch?v=</a:t>
            </a:r>
            <a:r>
              <a:rPr lang="en-US" sz="2000" dirty="0" smtClean="0">
                <a:hlinkClick r:id="rId2"/>
              </a:rPr>
              <a:t>he5HPPIIdVY</a:t>
            </a:r>
            <a:r>
              <a:rPr lang="en-US" sz="2000" dirty="0" smtClean="0"/>
              <a:t> </a:t>
            </a:r>
            <a:endParaRPr lang="en-US" sz="2000" dirty="0"/>
          </a:p>
        </p:txBody>
      </p:sp>
    </p:spTree>
    <p:extLst>
      <p:ext uri="{BB962C8B-B14F-4D97-AF65-F5344CB8AC3E}">
        <p14:creationId xmlns:p14="http://schemas.microsoft.com/office/powerpoint/2010/main" val="161658043"/>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xmlns:p14="http://schemas.microsoft.com/office/powerpoint/2010/main" spd="slow" advClick="0"/>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697" y="186518"/>
            <a:ext cx="8647447" cy="1143000"/>
          </a:xfrm>
        </p:spPr>
        <p:txBody>
          <a:bodyPr/>
          <a:lstStyle/>
          <a:p>
            <a:r>
              <a:rPr lang="en-US" dirty="0" smtClean="0"/>
              <a:t>Example – Mathematics </a:t>
            </a:r>
            <a:r>
              <a:rPr lang="en-US" sz="3600" dirty="0" smtClean="0"/>
              <a:t>(PSYCH)</a:t>
            </a:r>
            <a:endParaRPr lang="en-US" sz="3600" dirty="0"/>
          </a:p>
        </p:txBody>
      </p:sp>
      <p:pic>
        <p:nvPicPr>
          <p:cNvPr id="4" name="Picture 3"/>
          <p:cNvPicPr>
            <a:picLocks noChangeAspect="1"/>
          </p:cNvPicPr>
          <p:nvPr/>
        </p:nvPicPr>
        <p:blipFill>
          <a:blip r:embed="rId2"/>
          <a:stretch>
            <a:fillRect/>
          </a:stretch>
        </p:blipFill>
        <p:spPr>
          <a:xfrm>
            <a:off x="106654" y="1157784"/>
            <a:ext cx="5554580" cy="2931185"/>
          </a:xfrm>
          <a:prstGeom prst="rect">
            <a:avLst/>
          </a:prstGeom>
        </p:spPr>
      </p:pic>
      <p:sp>
        <p:nvSpPr>
          <p:cNvPr id="5" name="Rectangle 4"/>
          <p:cNvSpPr/>
          <p:nvPr/>
        </p:nvSpPr>
        <p:spPr>
          <a:xfrm>
            <a:off x="106654" y="4088969"/>
            <a:ext cx="8770490" cy="2585323"/>
          </a:xfrm>
          <a:prstGeom prst="rect">
            <a:avLst/>
          </a:prstGeom>
        </p:spPr>
        <p:txBody>
          <a:bodyPr wrap="square">
            <a:spAutoFit/>
          </a:bodyPr>
          <a:lstStyle/>
          <a:p>
            <a:r>
              <a:rPr lang="en-US" dirty="0">
                <a:solidFill>
                  <a:schemeClr val="accent2">
                    <a:lumMod val="75000"/>
                  </a:schemeClr>
                </a:solidFill>
              </a:rPr>
              <a:t>The average IQ score on an IQ test is 100. Standard deviations describe how data are dispersed in a population and give context to large data sets. The bell curve uses the standard deviation to show how all scores are dispersed from the average score (Figure). In modern IQ testing, one standard deviation is 15 points. So a score of 85 would be described as “one standard deviation below the mean.” How would you describe a score of 115 and a score of 70? Any IQ score that falls within one standard deviation above and below the mean (between 85 and 115) is considered average, and 82% of the population has IQ scores in this range. An IQ score of 130 or above is considered a superior level</a:t>
            </a:r>
            <a:r>
              <a:rPr lang="en-US" dirty="0" smtClean="0">
                <a:solidFill>
                  <a:schemeClr val="accent2">
                    <a:lumMod val="75000"/>
                  </a:schemeClr>
                </a:solidFill>
              </a:rPr>
              <a:t>.         </a:t>
            </a:r>
            <a:r>
              <a:rPr lang="en-US" dirty="0" smtClean="0"/>
              <a:t>** From</a:t>
            </a:r>
            <a:r>
              <a:rPr lang="en-US" i="1" dirty="0" smtClean="0"/>
              <a:t> Psychology </a:t>
            </a:r>
            <a:r>
              <a:rPr lang="en-US" dirty="0" smtClean="0"/>
              <a:t>by OpenStax College, CC BY</a:t>
            </a:r>
            <a:endParaRPr lang="en-US" dirty="0"/>
          </a:p>
        </p:txBody>
      </p:sp>
      <p:sp>
        <p:nvSpPr>
          <p:cNvPr id="6" name="TextBox 5"/>
          <p:cNvSpPr txBox="1"/>
          <p:nvPr/>
        </p:nvSpPr>
        <p:spPr>
          <a:xfrm>
            <a:off x="6293649" y="2196312"/>
            <a:ext cx="2850351" cy="1969770"/>
          </a:xfrm>
          <a:prstGeom prst="rect">
            <a:avLst/>
          </a:prstGeom>
          <a:noFill/>
        </p:spPr>
        <p:txBody>
          <a:bodyPr wrap="square" rtlCol="0">
            <a:spAutoFit/>
          </a:bodyPr>
          <a:lstStyle/>
          <a:p>
            <a:pPr algn="ctr"/>
            <a:r>
              <a:rPr lang="en-US" sz="2800" b="1" dirty="0" smtClean="0"/>
              <a:t>Solution</a:t>
            </a:r>
            <a:r>
              <a:rPr lang="en-US" sz="2800" b="1" dirty="0"/>
              <a:t>: </a:t>
            </a:r>
            <a:endParaRPr lang="en-US" sz="2800" b="1" dirty="0" smtClean="0"/>
          </a:p>
          <a:p>
            <a:pPr algn="ctr"/>
            <a:r>
              <a:rPr lang="en-US" sz="2800" b="1" dirty="0" smtClean="0"/>
              <a:t>“</a:t>
            </a:r>
            <a:r>
              <a:rPr lang="en-US" sz="2800" b="1" u="sng" dirty="0" smtClean="0">
                <a:solidFill>
                  <a:srgbClr val="3366FF"/>
                </a:solidFill>
              </a:rPr>
              <a:t>Need help?</a:t>
            </a:r>
            <a:r>
              <a:rPr lang="en-US" sz="2800" b="1" dirty="0" smtClean="0"/>
              <a:t>”</a:t>
            </a:r>
          </a:p>
          <a:p>
            <a:pPr algn="ctr"/>
            <a:r>
              <a:rPr lang="en-US" sz="1200" b="1" dirty="0">
                <a:hlinkClick r:id="rId3"/>
              </a:rPr>
              <a:t>http://cnx.org/contents/30189442-6998-4686-ac05-ed152b91b9de@17.38:40/</a:t>
            </a:r>
            <a:r>
              <a:rPr lang="en-US" sz="1200" b="1" dirty="0" smtClean="0">
                <a:hlinkClick r:id="rId3"/>
              </a:rPr>
              <a:t>Introductory_Statistics</a:t>
            </a:r>
            <a:r>
              <a:rPr lang="en-US" sz="1200" b="1" dirty="0" smtClean="0"/>
              <a:t> </a:t>
            </a:r>
            <a:endParaRPr lang="en-US" sz="1200" b="1" dirty="0"/>
          </a:p>
          <a:p>
            <a:endParaRPr lang="en-US" dirty="0"/>
          </a:p>
        </p:txBody>
      </p:sp>
    </p:spTree>
    <p:extLst>
      <p:ext uri="{BB962C8B-B14F-4D97-AF65-F5344CB8AC3E}">
        <p14:creationId xmlns:p14="http://schemas.microsoft.com/office/powerpoint/2010/main" val="1057111741"/>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xmlns:p14="http://schemas.microsoft.com/office/powerpoint/2010/main" spd="slow" advClick="0"/>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Grammar</a:t>
            </a:r>
            <a:endParaRPr lang="en-US" dirty="0"/>
          </a:p>
        </p:txBody>
      </p:sp>
      <p:sp>
        <p:nvSpPr>
          <p:cNvPr id="5" name="Content Placeholder 4"/>
          <p:cNvSpPr>
            <a:spLocks noGrp="1"/>
          </p:cNvSpPr>
          <p:nvPr>
            <p:ph idx="1"/>
          </p:nvPr>
        </p:nvSpPr>
        <p:spPr>
          <a:xfrm>
            <a:off x="457200" y="2240872"/>
            <a:ext cx="8140297" cy="3498296"/>
          </a:xfrm>
        </p:spPr>
        <p:txBody>
          <a:bodyPr>
            <a:normAutofit fontScale="92500" lnSpcReduction="20000"/>
          </a:bodyPr>
          <a:lstStyle/>
          <a:p>
            <a:r>
              <a:rPr lang="en-US" sz="2800" b="1" dirty="0" smtClean="0">
                <a:latin typeface="Verdana"/>
                <a:cs typeface="Verdana"/>
              </a:rPr>
              <a:t>Useful for developmental writing courses.</a:t>
            </a:r>
            <a:endParaRPr lang="en-US" sz="2800" b="1" dirty="0">
              <a:latin typeface="Verdana"/>
              <a:cs typeface="Verdana"/>
            </a:endParaRPr>
          </a:p>
          <a:p>
            <a:pPr lvl="0"/>
            <a:r>
              <a:rPr lang="en-US" sz="2800" b="1" dirty="0" smtClean="0">
                <a:latin typeface="Verdana"/>
                <a:cs typeface="Verdana"/>
              </a:rPr>
              <a:t>Useful for ESL students.</a:t>
            </a:r>
          </a:p>
          <a:p>
            <a:r>
              <a:rPr lang="en-US" sz="2800" b="1" dirty="0">
                <a:latin typeface="Verdana"/>
                <a:cs typeface="Verdana"/>
              </a:rPr>
              <a:t>Useful for review for all learners.</a:t>
            </a:r>
          </a:p>
          <a:p>
            <a:pPr marL="0" lvl="0" indent="0">
              <a:buNone/>
            </a:pPr>
            <a:endParaRPr lang="en-US" sz="2800" b="1" dirty="0">
              <a:latin typeface="Verdana"/>
              <a:cs typeface="Verdana"/>
            </a:endParaRPr>
          </a:p>
          <a:p>
            <a:pPr marL="0" indent="0" algn="ctr">
              <a:buNone/>
            </a:pPr>
            <a:r>
              <a:rPr lang="en-US" sz="3200" b="1" dirty="0">
                <a:hlinkClick r:id="rId2"/>
              </a:rPr>
              <a:t>https://www.youtube.com/watch?v=</a:t>
            </a:r>
            <a:r>
              <a:rPr lang="en-US" sz="3200" b="1" dirty="0" smtClean="0">
                <a:hlinkClick r:id="rId2"/>
              </a:rPr>
              <a:t>a4I_Wp_HMUY</a:t>
            </a:r>
            <a:r>
              <a:rPr lang="en-US" sz="3200" b="1" dirty="0" smtClean="0"/>
              <a:t> </a:t>
            </a:r>
            <a:endParaRPr lang="en-US" sz="3200" b="1" dirty="0"/>
          </a:p>
        </p:txBody>
      </p:sp>
    </p:spTree>
    <p:extLst>
      <p:ext uri="{BB962C8B-B14F-4D97-AF65-F5344CB8AC3E}">
        <p14:creationId xmlns:p14="http://schemas.microsoft.com/office/powerpoint/2010/main" val="1136398005"/>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xmlns:p14="http://schemas.microsoft.com/office/powerpoint/2010/main" spd="slow" advClick="0"/>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in it for you?</a:t>
            </a:r>
            <a:endParaRPr lang="en-US" dirty="0"/>
          </a:p>
        </p:txBody>
      </p:sp>
      <p:sp>
        <p:nvSpPr>
          <p:cNvPr id="5" name="Content Placeholder 4"/>
          <p:cNvSpPr>
            <a:spLocks noGrp="1"/>
          </p:cNvSpPr>
          <p:nvPr>
            <p:ph idx="1"/>
          </p:nvPr>
        </p:nvSpPr>
        <p:spPr>
          <a:xfrm>
            <a:off x="457200" y="2240872"/>
            <a:ext cx="8140297" cy="3498296"/>
          </a:xfrm>
        </p:spPr>
        <p:txBody>
          <a:bodyPr>
            <a:normAutofit lnSpcReduction="10000"/>
          </a:bodyPr>
          <a:lstStyle/>
          <a:p>
            <a:pPr lvl="0"/>
            <a:r>
              <a:rPr lang="en-US" sz="2800" dirty="0" smtClean="0">
                <a:latin typeface="Verdana"/>
                <a:cs typeface="Verdana"/>
              </a:rPr>
              <a:t>The supplied modules have already been reviewed for content and ADA compliance.</a:t>
            </a:r>
          </a:p>
          <a:p>
            <a:r>
              <a:rPr lang="en-US" sz="2800" dirty="0">
                <a:latin typeface="Verdana"/>
                <a:cs typeface="Verdana"/>
              </a:rPr>
              <a:t>You can spend your energies on your discipline, not basic skills</a:t>
            </a:r>
            <a:r>
              <a:rPr lang="en-US" sz="2800" dirty="0" smtClean="0">
                <a:latin typeface="Verdana"/>
                <a:cs typeface="Verdana"/>
              </a:rPr>
              <a:t>.</a:t>
            </a:r>
            <a:endParaRPr lang="en-US" sz="2800" dirty="0">
              <a:latin typeface="Verdana"/>
              <a:cs typeface="Verdana"/>
            </a:endParaRPr>
          </a:p>
          <a:p>
            <a:pPr lvl="0"/>
            <a:r>
              <a:rPr lang="en-US" sz="2800" b="1" dirty="0" smtClean="0">
                <a:latin typeface="Verdana"/>
                <a:cs typeface="Verdana"/>
              </a:rPr>
              <a:t>The main reason</a:t>
            </a:r>
            <a:r>
              <a:rPr lang="en-US" sz="2800" b="1" dirty="0">
                <a:latin typeface="Verdana"/>
                <a:cs typeface="Verdana"/>
              </a:rPr>
              <a:t> </a:t>
            </a:r>
            <a:r>
              <a:rPr lang="en-US" sz="2800" b="1" dirty="0" smtClean="0">
                <a:latin typeface="Verdana"/>
                <a:cs typeface="Verdana"/>
              </a:rPr>
              <a:t>is to help students </a:t>
            </a:r>
            <a:r>
              <a:rPr lang="en-US" sz="2800" dirty="0" smtClean="0">
                <a:latin typeface="Verdana"/>
                <a:cs typeface="Verdana"/>
              </a:rPr>
              <a:t>in California to complete their educational goals.</a:t>
            </a:r>
            <a:endParaRPr lang="en-US" sz="2800" dirty="0">
              <a:latin typeface="Verdana"/>
              <a:cs typeface="Verdana"/>
            </a:endParaRPr>
          </a:p>
          <a:p>
            <a:endParaRPr lang="en-US" dirty="0"/>
          </a:p>
        </p:txBody>
      </p:sp>
    </p:spTree>
    <p:extLst>
      <p:ext uri="{BB962C8B-B14F-4D97-AF65-F5344CB8AC3E}">
        <p14:creationId xmlns:p14="http://schemas.microsoft.com/office/powerpoint/2010/main" val="310147051"/>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xmlns:p14="http://schemas.microsoft.com/office/powerpoint/2010/main" spd="slow" advClick="0"/>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Information</a:t>
            </a:r>
            <a:endParaRPr lang="en-US" dirty="0"/>
          </a:p>
        </p:txBody>
      </p:sp>
      <p:sp>
        <p:nvSpPr>
          <p:cNvPr id="3" name="Content Placeholder 2"/>
          <p:cNvSpPr>
            <a:spLocks noGrp="1"/>
          </p:cNvSpPr>
          <p:nvPr>
            <p:ph idx="1"/>
          </p:nvPr>
        </p:nvSpPr>
        <p:spPr>
          <a:xfrm>
            <a:off x="281389" y="2252269"/>
            <a:ext cx="8471796" cy="3477150"/>
          </a:xfrm>
        </p:spPr>
        <p:txBody>
          <a:bodyPr>
            <a:normAutofit/>
          </a:bodyPr>
          <a:lstStyle/>
          <a:p>
            <a:r>
              <a:rPr lang="en-US" sz="3200" b="1" dirty="0" smtClean="0">
                <a:latin typeface="Verdana"/>
                <a:cs typeface="Verdana"/>
              </a:rPr>
              <a:t>Website:  </a:t>
            </a:r>
            <a:r>
              <a:rPr lang="en-US" sz="3200" b="1" dirty="0" smtClean="0">
                <a:latin typeface="Verdana"/>
                <a:cs typeface="Verdana"/>
                <a:hlinkClick r:id="rId3"/>
              </a:rPr>
              <a:t>http://CCCOnlineEd.org</a:t>
            </a:r>
            <a:endParaRPr lang="en-US" sz="3200" b="1" dirty="0" smtClean="0">
              <a:latin typeface="Verdana"/>
              <a:cs typeface="Verdana"/>
            </a:endParaRPr>
          </a:p>
          <a:p>
            <a:r>
              <a:rPr lang="en-US" sz="3200" b="1" dirty="0" smtClean="0">
                <a:latin typeface="Verdana"/>
                <a:cs typeface="Verdana"/>
              </a:rPr>
              <a:t>Tech Edge Newsletter:  </a:t>
            </a:r>
            <a:r>
              <a:rPr lang="en-US" sz="3200" b="1" dirty="0" smtClean="0">
                <a:latin typeface="Verdana"/>
                <a:cs typeface="Verdana"/>
                <a:hlinkClick r:id="rId4"/>
              </a:rPr>
              <a:t>http://ccctechedge.org</a:t>
            </a:r>
            <a:endParaRPr lang="en-US" sz="3200" b="1" dirty="0" smtClean="0">
              <a:latin typeface="Verdana"/>
              <a:cs typeface="Verdana"/>
            </a:endParaRPr>
          </a:p>
          <a:p>
            <a:r>
              <a:rPr lang="en-US" sz="2400" b="1" dirty="0" smtClean="0">
                <a:latin typeface="Verdana"/>
                <a:cs typeface="Verdana"/>
              </a:rPr>
              <a:t>Barbara’s </a:t>
            </a:r>
            <a:r>
              <a:rPr lang="en-US" sz="2400" b="1" dirty="0" smtClean="0">
                <a:latin typeface="Verdana"/>
                <a:cs typeface="Verdana"/>
              </a:rPr>
              <a:t>email:  </a:t>
            </a:r>
            <a:r>
              <a:rPr lang="en-US" sz="2400" b="1" dirty="0" smtClean="0">
                <a:latin typeface="Verdana"/>
                <a:cs typeface="Verdana"/>
                <a:hlinkClick r:id="rId5"/>
              </a:rPr>
              <a:t>billowsky@CCCOnlineEd.Org</a:t>
            </a:r>
            <a:r>
              <a:rPr lang="en-US" sz="2400" b="1" dirty="0" smtClean="0">
                <a:latin typeface="Verdana"/>
                <a:cs typeface="Verdana"/>
              </a:rPr>
              <a:t> </a:t>
            </a:r>
            <a:endParaRPr lang="en-US" sz="2400" b="1" dirty="0">
              <a:latin typeface="Verdana"/>
              <a:cs typeface="Verdana"/>
            </a:endParaRPr>
          </a:p>
        </p:txBody>
      </p:sp>
      <p:pic>
        <p:nvPicPr>
          <p:cNvPr id="4" name="Picture 3"/>
          <p:cNvPicPr>
            <a:picLocks noChangeAspect="1"/>
          </p:cNvPicPr>
          <p:nvPr/>
        </p:nvPicPr>
        <p:blipFill>
          <a:blip r:embed="rId6"/>
          <a:stretch>
            <a:fillRect/>
          </a:stretch>
        </p:blipFill>
        <p:spPr>
          <a:xfrm>
            <a:off x="4062909" y="5909586"/>
            <a:ext cx="4876800" cy="622300"/>
          </a:xfrm>
          <a:prstGeom prst="rect">
            <a:avLst/>
          </a:prstGeom>
        </p:spPr>
      </p:pic>
      <p:pic>
        <p:nvPicPr>
          <p:cNvPr id="5" name="Picture 4">
            <a:hlinkClick r:id="rId7"/>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472000" y="5729419"/>
            <a:ext cx="923387" cy="832802"/>
          </a:xfrm>
          <a:prstGeom prst="rect">
            <a:avLst/>
          </a:prstGeom>
        </p:spPr>
      </p:pic>
      <p:pic>
        <p:nvPicPr>
          <p:cNvPr id="6" name="Picture 5" descr="fhda-logo.jp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989901" y="5569684"/>
            <a:ext cx="1420317" cy="1150195"/>
          </a:xfrm>
          <a:prstGeom prst="rect">
            <a:avLst/>
          </a:prstGeom>
        </p:spPr>
      </p:pic>
    </p:spTree>
    <p:extLst>
      <p:ext uri="{BB962C8B-B14F-4D97-AF65-F5344CB8AC3E}">
        <p14:creationId xmlns:p14="http://schemas.microsoft.com/office/powerpoint/2010/main" val="3599390015"/>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xmlns:p14="http://schemas.microsoft.com/office/powerpoint/2010/main" spd="slow" advClick="0"/>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p:txBody>
          <a:bodyPr>
            <a:noAutofit/>
          </a:bodyPr>
          <a:lstStyle/>
          <a:p>
            <a:pPr marL="457200" indent="-457200">
              <a:buFont typeface="+mj-lt"/>
              <a:buAutoNum type="arabicPeriod"/>
            </a:pPr>
            <a:r>
              <a:rPr lang="en-US" sz="3200" dirty="0" smtClean="0"/>
              <a:t>Are your students prepared for your classes?</a:t>
            </a:r>
            <a:endParaRPr lang="en-US" sz="3200" dirty="0"/>
          </a:p>
          <a:p>
            <a:pPr marL="457200" indent="-457200">
              <a:buFont typeface="+mj-lt"/>
              <a:buAutoNum type="arabicPeriod"/>
            </a:pPr>
            <a:r>
              <a:rPr lang="en-US" sz="3200" dirty="0"/>
              <a:t>Do you have the time to review non-discipline content?</a:t>
            </a:r>
          </a:p>
          <a:p>
            <a:pPr marL="457200" indent="-457200">
              <a:buFont typeface="+mj-lt"/>
              <a:buAutoNum type="arabicPeriod"/>
            </a:pPr>
            <a:r>
              <a:rPr lang="en-US" sz="3200" dirty="0" smtClean="0"/>
              <a:t>Would “just-in-time” info assist them?</a:t>
            </a:r>
          </a:p>
        </p:txBody>
      </p:sp>
    </p:spTree>
    <p:extLst>
      <p:ext uri="{BB962C8B-B14F-4D97-AF65-F5344CB8AC3E}">
        <p14:creationId xmlns:p14="http://schemas.microsoft.com/office/powerpoint/2010/main" val="3723857622"/>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xmlns:p14="http://schemas.microsoft.com/office/powerpoint/2010/main" spd="slow" advClick="0"/>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a:t>
            </a:r>
            <a:endParaRPr lang="en-US" dirty="0"/>
          </a:p>
        </p:txBody>
      </p:sp>
      <p:sp>
        <p:nvSpPr>
          <p:cNvPr id="3" name="Content Placeholder 2"/>
          <p:cNvSpPr>
            <a:spLocks noGrp="1"/>
          </p:cNvSpPr>
          <p:nvPr>
            <p:ph idx="1"/>
          </p:nvPr>
        </p:nvSpPr>
        <p:spPr>
          <a:xfrm>
            <a:off x="739775" y="2594464"/>
            <a:ext cx="7662864" cy="3768733"/>
          </a:xfrm>
        </p:spPr>
        <p:txBody>
          <a:bodyPr>
            <a:noAutofit/>
          </a:bodyPr>
          <a:lstStyle/>
          <a:p>
            <a:pPr marL="457200" indent="-457200">
              <a:buFont typeface="+mj-lt"/>
              <a:buAutoNum type="arabicPeriod"/>
            </a:pPr>
            <a:r>
              <a:rPr lang="en-US" sz="3200" dirty="0" smtClean="0"/>
              <a:t>English</a:t>
            </a:r>
            <a:endParaRPr lang="en-US" sz="3200" dirty="0"/>
          </a:p>
          <a:p>
            <a:pPr marL="457200" indent="-457200">
              <a:buFont typeface="+mj-lt"/>
              <a:buAutoNum type="arabicPeriod"/>
            </a:pPr>
            <a:r>
              <a:rPr lang="en-US" sz="3200" dirty="0" smtClean="0"/>
              <a:t>Reading</a:t>
            </a:r>
            <a:endParaRPr lang="en-US" sz="3200" dirty="0"/>
          </a:p>
          <a:p>
            <a:pPr marL="457200" indent="-457200">
              <a:buFont typeface="+mj-lt"/>
              <a:buAutoNum type="arabicPeriod"/>
            </a:pPr>
            <a:r>
              <a:rPr lang="en-US" sz="3200" dirty="0" smtClean="0"/>
              <a:t>ESL</a:t>
            </a:r>
          </a:p>
          <a:p>
            <a:pPr marL="457200" indent="-457200">
              <a:buFont typeface="+mj-lt"/>
              <a:buAutoNum type="arabicPeriod"/>
            </a:pPr>
            <a:r>
              <a:rPr lang="en-US" sz="3200" dirty="0" smtClean="0"/>
              <a:t>Mathematics</a:t>
            </a:r>
          </a:p>
          <a:p>
            <a:pPr marL="457200" indent="-457200">
              <a:buFont typeface="+mj-lt"/>
              <a:buAutoNum type="arabicPeriod"/>
            </a:pPr>
            <a:r>
              <a:rPr lang="en-US" sz="3200" dirty="0" smtClean="0"/>
              <a:t>Library research</a:t>
            </a:r>
          </a:p>
        </p:txBody>
      </p:sp>
    </p:spTree>
    <p:extLst>
      <p:ext uri="{BB962C8B-B14F-4D97-AF65-F5344CB8AC3E}">
        <p14:creationId xmlns:p14="http://schemas.microsoft.com/office/powerpoint/2010/main" val="65919691"/>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xmlns:p14="http://schemas.microsoft.com/office/powerpoint/2010/main" spd="slow" advClick="0"/>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a:t>
            </a:r>
            <a:endParaRPr lang="en-US" dirty="0"/>
          </a:p>
        </p:txBody>
      </p:sp>
      <p:sp>
        <p:nvSpPr>
          <p:cNvPr id="3" name="Content Placeholder 2"/>
          <p:cNvSpPr>
            <a:spLocks noGrp="1"/>
          </p:cNvSpPr>
          <p:nvPr>
            <p:ph idx="1"/>
          </p:nvPr>
        </p:nvSpPr>
        <p:spPr/>
        <p:txBody>
          <a:bodyPr>
            <a:noAutofit/>
          </a:bodyPr>
          <a:lstStyle/>
          <a:p>
            <a:pPr marL="457200" indent="-457200">
              <a:buFont typeface="+mj-lt"/>
              <a:buAutoNum type="arabicPeriod"/>
            </a:pPr>
            <a:r>
              <a:rPr lang="en-US" sz="3200" dirty="0" smtClean="0"/>
              <a:t>Class information</a:t>
            </a:r>
            <a:endParaRPr lang="en-US" sz="3200" dirty="0"/>
          </a:p>
          <a:p>
            <a:pPr marL="457200" indent="-457200">
              <a:buFont typeface="+mj-lt"/>
              <a:buAutoNum type="arabicPeriod"/>
            </a:pPr>
            <a:r>
              <a:rPr lang="en-US" sz="3200" dirty="0" smtClean="0"/>
              <a:t>Assignments</a:t>
            </a:r>
          </a:p>
          <a:p>
            <a:pPr marL="457200" indent="-457200">
              <a:buFont typeface="+mj-lt"/>
              <a:buAutoNum type="arabicPeriod"/>
            </a:pPr>
            <a:r>
              <a:rPr lang="en-US" sz="3200" dirty="0" smtClean="0"/>
              <a:t>Web site</a:t>
            </a:r>
            <a:endParaRPr lang="en-US" sz="3200" dirty="0"/>
          </a:p>
        </p:txBody>
      </p:sp>
    </p:spTree>
    <p:extLst>
      <p:ext uri="{BB962C8B-B14F-4D97-AF65-F5344CB8AC3E}">
        <p14:creationId xmlns:p14="http://schemas.microsoft.com/office/powerpoint/2010/main" val="1041790889"/>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xmlns:p14="http://schemas.microsoft.com/office/powerpoint/2010/main" spd="slow" advClick="0"/>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a:t>
            </a:r>
            <a:endParaRPr lang="en-US" dirty="0"/>
          </a:p>
        </p:txBody>
      </p:sp>
      <p:sp>
        <p:nvSpPr>
          <p:cNvPr id="3" name="Content Placeholder 2"/>
          <p:cNvSpPr>
            <a:spLocks noGrp="1"/>
          </p:cNvSpPr>
          <p:nvPr>
            <p:ph idx="1"/>
          </p:nvPr>
        </p:nvSpPr>
        <p:spPr/>
        <p:txBody>
          <a:bodyPr>
            <a:noAutofit/>
          </a:bodyPr>
          <a:lstStyle/>
          <a:p>
            <a:pPr marL="457200" indent="-457200">
              <a:buFont typeface="+mj-lt"/>
              <a:buAutoNum type="arabicPeriod"/>
            </a:pPr>
            <a:r>
              <a:rPr lang="en-US" sz="3200" dirty="0" smtClean="0"/>
              <a:t>Open Educational Resources</a:t>
            </a:r>
            <a:endParaRPr lang="en-US" sz="3200" dirty="0"/>
          </a:p>
          <a:p>
            <a:pPr marL="457200" indent="-457200">
              <a:buFont typeface="+mj-lt"/>
              <a:buAutoNum type="arabicPeriod"/>
            </a:pPr>
            <a:r>
              <a:rPr lang="en-US" sz="3200" dirty="0" smtClean="0"/>
              <a:t>ADA compliant</a:t>
            </a:r>
          </a:p>
          <a:p>
            <a:pPr marL="457200" indent="-457200">
              <a:buFont typeface="+mj-lt"/>
              <a:buAutoNum type="arabicPeriod"/>
            </a:pPr>
            <a:r>
              <a:rPr lang="en-US" sz="3200" dirty="0" smtClean="0"/>
              <a:t>Basic Skills Workgroup, submitted</a:t>
            </a:r>
          </a:p>
          <a:p>
            <a:pPr marL="457200" indent="-457200">
              <a:buFont typeface="+mj-lt"/>
              <a:buAutoNum type="arabicPeriod"/>
            </a:pPr>
            <a:r>
              <a:rPr lang="en-US" sz="3200" dirty="0" smtClean="0"/>
              <a:t>Embed into all your courses, not just online ones</a:t>
            </a:r>
            <a:endParaRPr lang="en-US" sz="3200" dirty="0"/>
          </a:p>
        </p:txBody>
      </p:sp>
    </p:spTree>
    <p:extLst>
      <p:ext uri="{BB962C8B-B14F-4D97-AF65-F5344CB8AC3E}">
        <p14:creationId xmlns:p14="http://schemas.microsoft.com/office/powerpoint/2010/main" val="1841849444"/>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xmlns:p14="http://schemas.microsoft.com/office/powerpoint/2010/main" spd="slow" advClick="0"/>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OEI: Resources for </a:t>
            </a:r>
            <a:br>
              <a:rPr lang="en-US" dirty="0" smtClean="0"/>
            </a:br>
            <a:r>
              <a:rPr lang="en-US" dirty="0" smtClean="0"/>
              <a:t>Student Success</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a:latin typeface="Verdana"/>
                <a:cs typeface="Verdana"/>
              </a:rPr>
              <a:t>Focus on student success in online courses by providing students with well designed resources</a:t>
            </a:r>
          </a:p>
          <a:p>
            <a:pPr lvl="2"/>
            <a:r>
              <a:rPr lang="en-US" sz="2400" dirty="0">
                <a:latin typeface="Verdana"/>
                <a:cs typeface="Verdana"/>
              </a:rPr>
              <a:t>Tutoring</a:t>
            </a:r>
          </a:p>
          <a:p>
            <a:pPr lvl="2"/>
            <a:r>
              <a:rPr lang="en-US" sz="2400" dirty="0">
                <a:latin typeface="Verdana"/>
                <a:cs typeface="Verdana"/>
              </a:rPr>
              <a:t>Readiness</a:t>
            </a:r>
          </a:p>
          <a:p>
            <a:pPr lvl="2"/>
            <a:r>
              <a:rPr lang="en-US" sz="2400" dirty="0">
                <a:latin typeface="Verdana"/>
                <a:cs typeface="Verdana"/>
              </a:rPr>
              <a:t>Counseling/Advising</a:t>
            </a:r>
          </a:p>
          <a:p>
            <a:pPr lvl="2"/>
            <a:r>
              <a:rPr lang="en-US" sz="3500" b="1" dirty="0">
                <a:solidFill>
                  <a:schemeClr val="accent5">
                    <a:lumMod val="60000"/>
                    <a:lumOff val="40000"/>
                  </a:schemeClr>
                </a:solidFill>
                <a:latin typeface="Verdana"/>
                <a:cs typeface="Verdana"/>
              </a:rPr>
              <a:t>Basic Skills Support</a:t>
            </a:r>
          </a:p>
          <a:p>
            <a:pPr lvl="2"/>
            <a:r>
              <a:rPr lang="en-US" sz="2400" dirty="0">
                <a:latin typeface="Verdana"/>
                <a:cs typeface="Verdana"/>
              </a:rPr>
              <a:t>Streamlined access</a:t>
            </a:r>
          </a:p>
          <a:p>
            <a:endParaRPr lang="en-US" dirty="0"/>
          </a:p>
        </p:txBody>
      </p:sp>
    </p:spTree>
    <p:extLst>
      <p:ext uri="{BB962C8B-B14F-4D97-AF65-F5344CB8AC3E}">
        <p14:creationId xmlns:p14="http://schemas.microsoft.com/office/powerpoint/2010/main" val="2610609171"/>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xmlns:p14="http://schemas.microsoft.com/office/powerpoint/2010/main" spd="slow" advClick="0"/>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the future…</a:t>
            </a:r>
            <a:endParaRPr lang="en-US" dirty="0"/>
          </a:p>
        </p:txBody>
      </p:sp>
      <p:sp>
        <p:nvSpPr>
          <p:cNvPr id="3" name="Content Placeholder 2"/>
          <p:cNvSpPr>
            <a:spLocks noGrp="1"/>
          </p:cNvSpPr>
          <p:nvPr>
            <p:ph idx="1"/>
          </p:nvPr>
        </p:nvSpPr>
        <p:spPr/>
        <p:txBody>
          <a:bodyPr>
            <a:noAutofit/>
          </a:bodyPr>
          <a:lstStyle/>
          <a:p>
            <a:pPr marL="457200" indent="-457200">
              <a:buFont typeface="+mj-lt"/>
              <a:buAutoNum type="arabicPeriod"/>
            </a:pPr>
            <a:r>
              <a:rPr lang="en-US" sz="3200" dirty="0" smtClean="0"/>
              <a:t>Repository</a:t>
            </a:r>
            <a:endParaRPr lang="en-US" sz="3200" dirty="0"/>
          </a:p>
          <a:p>
            <a:pPr marL="457200" indent="-457200">
              <a:buFont typeface="+mj-lt"/>
              <a:buAutoNum type="arabicPeriod"/>
            </a:pPr>
            <a:r>
              <a:rPr lang="en-US" sz="3200" dirty="0" smtClean="0"/>
              <a:t>Data base search</a:t>
            </a:r>
          </a:p>
          <a:p>
            <a:pPr marL="457200" indent="-457200">
              <a:buFont typeface="+mj-lt"/>
              <a:buAutoNum type="arabicPeriod"/>
            </a:pPr>
            <a:r>
              <a:rPr lang="en-US" sz="3200" dirty="0" smtClean="0"/>
              <a:t>Our students will be completely prepared!!</a:t>
            </a:r>
          </a:p>
        </p:txBody>
      </p:sp>
    </p:spTree>
    <p:extLst>
      <p:ext uri="{BB962C8B-B14F-4D97-AF65-F5344CB8AC3E}">
        <p14:creationId xmlns:p14="http://schemas.microsoft.com/office/powerpoint/2010/main" val="588452177"/>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xmlns:p14="http://schemas.microsoft.com/office/powerpoint/2010/main" spd="slow" advClick="0"/>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ESL </a:t>
            </a:r>
            <a:r>
              <a:rPr lang="en-US" sz="3600" dirty="0" smtClean="0"/>
              <a:t>(CDEV)</a:t>
            </a:r>
            <a:endParaRPr lang="en-US" sz="3600" dirty="0"/>
          </a:p>
        </p:txBody>
      </p:sp>
      <p:pic>
        <p:nvPicPr>
          <p:cNvPr id="7" name="Content Placeholder 6" descr="embed_links.jpg"/>
          <p:cNvPicPr>
            <a:picLocks noGrp="1" noChangeAspect="1"/>
          </p:cNvPicPr>
          <p:nvPr>
            <p:ph idx="1"/>
          </p:nvPr>
        </p:nvPicPr>
        <p:blipFill>
          <a:blip r:embed="rId3">
            <a:extLst>
              <a:ext uri="{28A0092B-C50C-407E-A947-70E740481C1C}">
                <a14:useLocalDpi xmlns:a14="http://schemas.microsoft.com/office/drawing/2010/main" val="0"/>
              </a:ext>
            </a:extLst>
          </a:blip>
          <a:srcRect t="9125" b="9125"/>
          <a:stretch>
            <a:fillRect/>
          </a:stretch>
        </p:blipFill>
        <p:spPr>
          <a:xfrm>
            <a:off x="175651" y="1931926"/>
            <a:ext cx="8968350" cy="4926074"/>
          </a:xfrm>
        </p:spPr>
      </p:pic>
    </p:spTree>
    <p:extLst>
      <p:ext uri="{BB962C8B-B14F-4D97-AF65-F5344CB8AC3E}">
        <p14:creationId xmlns:p14="http://schemas.microsoft.com/office/powerpoint/2010/main" val="1708852227"/>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xmlns:p14="http://schemas.microsoft.com/office/powerpoint/2010/main" spd="slow" advClick="0"/>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Library</a:t>
            </a:r>
            <a:endParaRPr lang="en-US" dirty="0"/>
          </a:p>
        </p:txBody>
      </p:sp>
      <p:sp>
        <p:nvSpPr>
          <p:cNvPr id="3" name="Rectangle 2"/>
          <p:cNvSpPr/>
          <p:nvPr/>
        </p:nvSpPr>
        <p:spPr>
          <a:xfrm>
            <a:off x="229697" y="2182503"/>
            <a:ext cx="8647447" cy="4524315"/>
          </a:xfrm>
          <a:prstGeom prst="rect">
            <a:avLst/>
          </a:prstGeom>
        </p:spPr>
        <p:txBody>
          <a:bodyPr wrap="square">
            <a:spAutoFit/>
          </a:bodyPr>
          <a:lstStyle/>
          <a:p>
            <a:r>
              <a:rPr lang="en-US" sz="3200" b="1" dirty="0"/>
              <a:t>A</a:t>
            </a:r>
            <a:r>
              <a:rPr lang="en-US" sz="3200" b="1" dirty="0" smtClean="0"/>
              <a:t>ssignment: </a:t>
            </a:r>
            <a:r>
              <a:rPr lang="en-US" sz="3200" dirty="0" smtClean="0"/>
              <a:t>write a paper with two references</a:t>
            </a:r>
          </a:p>
          <a:p>
            <a:endParaRPr lang="en-US" sz="3200" dirty="0" smtClean="0"/>
          </a:p>
          <a:p>
            <a:r>
              <a:rPr lang="en-US" sz="3200" b="1" dirty="0" smtClean="0"/>
              <a:t>Problem: </a:t>
            </a:r>
            <a:r>
              <a:rPr lang="en-US" sz="3200" dirty="0" smtClean="0"/>
              <a:t>student does not know how to use online libraries and cannot get to school when the on-campus library is open</a:t>
            </a:r>
          </a:p>
          <a:p>
            <a:endParaRPr lang="en-US" sz="3200" dirty="0" smtClean="0"/>
          </a:p>
          <a:p>
            <a:r>
              <a:rPr lang="en-US" sz="3200" b="1" dirty="0" smtClean="0"/>
              <a:t>Solution: “</a:t>
            </a:r>
            <a:r>
              <a:rPr lang="en-US" sz="3200" b="1" u="sng" dirty="0" smtClean="0">
                <a:solidFill>
                  <a:srgbClr val="3366FF"/>
                </a:solidFill>
              </a:rPr>
              <a:t>Need help with references?</a:t>
            </a:r>
            <a:r>
              <a:rPr lang="en-US" sz="3200" b="1" dirty="0" smtClean="0"/>
              <a:t>”</a:t>
            </a:r>
          </a:p>
          <a:p>
            <a:r>
              <a:rPr lang="en-US" sz="3200" dirty="0">
                <a:solidFill>
                  <a:srgbClr val="000000"/>
                </a:solidFill>
                <a:latin typeface="Lucida Grande"/>
                <a:ea typeface="Lucida Grande"/>
                <a:cs typeface="Lucida Grande"/>
                <a:hlinkClick r:id="rId2"/>
              </a:rPr>
              <a:t>https://owl.english.purdue.edu/owl/resource/558/1</a:t>
            </a:r>
            <a:r>
              <a:rPr lang="en-US" sz="3200" dirty="0" smtClean="0">
                <a:solidFill>
                  <a:srgbClr val="000000"/>
                </a:solidFill>
                <a:latin typeface="Lucida Grande"/>
                <a:ea typeface="Lucida Grande"/>
                <a:cs typeface="Lucida Grande"/>
                <a:hlinkClick r:id="rId2"/>
              </a:rPr>
              <a:t>/</a:t>
            </a:r>
            <a:r>
              <a:rPr lang="en-US" sz="3200" dirty="0" smtClean="0">
                <a:solidFill>
                  <a:srgbClr val="000000"/>
                </a:solidFill>
                <a:latin typeface="Lucida Grande"/>
                <a:ea typeface="Lucida Grande"/>
                <a:cs typeface="Lucida Grande"/>
              </a:rPr>
              <a:t> </a:t>
            </a:r>
            <a:endParaRPr lang="en-US" sz="3200" dirty="0"/>
          </a:p>
        </p:txBody>
      </p:sp>
    </p:spTree>
    <p:extLst>
      <p:ext uri="{BB962C8B-B14F-4D97-AF65-F5344CB8AC3E}">
        <p14:creationId xmlns:p14="http://schemas.microsoft.com/office/powerpoint/2010/main" val="3195794338"/>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xmlns:p14="http://schemas.microsoft.com/office/powerpoint/2010/main" spd="slow" advClick="0"/>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Genesis">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esis">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Genesis.thmx</Template>
  <TotalTime>9761</TotalTime>
  <Words>750</Words>
  <Application>Microsoft Macintosh PowerPoint</Application>
  <PresentationFormat>On-screen Show (4:3)</PresentationFormat>
  <Paragraphs>101</Paragraphs>
  <Slides>19</Slides>
  <Notes>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Genesis</vt:lpstr>
      <vt:lpstr>Embedding Basic Skills Support into Face-to-Face &amp; Online Courses</vt:lpstr>
      <vt:lpstr>Why?</vt:lpstr>
      <vt:lpstr>What?</vt:lpstr>
      <vt:lpstr>Where?</vt:lpstr>
      <vt:lpstr>How?</vt:lpstr>
      <vt:lpstr>OEI: Resources for  Student Success</vt:lpstr>
      <vt:lpstr>In the future…</vt:lpstr>
      <vt:lpstr>Example – ESL (CDEV)</vt:lpstr>
      <vt:lpstr>Example – Library</vt:lpstr>
      <vt:lpstr>Example - Reading</vt:lpstr>
      <vt:lpstr>Example - Writing</vt:lpstr>
      <vt:lpstr>Example - Writing</vt:lpstr>
      <vt:lpstr>PowerPoint Presentation</vt:lpstr>
      <vt:lpstr>Example – Sociology Course</vt:lpstr>
      <vt:lpstr>Example – Mathematics (ECON)</vt:lpstr>
      <vt:lpstr>Example – Mathematics (PSYCH)</vt:lpstr>
      <vt:lpstr>Example - Grammar</vt:lpstr>
      <vt:lpstr>What’s in it for you?</vt:lpstr>
      <vt:lpstr>More Information</vt:lpstr>
    </vt:vector>
  </TitlesOfParts>
  <Company>@ONE, Mt. San Jacinto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Education Initiative</dc:title>
  <dc:creator>Pat James</dc:creator>
  <cp:lastModifiedBy>Barbara</cp:lastModifiedBy>
  <cp:revision>81</cp:revision>
  <cp:lastPrinted>2014-10-23T16:21:36Z</cp:lastPrinted>
  <dcterms:created xsi:type="dcterms:W3CDTF">2014-10-08T10:03:57Z</dcterms:created>
  <dcterms:modified xsi:type="dcterms:W3CDTF">2016-01-04T22:49:07Z</dcterms:modified>
</cp:coreProperties>
</file>