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24"/>
  </p:notesMasterIdLst>
  <p:handoutMasterIdLst>
    <p:handoutMasterId r:id="rId25"/>
  </p:handoutMasterIdLst>
  <p:sldIdLst>
    <p:sldId id="279" r:id="rId2"/>
    <p:sldId id="258" r:id="rId3"/>
    <p:sldId id="288" r:id="rId4"/>
    <p:sldId id="289" r:id="rId5"/>
    <p:sldId id="278" r:id="rId6"/>
    <p:sldId id="282" r:id="rId7"/>
    <p:sldId id="294" r:id="rId8"/>
    <p:sldId id="280" r:id="rId9"/>
    <p:sldId id="281" r:id="rId10"/>
    <p:sldId id="295" r:id="rId11"/>
    <p:sldId id="283" r:id="rId12"/>
    <p:sldId id="285" r:id="rId13"/>
    <p:sldId id="286" r:id="rId14"/>
    <p:sldId id="287" r:id="rId15"/>
    <p:sldId id="284" r:id="rId16"/>
    <p:sldId id="291" r:id="rId17"/>
    <p:sldId id="290" r:id="rId18"/>
    <p:sldId id="292" r:id="rId19"/>
    <p:sldId id="296" r:id="rId20"/>
    <p:sldId id="272" r:id="rId21"/>
    <p:sldId id="293" r:id="rId22"/>
    <p:sldId id="274"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80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06"/>
    <p:restoredTop sz="93165"/>
  </p:normalViewPr>
  <p:slideViewPr>
    <p:cSldViewPr snapToGrid="0" snapToObjects="1">
      <p:cViewPr>
        <p:scale>
          <a:sx n="59" d="100"/>
          <a:sy n="59" d="100"/>
        </p:scale>
        <p:origin x="2032" y="8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B2B179-26CD-BA4A-AE84-B0E1AF58B2CF}" type="datetimeFigureOut">
              <a:rPr lang="en-US" smtClean="0"/>
              <a:t>6/16/17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6DF44AA-E916-ED4C-9814-61C78E3B6902}" type="slidenum">
              <a:rPr lang="en-US" smtClean="0"/>
              <a:t>‹#›</a:t>
            </a:fld>
            <a:endParaRPr lang="en-US"/>
          </a:p>
        </p:txBody>
      </p:sp>
    </p:spTree>
    <p:extLst>
      <p:ext uri="{BB962C8B-B14F-4D97-AF65-F5344CB8AC3E}">
        <p14:creationId xmlns:p14="http://schemas.microsoft.com/office/powerpoint/2010/main" val="4499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Shape 26"/>
          <p:cNvSpPr>
            <a:spLocks noGrp="1" noRot="1" noChangeAspect="1"/>
          </p:cNvSpPr>
          <p:nvPr>
            <p:ph type="sldImg"/>
          </p:nvPr>
        </p:nvSpPr>
        <p:spPr>
          <a:xfrm>
            <a:off x="1143000" y="685800"/>
            <a:ext cx="4572000" cy="3429000"/>
          </a:xfrm>
          <a:prstGeom prst="rect">
            <a:avLst/>
          </a:prstGeom>
        </p:spPr>
        <p:txBody>
          <a:bodyPr/>
          <a:lstStyle/>
          <a:p>
            <a:endParaRPr/>
          </a:p>
        </p:txBody>
      </p:sp>
      <p:sp>
        <p:nvSpPr>
          <p:cNvPr id="27" name="Shape 2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845654428"/>
      </p:ext>
    </p:extLst>
  </p:cSld>
  <p:clrMap bg1="lt1" tx1="dk1" bg2="lt2" tx2="dk2" accent1="accent1" accent2="accent2" accent3="accent3" accent4="accent4" accent5="accent5" accent6="accent6" hlink="hlink" folHlink="folHlink"/>
  <p:notesStyle>
    <a:lvl1pPr defTabSz="457200" latinLnBrk="0">
      <a:spcBef>
        <a:spcPts val="400"/>
      </a:spcBef>
      <a:defRPr sz="1200">
        <a:latin typeface="+mj-lt"/>
        <a:ea typeface="+mj-ea"/>
        <a:cs typeface="+mj-cs"/>
        <a:sym typeface="Calibri"/>
      </a:defRPr>
    </a:lvl1pPr>
    <a:lvl2pPr indent="228600" defTabSz="457200" latinLnBrk="0">
      <a:spcBef>
        <a:spcPts val="400"/>
      </a:spcBef>
      <a:defRPr sz="1200">
        <a:latin typeface="+mj-lt"/>
        <a:ea typeface="+mj-ea"/>
        <a:cs typeface="+mj-cs"/>
        <a:sym typeface="Calibri"/>
      </a:defRPr>
    </a:lvl2pPr>
    <a:lvl3pPr indent="457200" defTabSz="457200" latinLnBrk="0">
      <a:spcBef>
        <a:spcPts val="400"/>
      </a:spcBef>
      <a:defRPr sz="1200">
        <a:latin typeface="+mj-lt"/>
        <a:ea typeface="+mj-ea"/>
        <a:cs typeface="+mj-cs"/>
        <a:sym typeface="Calibri"/>
      </a:defRPr>
    </a:lvl3pPr>
    <a:lvl4pPr indent="685800" defTabSz="457200" latinLnBrk="0">
      <a:spcBef>
        <a:spcPts val="400"/>
      </a:spcBef>
      <a:defRPr sz="1200">
        <a:latin typeface="+mj-lt"/>
        <a:ea typeface="+mj-ea"/>
        <a:cs typeface="+mj-cs"/>
        <a:sym typeface="Calibri"/>
      </a:defRPr>
    </a:lvl4pPr>
    <a:lvl5pPr indent="914400" defTabSz="457200" latinLnBrk="0">
      <a:spcBef>
        <a:spcPts val="400"/>
      </a:spcBef>
      <a:defRPr sz="1200">
        <a:latin typeface="+mj-lt"/>
        <a:ea typeface="+mj-ea"/>
        <a:cs typeface="+mj-cs"/>
        <a:sym typeface="Calibri"/>
      </a:defRPr>
    </a:lvl5pPr>
    <a:lvl6pPr indent="1143000" defTabSz="457200" latinLnBrk="0">
      <a:spcBef>
        <a:spcPts val="400"/>
      </a:spcBef>
      <a:defRPr sz="1200">
        <a:latin typeface="+mj-lt"/>
        <a:ea typeface="+mj-ea"/>
        <a:cs typeface="+mj-cs"/>
        <a:sym typeface="Calibri"/>
      </a:defRPr>
    </a:lvl6pPr>
    <a:lvl7pPr indent="1371600" defTabSz="457200" latinLnBrk="0">
      <a:spcBef>
        <a:spcPts val="400"/>
      </a:spcBef>
      <a:defRPr sz="1200">
        <a:latin typeface="+mj-lt"/>
        <a:ea typeface="+mj-ea"/>
        <a:cs typeface="+mj-cs"/>
        <a:sym typeface="Calibri"/>
      </a:defRPr>
    </a:lvl7pPr>
    <a:lvl8pPr indent="1600200" defTabSz="457200" latinLnBrk="0">
      <a:spcBef>
        <a:spcPts val="400"/>
      </a:spcBef>
      <a:defRPr sz="1200">
        <a:latin typeface="+mj-lt"/>
        <a:ea typeface="+mj-ea"/>
        <a:cs typeface="+mj-cs"/>
        <a:sym typeface="Calibri"/>
      </a:defRPr>
    </a:lvl8pPr>
    <a:lvl9pPr indent="1828800" defTabSz="457200" latinLnBrk="0">
      <a:spcBef>
        <a:spcPts val="400"/>
      </a:spcBef>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comfortable</a:t>
            </a:r>
            <a:r>
              <a:rPr lang="en-US" baseline="0" dirty="0" smtClean="0"/>
              <a:t> are you with displays of emotion</a:t>
            </a:r>
            <a:endParaRPr lang="en-US" dirty="0"/>
          </a:p>
        </p:txBody>
      </p:sp>
    </p:spTree>
    <p:extLst>
      <p:ext uri="{BB962C8B-B14F-4D97-AF65-F5344CB8AC3E}">
        <p14:creationId xmlns:p14="http://schemas.microsoft.com/office/powerpoint/2010/main" val="2758172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457200" eaLnBrk="1" fontAlgn="auto" latinLnBrk="0" hangingPunct="1">
              <a:lnSpc>
                <a:spcPct val="100000"/>
              </a:lnSpc>
              <a:spcBef>
                <a:spcPts val="400"/>
              </a:spcBef>
              <a:spcAft>
                <a:spcPts val="0"/>
              </a:spcAft>
              <a:buClrTx/>
              <a:buSzTx/>
              <a:buFontTx/>
              <a:buNone/>
              <a:tabLst/>
              <a:defRPr/>
            </a:pPr>
            <a:r>
              <a:rPr lang="en-US" dirty="0" smtClean="0"/>
              <a:t>Some are able to identify emotions and respond, others react.</a:t>
            </a:r>
          </a:p>
          <a:p>
            <a:endParaRPr lang="en-US" dirty="0"/>
          </a:p>
        </p:txBody>
      </p:sp>
    </p:spTree>
    <p:extLst>
      <p:ext uri="{BB962C8B-B14F-4D97-AF65-F5344CB8AC3E}">
        <p14:creationId xmlns:p14="http://schemas.microsoft.com/office/powerpoint/2010/main" val="2313832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7200"/>
            <a:r>
              <a:rPr lang="en-US" dirty="0" smtClean="0"/>
              <a:t>Emotions are inherent in </a:t>
            </a:r>
            <a:r>
              <a:rPr lang="en-US" dirty="0" err="1" smtClean="0"/>
              <a:t>perpectives</a:t>
            </a:r>
            <a:r>
              <a:rPr lang="en-US" dirty="0" smtClean="0"/>
              <a:t> and decision-making.</a:t>
            </a:r>
          </a:p>
          <a:p>
            <a:pPr defTabSz="457200"/>
            <a:r>
              <a:rPr lang="en-US" dirty="0" smtClean="0"/>
              <a:t>Messages to others include both content and relational aspects.</a:t>
            </a:r>
          </a:p>
          <a:p>
            <a:pPr defTabSz="457200"/>
            <a:r>
              <a:rPr lang="en-US" dirty="0" smtClean="0"/>
              <a:t>Emotions can act as “triggers” to conflict.</a:t>
            </a:r>
            <a:endParaRPr lang="en-US" dirty="0"/>
          </a:p>
        </p:txBody>
      </p:sp>
    </p:spTree>
    <p:extLst>
      <p:ext uri="{BB962C8B-B14F-4D97-AF65-F5344CB8AC3E}">
        <p14:creationId xmlns:p14="http://schemas.microsoft.com/office/powerpoint/2010/main" val="1177486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45987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2" name="Date Placeholder 21"/>
          <p:cNvSpPr>
            <a:spLocks noGrp="1"/>
          </p:cNvSpPr>
          <p:nvPr>
            <p:ph type="dt" sz="half" idx="14"/>
          </p:nvPr>
        </p:nvSpPr>
        <p:spPr/>
        <p:txBody>
          <a:bodyPr/>
          <a:lstStyle/>
          <a:p>
            <a:fld id="{7ACFD072-B5E6-4516-A8DA-965C5DCCA205}" type="datetimeFigureOut">
              <a:rPr lang="en-US" smtClean="0"/>
              <a:t>6/16/17</a:t>
            </a:fld>
            <a:endParaRPr lang="en-US" dirty="0"/>
          </a:p>
        </p:txBody>
      </p:sp>
      <p:sp>
        <p:nvSpPr>
          <p:cNvPr id="23" name="Footer Placeholder 22"/>
          <p:cNvSpPr>
            <a:spLocks noGrp="1"/>
          </p:cNvSpPr>
          <p:nvPr>
            <p:ph type="ftr" sz="quarter" idx="15"/>
          </p:nvPr>
        </p:nvSpPr>
        <p:spPr/>
        <p:txBody>
          <a:bodyPr/>
          <a:lstStyle/>
          <a:p>
            <a:endParaRPr lang="en-US" dirty="0"/>
          </a:p>
        </p:txBody>
      </p:sp>
      <p:sp>
        <p:nvSpPr>
          <p:cNvPr id="24" name="Slide Number Placeholder 23"/>
          <p:cNvSpPr>
            <a:spLocks noGrp="1"/>
          </p:cNvSpPr>
          <p:nvPr>
            <p:ph type="sldNum" sz="quarter" idx="16"/>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086419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CFD072-B5E6-4516-A8DA-965C5DCCA205}" type="datetimeFigureOut">
              <a:rPr lang="en-US" smtClean="0"/>
              <a:t>6/16/17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7760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923925"/>
            <a:ext cx="1971675" cy="52530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923925"/>
            <a:ext cx="5800725" cy="5253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CFD072-B5E6-4516-A8DA-965C5DCCA205}" type="datetimeFigureOut">
              <a:rPr lang="en-US" smtClean="0"/>
              <a:t>6/16/17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896332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xfrm>
            <a:off x="8422821" y="6404293"/>
            <a:ext cx="263980" cy="269239"/>
          </a:xfrm>
          <a:prstGeom prst="rect">
            <a:avLst/>
          </a:prstGeom>
        </p:spPr>
        <p:txBody>
          <a:bodyPr/>
          <a:lstStyle>
            <a:lvl1pPr defTabSz="457200">
              <a:defRPr>
                <a:solidFill>
                  <a:srgbClr val="898989"/>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CFD072-B5E6-4516-A8DA-965C5DCCA205}" type="datetimeFigureOut">
              <a:rPr lang="en-US" smtClean="0"/>
              <a:t>6/16/17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671675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CFD072-B5E6-4516-A8DA-965C5DCCA205}" type="datetimeFigureOut">
              <a:rPr lang="en-US" smtClean="0"/>
              <a:t>6/16/17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4250139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CFD072-B5E6-4516-A8DA-965C5DCCA205}" type="datetimeFigureOut">
              <a:rPr lang="en-US" smtClean="0"/>
              <a:t>6/16/17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52810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895350"/>
            <a:ext cx="7886700" cy="79533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CFD072-B5E6-4516-A8DA-965C5DCCA205}" type="datetimeFigureOut">
              <a:rPr lang="en-US" smtClean="0"/>
              <a:t>6/16/17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65435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CFD072-B5E6-4516-A8DA-965C5DCCA205}" type="datetimeFigureOut">
              <a:rPr lang="en-US" smtClean="0"/>
              <a:t>6/16/17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2226639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CFD072-B5E6-4516-A8DA-965C5DCCA205}" type="datetimeFigureOut">
              <a:rPr lang="en-US" smtClean="0"/>
              <a:t>6/16/17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605009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193799"/>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987426"/>
            <a:ext cx="462915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181225"/>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FD072-B5E6-4516-A8DA-965C5DCCA205}" type="datetimeFigureOut">
              <a:rPr lang="en-US" smtClean="0"/>
              <a:t>6/16/17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250750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CFD072-B5E6-4516-A8DA-965C5DCCA205}" type="datetimeFigureOut">
              <a:rPr lang="en-US" smtClean="0"/>
              <a:t>6/16/17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extLst>
      <p:ext uri="{BB962C8B-B14F-4D97-AF65-F5344CB8AC3E}">
        <p14:creationId xmlns:p14="http://schemas.microsoft.com/office/powerpoint/2010/main" val="31916299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904875"/>
            <a:ext cx="7886700" cy="91440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FD072-B5E6-4516-A8DA-965C5DCCA205}" type="datetimeFigureOut">
              <a:rPr lang="en-US" smtClean="0"/>
              <a:t>6/16/17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CB4B4D-7CA3-9044-876B-883B54F8677D}" type="slidenum">
              <a:rPr lang="uk-UA" smtClean="0"/>
              <a:t>‹#›</a:t>
            </a:fld>
            <a:endParaRPr lang="uk-UA"/>
          </a:p>
        </p:txBody>
      </p:sp>
    </p:spTree>
    <p:extLst>
      <p:ext uri="{BB962C8B-B14F-4D97-AF65-F5344CB8AC3E}">
        <p14:creationId xmlns:p14="http://schemas.microsoft.com/office/powerpoint/2010/main" val="4155815607"/>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Emotional Intelligence</a:t>
            </a:r>
            <a:endParaRPr lang="en-US" dirty="0"/>
          </a:p>
        </p:txBody>
      </p:sp>
      <p:sp>
        <p:nvSpPr>
          <p:cNvPr id="3" name="Subtitle 2"/>
          <p:cNvSpPr>
            <a:spLocks noGrp="1"/>
          </p:cNvSpPr>
          <p:nvPr>
            <p:ph type="subTitle" idx="1"/>
          </p:nvPr>
        </p:nvSpPr>
        <p:spPr>
          <a:xfrm>
            <a:off x="1143000" y="4429919"/>
            <a:ext cx="6858000" cy="1655762"/>
          </a:xfrm>
        </p:spPr>
        <p:txBody>
          <a:bodyPr/>
          <a:lstStyle/>
          <a:p>
            <a:r>
              <a:rPr lang="en-US" dirty="0" smtClean="0"/>
              <a:t>Julie Bruno, President</a:t>
            </a:r>
          </a:p>
          <a:p>
            <a:r>
              <a:rPr lang="en-US" dirty="0" smtClean="0"/>
              <a:t>Cheryl </a:t>
            </a:r>
            <a:r>
              <a:rPr lang="en-US" dirty="0" err="1" smtClean="0"/>
              <a:t>Aschenbach</a:t>
            </a:r>
            <a:r>
              <a:rPr lang="en-US" dirty="0" smtClean="0"/>
              <a:t>, North Representative</a:t>
            </a:r>
            <a:endParaRPr lang="en-US" dirty="0"/>
          </a:p>
        </p:txBody>
      </p:sp>
    </p:spTree>
    <p:extLst>
      <p:ext uri="{BB962C8B-B14F-4D97-AF65-F5344CB8AC3E}">
        <p14:creationId xmlns:p14="http://schemas.microsoft.com/office/powerpoint/2010/main" val="3525341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Conflict and Emotional Intelligence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77095903"/>
              </p:ext>
            </p:extLst>
          </p:nvPr>
        </p:nvGraphicFramePr>
        <p:xfrm>
          <a:off x="309966" y="1819276"/>
          <a:ext cx="8524068" cy="4875993"/>
        </p:xfrm>
        <a:graphic>
          <a:graphicData uri="http://schemas.openxmlformats.org/drawingml/2006/table">
            <a:tbl>
              <a:tblPr firstRow="1" bandRow="1">
                <a:tableStyleId>{5940675A-B579-460E-94D1-54222C63F5DA}</a:tableStyleId>
              </a:tblPr>
              <a:tblGrid>
                <a:gridCol w="802992"/>
                <a:gridCol w="3864950"/>
                <a:gridCol w="3856126"/>
              </a:tblGrid>
              <a:tr h="472843">
                <a:tc>
                  <a:txBody>
                    <a:bodyPr/>
                    <a:lstStyle/>
                    <a:p>
                      <a:endParaRPr lang="en-US" dirty="0"/>
                    </a:p>
                  </a:txBody>
                  <a:tcPr>
                    <a:solidFill>
                      <a:srgbClr val="C180BE"/>
                    </a:solidFill>
                  </a:tcPr>
                </a:tc>
                <a:tc>
                  <a:txBody>
                    <a:bodyPr/>
                    <a:lstStyle/>
                    <a:p>
                      <a:pPr algn="ctr"/>
                      <a:r>
                        <a:rPr lang="en-US" b="1" dirty="0" smtClean="0"/>
                        <a:t>Self (Intrapersonal)</a:t>
                      </a:r>
                      <a:endParaRPr lang="en-US" b="1" dirty="0"/>
                    </a:p>
                  </a:txBody>
                  <a:tcPr>
                    <a:solidFill>
                      <a:srgbClr val="C180BE"/>
                    </a:solidFill>
                  </a:tcPr>
                </a:tc>
                <a:tc>
                  <a:txBody>
                    <a:bodyPr/>
                    <a:lstStyle/>
                    <a:p>
                      <a:pPr algn="ctr"/>
                      <a:r>
                        <a:rPr lang="en-US" b="1" dirty="0" smtClean="0"/>
                        <a:t>Social (Interpersonal)</a:t>
                      </a:r>
                      <a:endParaRPr lang="en-US" b="1" dirty="0"/>
                    </a:p>
                  </a:txBody>
                  <a:tcPr>
                    <a:solidFill>
                      <a:srgbClr val="C180BE"/>
                    </a:solidFill>
                  </a:tcPr>
                </a:tc>
              </a:tr>
              <a:tr h="2201575">
                <a:tc>
                  <a:txBody>
                    <a:bodyPr/>
                    <a:lstStyle/>
                    <a:p>
                      <a:pPr algn="ctr"/>
                      <a:r>
                        <a:rPr lang="en-US" b="1" dirty="0" smtClean="0"/>
                        <a:t>Recognition/</a:t>
                      </a:r>
                    </a:p>
                    <a:p>
                      <a:pPr algn="ctr"/>
                      <a:r>
                        <a:rPr lang="en-US" b="1" dirty="0" smtClean="0"/>
                        <a:t>Awareness</a:t>
                      </a:r>
                      <a:endParaRPr lang="en-US" b="1" dirty="0"/>
                    </a:p>
                  </a:txBody>
                  <a:tcPr vert="vert270">
                    <a:solidFill>
                      <a:srgbClr val="C180BE"/>
                    </a:solidFill>
                  </a:tcPr>
                </a:tc>
                <a:tc>
                  <a:txBody>
                    <a:bodyPr/>
                    <a:lstStyle/>
                    <a:p>
                      <a:pPr marL="285750" indent="-285750">
                        <a:buFont typeface="Arial" charset="0"/>
                        <a:buChar char="•"/>
                      </a:pPr>
                      <a:r>
                        <a:rPr lang="en-US" sz="1600" dirty="0" smtClean="0"/>
                        <a:t>Be self</a:t>
                      </a:r>
                      <a:r>
                        <a:rPr lang="en-US" sz="1600" baseline="0" dirty="0" smtClean="0"/>
                        <a:t> aware: understand emotional cause and effect</a:t>
                      </a:r>
                    </a:p>
                    <a:p>
                      <a:pPr marL="285750" indent="-285750">
                        <a:buFont typeface="Arial" charset="0"/>
                        <a:buChar char="•"/>
                      </a:pPr>
                      <a:r>
                        <a:rPr lang="en-US" sz="1600" baseline="0" dirty="0" smtClean="0"/>
                        <a:t>Develop internal empathy: deal with internal triggers; respond rather than react</a:t>
                      </a:r>
                    </a:p>
                    <a:p>
                      <a:pPr marL="285750" indent="-285750">
                        <a:buFont typeface="Arial" charset="0"/>
                        <a:buChar char="•"/>
                      </a:pPr>
                      <a:r>
                        <a:rPr lang="en-US" sz="1600" baseline="0" dirty="0" smtClean="0"/>
                        <a:t>Become authentic: adhere to inner values, principles, and guidelines; be trustworthy to self</a:t>
                      </a:r>
                      <a:endParaRPr lang="en-US" sz="1600" dirty="0"/>
                    </a:p>
                  </a:txBody>
                  <a:tcPr>
                    <a:solidFill>
                      <a:srgbClr val="00B0F0"/>
                    </a:solidFill>
                  </a:tcPr>
                </a:tc>
                <a:tc>
                  <a:txBody>
                    <a:bodyPr/>
                    <a:lstStyle/>
                    <a:p>
                      <a:pPr marL="285750" indent="-285750">
                        <a:buFont typeface="Arial" charset="0"/>
                        <a:buChar char="•"/>
                      </a:pPr>
                      <a:r>
                        <a:rPr lang="en-US" sz="1600" dirty="0" smtClean="0"/>
                        <a:t>Communicate with respect and information</a:t>
                      </a:r>
                    </a:p>
                    <a:p>
                      <a:pPr marL="285750" indent="-285750">
                        <a:buFont typeface="Arial" charset="0"/>
                        <a:buChar char="•"/>
                      </a:pPr>
                      <a:r>
                        <a:rPr lang="en-US" sz="1600" dirty="0" smtClean="0"/>
                        <a:t>Create</a:t>
                      </a:r>
                      <a:r>
                        <a:rPr lang="en-US" sz="1600" baseline="0" dirty="0" smtClean="0"/>
                        <a:t> resonance and rapport</a:t>
                      </a:r>
                    </a:p>
                    <a:p>
                      <a:pPr marL="285750" indent="-285750">
                        <a:buFont typeface="Arial" charset="0"/>
                        <a:buChar char="•"/>
                      </a:pPr>
                      <a:r>
                        <a:rPr lang="en-US" sz="1600" baseline="0" dirty="0" smtClean="0"/>
                        <a:t>Empathize</a:t>
                      </a:r>
                    </a:p>
                    <a:p>
                      <a:pPr marL="285750" indent="-285750">
                        <a:buFont typeface="Arial" charset="0"/>
                        <a:buChar char="•"/>
                      </a:pPr>
                      <a:r>
                        <a:rPr lang="en-US" sz="1600" baseline="0" dirty="0" smtClean="0"/>
                        <a:t>Seek creative resolution with mutual gains</a:t>
                      </a:r>
                    </a:p>
                    <a:p>
                      <a:pPr marL="285750" indent="-285750">
                        <a:buFont typeface="Arial" charset="0"/>
                        <a:buChar char="•"/>
                      </a:pPr>
                      <a:r>
                        <a:rPr lang="en-US" sz="1600" baseline="0" dirty="0" smtClean="0"/>
                        <a:t>Listen actively</a:t>
                      </a:r>
                    </a:p>
                    <a:p>
                      <a:pPr marL="285750" indent="-285750">
                        <a:buFont typeface="Arial" charset="0"/>
                        <a:buChar char="•"/>
                      </a:pPr>
                      <a:r>
                        <a:rPr lang="en-US" sz="1600" baseline="0" dirty="0" smtClean="0"/>
                        <a:t>View adversaries in a positive way</a:t>
                      </a:r>
                      <a:endParaRPr lang="en-US" sz="1600" dirty="0"/>
                    </a:p>
                  </a:txBody>
                  <a:tcPr>
                    <a:solidFill>
                      <a:schemeClr val="accent1">
                        <a:lumMod val="25000"/>
                        <a:lumOff val="75000"/>
                      </a:schemeClr>
                    </a:solidFill>
                  </a:tcPr>
                </a:tc>
              </a:tr>
              <a:tr h="2201575">
                <a:tc>
                  <a:txBody>
                    <a:bodyPr/>
                    <a:lstStyle/>
                    <a:p>
                      <a:pPr algn="ctr"/>
                      <a:r>
                        <a:rPr lang="en-US" b="1" dirty="0" smtClean="0"/>
                        <a:t>Regulation/</a:t>
                      </a:r>
                    </a:p>
                    <a:p>
                      <a:pPr algn="ctr"/>
                      <a:r>
                        <a:rPr lang="en-US" b="1" dirty="0" smtClean="0"/>
                        <a:t>Management</a:t>
                      </a:r>
                      <a:endParaRPr lang="en-US" b="1" dirty="0"/>
                    </a:p>
                  </a:txBody>
                  <a:tcPr vert="vert270">
                    <a:solidFill>
                      <a:srgbClr val="C180BE"/>
                    </a:solidFill>
                  </a:tcPr>
                </a:tc>
                <a:tc>
                  <a:txBody>
                    <a:bodyPr/>
                    <a:lstStyle/>
                    <a:p>
                      <a:pPr marL="285750" indent="-285750">
                        <a:buFont typeface="Arial" charset="0"/>
                        <a:buChar char="•"/>
                      </a:pPr>
                      <a:r>
                        <a:rPr lang="en-US" sz="1600" dirty="0" smtClean="0"/>
                        <a:t>Cultivate constructive positive emotions (positive psychology)</a:t>
                      </a:r>
                    </a:p>
                    <a:p>
                      <a:pPr marL="285750" indent="-285750">
                        <a:buFont typeface="Arial" charset="0"/>
                        <a:buChar char="•"/>
                      </a:pPr>
                      <a:r>
                        <a:rPr lang="en-US" sz="1600" dirty="0" smtClean="0"/>
                        <a:t>Minimize</a:t>
                      </a:r>
                      <a:r>
                        <a:rPr lang="en-US" sz="1600" baseline="0" dirty="0" smtClean="0"/>
                        <a:t> negative feelings</a:t>
                      </a:r>
                    </a:p>
                    <a:p>
                      <a:pPr marL="285750" indent="-285750">
                        <a:buFont typeface="Arial" charset="0"/>
                        <a:buChar char="•"/>
                      </a:pPr>
                      <a:r>
                        <a:rPr lang="en-US" sz="1600" baseline="0" dirty="0" smtClean="0"/>
                        <a:t>Cultivate positive expectations and abundance thinking</a:t>
                      </a:r>
                    </a:p>
                    <a:p>
                      <a:pPr marL="285750" indent="-285750">
                        <a:buFont typeface="Arial" charset="0"/>
                        <a:buChar char="•"/>
                      </a:pPr>
                      <a:r>
                        <a:rPr lang="en-US" sz="1600" baseline="0" dirty="0" smtClean="0"/>
                        <a:t>Accept personal responsibility</a:t>
                      </a:r>
                    </a:p>
                    <a:p>
                      <a:pPr marL="285750" indent="-285750">
                        <a:buFont typeface="Arial" charset="0"/>
                        <a:buChar char="•"/>
                      </a:pPr>
                      <a:r>
                        <a:rPr lang="en-US" sz="1600" baseline="0" dirty="0" smtClean="0"/>
                        <a:t>Be trustworthy and operate with integrity</a:t>
                      </a:r>
                      <a:endParaRPr lang="en-US" sz="1600" dirty="0"/>
                    </a:p>
                  </a:txBody>
                  <a:tcPr>
                    <a:solidFill>
                      <a:schemeClr val="accent4">
                        <a:lumMod val="60000"/>
                        <a:lumOff val="40000"/>
                      </a:schemeClr>
                    </a:solidFill>
                  </a:tcPr>
                </a:tc>
                <a:tc>
                  <a:txBody>
                    <a:bodyPr/>
                    <a:lstStyle/>
                    <a:p>
                      <a:pPr marL="285750" indent="-285750">
                        <a:buFont typeface="Arial" charset="0"/>
                        <a:buChar char="•"/>
                      </a:pPr>
                      <a:r>
                        <a:rPr lang="en-US" sz="1600" dirty="0" smtClean="0"/>
                        <a:t>Build relationships</a:t>
                      </a:r>
                      <a:r>
                        <a:rPr lang="en-US" sz="1600" baseline="0" dirty="0" smtClean="0"/>
                        <a:t> and establish long-term connections</a:t>
                      </a:r>
                    </a:p>
                    <a:p>
                      <a:pPr marL="285750" indent="-285750">
                        <a:buFont typeface="Arial" charset="0"/>
                        <a:buChar char="•"/>
                      </a:pPr>
                      <a:r>
                        <a:rPr lang="en-US" sz="1600" baseline="0" dirty="0" smtClean="0"/>
                        <a:t>Handle conflict tactically and strategically</a:t>
                      </a:r>
                    </a:p>
                    <a:p>
                      <a:pPr marL="285750" indent="-285750">
                        <a:buFont typeface="Arial" charset="0"/>
                        <a:buChar char="•"/>
                      </a:pPr>
                      <a:r>
                        <a:rPr lang="en-US" sz="1600" baseline="0" dirty="0" smtClean="0"/>
                        <a:t>Negotiate fairly and responsibly</a:t>
                      </a:r>
                    </a:p>
                    <a:p>
                      <a:pPr marL="285750" indent="-285750">
                        <a:buFont typeface="Arial" charset="0"/>
                        <a:buChar char="•"/>
                      </a:pPr>
                      <a:r>
                        <a:rPr lang="en-US" sz="1600" baseline="0" dirty="0" smtClean="0"/>
                        <a:t>Follow up on understandings and agreements</a:t>
                      </a:r>
                    </a:p>
                    <a:p>
                      <a:pPr marL="285750" indent="-285750">
                        <a:buFont typeface="Arial" charset="0"/>
                        <a:buChar char="•"/>
                      </a:pPr>
                      <a:r>
                        <a:rPr lang="en-US" sz="1600" baseline="0" dirty="0" smtClean="0"/>
                        <a:t>Yield to change</a:t>
                      </a:r>
                    </a:p>
                  </a:txBody>
                  <a:tcPr>
                    <a:solidFill>
                      <a:schemeClr val="accent6">
                        <a:lumMod val="60000"/>
                        <a:lumOff val="40000"/>
                      </a:schemeClr>
                    </a:solidFill>
                  </a:tcPr>
                </a:tc>
              </a:tr>
            </a:tbl>
          </a:graphicData>
        </a:graphic>
      </p:graphicFrame>
    </p:spTree>
    <p:extLst>
      <p:ext uri="{BB962C8B-B14F-4D97-AF65-F5344CB8AC3E}">
        <p14:creationId xmlns:p14="http://schemas.microsoft.com/office/powerpoint/2010/main" val="11848789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Dimensions of Communication</a:t>
            </a:r>
            <a:endParaRPr lang="en-US" dirty="0"/>
          </a:p>
        </p:txBody>
      </p:sp>
      <p:sp>
        <p:nvSpPr>
          <p:cNvPr id="3" name="Content Placeholder 2"/>
          <p:cNvSpPr>
            <a:spLocks noGrp="1"/>
          </p:cNvSpPr>
          <p:nvPr>
            <p:ph idx="1"/>
          </p:nvPr>
        </p:nvSpPr>
        <p:spPr>
          <a:xfrm>
            <a:off x="628650" y="1825625"/>
            <a:ext cx="7886700" cy="4424494"/>
          </a:xfrm>
        </p:spPr>
        <p:txBody>
          <a:bodyPr>
            <a:normAutofit fontScale="92500" lnSpcReduction="10000"/>
          </a:bodyPr>
          <a:lstStyle/>
          <a:p>
            <a:r>
              <a:rPr lang="en-US" sz="2800" dirty="0" smtClean="0"/>
              <a:t>Content</a:t>
            </a:r>
          </a:p>
          <a:p>
            <a:pPr lvl="1"/>
            <a:r>
              <a:rPr lang="en-US" sz="2800" dirty="0" smtClean="0"/>
              <a:t>Topic under discussion</a:t>
            </a:r>
          </a:p>
          <a:p>
            <a:pPr lvl="1"/>
            <a:r>
              <a:rPr lang="en-US" sz="2800" dirty="0" smtClean="0"/>
              <a:t>Carried through words </a:t>
            </a:r>
          </a:p>
          <a:p>
            <a:r>
              <a:rPr lang="en-US" sz="2800" dirty="0" smtClean="0"/>
              <a:t>Relationship</a:t>
            </a:r>
          </a:p>
          <a:p>
            <a:pPr lvl="1"/>
            <a:r>
              <a:rPr lang="en-US" sz="2800" dirty="0" smtClean="0"/>
              <a:t>How parties feel about one another (emotion)</a:t>
            </a:r>
          </a:p>
          <a:p>
            <a:pPr lvl="1"/>
            <a:r>
              <a:rPr lang="en-US" sz="2800" dirty="0" smtClean="0"/>
              <a:t>Carried through Nonverbal</a:t>
            </a:r>
          </a:p>
          <a:p>
            <a:pPr lvl="1"/>
            <a:r>
              <a:rPr lang="en-US" sz="2800" dirty="0" smtClean="0">
                <a:latin typeface="Georgia"/>
                <a:cs typeface="Georgia"/>
              </a:rPr>
              <a:t>Types </a:t>
            </a:r>
            <a:r>
              <a:rPr lang="en-US" sz="2800" dirty="0">
                <a:latin typeface="Georgia"/>
                <a:cs typeface="Georgia"/>
              </a:rPr>
              <a:t>of Relational Messages</a:t>
            </a:r>
          </a:p>
          <a:p>
            <a:pPr lvl="2"/>
            <a:r>
              <a:rPr lang="en-US" sz="2800" dirty="0">
                <a:latin typeface="Georgia"/>
                <a:cs typeface="Georgia"/>
              </a:rPr>
              <a:t>Affinity		</a:t>
            </a:r>
          </a:p>
          <a:p>
            <a:pPr lvl="2"/>
            <a:r>
              <a:rPr lang="en-US" sz="2800" dirty="0">
                <a:latin typeface="Georgia"/>
                <a:cs typeface="Georgia"/>
              </a:rPr>
              <a:t>Immediacy</a:t>
            </a:r>
          </a:p>
          <a:p>
            <a:pPr lvl="2"/>
            <a:r>
              <a:rPr lang="en-US" sz="2800" dirty="0">
                <a:latin typeface="Georgia"/>
                <a:cs typeface="Georgia"/>
              </a:rPr>
              <a:t>Respect		</a:t>
            </a:r>
          </a:p>
          <a:p>
            <a:pPr lvl="2"/>
            <a:r>
              <a:rPr lang="en-US" sz="2800" dirty="0">
                <a:latin typeface="Georgia"/>
                <a:cs typeface="Georgia"/>
              </a:rPr>
              <a:t>Control</a:t>
            </a:r>
          </a:p>
          <a:p>
            <a:pPr lvl="1"/>
            <a:endParaRPr lang="en-US" dirty="0" smtClean="0"/>
          </a:p>
          <a:p>
            <a:pPr marL="457200" lvl="1" indent="0">
              <a:buNone/>
            </a:pPr>
            <a:endParaRPr lang="en-US" dirty="0" smtClean="0"/>
          </a:p>
          <a:p>
            <a:pPr lvl="1"/>
            <a:endParaRPr lang="en-US" dirty="0"/>
          </a:p>
        </p:txBody>
      </p:sp>
    </p:spTree>
    <p:extLst>
      <p:ext uri="{BB962C8B-B14F-4D97-AF65-F5344CB8AC3E}">
        <p14:creationId xmlns:p14="http://schemas.microsoft.com/office/powerpoint/2010/main" val="2464164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Expressing Emotion</a:t>
            </a:r>
            <a:endParaRPr lang="en-US" dirty="0"/>
          </a:p>
        </p:txBody>
      </p:sp>
      <p:sp>
        <p:nvSpPr>
          <p:cNvPr id="3" name="Content Placeholder 2"/>
          <p:cNvSpPr>
            <a:spLocks noGrp="1"/>
          </p:cNvSpPr>
          <p:nvPr>
            <p:ph idx="1"/>
          </p:nvPr>
        </p:nvSpPr>
        <p:spPr/>
        <p:txBody>
          <a:bodyPr/>
          <a:lstStyle/>
          <a:p>
            <a:r>
              <a:rPr lang="en-US" dirty="0"/>
              <a:t>Recognize and identify your feelings</a:t>
            </a:r>
          </a:p>
          <a:p>
            <a:r>
              <a:rPr lang="en-US" dirty="0"/>
              <a:t>Recognize the difference between feeling, </a:t>
            </a:r>
            <a:r>
              <a:rPr lang="en-US" dirty="0" smtClean="0"/>
              <a:t>speaking and </a:t>
            </a:r>
            <a:r>
              <a:rPr lang="en-US" dirty="0"/>
              <a:t>acting</a:t>
            </a:r>
          </a:p>
          <a:p>
            <a:r>
              <a:rPr lang="en-US" dirty="0"/>
              <a:t>Expand your emotional vocabulary</a:t>
            </a:r>
          </a:p>
          <a:p>
            <a:r>
              <a:rPr lang="en-US" dirty="0"/>
              <a:t>Share multiple and nuanced feelings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1183" y="4007604"/>
            <a:ext cx="3754167" cy="2726410"/>
          </a:xfrm>
          <a:prstGeom prst="rect">
            <a:avLst/>
          </a:prstGeom>
        </p:spPr>
      </p:pic>
    </p:spTree>
    <p:extLst>
      <p:ext uri="{BB962C8B-B14F-4D97-AF65-F5344CB8AC3E}">
        <p14:creationId xmlns:p14="http://schemas.microsoft.com/office/powerpoint/2010/main" val="364284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Expressing Emotions</a:t>
            </a:r>
            <a:endParaRPr lang="en-US" dirty="0"/>
          </a:p>
        </p:txBody>
      </p:sp>
      <p:sp>
        <p:nvSpPr>
          <p:cNvPr id="3" name="Content Placeholder 2"/>
          <p:cNvSpPr>
            <a:spLocks noGrp="1"/>
          </p:cNvSpPr>
          <p:nvPr>
            <p:ph idx="1"/>
          </p:nvPr>
        </p:nvSpPr>
        <p:spPr>
          <a:xfrm>
            <a:off x="628650" y="2063921"/>
            <a:ext cx="7886700" cy="4113042"/>
          </a:xfrm>
        </p:spPr>
        <p:txBody>
          <a:bodyPr/>
          <a:lstStyle/>
          <a:p>
            <a:r>
              <a:rPr lang="en-US" dirty="0"/>
              <a:t>Consider where and when to express your feelings</a:t>
            </a:r>
          </a:p>
          <a:p>
            <a:pPr lvl="1"/>
            <a:r>
              <a:rPr lang="en-US" dirty="0"/>
              <a:t>Give yourself time to discover the depth of your emotions before expressing</a:t>
            </a:r>
          </a:p>
          <a:p>
            <a:r>
              <a:rPr lang="en-US" dirty="0"/>
              <a:t>Accept responsibility for your feelings</a:t>
            </a:r>
          </a:p>
          <a:p>
            <a:pPr lvl="1"/>
            <a:r>
              <a:rPr lang="en-US" dirty="0"/>
              <a:t>“I” </a:t>
            </a:r>
            <a:r>
              <a:rPr lang="en-US" dirty="0" err="1"/>
              <a:t>vs</a:t>
            </a:r>
            <a:r>
              <a:rPr lang="en-US" dirty="0"/>
              <a:t> “you”</a:t>
            </a:r>
          </a:p>
          <a:p>
            <a:pPr lvl="1"/>
            <a:r>
              <a:rPr lang="en-US" dirty="0"/>
              <a:t>“You’re making me angry” vs. “I’m getting angry”</a:t>
            </a:r>
          </a:p>
          <a:p>
            <a:pPr lvl="1"/>
            <a:r>
              <a:rPr lang="en-US" dirty="0"/>
              <a:t>“You hurt my feelings” vs. “I feel hurt when you do that”</a:t>
            </a:r>
          </a:p>
          <a:p>
            <a:endParaRPr lang="en-US" dirty="0"/>
          </a:p>
        </p:txBody>
      </p:sp>
    </p:spTree>
    <p:extLst>
      <p:ext uri="{BB962C8B-B14F-4D97-AF65-F5344CB8AC3E}">
        <p14:creationId xmlns:p14="http://schemas.microsoft.com/office/powerpoint/2010/main" val="700842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Expressing Emotions</a:t>
            </a:r>
            <a:endParaRPr lang="en-US" dirty="0"/>
          </a:p>
        </p:txBody>
      </p:sp>
      <p:sp>
        <p:nvSpPr>
          <p:cNvPr id="3" name="Content Placeholder 2"/>
          <p:cNvSpPr>
            <a:spLocks noGrp="1"/>
          </p:cNvSpPr>
          <p:nvPr>
            <p:ph idx="1"/>
          </p:nvPr>
        </p:nvSpPr>
        <p:spPr>
          <a:xfrm>
            <a:off x="628650" y="1825624"/>
            <a:ext cx="7886700" cy="4652667"/>
          </a:xfrm>
        </p:spPr>
        <p:txBody>
          <a:bodyPr/>
          <a:lstStyle/>
          <a:p>
            <a:r>
              <a:rPr lang="en-US" dirty="0"/>
              <a:t>Be mindful of the Communication Channel</a:t>
            </a:r>
          </a:p>
          <a:p>
            <a:pPr lvl="1"/>
            <a:r>
              <a:rPr lang="en-US" dirty="0"/>
              <a:t>In-person vs. Mediated</a:t>
            </a:r>
          </a:p>
          <a:p>
            <a:r>
              <a:rPr lang="en-US" dirty="0"/>
              <a:t>When is appropriate to </a:t>
            </a:r>
            <a:br>
              <a:rPr lang="en-US" dirty="0"/>
            </a:br>
            <a:r>
              <a:rPr lang="en-US" dirty="0" smtClean="0"/>
              <a:t>use </a:t>
            </a:r>
            <a:r>
              <a:rPr lang="en-US" dirty="0"/>
              <a:t>a </a:t>
            </a:r>
            <a:r>
              <a:rPr lang="en-US" dirty="0" smtClean="0"/>
              <a:t>mediated </a:t>
            </a:r>
            <a:r>
              <a:rPr lang="en-US" dirty="0"/>
              <a:t>channel?</a:t>
            </a:r>
          </a:p>
          <a:p>
            <a:r>
              <a:rPr lang="en-US" dirty="0" smtClean="0"/>
              <a:t>Pros </a:t>
            </a:r>
            <a:r>
              <a:rPr lang="en-US" dirty="0"/>
              <a:t>and Cons </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11485" y="3363133"/>
            <a:ext cx="4249847" cy="3378629"/>
          </a:xfrm>
          <a:prstGeom prst="rect">
            <a:avLst/>
          </a:prstGeom>
        </p:spPr>
      </p:pic>
    </p:spTree>
    <p:extLst>
      <p:ext uri="{BB962C8B-B14F-4D97-AF65-F5344CB8AC3E}">
        <p14:creationId xmlns:p14="http://schemas.microsoft.com/office/powerpoint/2010/main" val="38026306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a:t>
            </a:r>
            <a:endParaRPr lang="en-US" dirty="0"/>
          </a:p>
        </p:txBody>
      </p:sp>
      <p:sp>
        <p:nvSpPr>
          <p:cNvPr id="3" name="Content Placeholder 2"/>
          <p:cNvSpPr>
            <a:spLocks noGrp="1"/>
          </p:cNvSpPr>
          <p:nvPr>
            <p:ph idx="1"/>
          </p:nvPr>
        </p:nvSpPr>
        <p:spPr/>
        <p:txBody>
          <a:bodyPr/>
          <a:lstStyle/>
          <a:p>
            <a:r>
              <a:rPr lang="en-US" dirty="0" smtClean="0"/>
              <a:t>DING</a:t>
            </a:r>
          </a:p>
          <a:p>
            <a:pPr lvl="1"/>
            <a:r>
              <a:rPr lang="en-US" b="1" dirty="0" smtClean="0"/>
              <a:t>D</a:t>
            </a:r>
            <a:r>
              <a:rPr lang="en-US" dirty="0" smtClean="0"/>
              <a:t>eep breaths</a:t>
            </a:r>
          </a:p>
          <a:p>
            <a:pPr lvl="1"/>
            <a:r>
              <a:rPr lang="en-US" b="1" dirty="0" smtClean="0"/>
              <a:t>I</a:t>
            </a:r>
            <a:r>
              <a:rPr lang="en-US" dirty="0" smtClean="0"/>
              <a:t>magine what the other is feeling and Identify what you are feeling</a:t>
            </a:r>
          </a:p>
          <a:p>
            <a:pPr lvl="1"/>
            <a:r>
              <a:rPr lang="en-US" b="1" dirty="0" smtClean="0"/>
              <a:t>N</a:t>
            </a:r>
            <a:r>
              <a:rPr lang="en-US" dirty="0" smtClean="0"/>
              <a:t>ame the emotions you and the other person are feeling</a:t>
            </a:r>
          </a:p>
          <a:p>
            <a:pPr lvl="1"/>
            <a:r>
              <a:rPr lang="en-US" b="1" dirty="0" smtClean="0"/>
              <a:t>G</a:t>
            </a:r>
            <a:r>
              <a:rPr lang="en-US" dirty="0" smtClean="0"/>
              <a:t>o on. Use observations to move the situation forward.</a:t>
            </a:r>
          </a:p>
          <a:p>
            <a:r>
              <a:rPr lang="en-US" dirty="0" smtClean="0"/>
              <a:t>Perception checking</a:t>
            </a:r>
          </a:p>
          <a:p>
            <a:endParaRPr lang="en-US" dirty="0" smtClean="0"/>
          </a:p>
          <a:p>
            <a:endParaRPr lang="en-US" dirty="0"/>
          </a:p>
        </p:txBody>
      </p:sp>
    </p:spTree>
    <p:extLst>
      <p:ext uri="{BB962C8B-B14F-4D97-AF65-F5344CB8AC3E}">
        <p14:creationId xmlns:p14="http://schemas.microsoft.com/office/powerpoint/2010/main" val="22030426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Apologies</a:t>
            </a:r>
            <a:endParaRPr lang="en-US" dirty="0"/>
          </a:p>
        </p:txBody>
      </p:sp>
      <p:sp>
        <p:nvSpPr>
          <p:cNvPr id="3" name="Content Placeholder 2"/>
          <p:cNvSpPr>
            <a:spLocks noGrp="1"/>
          </p:cNvSpPr>
          <p:nvPr>
            <p:ph idx="1"/>
          </p:nvPr>
        </p:nvSpPr>
        <p:spPr>
          <a:xfrm>
            <a:off x="628650" y="1995879"/>
            <a:ext cx="7886700" cy="4181084"/>
          </a:xfrm>
        </p:spPr>
        <p:txBody>
          <a:bodyPr/>
          <a:lstStyle/>
          <a:p>
            <a:r>
              <a:rPr lang="en-US" dirty="0">
                <a:latin typeface="Arial" charset="0"/>
              </a:rPr>
              <a:t>An acknowledgment that the transgression was wrong: “I acted like a jerk.”</a:t>
            </a:r>
          </a:p>
          <a:p>
            <a:r>
              <a:rPr lang="en-US" dirty="0">
                <a:latin typeface="Arial" charset="0"/>
              </a:rPr>
              <a:t>A sincere apology: “I’m really sorry. I feel awful for letting you down.”</a:t>
            </a:r>
          </a:p>
          <a:p>
            <a:r>
              <a:rPr lang="en-US" dirty="0">
                <a:latin typeface="Arial" charset="0"/>
              </a:rPr>
              <a:t>Some type of compensation: “If I act that way again, you can call me on it.”</a:t>
            </a:r>
          </a:p>
          <a:p>
            <a:pPr marL="0" indent="0">
              <a:buNone/>
            </a:pPr>
            <a:endParaRPr lang="en-US" dirty="0"/>
          </a:p>
        </p:txBody>
      </p:sp>
    </p:spTree>
    <p:extLst>
      <p:ext uri="{BB962C8B-B14F-4D97-AF65-F5344CB8AC3E}">
        <p14:creationId xmlns:p14="http://schemas.microsoft.com/office/powerpoint/2010/main" val="3562447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to cultivate	</a:t>
            </a:r>
            <a:endParaRPr lang="en-US" dirty="0"/>
          </a:p>
        </p:txBody>
      </p:sp>
      <p:sp>
        <p:nvSpPr>
          <p:cNvPr id="3" name="Content Placeholder 2"/>
          <p:cNvSpPr>
            <a:spLocks noGrp="1"/>
          </p:cNvSpPr>
          <p:nvPr>
            <p:ph idx="1"/>
          </p:nvPr>
        </p:nvSpPr>
        <p:spPr>
          <a:xfrm>
            <a:off x="628650" y="2109281"/>
            <a:ext cx="7886700" cy="4067681"/>
          </a:xfrm>
        </p:spPr>
        <p:txBody>
          <a:bodyPr/>
          <a:lstStyle/>
          <a:p>
            <a:r>
              <a:rPr lang="en-US" dirty="0" smtClean="0"/>
              <a:t>Self monitoring and self reflection</a:t>
            </a:r>
          </a:p>
          <a:p>
            <a:r>
              <a:rPr lang="en-US" dirty="0" smtClean="0"/>
              <a:t>Deep and active listening</a:t>
            </a:r>
          </a:p>
          <a:p>
            <a:r>
              <a:rPr lang="en-US" dirty="0" smtClean="0"/>
              <a:t>Paraphrasing</a:t>
            </a:r>
          </a:p>
          <a:p>
            <a:r>
              <a:rPr lang="en-US" dirty="0" smtClean="0"/>
              <a:t>Suspending judgment</a:t>
            </a:r>
          </a:p>
          <a:p>
            <a:r>
              <a:rPr lang="en-US" dirty="0" smtClean="0"/>
              <a:t>Slowing down communication</a:t>
            </a:r>
          </a:p>
          <a:p>
            <a:r>
              <a:rPr lang="en-US" dirty="0" smtClean="0"/>
              <a:t>Comfortable with discomfort</a:t>
            </a:r>
          </a:p>
          <a:p>
            <a:endParaRPr lang="en-US" dirty="0" smtClean="0"/>
          </a:p>
          <a:p>
            <a:endParaRPr lang="en-US" dirty="0"/>
          </a:p>
        </p:txBody>
      </p:sp>
    </p:spTree>
    <p:extLst>
      <p:ext uri="{BB962C8B-B14F-4D97-AF65-F5344CB8AC3E}">
        <p14:creationId xmlns:p14="http://schemas.microsoft.com/office/powerpoint/2010/main" val="10012442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Defensiveness vs. Support</a:t>
            </a:r>
            <a:endParaRPr lang="en-US" dirty="0"/>
          </a:p>
        </p:txBody>
      </p:sp>
      <p:pic>
        <p:nvPicPr>
          <p:cNvPr id="4" name="table"/>
          <p:cNvPicPr>
            <a:picLocks noGrp="1" noChangeAspect="1"/>
          </p:cNvPicPr>
          <p:nvPr>
            <p:ph idx="1"/>
          </p:nvPr>
        </p:nvPicPr>
        <p:blipFill>
          <a:blip r:embed="rId2"/>
          <a:srcRect t="-15337" b="-15337"/>
          <a:stretch>
            <a:fillRect/>
          </a:stretch>
        </p:blipFill>
        <p:spPr>
          <a:prstGeom prst="rect">
            <a:avLst/>
          </a:prstGeom>
        </p:spPr>
      </p:pic>
    </p:spTree>
    <p:extLst>
      <p:ext uri="{BB962C8B-B14F-4D97-AF65-F5344CB8AC3E}">
        <p14:creationId xmlns:p14="http://schemas.microsoft.com/office/powerpoint/2010/main" val="5056090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0559" y="180241"/>
            <a:ext cx="8213959" cy="6677759"/>
          </a:xfrm>
        </p:spPr>
      </p:pic>
    </p:spTree>
    <p:extLst>
      <p:ext uri="{BB962C8B-B14F-4D97-AF65-F5344CB8AC3E}">
        <p14:creationId xmlns:p14="http://schemas.microsoft.com/office/powerpoint/2010/main" val="1036371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title" idx="4294967295"/>
          </p:nvPr>
        </p:nvSpPr>
        <p:spPr>
          <a:xfrm>
            <a:off x="296896" y="792161"/>
            <a:ext cx="8229600" cy="1143000"/>
          </a:xfrm>
          <a:prstGeom prst="rect">
            <a:avLst/>
          </a:prstGeom>
        </p:spPr>
        <p:txBody>
          <a:bodyPr/>
          <a:lstStyle>
            <a:lvl1pPr defTabSz="457200">
              <a:defRPr b="1"/>
            </a:lvl1pPr>
          </a:lstStyle>
          <a:p>
            <a:r>
              <a:rPr dirty="0"/>
              <a:t>Temperature Check</a:t>
            </a:r>
          </a:p>
        </p:txBody>
      </p:sp>
      <p:pic>
        <p:nvPicPr>
          <p:cNvPr id="36" name="image2.jpeg" descr="normal-dog-temperature.jpg"/>
          <p:cNvPicPr>
            <a:picLocks noChangeAspect="1"/>
          </p:cNvPicPr>
          <p:nvPr/>
        </p:nvPicPr>
        <p:blipFill>
          <a:blip r:embed="rId3">
            <a:extLst/>
          </a:blip>
          <a:stretch>
            <a:fillRect/>
          </a:stretch>
        </p:blipFill>
        <p:spPr>
          <a:xfrm>
            <a:off x="994273" y="1935161"/>
            <a:ext cx="7155454" cy="4389439"/>
          </a:xfrm>
          <a:prstGeom prst="rect">
            <a:avLst/>
          </a:prstGeom>
          <a:ln w="12700">
            <a:miter lim="400000"/>
          </a:ln>
        </p:spPr>
      </p:pic>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a:spLocks noGrp="1"/>
          </p:cNvSpPr>
          <p:nvPr>
            <p:ph type="title" idx="4294967295"/>
          </p:nvPr>
        </p:nvSpPr>
        <p:spPr>
          <a:xfrm>
            <a:off x="131954" y="977906"/>
            <a:ext cx="7772400" cy="838200"/>
          </a:xfrm>
          <a:prstGeom prst="rect">
            <a:avLst/>
          </a:prstGeom>
        </p:spPr>
        <p:txBody>
          <a:bodyPr/>
          <a:lstStyle>
            <a:lvl1pPr defTabSz="457200">
              <a:defRPr sz="3600" b="1"/>
            </a:lvl1pPr>
          </a:lstStyle>
          <a:p>
            <a:r>
              <a:rPr dirty="0"/>
              <a:t>Scenario #1</a:t>
            </a:r>
          </a:p>
        </p:txBody>
      </p:sp>
      <p:sp>
        <p:nvSpPr>
          <p:cNvPr id="81" name="Shape 81"/>
          <p:cNvSpPr>
            <a:spLocks noGrp="1"/>
          </p:cNvSpPr>
          <p:nvPr>
            <p:ph type="body" idx="4294967295"/>
          </p:nvPr>
        </p:nvSpPr>
        <p:spPr>
          <a:xfrm>
            <a:off x="742230" y="1830998"/>
            <a:ext cx="7772400" cy="5027002"/>
          </a:xfrm>
          <a:prstGeom prst="rect">
            <a:avLst/>
          </a:prstGeom>
        </p:spPr>
        <p:txBody>
          <a:bodyPr>
            <a:normAutofit lnSpcReduction="10000"/>
          </a:bodyPr>
          <a:lstStyle>
            <a:lvl1pPr defTabSz="457200">
              <a:lnSpc>
                <a:spcPct val="90000"/>
              </a:lnSpc>
              <a:spcBef>
                <a:spcPts val="500"/>
              </a:spcBef>
              <a:defRPr sz="2400">
                <a:latin typeface="Times New Roman"/>
                <a:ea typeface="Times New Roman"/>
                <a:cs typeface="Times New Roman"/>
                <a:sym typeface="Times New Roman"/>
              </a:defRPr>
            </a:lvl1pPr>
          </a:lstStyle>
          <a:p>
            <a:r>
              <a:rPr dirty="0"/>
              <a:t>Your Student Learning Outcomes Committee is a sub- committee of your Curriculum Committee, which in turn reports to the academic senate.  The faculty chair of the SLO Committee is resisting requests from the curriculum chair to make more complete reports to the Curriculum Committee and to bring decisions to the Curriculum Committee for ratification.  The SLO chair claims that her committee has developed expertise in the area of SLOs beyond that held by the average Curriculum Committee </a:t>
            </a:r>
            <a:r>
              <a:rPr dirty="0" smtClean="0"/>
              <a:t>member</a:t>
            </a:r>
            <a:r>
              <a:rPr lang="en-US" dirty="0" smtClean="0"/>
              <a:t>,</a:t>
            </a:r>
            <a:r>
              <a:rPr dirty="0" smtClean="0"/>
              <a:t> and </a:t>
            </a:r>
            <a:r>
              <a:rPr dirty="0"/>
              <a:t>this expertise should be respected by allowing the SLO committee to work without having its decisions questioned.  Everyone is frustrated with the </a:t>
            </a:r>
            <a:r>
              <a:rPr dirty="0" smtClean="0"/>
              <a:t>situation</a:t>
            </a:r>
            <a:endParaRPr lang="en-US" dirty="0" smtClean="0"/>
          </a:p>
          <a:p>
            <a:r>
              <a:rPr lang="en-US" dirty="0" smtClean="0"/>
              <a:t>Using your emotional intelligence, how would you handle this situation?</a:t>
            </a:r>
            <a:endParaRPr dirty="0"/>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a:spLocks noGrp="1"/>
          </p:cNvSpPr>
          <p:nvPr>
            <p:ph type="title" idx="4294967295"/>
          </p:nvPr>
        </p:nvSpPr>
        <p:spPr>
          <a:xfrm>
            <a:off x="131954" y="977906"/>
            <a:ext cx="7772400" cy="838200"/>
          </a:xfrm>
          <a:prstGeom prst="rect">
            <a:avLst/>
          </a:prstGeom>
        </p:spPr>
        <p:txBody>
          <a:bodyPr/>
          <a:lstStyle>
            <a:lvl1pPr defTabSz="457200">
              <a:defRPr sz="3600" b="1"/>
            </a:lvl1pPr>
          </a:lstStyle>
          <a:p>
            <a:r>
              <a:rPr dirty="0"/>
              <a:t>Scenario </a:t>
            </a:r>
            <a:r>
              <a:rPr dirty="0" smtClean="0"/>
              <a:t>#</a:t>
            </a:r>
            <a:r>
              <a:rPr lang="en-US" dirty="0" smtClean="0"/>
              <a:t>2</a:t>
            </a:r>
            <a:endParaRPr dirty="0"/>
          </a:p>
        </p:txBody>
      </p:sp>
      <p:sp>
        <p:nvSpPr>
          <p:cNvPr id="81" name="Shape 81"/>
          <p:cNvSpPr>
            <a:spLocks noGrp="1"/>
          </p:cNvSpPr>
          <p:nvPr>
            <p:ph type="body" idx="4294967295"/>
          </p:nvPr>
        </p:nvSpPr>
        <p:spPr>
          <a:xfrm>
            <a:off x="742230" y="1830998"/>
            <a:ext cx="7772400" cy="5027002"/>
          </a:xfrm>
          <a:prstGeom prst="rect">
            <a:avLst/>
          </a:prstGeom>
        </p:spPr>
        <p:txBody>
          <a:bodyPr>
            <a:normAutofit/>
          </a:bodyPr>
          <a:lstStyle>
            <a:lvl1pPr defTabSz="457200">
              <a:lnSpc>
                <a:spcPct val="90000"/>
              </a:lnSpc>
              <a:spcBef>
                <a:spcPts val="500"/>
              </a:spcBef>
              <a:defRPr sz="2400">
                <a:latin typeface="Times New Roman"/>
                <a:ea typeface="Times New Roman"/>
                <a:cs typeface="Times New Roman"/>
                <a:sym typeface="Times New Roman"/>
              </a:defRPr>
            </a:lvl1pPr>
          </a:lstStyle>
          <a:p>
            <a:r>
              <a:rPr lang="en-US" dirty="0" smtClean="0"/>
              <a:t>Within a semester, your new college president is making decisions that your academic senate feels have historically been under the Academic Senate purview under the 10+1 and therefore warrant involvement of the academic senate. When you attempt to talk with her about these matters, she asserts that as president she has the right to make these decisions without discussing it with you as senate president. </a:t>
            </a:r>
          </a:p>
          <a:p>
            <a:endParaRPr lang="en-US" dirty="0"/>
          </a:p>
          <a:p>
            <a:endParaRPr lang="en-US" dirty="0" smtClean="0"/>
          </a:p>
          <a:p>
            <a:r>
              <a:rPr lang="en-US" dirty="0" smtClean="0"/>
              <a:t>Using emotional intelligence, how would you handle this situation?  What can you do now to help develop a healthy relationship built on mutual respect and trust?</a:t>
            </a:r>
            <a:endParaRPr dirty="0"/>
          </a:p>
        </p:txBody>
      </p:sp>
    </p:spTree>
    <p:extLst>
      <p:ext uri="{BB962C8B-B14F-4D97-AF65-F5344CB8AC3E}">
        <p14:creationId xmlns:p14="http://schemas.microsoft.com/office/powerpoint/2010/main" val="1731682258"/>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Shape 86"/>
          <p:cNvSpPr>
            <a:spLocks noGrp="1"/>
          </p:cNvSpPr>
          <p:nvPr>
            <p:ph type="title" idx="4294967295"/>
          </p:nvPr>
        </p:nvSpPr>
        <p:spPr>
          <a:xfrm>
            <a:off x="387458" y="4723628"/>
            <a:ext cx="8331630" cy="1362075"/>
          </a:xfrm>
          <a:prstGeom prst="rect">
            <a:avLst/>
          </a:prstGeom>
        </p:spPr>
        <p:txBody>
          <a:bodyPr anchor="t"/>
          <a:lstStyle>
            <a:lvl1pPr defTabSz="457200">
              <a:defRPr sz="4000" b="1"/>
            </a:lvl1pPr>
          </a:lstStyle>
          <a:p>
            <a:r>
              <a:rPr dirty="0"/>
              <a:t>Questions? </a:t>
            </a:r>
            <a:r>
              <a:rPr lang="en-US" dirty="0" smtClean="0"/>
              <a:t>               </a:t>
            </a:r>
            <a:r>
              <a:rPr dirty="0" smtClean="0"/>
              <a:t>Comments</a:t>
            </a:r>
            <a:r>
              <a:rPr dirty="0"/>
              <a:t>?</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74908"/>
            <a:ext cx="9144000" cy="2697480"/>
          </a:xfrm>
          <a:prstGeom prst="rect">
            <a:avLst/>
          </a:prstGeom>
        </p:spPr>
      </p:pic>
    </p:spTree>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 grpId="1"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628650" y="2330937"/>
            <a:ext cx="7886700" cy="3846026"/>
          </a:xfrm>
        </p:spPr>
        <p:txBody>
          <a:bodyPr/>
          <a:lstStyle/>
          <a:p>
            <a:r>
              <a:rPr lang="en-US" dirty="0" smtClean="0"/>
              <a:t>What is Emotional Intelligence?</a:t>
            </a:r>
          </a:p>
          <a:p>
            <a:r>
              <a:rPr lang="en-US" dirty="0" smtClean="0"/>
              <a:t>How does Emotional Intelligence impact work?</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6100" y="3781587"/>
            <a:ext cx="6511799" cy="2790771"/>
          </a:xfrm>
          <a:prstGeom prst="rect">
            <a:avLst/>
          </a:prstGeom>
        </p:spPr>
      </p:pic>
    </p:spTree>
    <p:extLst>
      <p:ext uri="{BB962C8B-B14F-4D97-AF65-F5344CB8AC3E}">
        <p14:creationId xmlns:p14="http://schemas.microsoft.com/office/powerpoint/2010/main" val="1251299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Intelligence</a:t>
            </a:r>
            <a:endParaRPr lang="en-US" dirty="0"/>
          </a:p>
        </p:txBody>
      </p:sp>
      <p:sp>
        <p:nvSpPr>
          <p:cNvPr id="3" name="Content Placeholder 2"/>
          <p:cNvSpPr>
            <a:spLocks noGrp="1"/>
          </p:cNvSpPr>
          <p:nvPr>
            <p:ph idx="1"/>
          </p:nvPr>
        </p:nvSpPr>
        <p:spPr/>
        <p:txBody>
          <a:bodyPr/>
          <a:lstStyle/>
          <a:p>
            <a:r>
              <a:rPr lang="en-US" dirty="0" smtClean="0"/>
              <a:t>The capacity to be aware of, manage, control and express one’s emotions, and to handle interpersonal relationships judiciously and empathetically.</a:t>
            </a:r>
          </a:p>
          <a:p>
            <a:r>
              <a:rPr lang="en-US" dirty="0" smtClean="0"/>
              <a:t>“[E]</a:t>
            </a:r>
            <a:r>
              <a:rPr lang="en-US" dirty="0" err="1" smtClean="0"/>
              <a:t>ffective</a:t>
            </a:r>
            <a:r>
              <a:rPr lang="en-US" dirty="0" smtClean="0"/>
              <a:t> emotional knowledge demands a profound level of self-reflection, an active imagination, and an ability not only to envision alternate approaches to a given situation but also to understand that there are entire invisible galaxies of salient emotional facts behind almost every workplace exchange.”</a:t>
            </a:r>
            <a:endParaRPr lang="en-US" dirty="0"/>
          </a:p>
        </p:txBody>
      </p:sp>
    </p:spTree>
    <p:extLst>
      <p:ext uri="{BB962C8B-B14F-4D97-AF65-F5344CB8AC3E}">
        <p14:creationId xmlns:p14="http://schemas.microsoft.com/office/powerpoint/2010/main" val="1208798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Emotions?</a:t>
            </a:r>
            <a:endParaRPr lang="en-US" dirty="0"/>
          </a:p>
        </p:txBody>
      </p:sp>
      <p:sp>
        <p:nvSpPr>
          <p:cNvPr id="3" name="Content Placeholder 2"/>
          <p:cNvSpPr>
            <a:spLocks noGrp="1"/>
          </p:cNvSpPr>
          <p:nvPr>
            <p:ph idx="1"/>
          </p:nvPr>
        </p:nvSpPr>
        <p:spPr>
          <a:xfrm>
            <a:off x="628650" y="2040066"/>
            <a:ext cx="7886700" cy="3997283"/>
          </a:xfrm>
        </p:spPr>
        <p:txBody>
          <a:bodyPr/>
          <a:lstStyle/>
          <a:p>
            <a:r>
              <a:rPr lang="en-US" sz="3600" dirty="0" smtClean="0"/>
              <a:t>Components of Emotions</a:t>
            </a:r>
          </a:p>
          <a:p>
            <a:pPr lvl="1"/>
            <a:r>
              <a:rPr lang="en-US" sz="3200" dirty="0" smtClean="0"/>
              <a:t>Physical</a:t>
            </a:r>
          </a:p>
          <a:p>
            <a:pPr lvl="1"/>
            <a:r>
              <a:rPr lang="en-US" sz="3200" dirty="0" smtClean="0"/>
              <a:t>Cognitive</a:t>
            </a:r>
          </a:p>
          <a:p>
            <a:pPr lvl="1"/>
            <a:r>
              <a:rPr lang="en-US" sz="3200" dirty="0" smtClean="0"/>
              <a:t>Nonverbal</a:t>
            </a:r>
          </a:p>
        </p:txBody>
      </p:sp>
      <p:pic>
        <p:nvPicPr>
          <p:cNvPr id="4" name="Picture 2" descr="images-2.jpe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74611" y="2886008"/>
            <a:ext cx="4769389" cy="38529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810052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Emotional Intelligence</a:t>
            </a:r>
            <a:endParaRPr lang="en-US" dirty="0"/>
          </a:p>
        </p:txBody>
      </p:sp>
      <p:sp>
        <p:nvSpPr>
          <p:cNvPr id="3" name="Content Placeholder 2"/>
          <p:cNvSpPr>
            <a:spLocks noGrp="1"/>
          </p:cNvSpPr>
          <p:nvPr>
            <p:ph idx="1"/>
          </p:nvPr>
        </p:nvSpPr>
        <p:spPr>
          <a:xfrm>
            <a:off x="628650" y="2086601"/>
            <a:ext cx="7886700" cy="4090362"/>
          </a:xfrm>
        </p:spPr>
        <p:txBody>
          <a:bodyPr/>
          <a:lstStyle/>
          <a:p>
            <a:r>
              <a:rPr lang="en-US" dirty="0" smtClean="0"/>
              <a:t>Are you </a:t>
            </a:r>
            <a:r>
              <a:rPr lang="en-US" smtClean="0"/>
              <a:t>aware of </a:t>
            </a:r>
            <a:r>
              <a:rPr lang="en-US" dirty="0" smtClean="0"/>
              <a:t>your emotions and the impact they have on your behavior and communication?</a:t>
            </a:r>
          </a:p>
          <a:p>
            <a:r>
              <a:rPr lang="en-US" dirty="0" smtClean="0"/>
              <a:t>Are you aware of others emotions and the impact they have on behavior and communication?</a:t>
            </a:r>
          </a:p>
          <a:p>
            <a:endParaRPr lang="en-US" dirty="0"/>
          </a:p>
        </p:txBody>
      </p:sp>
    </p:spTree>
    <p:extLst>
      <p:ext uri="{BB962C8B-B14F-4D97-AF65-F5344CB8AC3E}">
        <p14:creationId xmlns:p14="http://schemas.microsoft.com/office/powerpoint/2010/main" val="3203053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904875"/>
            <a:ext cx="9144000" cy="5336499"/>
          </a:xfrm>
        </p:spPr>
      </p:pic>
    </p:spTree>
    <p:extLst>
      <p:ext uri="{BB962C8B-B14F-4D97-AF65-F5344CB8AC3E}">
        <p14:creationId xmlns:p14="http://schemas.microsoft.com/office/powerpoint/2010/main" val="587571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Emotions in Decision-Making</a:t>
            </a:r>
            <a:endParaRPr lang="en-US" dirty="0"/>
          </a:p>
        </p:txBody>
      </p:sp>
      <p:sp>
        <p:nvSpPr>
          <p:cNvPr id="3" name="Content Placeholder 2"/>
          <p:cNvSpPr>
            <a:spLocks noGrp="1"/>
          </p:cNvSpPr>
          <p:nvPr>
            <p:ph idx="1"/>
          </p:nvPr>
        </p:nvSpPr>
        <p:spPr>
          <a:xfrm>
            <a:off x="628650" y="2086601"/>
            <a:ext cx="7886700" cy="4090362"/>
          </a:xfrm>
        </p:spPr>
        <p:txBody>
          <a:bodyPr/>
          <a:lstStyle/>
          <a:p>
            <a:r>
              <a:rPr lang="en-US" dirty="0" smtClean="0"/>
              <a:t>How do our emotions drive our decision making?</a:t>
            </a:r>
          </a:p>
          <a:p>
            <a:r>
              <a:rPr lang="en-US" dirty="0" smtClean="0"/>
              <a:t>Can you think of examples where it became obvious that the decision was based on emotions rather than on more objective evidence or support?</a:t>
            </a:r>
          </a:p>
          <a:p>
            <a:r>
              <a:rPr lang="en-US" dirty="0" smtClean="0"/>
              <a:t>How did you handle the situation?</a:t>
            </a:r>
            <a:endParaRPr lang="en-US" dirty="0"/>
          </a:p>
        </p:txBody>
      </p:sp>
    </p:spTree>
    <p:extLst>
      <p:ext uri="{BB962C8B-B14F-4D97-AF65-F5344CB8AC3E}">
        <p14:creationId xmlns:p14="http://schemas.microsoft.com/office/powerpoint/2010/main" val="3703453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Emotions in the Workplace</a:t>
            </a:r>
            <a:endParaRPr lang="en-US" dirty="0"/>
          </a:p>
        </p:txBody>
      </p:sp>
      <p:sp>
        <p:nvSpPr>
          <p:cNvPr id="3" name="Content Placeholder 2"/>
          <p:cNvSpPr>
            <a:spLocks noGrp="1"/>
          </p:cNvSpPr>
          <p:nvPr>
            <p:ph idx="1"/>
          </p:nvPr>
        </p:nvSpPr>
        <p:spPr>
          <a:xfrm>
            <a:off x="628650" y="2200003"/>
            <a:ext cx="7886700" cy="3976960"/>
          </a:xfrm>
        </p:spPr>
        <p:txBody>
          <a:bodyPr/>
          <a:lstStyle/>
          <a:p>
            <a:r>
              <a:rPr lang="en-US" dirty="0" smtClean="0"/>
              <a:t>Where and when are emotions most evident?</a:t>
            </a:r>
          </a:p>
          <a:p>
            <a:r>
              <a:rPr lang="en-US" dirty="0" smtClean="0"/>
              <a:t>How do you know?</a:t>
            </a:r>
          </a:p>
          <a:p>
            <a:r>
              <a:rPr lang="en-US" dirty="0" smtClean="0"/>
              <a:t>How do you handle it?</a:t>
            </a:r>
          </a:p>
          <a:p>
            <a:r>
              <a:rPr lang="en-US" dirty="0" smtClean="0"/>
              <a:t>What could you do better?</a:t>
            </a:r>
          </a:p>
          <a:p>
            <a:endParaRPr lang="en-US" dirty="0"/>
          </a:p>
        </p:txBody>
      </p:sp>
    </p:spTree>
    <p:extLst>
      <p:ext uri="{BB962C8B-B14F-4D97-AF65-F5344CB8AC3E}">
        <p14:creationId xmlns:p14="http://schemas.microsoft.com/office/powerpoint/2010/main" val="4294820892"/>
      </p:ext>
    </p:extLst>
  </p:cSld>
  <p:clrMapOvr>
    <a:masterClrMapping/>
  </p:clrMapOvr>
  <p:timing>
    <p:tnLst>
      <p:par>
        <p:cTn id="1" dur="indefinite" restart="never" nodeType="tmRoot"/>
      </p:par>
    </p:tnLst>
  </p:timing>
</p:sld>
</file>

<file path=ppt/theme/theme1.xml><?xml version="1.0" encoding="utf-8"?>
<a:theme xmlns:a="http://schemas.openxmlformats.org/drawingml/2006/main" name="Senate Template Plain">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2.xml><?xml version="1.0" encoding="utf-8"?>
<a:theme xmlns:a="http://schemas.openxmlformats.org/drawingml/2006/main" name="ASCCC">
  <a:themeElements>
    <a:clrScheme name="ASCCC">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ASCCC">
      <a:majorFont>
        <a:latin typeface="Calibri"/>
        <a:ea typeface="Calibri"/>
        <a:cs typeface="Calibri"/>
      </a:majorFont>
      <a:minorFont>
        <a:latin typeface="Helvetica"/>
        <a:ea typeface="Helvetica"/>
        <a:cs typeface="Helvetica"/>
      </a:minorFont>
    </a:fontScheme>
    <a:fmtScheme name="ASCCC">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2576</TotalTime>
  <Words>875</Words>
  <Application>Microsoft Macintosh PowerPoint</Application>
  <PresentationFormat>On-screen Show (4:3)</PresentationFormat>
  <Paragraphs>116</Paragraphs>
  <Slides>22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Georgia</vt:lpstr>
      <vt:lpstr>Helvetica</vt:lpstr>
      <vt:lpstr>Arial</vt:lpstr>
      <vt:lpstr>Calibri</vt:lpstr>
      <vt:lpstr>Times New Roman</vt:lpstr>
      <vt:lpstr>Senate Template Plain</vt:lpstr>
      <vt:lpstr>Emotional Intelligence</vt:lpstr>
      <vt:lpstr>Temperature Check</vt:lpstr>
      <vt:lpstr>Questions</vt:lpstr>
      <vt:lpstr>Emotional Intelligence</vt:lpstr>
      <vt:lpstr>What are Emotions?</vt:lpstr>
      <vt:lpstr>Your Emotional Intelligence</vt:lpstr>
      <vt:lpstr>PowerPoint Presentation</vt:lpstr>
      <vt:lpstr>Emotions in Decision-Making</vt:lpstr>
      <vt:lpstr>Emotions in the Workplace</vt:lpstr>
      <vt:lpstr>Conflict and Emotional Intelligence</vt:lpstr>
      <vt:lpstr>Dimensions of Communication</vt:lpstr>
      <vt:lpstr>Expressing Emotion</vt:lpstr>
      <vt:lpstr>Expressing Emotions</vt:lpstr>
      <vt:lpstr>Expressing Emotions</vt:lpstr>
      <vt:lpstr>Tools </vt:lpstr>
      <vt:lpstr>Apologies</vt:lpstr>
      <vt:lpstr>Skills to cultivate </vt:lpstr>
      <vt:lpstr>Defensiveness vs. Support</vt:lpstr>
      <vt:lpstr>PowerPoint Presentation</vt:lpstr>
      <vt:lpstr>Scenario #1</vt:lpstr>
      <vt:lpstr>Scenario #2</vt:lpstr>
      <vt:lpstr>Questions?                Comments?</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and Emotions – Solving Problems and Managing Conflict</dc:title>
  <cp:lastModifiedBy>Julie Adams</cp:lastModifiedBy>
  <cp:revision>27</cp:revision>
  <cp:lastPrinted>2017-06-16T14:21:51Z</cp:lastPrinted>
  <dcterms:modified xsi:type="dcterms:W3CDTF">2017-06-16T22:49:33Z</dcterms:modified>
</cp:coreProperties>
</file>