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4"/>
  </p:notesMasterIdLst>
  <p:handoutMasterIdLst>
    <p:handoutMasterId r:id="rId25"/>
  </p:handoutMasterIdLst>
  <p:sldIdLst>
    <p:sldId id="279" r:id="rId2"/>
    <p:sldId id="297" r:id="rId3"/>
    <p:sldId id="288" r:id="rId4"/>
    <p:sldId id="289" r:id="rId5"/>
    <p:sldId id="301" r:id="rId6"/>
    <p:sldId id="298" r:id="rId7"/>
    <p:sldId id="299" r:id="rId8"/>
    <p:sldId id="302" r:id="rId9"/>
    <p:sldId id="303" r:id="rId10"/>
    <p:sldId id="304" r:id="rId11"/>
    <p:sldId id="300" r:id="rId12"/>
    <p:sldId id="278" r:id="rId13"/>
    <p:sldId id="282" r:id="rId14"/>
    <p:sldId id="280" r:id="rId15"/>
    <p:sldId id="281" r:id="rId16"/>
    <p:sldId id="295" r:id="rId17"/>
    <p:sldId id="291" r:id="rId18"/>
    <p:sldId id="286" r:id="rId19"/>
    <p:sldId id="290" r:id="rId20"/>
    <p:sldId id="272" r:id="rId21"/>
    <p:sldId id="293" r:id="rId22"/>
    <p:sldId id="274"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40218"/>
    <a:srgbClr val="C18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6"/>
    <p:restoredTop sz="93165"/>
  </p:normalViewPr>
  <p:slideViewPr>
    <p:cSldViewPr snapToGrid="0" snapToObjects="1">
      <p:cViewPr varScale="1">
        <p:scale>
          <a:sx n="61" d="100"/>
          <a:sy n="61" d="100"/>
        </p:scale>
        <p:origin x="1555"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B2B179-26CD-BA4A-AE84-B0E1AF58B2CF}" type="datetimeFigureOut">
              <a:rPr lang="en-US" smtClean="0"/>
              <a:t>6/18/2018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F44AA-E916-ED4C-9814-61C78E3B6902}" type="slidenum">
              <a:rPr lang="en-US" smtClean="0"/>
              <a:t>‹#›</a:t>
            </a:fld>
            <a:endParaRPr lang="en-US"/>
          </a:p>
        </p:txBody>
      </p:sp>
    </p:spTree>
    <p:extLst>
      <p:ext uri="{BB962C8B-B14F-4D97-AF65-F5344CB8AC3E}">
        <p14:creationId xmlns:p14="http://schemas.microsoft.com/office/powerpoint/2010/main" val="4499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45654428"/>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00000"/>
              </a:lnSpc>
              <a:spcBef>
                <a:spcPts val="400"/>
              </a:spcBef>
              <a:spcAft>
                <a:spcPts val="0"/>
              </a:spcAft>
              <a:buClrTx/>
              <a:buSzTx/>
              <a:buFontTx/>
              <a:buNone/>
              <a:tabLst/>
              <a:defRPr/>
            </a:pPr>
            <a:r>
              <a:rPr lang="en-US" dirty="0"/>
              <a:t>Some are able to identify emotions and respond, others react.</a:t>
            </a:r>
          </a:p>
          <a:p>
            <a:endParaRPr lang="en-US" dirty="0"/>
          </a:p>
        </p:txBody>
      </p:sp>
    </p:spTree>
    <p:extLst>
      <p:ext uri="{BB962C8B-B14F-4D97-AF65-F5344CB8AC3E}">
        <p14:creationId xmlns:p14="http://schemas.microsoft.com/office/powerpoint/2010/main" val="231383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400"/>
              </a:spcBef>
              <a:spcAft>
                <a:spcPts val="0"/>
              </a:spcAft>
              <a:buClrTx/>
              <a:buSzTx/>
              <a:buFontTx/>
              <a:buNone/>
              <a:tabLst/>
              <a:defRPr/>
            </a:pPr>
            <a:r>
              <a:rPr lang="en-US" dirty="0"/>
              <a:t>Emotions are inherent in decision-making.</a:t>
            </a:r>
          </a:p>
          <a:p>
            <a:endParaRPr lang="en-US" dirty="0"/>
          </a:p>
        </p:txBody>
      </p:sp>
    </p:spTree>
    <p:extLst>
      <p:ext uri="{BB962C8B-B14F-4D97-AF65-F5344CB8AC3E}">
        <p14:creationId xmlns:p14="http://schemas.microsoft.com/office/powerpoint/2010/main" val="3956560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a:r>
              <a:rPr lang="en-US" dirty="0"/>
              <a:t>Messages to others include both content and relational aspects.</a:t>
            </a:r>
          </a:p>
          <a:p>
            <a:pPr defTabSz="457200"/>
            <a:r>
              <a:rPr lang="en-US" dirty="0"/>
              <a:t>Emotions can act as “triggers” to conflict.</a:t>
            </a:r>
          </a:p>
        </p:txBody>
      </p:sp>
    </p:spTree>
    <p:extLst>
      <p:ext uri="{BB962C8B-B14F-4D97-AF65-F5344CB8AC3E}">
        <p14:creationId xmlns:p14="http://schemas.microsoft.com/office/powerpoint/2010/main" val="117748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7ACFD072-B5E6-4516-A8DA-965C5DCCA205}" type="datetimeFigureOut">
              <a:rPr lang="en-US" smtClean="0"/>
              <a:t>6/18/2018</a:t>
            </a:fld>
            <a:endParaRPr lang="en-US" dirty="0"/>
          </a:p>
        </p:txBody>
      </p:sp>
      <p:sp>
        <p:nvSpPr>
          <p:cNvPr id="23" name="Footer Placeholder 22"/>
          <p:cNvSpPr>
            <a:spLocks noGrp="1"/>
          </p:cNvSpPr>
          <p:nvPr>
            <p:ph type="ftr" sz="quarter" idx="15"/>
          </p:nvPr>
        </p:nvSpPr>
        <p:spPr/>
        <p:txBody>
          <a:bodyPr/>
          <a:lstStyle/>
          <a:p>
            <a:endParaRPr lang="en-US" dirty="0"/>
          </a:p>
        </p:txBody>
      </p:sp>
      <p:sp>
        <p:nvSpPr>
          <p:cNvPr id="24" name="Slide Number Placeholder 23"/>
          <p:cNvSpPr>
            <a:spLocks noGrp="1"/>
          </p:cNvSpPr>
          <p:nvPr>
            <p:ph type="sldNum" sz="quarter" idx="16"/>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0864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7760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23925"/>
            <a:ext cx="1971675"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923925"/>
            <a:ext cx="5800725"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96332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xfrm>
            <a:off x="8422821" y="6404293"/>
            <a:ext cx="263980" cy="269239"/>
          </a:xfrm>
          <a:prstGeom prst="rect">
            <a:avLst/>
          </a:prstGeom>
        </p:spPr>
        <p:txBody>
          <a:bodyPr/>
          <a:lstStyle>
            <a:lvl1pPr defTabSz="457200">
              <a:defRPr>
                <a:solidFill>
                  <a:srgbClr val="898989"/>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7167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CFD072-B5E6-4516-A8DA-965C5DCCA205}"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25013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CFD072-B5E6-4516-A8DA-965C5DCCA205}"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5281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895350"/>
            <a:ext cx="78867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CFD072-B5E6-4516-A8DA-965C5DCCA205}" type="datetimeFigureOut">
              <a:rPr lang="en-US" smtClean="0"/>
              <a:t>6/18/2018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543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CFD072-B5E6-4516-A8DA-965C5DCCA205}" type="datetimeFigureOut">
              <a:rPr lang="en-US" smtClean="0"/>
              <a:t>6/18/2018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22663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FD072-B5E6-4516-A8DA-965C5DCCA205}" type="datetimeFigureOut">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050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6200" y="987426"/>
            <a:ext cx="462915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181225"/>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50750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19162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04875"/>
            <a:ext cx="78867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FD072-B5E6-4516-A8DA-965C5DCCA205}" type="datetimeFigureOut">
              <a:rPr lang="en-US" smtClean="0"/>
              <a:t>6/18/2018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415581560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Emotional Intelligence</a:t>
            </a:r>
          </a:p>
        </p:txBody>
      </p:sp>
      <p:sp>
        <p:nvSpPr>
          <p:cNvPr id="3" name="Subtitle 2"/>
          <p:cNvSpPr>
            <a:spLocks noGrp="1"/>
          </p:cNvSpPr>
          <p:nvPr>
            <p:ph type="subTitle" idx="1"/>
          </p:nvPr>
        </p:nvSpPr>
        <p:spPr>
          <a:xfrm>
            <a:off x="960120" y="4000151"/>
            <a:ext cx="6858000" cy="1655762"/>
          </a:xfrm>
        </p:spPr>
        <p:txBody>
          <a:bodyPr>
            <a:normAutofit fontScale="85000" lnSpcReduction="10000"/>
          </a:bodyPr>
          <a:lstStyle/>
          <a:p>
            <a:r>
              <a:rPr lang="en-US" dirty="0"/>
              <a:t>Cheryl </a:t>
            </a:r>
            <a:r>
              <a:rPr lang="en-US" dirty="0" err="1"/>
              <a:t>Aschenbach</a:t>
            </a:r>
            <a:r>
              <a:rPr lang="en-US" dirty="0"/>
              <a:t>, ASCCC North Representative</a:t>
            </a:r>
          </a:p>
          <a:p>
            <a:r>
              <a:rPr lang="en-US" dirty="0"/>
              <a:t>LaTonya Parker, ASCCC South Representative</a:t>
            </a:r>
          </a:p>
          <a:p>
            <a:r>
              <a:rPr lang="en-US" dirty="0"/>
              <a:t>Carrie Roberson, ASCCC North Representative</a:t>
            </a:r>
          </a:p>
          <a:p>
            <a:endParaRPr lang="en-US" dirty="0"/>
          </a:p>
        </p:txBody>
      </p:sp>
    </p:spTree>
    <p:extLst>
      <p:ext uri="{BB962C8B-B14F-4D97-AF65-F5344CB8AC3E}">
        <p14:creationId xmlns:p14="http://schemas.microsoft.com/office/powerpoint/2010/main" val="352534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 and Positive Influence</a:t>
            </a:r>
          </a:p>
        </p:txBody>
      </p:sp>
      <p:sp>
        <p:nvSpPr>
          <p:cNvPr id="3" name="Content Placeholder 2"/>
          <p:cNvSpPr>
            <a:spLocks noGrp="1"/>
          </p:cNvSpPr>
          <p:nvPr>
            <p:ph idx="1"/>
          </p:nvPr>
        </p:nvSpPr>
        <p:spPr/>
        <p:txBody>
          <a:bodyPr/>
          <a:lstStyle/>
          <a:p>
            <a:pPr marL="0" indent="0">
              <a:buNone/>
            </a:pPr>
            <a:endParaRPr lang="en-US" b="0" dirty="0"/>
          </a:p>
          <a:p>
            <a:r>
              <a:rPr lang="en-US" b="0" dirty="0"/>
              <a:t>Cognitive Focus:  Are you capable of positively affecting and influencing others?</a:t>
            </a:r>
          </a:p>
          <a:p>
            <a:r>
              <a:rPr lang="en-US" b="0" dirty="0"/>
              <a:t>Emotional Focus: Are there positive feelings associated with personal leadership?</a:t>
            </a:r>
          </a:p>
          <a:p>
            <a:r>
              <a:rPr lang="en-US" b="0" dirty="0"/>
              <a:t>Action Focus: Do you posses the skill set of mentoring and coaching to provide positive influence?</a:t>
            </a:r>
          </a:p>
        </p:txBody>
      </p:sp>
    </p:spTree>
    <p:extLst>
      <p:ext uri="{BB962C8B-B14F-4D97-AF65-F5344CB8AC3E}">
        <p14:creationId xmlns:p14="http://schemas.microsoft.com/office/powerpoint/2010/main" val="3282839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EQ Leadership Through Self-Awareness</a:t>
            </a:r>
          </a:p>
        </p:txBody>
      </p:sp>
      <p:sp>
        <p:nvSpPr>
          <p:cNvPr id="3" name="Content Placeholder 2"/>
          <p:cNvSpPr>
            <a:spLocks noGrp="1"/>
          </p:cNvSpPr>
          <p:nvPr>
            <p:ph idx="1"/>
          </p:nvPr>
        </p:nvSpPr>
        <p:spPr>
          <a:xfrm>
            <a:off x="464058" y="2506662"/>
            <a:ext cx="7886700" cy="4351338"/>
          </a:xfrm>
        </p:spPr>
        <p:txBody>
          <a:bodyPr/>
          <a:lstStyle/>
          <a:p>
            <a:r>
              <a:rPr lang="en-US" b="0" u="sng" dirty="0"/>
              <a:t>Score 3-9:</a:t>
            </a:r>
            <a:r>
              <a:rPr lang="en-US" b="0" dirty="0"/>
              <a:t>          DEVELOP</a:t>
            </a:r>
          </a:p>
          <a:p>
            <a:pPr marL="0" indent="0">
              <a:buNone/>
            </a:pPr>
            <a:endParaRPr lang="en-US" b="0" u="sng" dirty="0"/>
          </a:p>
          <a:p>
            <a:r>
              <a:rPr lang="en-US" b="0" u="sng" dirty="0"/>
              <a:t>Score 10-19:</a:t>
            </a:r>
            <a:r>
              <a:rPr lang="en-US" b="0" dirty="0"/>
              <a:t>      STRENGTHEN</a:t>
            </a:r>
          </a:p>
          <a:p>
            <a:pPr marL="0" indent="0">
              <a:buNone/>
            </a:pPr>
            <a:endParaRPr lang="en-US" b="0" u="sng" dirty="0"/>
          </a:p>
          <a:p>
            <a:r>
              <a:rPr lang="en-US" b="0" u="sng" dirty="0"/>
              <a:t>Score 20-30:</a:t>
            </a:r>
            <a:r>
              <a:rPr lang="en-US" b="0" dirty="0"/>
              <a:t>     ENHANCE</a:t>
            </a:r>
          </a:p>
        </p:txBody>
      </p:sp>
    </p:spTree>
    <p:extLst>
      <p:ext uri="{BB962C8B-B14F-4D97-AF65-F5344CB8AC3E}">
        <p14:creationId xmlns:p14="http://schemas.microsoft.com/office/powerpoint/2010/main" val="2551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err="1"/>
              <a:t>EMoTioNS</a:t>
            </a:r>
            <a:endParaRPr lang="en-US" sz="4800" dirty="0"/>
          </a:p>
        </p:txBody>
      </p:sp>
      <p:sp>
        <p:nvSpPr>
          <p:cNvPr id="3" name="Content Placeholder 2"/>
          <p:cNvSpPr>
            <a:spLocks noGrp="1"/>
          </p:cNvSpPr>
          <p:nvPr>
            <p:ph idx="1"/>
          </p:nvPr>
        </p:nvSpPr>
        <p:spPr>
          <a:xfrm>
            <a:off x="628650" y="2040066"/>
            <a:ext cx="7886700" cy="3997283"/>
          </a:xfrm>
        </p:spPr>
        <p:txBody>
          <a:bodyPr/>
          <a:lstStyle/>
          <a:p>
            <a:pPr marL="0" indent="0">
              <a:buNone/>
            </a:pPr>
            <a:r>
              <a:rPr lang="en-US" sz="3600" dirty="0"/>
              <a:t>Components of Emotions</a:t>
            </a:r>
          </a:p>
          <a:p>
            <a:pPr lvl="1"/>
            <a:r>
              <a:rPr lang="en-US" sz="3200" dirty="0"/>
              <a:t>Physical</a:t>
            </a:r>
          </a:p>
          <a:p>
            <a:pPr lvl="1"/>
            <a:r>
              <a:rPr lang="en-US" sz="3200" dirty="0"/>
              <a:t>Cognitive</a:t>
            </a:r>
          </a:p>
          <a:p>
            <a:pPr lvl="1"/>
            <a:r>
              <a:rPr lang="en-US" sz="3200" dirty="0"/>
              <a:t>Nonverbal</a:t>
            </a:r>
          </a:p>
        </p:txBody>
      </p:sp>
      <p:pic>
        <p:nvPicPr>
          <p:cNvPr id="4" name="Picture 2" descr="images-2.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9099" y="3093929"/>
            <a:ext cx="4287180" cy="3463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10052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Intelligence</a:t>
            </a:r>
          </a:p>
        </p:txBody>
      </p:sp>
      <p:sp>
        <p:nvSpPr>
          <p:cNvPr id="3" name="Content Placeholder 2"/>
          <p:cNvSpPr>
            <a:spLocks noGrp="1"/>
          </p:cNvSpPr>
          <p:nvPr>
            <p:ph idx="1"/>
          </p:nvPr>
        </p:nvSpPr>
        <p:spPr>
          <a:xfrm>
            <a:off x="628650" y="2086601"/>
            <a:ext cx="7886700" cy="4090362"/>
          </a:xfrm>
        </p:spPr>
        <p:txBody>
          <a:bodyPr/>
          <a:lstStyle/>
          <a:p>
            <a:pPr marL="0" indent="0">
              <a:buNone/>
            </a:pPr>
            <a:endParaRPr lang="en-US" dirty="0"/>
          </a:p>
          <a:p>
            <a:r>
              <a:rPr lang="en-US" dirty="0"/>
              <a:t>Are you aware of </a:t>
            </a:r>
            <a:r>
              <a:rPr lang="en-US" u="sng" dirty="0"/>
              <a:t>your</a:t>
            </a:r>
            <a:r>
              <a:rPr lang="en-US" dirty="0"/>
              <a:t> emotions and the impact they have on your behavior and communication?</a:t>
            </a:r>
          </a:p>
          <a:p>
            <a:pPr marL="0" indent="0">
              <a:buNone/>
            </a:pPr>
            <a:endParaRPr lang="en-US" dirty="0"/>
          </a:p>
          <a:p>
            <a:r>
              <a:rPr lang="en-US" dirty="0"/>
              <a:t>Are you aware of </a:t>
            </a:r>
            <a:r>
              <a:rPr lang="en-US" u="sng" dirty="0"/>
              <a:t>others</a:t>
            </a:r>
            <a:r>
              <a:rPr lang="en-US" dirty="0"/>
              <a:t> emotions and the impact they have on their behavior and communication?</a:t>
            </a:r>
          </a:p>
          <a:p>
            <a:endParaRPr lang="en-US" dirty="0"/>
          </a:p>
        </p:txBody>
      </p:sp>
    </p:spTree>
    <p:extLst>
      <p:ext uri="{BB962C8B-B14F-4D97-AF65-F5344CB8AC3E}">
        <p14:creationId xmlns:p14="http://schemas.microsoft.com/office/powerpoint/2010/main" val="320305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Emotions in Decision-Making</a:t>
            </a:r>
          </a:p>
        </p:txBody>
      </p:sp>
      <p:sp>
        <p:nvSpPr>
          <p:cNvPr id="3" name="Content Placeholder 2"/>
          <p:cNvSpPr>
            <a:spLocks noGrp="1"/>
          </p:cNvSpPr>
          <p:nvPr>
            <p:ph idx="1"/>
          </p:nvPr>
        </p:nvSpPr>
        <p:spPr>
          <a:xfrm>
            <a:off x="219205" y="2086601"/>
            <a:ext cx="8296145" cy="4090362"/>
          </a:xfrm>
        </p:spPr>
        <p:txBody>
          <a:bodyPr/>
          <a:lstStyle/>
          <a:p>
            <a:pPr marL="0" indent="0">
              <a:buNone/>
            </a:pPr>
            <a:endParaRPr lang="en-US" dirty="0"/>
          </a:p>
          <a:p>
            <a:r>
              <a:rPr lang="en-US" dirty="0"/>
              <a:t>How do our emotions drive our decision making?</a:t>
            </a:r>
          </a:p>
          <a:p>
            <a:pPr marL="0" indent="0">
              <a:buNone/>
            </a:pPr>
            <a:endParaRPr lang="en-US" dirty="0"/>
          </a:p>
          <a:p>
            <a:r>
              <a:rPr lang="en-US" dirty="0"/>
              <a:t>Can you think of examples where it became obvious that the decision was based on emotions rather than on more objective evidence or support?</a:t>
            </a:r>
          </a:p>
          <a:p>
            <a:pPr marL="0" indent="0">
              <a:buNone/>
            </a:pPr>
            <a:endParaRPr lang="en-US" dirty="0"/>
          </a:p>
          <a:p>
            <a:r>
              <a:rPr lang="en-US" dirty="0"/>
              <a:t>How did you handle the situation?</a:t>
            </a:r>
          </a:p>
        </p:txBody>
      </p:sp>
    </p:spTree>
    <p:extLst>
      <p:ext uri="{BB962C8B-B14F-4D97-AF65-F5344CB8AC3E}">
        <p14:creationId xmlns:p14="http://schemas.microsoft.com/office/powerpoint/2010/main" val="3703453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Emotions in the Workplace</a:t>
            </a:r>
          </a:p>
        </p:txBody>
      </p:sp>
      <p:sp>
        <p:nvSpPr>
          <p:cNvPr id="3" name="Content Placeholder 2"/>
          <p:cNvSpPr>
            <a:spLocks noGrp="1"/>
          </p:cNvSpPr>
          <p:nvPr>
            <p:ph idx="1"/>
          </p:nvPr>
        </p:nvSpPr>
        <p:spPr>
          <a:xfrm>
            <a:off x="628650" y="1947797"/>
            <a:ext cx="7886700" cy="4229166"/>
          </a:xfrm>
        </p:spPr>
        <p:txBody>
          <a:bodyPr/>
          <a:lstStyle/>
          <a:p>
            <a:pPr marL="0" indent="0">
              <a:buNone/>
            </a:pPr>
            <a:endParaRPr lang="en-US" dirty="0"/>
          </a:p>
          <a:p>
            <a:r>
              <a:rPr lang="en-US" dirty="0"/>
              <a:t>Where and when are emotions most evident?</a:t>
            </a:r>
          </a:p>
          <a:p>
            <a:pPr marL="0" indent="0">
              <a:buNone/>
            </a:pPr>
            <a:endParaRPr lang="en-US" dirty="0"/>
          </a:p>
          <a:p>
            <a:r>
              <a:rPr lang="en-US" dirty="0"/>
              <a:t>How do you know?</a:t>
            </a:r>
          </a:p>
          <a:p>
            <a:pPr marL="0" indent="0">
              <a:buNone/>
            </a:pPr>
            <a:endParaRPr lang="en-US" dirty="0"/>
          </a:p>
          <a:p>
            <a:r>
              <a:rPr lang="en-US" dirty="0"/>
              <a:t>How do you handle it?</a:t>
            </a:r>
          </a:p>
          <a:p>
            <a:pPr marL="0" indent="0">
              <a:buNone/>
            </a:pPr>
            <a:endParaRPr lang="en-US" dirty="0"/>
          </a:p>
          <a:p>
            <a:r>
              <a:rPr lang="en-US" dirty="0"/>
              <a:t>What could you do better?</a:t>
            </a:r>
          </a:p>
          <a:p>
            <a:endParaRPr lang="en-US" dirty="0"/>
          </a:p>
        </p:txBody>
      </p:sp>
    </p:spTree>
    <p:extLst>
      <p:ext uri="{BB962C8B-B14F-4D97-AF65-F5344CB8AC3E}">
        <p14:creationId xmlns:p14="http://schemas.microsoft.com/office/powerpoint/2010/main" val="429482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 and Emotional Intelligence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7095903"/>
              </p:ext>
            </p:extLst>
          </p:nvPr>
        </p:nvGraphicFramePr>
        <p:xfrm>
          <a:off x="309966" y="1819276"/>
          <a:ext cx="8524068" cy="4875993"/>
        </p:xfrm>
        <a:graphic>
          <a:graphicData uri="http://schemas.openxmlformats.org/drawingml/2006/table">
            <a:tbl>
              <a:tblPr firstRow="1" bandRow="1">
                <a:tableStyleId>{5940675A-B579-460E-94D1-54222C63F5DA}</a:tableStyleId>
              </a:tblPr>
              <a:tblGrid>
                <a:gridCol w="802992">
                  <a:extLst>
                    <a:ext uri="{9D8B030D-6E8A-4147-A177-3AD203B41FA5}">
                      <a16:colId xmlns:a16="http://schemas.microsoft.com/office/drawing/2014/main" val="20000"/>
                    </a:ext>
                  </a:extLst>
                </a:gridCol>
                <a:gridCol w="3864950">
                  <a:extLst>
                    <a:ext uri="{9D8B030D-6E8A-4147-A177-3AD203B41FA5}">
                      <a16:colId xmlns:a16="http://schemas.microsoft.com/office/drawing/2014/main" val="20001"/>
                    </a:ext>
                  </a:extLst>
                </a:gridCol>
                <a:gridCol w="3856126">
                  <a:extLst>
                    <a:ext uri="{9D8B030D-6E8A-4147-A177-3AD203B41FA5}">
                      <a16:colId xmlns:a16="http://schemas.microsoft.com/office/drawing/2014/main" val="20002"/>
                    </a:ext>
                  </a:extLst>
                </a:gridCol>
              </a:tblGrid>
              <a:tr h="472843">
                <a:tc>
                  <a:txBody>
                    <a:bodyPr/>
                    <a:lstStyle/>
                    <a:p>
                      <a:endParaRPr lang="en-US" dirty="0"/>
                    </a:p>
                  </a:txBody>
                  <a:tcPr>
                    <a:solidFill>
                      <a:srgbClr val="C180BE"/>
                    </a:solidFill>
                  </a:tcPr>
                </a:tc>
                <a:tc>
                  <a:txBody>
                    <a:bodyPr/>
                    <a:lstStyle/>
                    <a:p>
                      <a:pPr algn="ctr"/>
                      <a:r>
                        <a:rPr lang="en-US" b="1" dirty="0"/>
                        <a:t>Self (Intrapersonal)</a:t>
                      </a:r>
                    </a:p>
                  </a:txBody>
                  <a:tcPr>
                    <a:solidFill>
                      <a:srgbClr val="C180BE"/>
                    </a:solidFill>
                  </a:tcPr>
                </a:tc>
                <a:tc>
                  <a:txBody>
                    <a:bodyPr/>
                    <a:lstStyle/>
                    <a:p>
                      <a:pPr algn="ctr"/>
                      <a:r>
                        <a:rPr lang="en-US" b="1" dirty="0"/>
                        <a:t>Social (Interpersonal)</a:t>
                      </a:r>
                    </a:p>
                  </a:txBody>
                  <a:tcPr>
                    <a:solidFill>
                      <a:srgbClr val="C180BE"/>
                    </a:solidFill>
                  </a:tcPr>
                </a:tc>
                <a:extLst>
                  <a:ext uri="{0D108BD9-81ED-4DB2-BD59-A6C34878D82A}">
                    <a16:rowId xmlns:a16="http://schemas.microsoft.com/office/drawing/2014/main" val="10000"/>
                  </a:ext>
                </a:extLst>
              </a:tr>
              <a:tr h="2201575">
                <a:tc>
                  <a:txBody>
                    <a:bodyPr/>
                    <a:lstStyle/>
                    <a:p>
                      <a:pPr algn="ctr"/>
                      <a:r>
                        <a:rPr lang="en-US" b="1" dirty="0"/>
                        <a:t>Recognition/</a:t>
                      </a:r>
                    </a:p>
                    <a:p>
                      <a:pPr algn="ctr"/>
                      <a:r>
                        <a:rPr lang="en-US" b="1" dirty="0"/>
                        <a:t>Awareness</a:t>
                      </a:r>
                    </a:p>
                  </a:txBody>
                  <a:tcPr vert="vert270">
                    <a:solidFill>
                      <a:srgbClr val="C180BE"/>
                    </a:solidFill>
                  </a:tcPr>
                </a:tc>
                <a:tc>
                  <a:txBody>
                    <a:bodyPr/>
                    <a:lstStyle/>
                    <a:p>
                      <a:pPr marL="285750" indent="-285750">
                        <a:buFont typeface="Arial" charset="0"/>
                        <a:buChar char="•"/>
                      </a:pPr>
                      <a:r>
                        <a:rPr lang="en-US" sz="1600" dirty="0"/>
                        <a:t>Be self</a:t>
                      </a:r>
                      <a:r>
                        <a:rPr lang="en-US" sz="1600" baseline="0" dirty="0"/>
                        <a:t> aware: understand emotional cause and effect</a:t>
                      </a:r>
                    </a:p>
                    <a:p>
                      <a:pPr marL="285750" indent="-285750">
                        <a:buFont typeface="Arial" charset="0"/>
                        <a:buChar char="•"/>
                      </a:pPr>
                      <a:r>
                        <a:rPr lang="en-US" sz="1600" baseline="0" dirty="0"/>
                        <a:t>Develop internal empathy: deal with internal triggers; respond rather than react</a:t>
                      </a:r>
                    </a:p>
                    <a:p>
                      <a:pPr marL="285750" indent="-285750">
                        <a:buFont typeface="Arial" charset="0"/>
                        <a:buChar char="•"/>
                      </a:pPr>
                      <a:r>
                        <a:rPr lang="en-US" sz="1600" baseline="0" dirty="0"/>
                        <a:t>Become authentic: adhere to inner values, principles, and guidelines; be trustworthy to self</a:t>
                      </a:r>
                      <a:endParaRPr lang="en-US" sz="1600" dirty="0"/>
                    </a:p>
                  </a:txBody>
                  <a:tcPr>
                    <a:solidFill>
                      <a:srgbClr val="00B0F0"/>
                    </a:solidFill>
                  </a:tcPr>
                </a:tc>
                <a:tc>
                  <a:txBody>
                    <a:bodyPr/>
                    <a:lstStyle/>
                    <a:p>
                      <a:pPr marL="285750" indent="-285750">
                        <a:buFont typeface="Arial" charset="0"/>
                        <a:buChar char="•"/>
                      </a:pPr>
                      <a:r>
                        <a:rPr lang="en-US" sz="1600" dirty="0"/>
                        <a:t>Communicate with respect and information</a:t>
                      </a:r>
                    </a:p>
                    <a:p>
                      <a:pPr marL="285750" indent="-285750">
                        <a:buFont typeface="Arial" charset="0"/>
                        <a:buChar char="•"/>
                      </a:pPr>
                      <a:r>
                        <a:rPr lang="en-US" sz="1600" dirty="0"/>
                        <a:t>Create</a:t>
                      </a:r>
                      <a:r>
                        <a:rPr lang="en-US" sz="1600" baseline="0" dirty="0"/>
                        <a:t> resonance and rapport</a:t>
                      </a:r>
                    </a:p>
                    <a:p>
                      <a:pPr marL="285750" indent="-285750">
                        <a:buFont typeface="Arial" charset="0"/>
                        <a:buChar char="•"/>
                      </a:pPr>
                      <a:r>
                        <a:rPr lang="en-US" sz="1600" baseline="0" dirty="0"/>
                        <a:t>Empathize</a:t>
                      </a:r>
                    </a:p>
                    <a:p>
                      <a:pPr marL="285750" indent="-285750">
                        <a:buFont typeface="Arial" charset="0"/>
                        <a:buChar char="•"/>
                      </a:pPr>
                      <a:r>
                        <a:rPr lang="en-US" sz="1600" baseline="0" dirty="0"/>
                        <a:t>Seek creative resolution with mutual gains</a:t>
                      </a:r>
                    </a:p>
                    <a:p>
                      <a:pPr marL="285750" indent="-285750">
                        <a:buFont typeface="Arial" charset="0"/>
                        <a:buChar char="•"/>
                      </a:pPr>
                      <a:r>
                        <a:rPr lang="en-US" sz="1600" baseline="0" dirty="0"/>
                        <a:t>Listen actively</a:t>
                      </a:r>
                    </a:p>
                    <a:p>
                      <a:pPr marL="285750" indent="-285750">
                        <a:buFont typeface="Arial" charset="0"/>
                        <a:buChar char="•"/>
                      </a:pPr>
                      <a:r>
                        <a:rPr lang="en-US" sz="1600" baseline="0" dirty="0"/>
                        <a:t>View adversaries in a positive way</a:t>
                      </a:r>
                      <a:endParaRPr lang="en-US" sz="1600" dirty="0"/>
                    </a:p>
                  </a:txBody>
                  <a:tcPr>
                    <a:solidFill>
                      <a:schemeClr val="accent1">
                        <a:lumMod val="25000"/>
                        <a:lumOff val="75000"/>
                      </a:schemeClr>
                    </a:solidFill>
                  </a:tcPr>
                </a:tc>
                <a:extLst>
                  <a:ext uri="{0D108BD9-81ED-4DB2-BD59-A6C34878D82A}">
                    <a16:rowId xmlns:a16="http://schemas.microsoft.com/office/drawing/2014/main" val="10001"/>
                  </a:ext>
                </a:extLst>
              </a:tr>
              <a:tr h="2201575">
                <a:tc>
                  <a:txBody>
                    <a:bodyPr/>
                    <a:lstStyle/>
                    <a:p>
                      <a:pPr algn="ctr"/>
                      <a:r>
                        <a:rPr lang="en-US" b="1" dirty="0"/>
                        <a:t>Regulation/</a:t>
                      </a:r>
                    </a:p>
                    <a:p>
                      <a:pPr algn="ctr"/>
                      <a:r>
                        <a:rPr lang="en-US" b="1" dirty="0"/>
                        <a:t>Management</a:t>
                      </a:r>
                    </a:p>
                  </a:txBody>
                  <a:tcPr vert="vert270">
                    <a:solidFill>
                      <a:srgbClr val="C180BE"/>
                    </a:solidFill>
                  </a:tcPr>
                </a:tc>
                <a:tc>
                  <a:txBody>
                    <a:bodyPr/>
                    <a:lstStyle/>
                    <a:p>
                      <a:pPr marL="285750" indent="-285750">
                        <a:buFont typeface="Arial" charset="0"/>
                        <a:buChar char="•"/>
                      </a:pPr>
                      <a:r>
                        <a:rPr lang="en-US" sz="1600" dirty="0"/>
                        <a:t>Cultivate constructive positive emotions (positive psychology)</a:t>
                      </a:r>
                    </a:p>
                    <a:p>
                      <a:pPr marL="285750" indent="-285750">
                        <a:buFont typeface="Arial" charset="0"/>
                        <a:buChar char="•"/>
                      </a:pPr>
                      <a:r>
                        <a:rPr lang="en-US" sz="1600" dirty="0"/>
                        <a:t>Minimize</a:t>
                      </a:r>
                      <a:r>
                        <a:rPr lang="en-US" sz="1600" baseline="0" dirty="0"/>
                        <a:t> negative feelings</a:t>
                      </a:r>
                    </a:p>
                    <a:p>
                      <a:pPr marL="285750" indent="-285750">
                        <a:buFont typeface="Arial" charset="0"/>
                        <a:buChar char="•"/>
                      </a:pPr>
                      <a:r>
                        <a:rPr lang="en-US" sz="1600" baseline="0" dirty="0"/>
                        <a:t>Cultivate positive expectations and abundance thinking</a:t>
                      </a:r>
                    </a:p>
                    <a:p>
                      <a:pPr marL="285750" indent="-285750">
                        <a:buFont typeface="Arial" charset="0"/>
                        <a:buChar char="•"/>
                      </a:pPr>
                      <a:r>
                        <a:rPr lang="en-US" sz="1600" baseline="0" dirty="0"/>
                        <a:t>Accept personal responsibility</a:t>
                      </a:r>
                    </a:p>
                    <a:p>
                      <a:pPr marL="285750" indent="-285750">
                        <a:buFont typeface="Arial" charset="0"/>
                        <a:buChar char="•"/>
                      </a:pPr>
                      <a:r>
                        <a:rPr lang="en-US" sz="1600" baseline="0" dirty="0"/>
                        <a:t>Be trustworthy and operate with integrity</a:t>
                      </a:r>
                      <a:endParaRPr lang="en-US" sz="1600" dirty="0"/>
                    </a:p>
                  </a:txBody>
                  <a:tcPr>
                    <a:solidFill>
                      <a:schemeClr val="accent4">
                        <a:lumMod val="60000"/>
                        <a:lumOff val="40000"/>
                      </a:schemeClr>
                    </a:solidFill>
                  </a:tcPr>
                </a:tc>
                <a:tc>
                  <a:txBody>
                    <a:bodyPr/>
                    <a:lstStyle/>
                    <a:p>
                      <a:pPr marL="285750" indent="-285750">
                        <a:buFont typeface="Arial" charset="0"/>
                        <a:buChar char="•"/>
                      </a:pPr>
                      <a:r>
                        <a:rPr lang="en-US" sz="1600" dirty="0"/>
                        <a:t>Build relationships</a:t>
                      </a:r>
                      <a:r>
                        <a:rPr lang="en-US" sz="1600" baseline="0" dirty="0"/>
                        <a:t> and establish long-term connections</a:t>
                      </a:r>
                    </a:p>
                    <a:p>
                      <a:pPr marL="285750" indent="-285750">
                        <a:buFont typeface="Arial" charset="0"/>
                        <a:buChar char="•"/>
                      </a:pPr>
                      <a:r>
                        <a:rPr lang="en-US" sz="1600" baseline="0" dirty="0"/>
                        <a:t>Handle conflict tactically and strategically</a:t>
                      </a:r>
                    </a:p>
                    <a:p>
                      <a:pPr marL="285750" indent="-285750">
                        <a:buFont typeface="Arial" charset="0"/>
                        <a:buChar char="•"/>
                      </a:pPr>
                      <a:r>
                        <a:rPr lang="en-US" sz="1600" baseline="0" dirty="0"/>
                        <a:t>Negotiate fairly and responsibly</a:t>
                      </a:r>
                    </a:p>
                    <a:p>
                      <a:pPr marL="285750" indent="-285750">
                        <a:buFont typeface="Arial" charset="0"/>
                        <a:buChar char="•"/>
                      </a:pPr>
                      <a:r>
                        <a:rPr lang="en-US" sz="1600" baseline="0" dirty="0"/>
                        <a:t>Follow up on understandings and agreements</a:t>
                      </a:r>
                    </a:p>
                    <a:p>
                      <a:pPr marL="285750" indent="-285750">
                        <a:buFont typeface="Arial" charset="0"/>
                        <a:buChar char="•"/>
                      </a:pPr>
                      <a:r>
                        <a:rPr lang="en-US" sz="1600" baseline="0" dirty="0"/>
                        <a:t>Yield to change</a:t>
                      </a:r>
                    </a:p>
                  </a:txBody>
                  <a:tcPr>
                    <a:solidFill>
                      <a:schemeClr val="accent6">
                        <a:lumMod val="60000"/>
                        <a:lumOff val="4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8487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Acceptable Responses</a:t>
            </a:r>
          </a:p>
        </p:txBody>
      </p:sp>
      <p:sp>
        <p:nvSpPr>
          <p:cNvPr id="3" name="Content Placeholder 2"/>
          <p:cNvSpPr>
            <a:spLocks noGrp="1"/>
          </p:cNvSpPr>
          <p:nvPr>
            <p:ph idx="1"/>
          </p:nvPr>
        </p:nvSpPr>
        <p:spPr>
          <a:xfrm>
            <a:off x="413359" y="2179529"/>
            <a:ext cx="8486383" cy="3997434"/>
          </a:xfrm>
        </p:spPr>
        <p:txBody>
          <a:bodyPr/>
          <a:lstStyle/>
          <a:p>
            <a:r>
              <a:rPr lang="en-US" dirty="0">
                <a:latin typeface="Arial" charset="0"/>
              </a:rPr>
              <a:t>An </a:t>
            </a:r>
            <a:r>
              <a:rPr lang="en-US" u="sng" dirty="0">
                <a:latin typeface="Arial" charset="0"/>
              </a:rPr>
              <a:t>acknowledgment </a:t>
            </a:r>
            <a:r>
              <a:rPr lang="en-US" dirty="0">
                <a:latin typeface="Arial" charset="0"/>
              </a:rPr>
              <a:t>that the transgression was wrong: “I acted like a jerk.”</a:t>
            </a:r>
          </a:p>
          <a:p>
            <a:pPr marL="0" indent="0">
              <a:buNone/>
            </a:pPr>
            <a:endParaRPr lang="en-US" dirty="0">
              <a:latin typeface="Arial" charset="0"/>
            </a:endParaRPr>
          </a:p>
          <a:p>
            <a:r>
              <a:rPr lang="en-US" dirty="0">
                <a:latin typeface="Arial" charset="0"/>
              </a:rPr>
              <a:t>A sincere </a:t>
            </a:r>
            <a:r>
              <a:rPr lang="en-US" u="sng" dirty="0">
                <a:latin typeface="Arial" charset="0"/>
              </a:rPr>
              <a:t>apology</a:t>
            </a:r>
            <a:r>
              <a:rPr lang="en-US" dirty="0">
                <a:latin typeface="Arial" charset="0"/>
              </a:rPr>
              <a:t>: “I’m really sorry. I feel awful for letting you down.”</a:t>
            </a:r>
          </a:p>
          <a:p>
            <a:pPr marL="0" indent="0">
              <a:buNone/>
            </a:pPr>
            <a:endParaRPr lang="en-US" dirty="0">
              <a:latin typeface="Arial" charset="0"/>
            </a:endParaRPr>
          </a:p>
          <a:p>
            <a:r>
              <a:rPr lang="en-US" dirty="0">
                <a:latin typeface="Arial" charset="0"/>
              </a:rPr>
              <a:t>Some type of </a:t>
            </a:r>
            <a:r>
              <a:rPr lang="en-US" u="sng" dirty="0">
                <a:latin typeface="Arial" charset="0"/>
              </a:rPr>
              <a:t>compensation</a:t>
            </a:r>
            <a:r>
              <a:rPr lang="en-US" dirty="0">
                <a:latin typeface="Arial" charset="0"/>
              </a:rPr>
              <a:t>: “If I act that way again, you can call me on it.”</a:t>
            </a:r>
          </a:p>
          <a:p>
            <a:pPr marL="0" indent="0">
              <a:buNone/>
            </a:pPr>
            <a:endParaRPr lang="en-US" dirty="0"/>
          </a:p>
        </p:txBody>
      </p:sp>
    </p:spTree>
    <p:extLst>
      <p:ext uri="{BB962C8B-B14F-4D97-AF65-F5344CB8AC3E}">
        <p14:creationId xmlns:p14="http://schemas.microsoft.com/office/powerpoint/2010/main" val="356244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84" y="904875"/>
            <a:ext cx="8774482" cy="914401"/>
          </a:xfrm>
        </p:spPr>
        <p:txBody>
          <a:bodyPr>
            <a:normAutofit/>
          </a:bodyPr>
          <a:lstStyle/>
          <a:p>
            <a:r>
              <a:rPr lang="en-US" dirty="0"/>
              <a:t>+Positive+ Expression of Emotions</a:t>
            </a:r>
          </a:p>
        </p:txBody>
      </p:sp>
      <p:sp>
        <p:nvSpPr>
          <p:cNvPr id="3" name="Content Placeholder 2"/>
          <p:cNvSpPr>
            <a:spLocks noGrp="1"/>
          </p:cNvSpPr>
          <p:nvPr>
            <p:ph idx="1"/>
          </p:nvPr>
        </p:nvSpPr>
        <p:spPr>
          <a:xfrm>
            <a:off x="144049" y="1916482"/>
            <a:ext cx="8655485" cy="4260481"/>
          </a:xfrm>
        </p:spPr>
        <p:txBody>
          <a:bodyPr>
            <a:normAutofit/>
          </a:bodyPr>
          <a:lstStyle/>
          <a:p>
            <a:r>
              <a:rPr lang="en-US" dirty="0"/>
              <a:t>Consider when and where to express your feelings</a:t>
            </a:r>
          </a:p>
          <a:p>
            <a:pPr lvl="1"/>
            <a:r>
              <a:rPr lang="en-US" dirty="0"/>
              <a:t>Time to discover the depth of emotions before expressing</a:t>
            </a:r>
          </a:p>
          <a:p>
            <a:r>
              <a:rPr lang="en-US" dirty="0"/>
              <a:t>Accept responsibility for your feelings</a:t>
            </a:r>
          </a:p>
          <a:p>
            <a:pPr lvl="1"/>
            <a:r>
              <a:rPr lang="en-US" dirty="0"/>
              <a:t>“I” versus “you”</a:t>
            </a:r>
          </a:p>
          <a:p>
            <a:pPr lvl="1"/>
            <a:r>
              <a:rPr lang="en-US" dirty="0"/>
              <a:t>“I’m getting angry” vs. “You’re making me angry.”</a:t>
            </a:r>
          </a:p>
          <a:p>
            <a:pPr lvl="1"/>
            <a:r>
              <a:rPr lang="en-US" dirty="0"/>
              <a:t> “I feel hurt when you do that” vs. </a:t>
            </a:r>
            <a:r>
              <a:rPr lang="en-US"/>
              <a:t>“You hurt my feelings” </a:t>
            </a:r>
            <a:endParaRPr lang="en-US" dirty="0"/>
          </a:p>
          <a:p>
            <a:r>
              <a:rPr lang="en-US" dirty="0"/>
              <a:t>Be mindful of the communication channel!</a:t>
            </a:r>
          </a:p>
          <a:p>
            <a:pPr lvl="1"/>
            <a:r>
              <a:rPr lang="en-US" dirty="0"/>
              <a:t>In-person vs. Mediated</a:t>
            </a:r>
          </a:p>
        </p:txBody>
      </p:sp>
      <p:pic>
        <p:nvPicPr>
          <p:cNvPr id="4" name="Picture 3">
            <a:extLst>
              <a:ext uri="{FF2B5EF4-FFF2-40B4-BE49-F238E27FC236}">
                <a16:creationId xmlns:a16="http://schemas.microsoft.com/office/drawing/2014/main" id="{E440190B-F720-4D0B-81B8-6C161012CA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8718" y="4887533"/>
            <a:ext cx="2549046" cy="1898068"/>
          </a:xfrm>
          <a:prstGeom prst="rect">
            <a:avLst/>
          </a:prstGeom>
        </p:spPr>
      </p:pic>
    </p:spTree>
    <p:extLst>
      <p:ext uri="{BB962C8B-B14F-4D97-AF65-F5344CB8AC3E}">
        <p14:creationId xmlns:p14="http://schemas.microsoft.com/office/powerpoint/2010/main" val="700842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to cultivate	</a:t>
            </a:r>
          </a:p>
        </p:txBody>
      </p:sp>
      <p:sp>
        <p:nvSpPr>
          <p:cNvPr id="3" name="Content Placeholder 2"/>
          <p:cNvSpPr>
            <a:spLocks noGrp="1"/>
          </p:cNvSpPr>
          <p:nvPr>
            <p:ph idx="1"/>
          </p:nvPr>
        </p:nvSpPr>
        <p:spPr>
          <a:xfrm>
            <a:off x="288099" y="2060533"/>
            <a:ext cx="8227251" cy="4246322"/>
          </a:xfrm>
        </p:spPr>
        <p:txBody>
          <a:bodyPr>
            <a:normAutofit/>
          </a:bodyPr>
          <a:lstStyle/>
          <a:p>
            <a:r>
              <a:rPr lang="en-US" dirty="0"/>
              <a:t>Self monitoring/ self reflection</a:t>
            </a:r>
          </a:p>
          <a:p>
            <a:r>
              <a:rPr lang="en-US" dirty="0"/>
              <a:t>Active listening/ Paraphrasing</a:t>
            </a:r>
          </a:p>
          <a:p>
            <a:r>
              <a:rPr lang="en-US" dirty="0"/>
              <a:t>Suspending judgment</a:t>
            </a:r>
          </a:p>
          <a:p>
            <a:r>
              <a:rPr lang="en-US" dirty="0"/>
              <a:t>Slowing down communication</a:t>
            </a:r>
          </a:p>
          <a:p>
            <a:r>
              <a:rPr lang="en-US" dirty="0"/>
              <a:t>Comfortable with discomfort</a:t>
            </a:r>
          </a:p>
          <a:p>
            <a:r>
              <a:rPr lang="en-US" dirty="0"/>
              <a:t>Recognize and identify personal feelings</a:t>
            </a:r>
          </a:p>
          <a:p>
            <a:r>
              <a:rPr lang="en-US" dirty="0"/>
              <a:t>Expand your emotional vocabulary</a:t>
            </a:r>
          </a:p>
          <a:p>
            <a:r>
              <a:rPr lang="en-US" dirty="0"/>
              <a:t>Share multiple and nuanced feelings</a:t>
            </a:r>
          </a:p>
          <a:p>
            <a:r>
              <a:rPr lang="en-US"/>
              <a:t>What else…?</a:t>
            </a: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1C28DE7F-7D7D-4F65-B03B-743AC406D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694" y="1291670"/>
            <a:ext cx="2850844" cy="2892024"/>
          </a:xfrm>
          <a:prstGeom prst="rect">
            <a:avLst/>
          </a:prstGeom>
        </p:spPr>
      </p:pic>
    </p:spTree>
    <p:extLst>
      <p:ext uri="{BB962C8B-B14F-4D97-AF65-F5344CB8AC3E}">
        <p14:creationId xmlns:p14="http://schemas.microsoft.com/office/powerpoint/2010/main" val="100124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 y="2468148"/>
            <a:ext cx="8796528" cy="3416320"/>
          </a:xfrm>
          <a:prstGeom prst="rect">
            <a:avLst/>
          </a:prstGeom>
        </p:spPr>
        <p:txBody>
          <a:bodyPr wrap="square">
            <a:spAutoFit/>
          </a:bodyPr>
          <a:lstStyle/>
          <a:p>
            <a:r>
              <a:rPr lang="en-US" i="1" dirty="0">
                <a:latin typeface="Times New Roman" panose="02020603050405020304" pitchFamily="18" charset="0"/>
              </a:rPr>
              <a:t>Some may think of a successful senate leader as someone who capably runs meetings, stays on top of all the issues, and gets things done. However, an even more critical part of succeeding as a faculty leader is successfully managing emotions in the workplace while engaging in difficult conversations, navigating relationships with faculty, classified staff, and administrators, and handling sensitive information. Together, presenters and attendees will explore emotional intelligence, the role it plays in leadership, and what we can do to develop our own emotional intelligence (EQ).</a:t>
            </a:r>
          </a:p>
        </p:txBody>
      </p:sp>
      <p:sp>
        <p:nvSpPr>
          <p:cNvPr id="3" name="Title 2"/>
          <p:cNvSpPr>
            <a:spLocks noGrp="1"/>
          </p:cNvSpPr>
          <p:nvPr>
            <p:ph type="ctrTitle"/>
          </p:nvPr>
        </p:nvSpPr>
        <p:spPr>
          <a:xfrm>
            <a:off x="685800" y="1122363"/>
            <a:ext cx="7772400" cy="719117"/>
          </a:xfrm>
        </p:spPr>
        <p:txBody>
          <a:bodyPr>
            <a:normAutofit/>
          </a:bodyPr>
          <a:lstStyle/>
          <a:p>
            <a:r>
              <a:rPr lang="en-US" sz="3600" dirty="0"/>
              <a:t>Program Description</a:t>
            </a:r>
          </a:p>
        </p:txBody>
      </p:sp>
    </p:spTree>
    <p:extLst>
      <p:ext uri="{BB962C8B-B14F-4D97-AF65-F5344CB8AC3E}">
        <p14:creationId xmlns:p14="http://schemas.microsoft.com/office/powerpoint/2010/main" val="3811770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idx="4294967295"/>
          </p:nvPr>
        </p:nvSpPr>
        <p:spPr>
          <a:xfrm>
            <a:off x="131954" y="977906"/>
            <a:ext cx="7772400" cy="838200"/>
          </a:xfrm>
          <a:prstGeom prst="rect">
            <a:avLst/>
          </a:prstGeom>
        </p:spPr>
        <p:txBody>
          <a:bodyPr/>
          <a:lstStyle>
            <a:lvl1pPr defTabSz="457200">
              <a:defRPr sz="3600" b="1"/>
            </a:lvl1pPr>
          </a:lstStyle>
          <a:p>
            <a:r>
              <a:rPr dirty="0"/>
              <a:t>Scenario #1</a:t>
            </a:r>
          </a:p>
        </p:txBody>
      </p:sp>
      <p:sp>
        <p:nvSpPr>
          <p:cNvPr id="81" name="Shape 81"/>
          <p:cNvSpPr>
            <a:spLocks noGrp="1"/>
          </p:cNvSpPr>
          <p:nvPr>
            <p:ph type="body" idx="4294967295"/>
          </p:nvPr>
        </p:nvSpPr>
        <p:spPr>
          <a:xfrm>
            <a:off x="187890" y="1766170"/>
            <a:ext cx="8761957" cy="5091830"/>
          </a:xfrm>
          <a:prstGeom prst="rect">
            <a:avLst/>
          </a:prstGeom>
        </p:spPr>
        <p:txBody>
          <a:bodyPr>
            <a:normAutofit/>
          </a:bodyPr>
          <a:lstStyle>
            <a:lvl1pPr defTabSz="457200">
              <a:lnSpc>
                <a:spcPct val="90000"/>
              </a:lnSpc>
              <a:spcBef>
                <a:spcPts val="500"/>
              </a:spcBef>
              <a:defRPr sz="2400">
                <a:latin typeface="Times New Roman"/>
                <a:ea typeface="Times New Roman"/>
                <a:cs typeface="Times New Roman"/>
                <a:sym typeface="Times New Roman"/>
              </a:defRPr>
            </a:lvl1pPr>
          </a:lstStyle>
          <a:p>
            <a:pPr marL="0" indent="0">
              <a:buNone/>
            </a:pPr>
            <a:r>
              <a:rPr i="0" dirty="0"/>
              <a:t>Your Student Learning Outcomes </a:t>
            </a:r>
            <a:r>
              <a:rPr lang="en-US" i="0" dirty="0"/>
              <a:t>(SLO) c</a:t>
            </a:r>
            <a:r>
              <a:rPr i="0" dirty="0"/>
              <a:t>ommittee is a sub- committee of your Curriculum Committee, which in turn reports to the academic senate.  The faculty chair of the SLO Committee is resisting requests from the curriculum chair to make more complete reports to the Curriculum Committee and to bring</a:t>
            </a:r>
            <a:r>
              <a:rPr lang="en-US" i="0" dirty="0"/>
              <a:t> decisions</a:t>
            </a:r>
            <a:r>
              <a:rPr i="0" dirty="0"/>
              <a:t> to the Curriculum Committee for ratification.  The SLO chair claims that her committee has developed expertise in the area of SLOs beyond that held by the average Curriculum Committee member</a:t>
            </a:r>
            <a:r>
              <a:rPr lang="en-US" i="0" dirty="0"/>
              <a:t>,</a:t>
            </a:r>
            <a:r>
              <a:rPr i="0" dirty="0"/>
              <a:t> and this expertise should be respected by allowing the SLO committee to work without having its decisions questioned.  Everyone is frustrated with the situation</a:t>
            </a:r>
            <a:r>
              <a:rPr lang="en-US" i="0" dirty="0"/>
              <a:t>.</a:t>
            </a:r>
          </a:p>
          <a:p>
            <a:pPr marL="0" indent="0" algn="ctr">
              <a:buNone/>
            </a:pPr>
            <a:endParaRPr lang="en-US" dirty="0"/>
          </a:p>
          <a:p>
            <a:pPr algn="ctr">
              <a:buFont typeface="Wingdings" panose="05000000000000000000" pitchFamily="2" charset="2"/>
              <a:buChar char="ü"/>
            </a:pPr>
            <a:r>
              <a:rPr lang="en-US" dirty="0"/>
              <a:t>Using your emotional intelligence, </a:t>
            </a:r>
          </a:p>
          <a:p>
            <a:pPr marL="0" indent="0" algn="ctr">
              <a:buNone/>
            </a:pPr>
            <a:r>
              <a:rPr lang="en-US" dirty="0"/>
              <a:t>how would you handle this situation?</a:t>
            </a:r>
            <a:endParaRPr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idx="4294967295"/>
          </p:nvPr>
        </p:nvSpPr>
        <p:spPr>
          <a:xfrm>
            <a:off x="131954" y="977906"/>
            <a:ext cx="7772400" cy="838200"/>
          </a:xfrm>
          <a:prstGeom prst="rect">
            <a:avLst/>
          </a:prstGeom>
        </p:spPr>
        <p:txBody>
          <a:bodyPr/>
          <a:lstStyle>
            <a:lvl1pPr defTabSz="457200">
              <a:defRPr sz="3600" b="1"/>
            </a:lvl1pPr>
          </a:lstStyle>
          <a:p>
            <a:r>
              <a:rPr dirty="0"/>
              <a:t>Scenario #</a:t>
            </a:r>
            <a:r>
              <a:rPr lang="en-US" dirty="0"/>
              <a:t>2</a:t>
            </a:r>
            <a:endParaRPr dirty="0"/>
          </a:p>
        </p:txBody>
      </p:sp>
      <p:sp>
        <p:nvSpPr>
          <p:cNvPr id="81" name="Shape 81"/>
          <p:cNvSpPr>
            <a:spLocks noGrp="1"/>
          </p:cNvSpPr>
          <p:nvPr>
            <p:ph type="body" idx="4294967295"/>
          </p:nvPr>
        </p:nvSpPr>
        <p:spPr>
          <a:xfrm>
            <a:off x="338203" y="1954060"/>
            <a:ext cx="8624170" cy="4903940"/>
          </a:xfrm>
          <a:prstGeom prst="rect">
            <a:avLst/>
          </a:prstGeom>
        </p:spPr>
        <p:txBody>
          <a:bodyPr>
            <a:normAutofit/>
          </a:bodyPr>
          <a:lstStyle>
            <a:lvl1pPr defTabSz="457200">
              <a:lnSpc>
                <a:spcPct val="90000"/>
              </a:lnSpc>
              <a:spcBef>
                <a:spcPts val="500"/>
              </a:spcBef>
              <a:defRPr sz="2400">
                <a:latin typeface="Times New Roman"/>
                <a:ea typeface="Times New Roman"/>
                <a:cs typeface="Times New Roman"/>
                <a:sym typeface="Times New Roman"/>
              </a:defRPr>
            </a:lvl1pPr>
          </a:lstStyle>
          <a:p>
            <a:pPr marL="0" indent="0">
              <a:buNone/>
            </a:pPr>
            <a:r>
              <a:rPr lang="en-US" i="0" dirty="0"/>
              <a:t>Within a semester, your new college president is making decisions that your academic senate feels have historically been under academic and professional matters under the 10+1; therefore warrant involvement of the academic senate. In an attempt to talk with her about this, she asserts that as president she has the right to make these decisions without discussing it with you as senate president. </a:t>
            </a:r>
          </a:p>
          <a:p>
            <a:pPr marL="0" indent="0" algn="ctr">
              <a:buNone/>
            </a:pPr>
            <a:endParaRPr lang="en-US" dirty="0"/>
          </a:p>
          <a:p>
            <a:pPr algn="ctr">
              <a:buFont typeface="Wingdings" panose="05000000000000000000" pitchFamily="2" charset="2"/>
              <a:buChar char="ü"/>
            </a:pPr>
            <a:r>
              <a:rPr lang="en-US" dirty="0"/>
              <a:t>Using emotional intelligence, </a:t>
            </a:r>
          </a:p>
          <a:p>
            <a:pPr marL="0" indent="0" algn="ctr">
              <a:buNone/>
            </a:pPr>
            <a:r>
              <a:rPr lang="en-US" dirty="0"/>
              <a:t>how would you handle this situation?  </a:t>
            </a:r>
          </a:p>
          <a:p>
            <a:pPr algn="ctr">
              <a:buFont typeface="Wingdings" panose="05000000000000000000" pitchFamily="2" charset="2"/>
              <a:buChar char="ü"/>
            </a:pPr>
            <a:r>
              <a:rPr lang="en-US" dirty="0"/>
              <a:t>What can you do now to help develop a healthy relationship built on mutual respect and trust?</a:t>
            </a:r>
            <a:endParaRPr dirty="0"/>
          </a:p>
        </p:txBody>
      </p:sp>
    </p:spTree>
    <p:extLst>
      <p:ext uri="{BB962C8B-B14F-4D97-AF65-F5344CB8AC3E}">
        <p14:creationId xmlns:p14="http://schemas.microsoft.com/office/powerpoint/2010/main" val="1731682258"/>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idx="4294967295"/>
          </p:nvPr>
        </p:nvSpPr>
        <p:spPr>
          <a:xfrm>
            <a:off x="387458" y="4723628"/>
            <a:ext cx="8331630" cy="1362075"/>
          </a:xfrm>
          <a:prstGeom prst="rect">
            <a:avLst/>
          </a:prstGeom>
        </p:spPr>
        <p:txBody>
          <a:bodyPr anchor="t"/>
          <a:lstStyle>
            <a:lvl1pPr defTabSz="457200">
              <a:defRPr sz="4000" b="1"/>
            </a:lvl1pPr>
          </a:lstStyle>
          <a:p>
            <a:r>
              <a:rPr dirty="0"/>
              <a:t>Questions? </a:t>
            </a:r>
            <a:r>
              <a:rPr lang="en-US" dirty="0"/>
              <a:t>               </a:t>
            </a:r>
            <a:r>
              <a:rPr dirty="0"/>
              <a:t>Comments?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74908"/>
            <a:ext cx="9144000" cy="2697480"/>
          </a:xfrm>
          <a:prstGeom prst="rect">
            <a:avLst/>
          </a:prstGeom>
        </p:spPr>
      </p:pic>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628650" y="2330937"/>
            <a:ext cx="7886700" cy="3846026"/>
          </a:xfrm>
        </p:spPr>
        <p:txBody>
          <a:bodyPr/>
          <a:lstStyle/>
          <a:p>
            <a:pPr marL="0" indent="0" algn="ctr">
              <a:buNone/>
            </a:pPr>
            <a:r>
              <a:rPr lang="en-US" dirty="0"/>
              <a:t>What IS Emotional Intelligence?</a:t>
            </a:r>
          </a:p>
          <a:p>
            <a:pPr marL="0" indent="0">
              <a:buNone/>
            </a:pPr>
            <a:endParaRPr lang="en-US" dirty="0"/>
          </a:p>
        </p:txBody>
      </p:sp>
      <p:pic>
        <p:nvPicPr>
          <p:cNvPr id="4" name="Content Placeholder 3">
            <a:extLst>
              <a:ext uri="{FF2B5EF4-FFF2-40B4-BE49-F238E27FC236}">
                <a16:creationId xmlns:a16="http://schemas.microsoft.com/office/drawing/2014/main" id="{6944D1B3-E1D0-4035-B548-CAF695120D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090" y="2937353"/>
            <a:ext cx="5468214" cy="3191286"/>
          </a:xfrm>
          <a:prstGeom prst="rect">
            <a:avLst/>
          </a:prstGeom>
        </p:spPr>
      </p:pic>
    </p:spTree>
    <p:extLst>
      <p:ext uri="{BB962C8B-B14F-4D97-AF65-F5344CB8AC3E}">
        <p14:creationId xmlns:p14="http://schemas.microsoft.com/office/powerpoint/2010/main" val="125129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Emotional Intelligence</a:t>
            </a:r>
          </a:p>
        </p:txBody>
      </p:sp>
      <p:sp>
        <p:nvSpPr>
          <p:cNvPr id="3" name="Content Placeholder 2"/>
          <p:cNvSpPr>
            <a:spLocks noGrp="1"/>
          </p:cNvSpPr>
          <p:nvPr>
            <p:ph idx="1"/>
          </p:nvPr>
        </p:nvSpPr>
        <p:spPr/>
        <p:txBody>
          <a:bodyPr/>
          <a:lstStyle/>
          <a:p>
            <a:pPr marL="0" indent="0">
              <a:buNone/>
            </a:pPr>
            <a:endParaRPr lang="en-US" b="0" dirty="0"/>
          </a:p>
          <a:p>
            <a:pPr marL="0" indent="0">
              <a:buNone/>
            </a:pPr>
            <a:endParaRPr lang="en-US" b="0" dirty="0"/>
          </a:p>
          <a:p>
            <a:pPr marL="0" indent="0" algn="ctr">
              <a:buNone/>
            </a:pPr>
            <a:r>
              <a:rPr lang="en-US" b="0" dirty="0"/>
              <a:t>The capacity to be aware of, manage, control and express one’s emotions, and to handle interpersonal relationships judiciously and empathetically.</a:t>
            </a:r>
          </a:p>
          <a:p>
            <a:pPr marL="0" indent="0" algn="ctr">
              <a:buNone/>
            </a:pPr>
            <a:endParaRPr lang="en-US" b="0" dirty="0"/>
          </a:p>
          <a:p>
            <a:pPr marL="0" indent="0" algn="ctr">
              <a:buNone/>
            </a:pPr>
            <a:r>
              <a:rPr lang="en-US" sz="4400" dirty="0"/>
              <a:t>EQ!</a:t>
            </a:r>
          </a:p>
        </p:txBody>
      </p:sp>
    </p:spTree>
    <p:extLst>
      <p:ext uri="{BB962C8B-B14F-4D97-AF65-F5344CB8AC3E}">
        <p14:creationId xmlns:p14="http://schemas.microsoft.com/office/powerpoint/2010/main" val="120879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EQ Leadership Important?</a:t>
            </a:r>
          </a:p>
        </p:txBody>
      </p:sp>
      <p:pic>
        <p:nvPicPr>
          <p:cNvPr id="4" name="Content Placeholder 3"/>
          <p:cNvPicPr>
            <a:picLocks noGrp="1" noChangeAspect="1"/>
          </p:cNvPicPr>
          <p:nvPr>
            <p:ph idx="1"/>
          </p:nvPr>
        </p:nvPicPr>
        <p:blipFill>
          <a:blip r:embed="rId2"/>
          <a:stretch>
            <a:fillRect/>
          </a:stretch>
        </p:blipFill>
        <p:spPr>
          <a:xfrm>
            <a:off x="313151" y="1982379"/>
            <a:ext cx="5979675" cy="4025229"/>
          </a:xfrm>
          <a:prstGeom prst="rect">
            <a:avLst/>
          </a:prstGeom>
        </p:spPr>
      </p:pic>
    </p:spTree>
    <p:extLst>
      <p:ext uri="{BB962C8B-B14F-4D97-AF65-F5344CB8AC3E}">
        <p14:creationId xmlns:p14="http://schemas.microsoft.com/office/powerpoint/2010/main" val="166017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EQ Leadership Skills?</a:t>
            </a:r>
          </a:p>
        </p:txBody>
      </p:sp>
      <p:sp>
        <p:nvSpPr>
          <p:cNvPr id="3" name="Content Placeholder 2"/>
          <p:cNvSpPr>
            <a:spLocks noGrp="1"/>
          </p:cNvSpPr>
          <p:nvPr>
            <p:ph idx="1"/>
          </p:nvPr>
        </p:nvSpPr>
        <p:spPr>
          <a:xfrm>
            <a:off x="628650" y="2129425"/>
            <a:ext cx="7886700" cy="4047538"/>
          </a:xfrm>
        </p:spPr>
        <p:txBody>
          <a:bodyPr/>
          <a:lstStyle/>
          <a:p>
            <a:r>
              <a:rPr lang="en-US" b="0" dirty="0"/>
              <a:t>Social Awareness</a:t>
            </a:r>
          </a:p>
          <a:p>
            <a:r>
              <a:rPr lang="en-US" b="0" dirty="0"/>
              <a:t>Empathy</a:t>
            </a:r>
          </a:p>
          <a:p>
            <a:r>
              <a:rPr lang="en-US" b="0" dirty="0"/>
              <a:t>Decision Making</a:t>
            </a:r>
          </a:p>
          <a:p>
            <a:r>
              <a:rPr lang="en-US" b="0" dirty="0"/>
              <a:t>Positive Influence</a:t>
            </a:r>
          </a:p>
          <a:p>
            <a:endParaRPr lang="en-US" b="0" dirty="0"/>
          </a:p>
          <a:p>
            <a:pPr marL="0" indent="0">
              <a:buNone/>
            </a:pPr>
            <a:r>
              <a:rPr lang="en-US" b="0" dirty="0"/>
              <a:t>According to Darwin Nelson and Gary Low (2011) </a:t>
            </a:r>
          </a:p>
          <a:p>
            <a:pPr marL="0" indent="0">
              <a:buNone/>
            </a:pPr>
            <a:r>
              <a:rPr lang="en-US" b="0" dirty="0">
                <a:solidFill>
                  <a:srgbClr val="0000FF"/>
                </a:solidFill>
              </a:rPr>
              <a:t>“Effective Leadership is people centered, and effective leaders know, understand, and respect the needs, values, and goals of others.”</a:t>
            </a:r>
          </a:p>
        </p:txBody>
      </p:sp>
    </p:spTree>
    <p:extLst>
      <p:ext uri="{BB962C8B-B14F-4D97-AF65-F5344CB8AC3E}">
        <p14:creationId xmlns:p14="http://schemas.microsoft.com/office/powerpoint/2010/main" val="376479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 Your EQ Leadership Skills</a:t>
            </a:r>
          </a:p>
        </p:txBody>
      </p:sp>
      <p:sp>
        <p:nvSpPr>
          <p:cNvPr id="3" name="Content Placeholder 2"/>
          <p:cNvSpPr>
            <a:spLocks noGrp="1"/>
          </p:cNvSpPr>
          <p:nvPr>
            <p:ph idx="1"/>
          </p:nvPr>
        </p:nvSpPr>
        <p:spPr>
          <a:xfrm>
            <a:off x="68893" y="2173265"/>
            <a:ext cx="8968636" cy="4003697"/>
          </a:xfrm>
        </p:spPr>
        <p:txBody>
          <a:bodyPr/>
          <a:lstStyle/>
          <a:p>
            <a:r>
              <a:rPr lang="en-US" dirty="0"/>
              <a:t>On a scale of 1 (low) to ten (high) rate yourself in the following areas:</a:t>
            </a:r>
          </a:p>
          <a:p>
            <a:pPr marL="0" indent="0">
              <a:buNone/>
            </a:pPr>
            <a:endParaRPr lang="en-US" dirty="0"/>
          </a:p>
          <a:p>
            <a:r>
              <a:rPr lang="en-US" dirty="0"/>
              <a:t>Social Awareness</a:t>
            </a:r>
          </a:p>
          <a:p>
            <a:pPr lvl="1"/>
            <a:r>
              <a:rPr lang="en-US" dirty="0"/>
              <a:t>Cognitive Focus: </a:t>
            </a:r>
            <a:r>
              <a:rPr lang="en-US" i="1" dirty="0"/>
              <a:t>How well do you listen to/hear others?</a:t>
            </a:r>
          </a:p>
          <a:p>
            <a:pPr lvl="1"/>
            <a:r>
              <a:rPr lang="en-US" dirty="0"/>
              <a:t>Emotional Focus: </a:t>
            </a:r>
            <a:r>
              <a:rPr lang="en-US" i="1" dirty="0"/>
              <a:t>How comfortable are you relating to others?</a:t>
            </a:r>
          </a:p>
          <a:p>
            <a:pPr lvl="1"/>
            <a:r>
              <a:rPr lang="en-US" dirty="0"/>
              <a:t>Action Focus: </a:t>
            </a:r>
            <a:r>
              <a:rPr lang="en-US" i="1" dirty="0"/>
              <a:t>How well do you choose to initiate and build comfortable relationships?</a:t>
            </a:r>
          </a:p>
        </p:txBody>
      </p:sp>
    </p:spTree>
    <p:extLst>
      <p:ext uri="{BB962C8B-B14F-4D97-AF65-F5344CB8AC3E}">
        <p14:creationId xmlns:p14="http://schemas.microsoft.com/office/powerpoint/2010/main" val="96649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 and Empathy</a:t>
            </a:r>
          </a:p>
        </p:txBody>
      </p:sp>
      <p:sp>
        <p:nvSpPr>
          <p:cNvPr id="3" name="Content Placeholder 2"/>
          <p:cNvSpPr>
            <a:spLocks noGrp="1"/>
          </p:cNvSpPr>
          <p:nvPr>
            <p:ph idx="1"/>
          </p:nvPr>
        </p:nvSpPr>
        <p:spPr/>
        <p:txBody>
          <a:bodyPr/>
          <a:lstStyle/>
          <a:p>
            <a:pPr marL="0" indent="0">
              <a:buNone/>
            </a:pPr>
            <a:r>
              <a:rPr lang="en-US" dirty="0"/>
              <a:t>On a scale of 1 (low)  to ten (high) rate yourself in the following areas:</a:t>
            </a:r>
          </a:p>
          <a:p>
            <a:r>
              <a:rPr lang="en-US" dirty="0"/>
              <a:t>Empathy</a:t>
            </a:r>
          </a:p>
          <a:p>
            <a:pPr lvl="1"/>
            <a:r>
              <a:rPr lang="en-US" dirty="0"/>
              <a:t>Are you a good listener, who is patient, compassionate, open minded and nonjudgmental?</a:t>
            </a:r>
          </a:p>
          <a:p>
            <a:pPr lvl="1"/>
            <a:r>
              <a:rPr lang="en-US" dirty="0"/>
              <a:t>Are you capable of true empathetic communication that is caring, friendly, and easy going to others in the work environment?</a:t>
            </a:r>
          </a:p>
          <a:p>
            <a:pPr lvl="1"/>
            <a:r>
              <a:rPr lang="en-US" dirty="0"/>
              <a:t>Do you possess a state of mind that allows you to understand and feel what other people feel?</a:t>
            </a:r>
          </a:p>
          <a:p>
            <a:pPr lvl="1"/>
            <a:endParaRPr lang="en-US" dirty="0"/>
          </a:p>
          <a:p>
            <a:pPr lvl="1"/>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433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 and Decision Making</a:t>
            </a:r>
          </a:p>
        </p:txBody>
      </p:sp>
      <p:sp>
        <p:nvSpPr>
          <p:cNvPr id="3" name="Content Placeholder 2"/>
          <p:cNvSpPr>
            <a:spLocks noGrp="1"/>
          </p:cNvSpPr>
          <p:nvPr>
            <p:ph idx="1"/>
          </p:nvPr>
        </p:nvSpPr>
        <p:spPr/>
        <p:txBody>
          <a:bodyPr/>
          <a:lstStyle/>
          <a:p>
            <a:r>
              <a:rPr lang="en-US" b="0" i="0" dirty="0"/>
              <a:t>Cognitive Focus: How capable are you at resolving problems and conflicts?</a:t>
            </a:r>
          </a:p>
          <a:p>
            <a:r>
              <a:rPr lang="en-US" b="0" i="0" dirty="0"/>
              <a:t>Emotional Focus: Are you capable of feeling good about personal choices?</a:t>
            </a:r>
          </a:p>
          <a:p>
            <a:r>
              <a:rPr lang="en-US" b="0" i="0" dirty="0"/>
              <a:t>Action Focus:  Do you possess the ability to select proactive strategies to solve problems?</a:t>
            </a:r>
            <a:endParaRPr lang="en-US" dirty="0"/>
          </a:p>
        </p:txBody>
      </p:sp>
    </p:spTree>
    <p:extLst>
      <p:ext uri="{BB962C8B-B14F-4D97-AF65-F5344CB8AC3E}">
        <p14:creationId xmlns:p14="http://schemas.microsoft.com/office/powerpoint/2010/main" val="3249480241"/>
      </p:ext>
    </p:extLst>
  </p:cSld>
  <p:clrMapOvr>
    <a:masterClrMapping/>
  </p:clrMapOvr>
</p:sld>
</file>

<file path=ppt/theme/theme1.xml><?xml version="1.0" encoding="utf-8"?>
<a:theme xmlns:a="http://schemas.openxmlformats.org/drawingml/2006/main" name="Senate Template Plai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2.xml><?xml version="1.0" encoding="utf-8"?>
<a:theme xmlns:a="http://schemas.openxmlformats.org/drawingml/2006/main" name="ASCCC">
  <a:themeElements>
    <a:clrScheme name="ASCCC">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ASCCC">
      <a:majorFont>
        <a:latin typeface="Calibri"/>
        <a:ea typeface="Calibri"/>
        <a:cs typeface="Calibri"/>
      </a:majorFont>
      <a:minorFont>
        <a:latin typeface="Helvetica"/>
        <a:ea typeface="Helvetica"/>
        <a:cs typeface="Helvetica"/>
      </a:minorFont>
    </a:fontScheme>
    <a:fmtScheme name="ASCC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2752</TotalTime>
  <Words>1156</Words>
  <Application>Microsoft Office PowerPoint</Application>
  <PresentationFormat>On-screen Show (4:3)</PresentationFormat>
  <Paragraphs>148</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Georgia</vt:lpstr>
      <vt:lpstr>Helvetica</vt:lpstr>
      <vt:lpstr>Times New Roman</vt:lpstr>
      <vt:lpstr>Wingdings</vt:lpstr>
      <vt:lpstr>Senate Template Plain</vt:lpstr>
      <vt:lpstr>Emotional Intelligence</vt:lpstr>
      <vt:lpstr>Program Description</vt:lpstr>
      <vt:lpstr>Question…</vt:lpstr>
      <vt:lpstr>Emotional Intelligence</vt:lpstr>
      <vt:lpstr>Why is EQ Leadership Important?</vt:lpstr>
      <vt:lpstr>What are EQ Leadership Skills?</vt:lpstr>
      <vt:lpstr>Assess Your EQ Leadership Skills</vt:lpstr>
      <vt:lpstr>EQ and Empathy</vt:lpstr>
      <vt:lpstr>EQ and Decision Making</vt:lpstr>
      <vt:lpstr>EQ and Positive Influence</vt:lpstr>
      <vt:lpstr>Positive EQ Leadership Through Self-Awareness</vt:lpstr>
      <vt:lpstr>EMoTioNS</vt:lpstr>
      <vt:lpstr>Emotional Intelligence</vt:lpstr>
      <vt:lpstr>Emotions in Decision-Making</vt:lpstr>
      <vt:lpstr>Emotions in the Workplace</vt:lpstr>
      <vt:lpstr>Conflict and Emotional Intelligence</vt:lpstr>
      <vt:lpstr>Acceptable Responses</vt:lpstr>
      <vt:lpstr>+Positive+ Expression of Emotions</vt:lpstr>
      <vt:lpstr>Skills to cultivate </vt:lpstr>
      <vt:lpstr>Scenario #1</vt:lpstr>
      <vt:lpstr>Scenario #2</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Emotions – Solving Problems and Managing Conflict</dc:title>
  <dc:creator>Parker, LaTonya</dc:creator>
  <cp:lastModifiedBy>Roberson, Carrie</cp:lastModifiedBy>
  <cp:revision>47</cp:revision>
  <cp:lastPrinted>2017-06-16T14:21:51Z</cp:lastPrinted>
  <dcterms:modified xsi:type="dcterms:W3CDTF">2018-06-18T19:34:53Z</dcterms:modified>
</cp:coreProperties>
</file>