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3"/>
  </p:notesMasterIdLst>
  <p:handoutMasterIdLst>
    <p:handoutMasterId r:id="rId24"/>
  </p:handoutMasterIdLst>
  <p:sldIdLst>
    <p:sldId id="256" r:id="rId2"/>
    <p:sldId id="258" r:id="rId3"/>
    <p:sldId id="259" r:id="rId4"/>
    <p:sldId id="260" r:id="rId5"/>
    <p:sldId id="274" r:id="rId6"/>
    <p:sldId id="261" r:id="rId7"/>
    <p:sldId id="263" r:id="rId8"/>
    <p:sldId id="264" r:id="rId9"/>
    <p:sldId id="262" r:id="rId10"/>
    <p:sldId id="266" r:id="rId11"/>
    <p:sldId id="265" r:id="rId12"/>
    <p:sldId id="268" r:id="rId13"/>
    <p:sldId id="269" r:id="rId14"/>
    <p:sldId id="270" r:id="rId15"/>
    <p:sldId id="271" r:id="rId16"/>
    <p:sldId id="272" r:id="rId17"/>
    <p:sldId id="273" r:id="rId18"/>
    <p:sldId id="276" r:id="rId19"/>
    <p:sldId id="277" r:id="rId20"/>
    <p:sldId id="278" r:id="rId21"/>
    <p:sldId id="26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p:restoredTop sz="94661"/>
  </p:normalViewPr>
  <p:slideViewPr>
    <p:cSldViewPr snapToGrid="0" snapToObjects="1">
      <p:cViewPr varScale="1">
        <p:scale>
          <a:sx n="95" d="100"/>
          <a:sy n="95" d="100"/>
        </p:scale>
        <p:origin x="120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t>11/2/17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t>11/2/17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10</a:t>
            </a:fld>
            <a:endParaRPr lang="en-US"/>
          </a:p>
        </p:txBody>
      </p:sp>
    </p:spTree>
    <p:extLst>
      <p:ext uri="{BB962C8B-B14F-4D97-AF65-F5344CB8AC3E}">
        <p14:creationId xmlns:p14="http://schemas.microsoft.com/office/powerpoint/2010/main" val="2788919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11</a:t>
            </a:fld>
            <a:endParaRPr lang="en-US"/>
          </a:p>
        </p:txBody>
      </p:sp>
    </p:spTree>
    <p:extLst>
      <p:ext uri="{BB962C8B-B14F-4D97-AF65-F5344CB8AC3E}">
        <p14:creationId xmlns:p14="http://schemas.microsoft.com/office/powerpoint/2010/main" val="3982361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Donna</a:t>
            </a:r>
          </a:p>
        </p:txBody>
      </p:sp>
      <p:sp>
        <p:nvSpPr>
          <p:cNvPr id="4" name="Slide Number Placeholder 3"/>
          <p:cNvSpPr>
            <a:spLocks noGrp="1"/>
          </p:cNvSpPr>
          <p:nvPr>
            <p:ph type="sldNum" sz="quarter" idx="10"/>
          </p:nvPr>
        </p:nvSpPr>
        <p:spPr/>
        <p:txBody>
          <a:bodyPr/>
          <a:lstStyle/>
          <a:p>
            <a:fld id="{072F363E-A72B-0649-B7C4-27ECFB23B96A}" type="slidenum">
              <a:rPr lang="en-US" smtClean="0"/>
              <a:pPr/>
              <a:t>14</a:t>
            </a:fld>
            <a:endParaRPr lang="en-US" dirty="0"/>
          </a:p>
        </p:txBody>
      </p:sp>
    </p:spTree>
    <p:extLst>
      <p:ext uri="{BB962C8B-B14F-4D97-AF65-F5344CB8AC3E}">
        <p14:creationId xmlns:p14="http://schemas.microsoft.com/office/powerpoint/2010/main" val="19044156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Donna</a:t>
            </a:r>
          </a:p>
        </p:txBody>
      </p:sp>
      <p:sp>
        <p:nvSpPr>
          <p:cNvPr id="4" name="Slide Number Placeholder 3"/>
          <p:cNvSpPr>
            <a:spLocks noGrp="1"/>
          </p:cNvSpPr>
          <p:nvPr>
            <p:ph type="sldNum" sz="quarter" idx="10"/>
          </p:nvPr>
        </p:nvSpPr>
        <p:spPr/>
        <p:txBody>
          <a:bodyPr/>
          <a:lstStyle/>
          <a:p>
            <a:fld id="{072F363E-A72B-0649-B7C4-27ECFB23B96A}" type="slidenum">
              <a:rPr lang="en-US" smtClean="0"/>
              <a:pPr/>
              <a:t>15</a:t>
            </a:fld>
            <a:endParaRPr lang="en-US" dirty="0"/>
          </a:p>
        </p:txBody>
      </p:sp>
    </p:spTree>
    <p:extLst>
      <p:ext uri="{BB962C8B-B14F-4D97-AF65-F5344CB8AC3E}">
        <p14:creationId xmlns:p14="http://schemas.microsoft.com/office/powerpoint/2010/main" val="348353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18</a:t>
            </a:fld>
            <a:endParaRPr lang="en-US"/>
          </a:p>
        </p:txBody>
      </p:sp>
    </p:spTree>
    <p:extLst>
      <p:ext uri="{BB962C8B-B14F-4D97-AF65-F5344CB8AC3E}">
        <p14:creationId xmlns:p14="http://schemas.microsoft.com/office/powerpoint/2010/main" val="21236209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19</a:t>
            </a:fld>
            <a:endParaRPr lang="en-US"/>
          </a:p>
        </p:txBody>
      </p:sp>
    </p:spTree>
    <p:extLst>
      <p:ext uri="{BB962C8B-B14F-4D97-AF65-F5344CB8AC3E}">
        <p14:creationId xmlns:p14="http://schemas.microsoft.com/office/powerpoint/2010/main" val="12619620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21</a:t>
            </a:fld>
            <a:endParaRPr lang="en-US"/>
          </a:p>
        </p:txBody>
      </p:sp>
    </p:spTree>
    <p:extLst>
      <p:ext uri="{BB962C8B-B14F-4D97-AF65-F5344CB8AC3E}">
        <p14:creationId xmlns:p14="http://schemas.microsoft.com/office/powerpoint/2010/main" val="1596549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2</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3</a:t>
            </a:fld>
            <a:endParaRPr lang="en-US"/>
          </a:p>
        </p:txBody>
      </p:sp>
    </p:spTree>
    <p:extLst>
      <p:ext uri="{BB962C8B-B14F-4D97-AF65-F5344CB8AC3E}">
        <p14:creationId xmlns:p14="http://schemas.microsoft.com/office/powerpoint/2010/main" val="2458990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4</a:t>
            </a:fld>
            <a:endParaRPr lang="en-US"/>
          </a:p>
        </p:txBody>
      </p:sp>
    </p:spTree>
    <p:extLst>
      <p:ext uri="{BB962C8B-B14F-4D97-AF65-F5344CB8AC3E}">
        <p14:creationId xmlns:p14="http://schemas.microsoft.com/office/powerpoint/2010/main" val="1101991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5</a:t>
            </a:fld>
            <a:endParaRPr lang="en-US"/>
          </a:p>
        </p:txBody>
      </p:sp>
    </p:spTree>
    <p:extLst>
      <p:ext uri="{BB962C8B-B14F-4D97-AF65-F5344CB8AC3E}">
        <p14:creationId xmlns:p14="http://schemas.microsoft.com/office/powerpoint/2010/main" val="1453027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6</a:t>
            </a:fld>
            <a:endParaRPr lang="en-US"/>
          </a:p>
        </p:txBody>
      </p:sp>
    </p:spTree>
    <p:extLst>
      <p:ext uri="{BB962C8B-B14F-4D97-AF65-F5344CB8AC3E}">
        <p14:creationId xmlns:p14="http://schemas.microsoft.com/office/powerpoint/2010/main" val="1791252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7</a:t>
            </a:fld>
            <a:endParaRPr lang="en-US"/>
          </a:p>
        </p:txBody>
      </p:sp>
    </p:spTree>
    <p:extLst>
      <p:ext uri="{BB962C8B-B14F-4D97-AF65-F5344CB8AC3E}">
        <p14:creationId xmlns:p14="http://schemas.microsoft.com/office/powerpoint/2010/main" val="4222575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8</a:t>
            </a:fld>
            <a:endParaRPr lang="en-US"/>
          </a:p>
        </p:txBody>
      </p:sp>
    </p:spTree>
    <p:extLst>
      <p:ext uri="{BB962C8B-B14F-4D97-AF65-F5344CB8AC3E}">
        <p14:creationId xmlns:p14="http://schemas.microsoft.com/office/powerpoint/2010/main" val="4151781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9</a:t>
            </a:fld>
            <a:endParaRPr lang="en-US"/>
          </a:p>
        </p:txBody>
      </p:sp>
    </p:spTree>
    <p:extLst>
      <p:ext uri="{BB962C8B-B14F-4D97-AF65-F5344CB8AC3E}">
        <p14:creationId xmlns:p14="http://schemas.microsoft.com/office/powerpoint/2010/main" val="3445160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November 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Thursday, November 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November 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Thursday, November 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November 2,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November 2,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November 2, 2017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Thursday, November 2, 2017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November 2, 2017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November 2,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November 2,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November 2, 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6.png"/><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7.jpeg"/><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2.jpeg"/><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3" Type="http://schemas.openxmlformats.org/officeDocument/2006/relationships/hyperlink" Target="http://forum.iop.harvard.edu/content/justice-era-mass-imprisonment" TargetMode="External"/><Relationship Id="rId4" Type="http://schemas.openxmlformats.org/officeDocument/2006/relationships/image" Target="../media/image2.png"/><Relationship Id="rId5" Type="http://schemas.openxmlformats.org/officeDocument/2006/relationships/image" Target="../media/image13.jpeg"/><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www.asccc.org/content/do-career-technical-faculty-stand-alone" TargetMode="External"/><Relationship Id="rId4" Type="http://schemas.openxmlformats.org/officeDocument/2006/relationships/hyperlink" Target="http://ftla.laccdssi.org/" TargetMode="External"/><Relationship Id="rId5" Type="http://schemas.openxmlformats.org/officeDocument/2006/relationships/hyperlink" Target="https://www.laccd.edu/Departments/DistrictResources/DistAcadSenate/Pages/DAS-Professional-Development-College.aspx" TargetMode="External"/><Relationship Id="rId1" Type="http://schemas.openxmlformats.org/officeDocument/2006/relationships/slideLayout" Target="../slideLayouts/slideLayout2.xml"/><Relationship Id="rId2" Type="http://schemas.openxmlformats.org/officeDocument/2006/relationships/hyperlink" Target="http://www.asccc.org/content/addressing-silent-majority-part-time-faculty-issues-through-lens-equity-engagement-and"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freitaje@lacitycollege.edu" TargetMode="External"/><Relationship Id="rId4" Type="http://schemas.openxmlformats.org/officeDocument/2006/relationships/hyperlink" Target="mailto:LaTonya.Parker@mvc.edu" TargetMode="External"/><Relationship Id="rId5"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jpeg"/><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jpeg"/><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21565"/>
            <a:ext cx="7848600" cy="1377260"/>
          </a:xfrm>
          <a:solidFill>
            <a:schemeClr val="accent3">
              <a:lumMod val="20000"/>
              <a:lumOff val="80000"/>
            </a:schemeClr>
          </a:solidFill>
        </p:spPr>
        <p:txBody>
          <a:bodyPr/>
          <a:lstStyle/>
          <a:p>
            <a:pPr algn="ctr"/>
            <a:r>
              <a:rPr lang="en-US" sz="4000" cap="none" dirty="0">
                <a:latin typeface="Arial Regular" charset="0"/>
                <a:cs typeface="Arial Regular" charset="0"/>
              </a:rPr>
              <a:t>Engaging All Faculty in the Professional Life of the College </a:t>
            </a:r>
          </a:p>
        </p:txBody>
      </p:sp>
      <p:sp>
        <p:nvSpPr>
          <p:cNvPr id="3" name="Subtitle 2"/>
          <p:cNvSpPr>
            <a:spLocks noGrp="1"/>
          </p:cNvSpPr>
          <p:nvPr>
            <p:ph type="subTitle" idx="1"/>
          </p:nvPr>
        </p:nvSpPr>
        <p:spPr>
          <a:xfrm>
            <a:off x="685800" y="3505200"/>
            <a:ext cx="8312426" cy="2788024"/>
          </a:xfrm>
        </p:spPr>
        <p:txBody>
          <a:bodyPr>
            <a:normAutofit/>
          </a:bodyPr>
          <a:lstStyle/>
          <a:p>
            <a:pPr algn="ctr"/>
            <a:endParaRPr lang="en-US" sz="2000" dirty="0" smtClean="0">
              <a:latin typeface="Arial Regular" charset="0"/>
              <a:cs typeface="Arial Regular" charset="0"/>
            </a:endParaRPr>
          </a:p>
          <a:p>
            <a:pPr algn="ctr"/>
            <a:r>
              <a:rPr lang="en-US" sz="2000" dirty="0" smtClean="0">
                <a:latin typeface="Arial Regular" charset="0"/>
                <a:cs typeface="Arial Regular" charset="0"/>
              </a:rPr>
              <a:t>John </a:t>
            </a:r>
            <a:r>
              <a:rPr lang="en-US" sz="2000" dirty="0">
                <a:latin typeface="Arial Regular" charset="0"/>
                <a:cs typeface="Arial Regular" charset="0"/>
              </a:rPr>
              <a:t>Freitas, ASCCC Treasurer</a:t>
            </a:r>
          </a:p>
          <a:p>
            <a:pPr algn="ctr"/>
            <a:r>
              <a:rPr lang="en-US" sz="2000" dirty="0">
                <a:latin typeface="Arial Regular" charset="0"/>
                <a:cs typeface="Arial Regular" charset="0"/>
              </a:rPr>
              <a:t>Donna Necke, ASCCC Noncredit Committee, Mt. San Antonio College</a:t>
            </a:r>
          </a:p>
          <a:p>
            <a:pPr algn="ctr"/>
            <a:r>
              <a:rPr lang="en-US" sz="2000" dirty="0">
                <a:latin typeface="Arial Regular" charset="0"/>
                <a:cs typeface="Arial Regular" charset="0"/>
              </a:rPr>
              <a:t>LaTonya Parker, ASCCC Executive </a:t>
            </a:r>
            <a:r>
              <a:rPr lang="en-US" sz="2000" dirty="0" smtClean="0">
                <a:latin typeface="Arial Regular" charset="0"/>
                <a:cs typeface="Arial Regular" charset="0"/>
              </a:rPr>
              <a:t>Committee</a:t>
            </a:r>
          </a:p>
          <a:p>
            <a:pPr algn="ctr"/>
            <a:endParaRPr lang="en-US" sz="2000" dirty="0">
              <a:latin typeface="Arial Regular" charset="0"/>
              <a:cs typeface="Arial Regular" charset="0"/>
            </a:endParaRPr>
          </a:p>
          <a:p>
            <a:pPr algn="ctr"/>
            <a:r>
              <a:rPr lang="en-US" sz="2000" dirty="0" smtClean="0">
                <a:latin typeface="Arial Regular" charset="0"/>
                <a:cs typeface="Arial Regular" charset="0"/>
              </a:rPr>
              <a:t>ASCCC Fall 2017 Plenary Session</a:t>
            </a:r>
          </a:p>
          <a:p>
            <a:pPr algn="ctr"/>
            <a:r>
              <a:rPr lang="en-US" sz="2000" dirty="0" smtClean="0">
                <a:latin typeface="Arial Regular" charset="0"/>
                <a:cs typeface="Arial Regular" charset="0"/>
              </a:rPr>
              <a:t>Irvine Marriott</a:t>
            </a:r>
            <a:endParaRPr lang="en-US" sz="2000" dirty="0">
              <a:latin typeface="Arial Regular" charset="0"/>
              <a:cs typeface="Arial Regular" charset="0"/>
            </a:endParaRPr>
          </a:p>
          <a:p>
            <a:endParaRPr lang="en-US" dirty="0">
              <a:latin typeface="Arial Regular" charset="0"/>
              <a:cs typeface="Arial Regular" charset="0"/>
            </a:endParaRP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57138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1712843"/>
            <a:ext cx="8229600" cy="990600"/>
          </a:xfrm>
          <a:solidFill>
            <a:schemeClr val="accent3">
              <a:lumMod val="20000"/>
              <a:lumOff val="80000"/>
            </a:schemeClr>
          </a:solidFill>
        </p:spPr>
        <p:txBody>
          <a:bodyPr>
            <a:normAutofit/>
          </a:bodyPr>
          <a:lstStyle/>
          <a:p>
            <a:r>
              <a:rPr lang="en-US" dirty="0" smtClean="0">
                <a:latin typeface="Arial Regular" charset="0"/>
                <a:cs typeface="Arial Regular" charset="0"/>
              </a:rPr>
              <a:t> Engagement in Community Events</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682487" y="2994991"/>
            <a:ext cx="8312150" cy="3445565"/>
          </a:xfrm>
        </p:spPr>
        <p:txBody>
          <a:bodyPr>
            <a:normAutofit/>
          </a:bodyPr>
          <a:lstStyle/>
          <a:p>
            <a:r>
              <a:rPr lang="en-US" dirty="0" smtClean="0">
                <a:latin typeface="Arial Regular" charset="0"/>
                <a:cs typeface="Arial Regular" charset="0"/>
              </a:rPr>
              <a:t>Community Events</a:t>
            </a:r>
          </a:p>
          <a:p>
            <a:r>
              <a:rPr lang="en-US" dirty="0" smtClean="0">
                <a:latin typeface="Arial Regular" charset="0"/>
                <a:cs typeface="Arial Regular" charset="0"/>
              </a:rPr>
              <a:t>Chambers of Commerce</a:t>
            </a:r>
          </a:p>
          <a:p>
            <a:r>
              <a:rPr lang="en-US" dirty="0" smtClean="0">
                <a:latin typeface="Arial Regular" charset="0"/>
                <a:cs typeface="Arial Regular" charset="0"/>
              </a:rPr>
              <a:t>K-12 Collaborations</a:t>
            </a: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936987" y="4162562"/>
            <a:ext cx="3975100" cy="2277994"/>
          </a:xfrm>
          <a:prstGeom prst="rect">
            <a:avLst/>
          </a:prstGeom>
        </p:spPr>
      </p:pic>
    </p:spTree>
    <p:extLst>
      <p:ext uri="{BB962C8B-B14F-4D97-AF65-F5344CB8AC3E}">
        <p14:creationId xmlns:p14="http://schemas.microsoft.com/office/powerpoint/2010/main" val="3918424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1712843"/>
            <a:ext cx="8229600" cy="990600"/>
          </a:xfrm>
          <a:solidFill>
            <a:schemeClr val="accent3">
              <a:lumMod val="20000"/>
              <a:lumOff val="80000"/>
            </a:schemeClr>
          </a:solidFill>
        </p:spPr>
        <p:txBody>
          <a:bodyPr>
            <a:normAutofit/>
          </a:bodyPr>
          <a:lstStyle/>
          <a:p>
            <a:pPr algn="ctr"/>
            <a:r>
              <a:rPr lang="en-US" dirty="0" smtClean="0">
                <a:latin typeface="Arial Regular" charset="0"/>
                <a:cs typeface="Arial Regular" charset="0"/>
              </a:rPr>
              <a:t>Case Study </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682487" y="2994991"/>
            <a:ext cx="8312150" cy="3445565"/>
          </a:xfrm>
        </p:spPr>
        <p:txBody>
          <a:bodyPr>
            <a:normAutofit/>
          </a:bodyPr>
          <a:lstStyle/>
          <a:p>
            <a:pPr marL="0" indent="0" algn="ctr">
              <a:buNone/>
            </a:pPr>
            <a:r>
              <a:rPr lang="en-US" dirty="0" smtClean="0">
                <a:latin typeface="Arial Regular" charset="0"/>
                <a:cs typeface="Arial Regular" charset="0"/>
              </a:rPr>
              <a:t>Integrating Noncredit at Mt. San Antonio College</a:t>
            </a:r>
            <a:endParaRPr lang="en-US" dirty="0">
              <a:latin typeface="Arial Regular" charset="0"/>
              <a:cs typeface="Arial Regular" charset="0"/>
            </a:endParaRP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520750" y="3804932"/>
            <a:ext cx="2635624" cy="2635624"/>
          </a:xfrm>
          <a:prstGeom prst="rect">
            <a:avLst/>
          </a:prstGeom>
        </p:spPr>
      </p:pic>
    </p:spTree>
    <p:extLst>
      <p:ext uri="{BB962C8B-B14F-4D97-AF65-F5344CB8AC3E}">
        <p14:creationId xmlns:p14="http://schemas.microsoft.com/office/powerpoint/2010/main" val="1187268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30C773-258A-4C58-ACD1-18291CED22F6}"/>
              </a:ext>
            </a:extLst>
          </p:cNvPr>
          <p:cNvSpPr>
            <a:spLocks noGrp="1"/>
          </p:cNvSpPr>
          <p:nvPr>
            <p:ph type="title"/>
          </p:nvPr>
        </p:nvSpPr>
        <p:spPr/>
        <p:txBody>
          <a:bodyPr>
            <a:normAutofit fontScale="90000"/>
          </a:bodyPr>
          <a:lstStyle/>
          <a:p>
            <a:r>
              <a:rPr lang="en-US" dirty="0">
                <a:latin typeface="Arial Regular" charset="0"/>
                <a:ea typeface="Arial Regular" charset="0"/>
                <a:cs typeface="Arial Regular" charset="0"/>
              </a:rPr>
              <a:t>Importance of Growing Noncredit Leaders</a:t>
            </a:r>
          </a:p>
        </p:txBody>
      </p:sp>
      <p:sp>
        <p:nvSpPr>
          <p:cNvPr id="3" name="Content Placeholder 2">
            <a:extLst>
              <a:ext uri="{FF2B5EF4-FFF2-40B4-BE49-F238E27FC236}">
                <a16:creationId xmlns="" xmlns:a16="http://schemas.microsoft.com/office/drawing/2014/main" id="{813C9929-79B0-44D3-869C-B42C823F188A}"/>
              </a:ext>
            </a:extLst>
          </p:cNvPr>
          <p:cNvSpPr>
            <a:spLocks noGrp="1"/>
          </p:cNvSpPr>
          <p:nvPr>
            <p:ph idx="1"/>
          </p:nvPr>
        </p:nvSpPr>
        <p:spPr>
          <a:xfrm>
            <a:off x="628650" y="1524000"/>
            <a:ext cx="7886700" cy="4849906"/>
          </a:xfrm>
        </p:spPr>
        <p:txBody>
          <a:bodyPr/>
          <a:lstStyle/>
          <a:p>
            <a:r>
              <a:rPr lang="en-US" dirty="0">
                <a:latin typeface="Arial Regular" charset="0"/>
                <a:ea typeface="Arial Regular" charset="0"/>
                <a:cs typeface="Arial Regular" charset="0"/>
              </a:rPr>
              <a:t>Growth of Noncredit</a:t>
            </a:r>
          </a:p>
          <a:p>
            <a:pPr lvl="1"/>
            <a:r>
              <a:rPr lang="en-US" dirty="0">
                <a:latin typeface="Arial Regular" charset="0"/>
                <a:ea typeface="Arial Regular" charset="0"/>
                <a:cs typeface="Arial Regular" charset="0"/>
              </a:rPr>
              <a:t>Equalization of CDCP funding</a:t>
            </a:r>
          </a:p>
          <a:p>
            <a:pPr lvl="1"/>
            <a:r>
              <a:rPr lang="en-US" dirty="0">
                <a:latin typeface="Arial Regular" charset="0"/>
                <a:ea typeface="Arial Regular" charset="0"/>
                <a:cs typeface="Arial Regular" charset="0"/>
              </a:rPr>
              <a:t>Strong Work Force funding</a:t>
            </a:r>
          </a:p>
          <a:p>
            <a:pPr lvl="1"/>
            <a:r>
              <a:rPr lang="en-US" dirty="0">
                <a:latin typeface="Arial Regular" charset="0"/>
                <a:ea typeface="Arial Regular" charset="0"/>
                <a:cs typeface="Arial Regular" charset="0"/>
              </a:rPr>
              <a:t>Move courses no longer viable on credit to noncredit</a:t>
            </a:r>
          </a:p>
          <a:p>
            <a:pPr lvl="1"/>
            <a:r>
              <a:rPr lang="en-US" dirty="0">
                <a:latin typeface="Arial Regular" charset="0"/>
                <a:ea typeface="Arial Regular" charset="0"/>
                <a:cs typeface="Arial Regular" charset="0"/>
              </a:rPr>
              <a:t>Noncredit coursework as pathway for most </a:t>
            </a:r>
            <a:r>
              <a:rPr lang="en-US" dirty="0" smtClean="0">
                <a:latin typeface="Arial Regular" charset="0"/>
                <a:ea typeface="Arial Regular" charset="0"/>
                <a:cs typeface="Arial Regular" charset="0"/>
              </a:rPr>
              <a:t>marginalized</a:t>
            </a:r>
          </a:p>
          <a:p>
            <a:pPr lvl="1"/>
            <a:endParaRPr lang="en-US" dirty="0">
              <a:latin typeface="Arial Regular" charset="0"/>
              <a:ea typeface="Arial Regular" charset="0"/>
              <a:cs typeface="Arial Regular" charset="0"/>
            </a:endParaRPr>
          </a:p>
          <a:p>
            <a:r>
              <a:rPr lang="en-US" dirty="0">
                <a:latin typeface="Arial Regular" charset="0"/>
                <a:ea typeface="Arial Regular" charset="0"/>
                <a:cs typeface="Arial Regular" charset="0"/>
              </a:rPr>
              <a:t>Noncredit is different than credit</a:t>
            </a:r>
          </a:p>
          <a:p>
            <a:pPr lvl="1"/>
            <a:r>
              <a:rPr lang="en-US" dirty="0">
                <a:latin typeface="Arial Regular" charset="0"/>
                <a:ea typeface="Arial Regular" charset="0"/>
                <a:cs typeface="Arial Regular" charset="0"/>
              </a:rPr>
              <a:t>COR process</a:t>
            </a:r>
          </a:p>
          <a:p>
            <a:pPr lvl="1"/>
            <a:r>
              <a:rPr lang="en-US" dirty="0">
                <a:latin typeface="Arial Regular" charset="0"/>
                <a:ea typeface="Arial Regular" charset="0"/>
                <a:cs typeface="Arial Regular" charset="0"/>
              </a:rPr>
              <a:t>Faculty is largely adjunct</a:t>
            </a: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58597" y="4469404"/>
            <a:ext cx="2856753" cy="1904502"/>
          </a:xfrm>
          <a:prstGeom prst="rect">
            <a:avLst/>
          </a:prstGeom>
        </p:spPr>
      </p:pic>
    </p:spTree>
    <p:extLst>
      <p:ext uri="{BB962C8B-B14F-4D97-AF65-F5344CB8AC3E}">
        <p14:creationId xmlns:p14="http://schemas.microsoft.com/office/powerpoint/2010/main" val="1046898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 xmlns:a16="http://schemas.microsoft.com/office/drawing/2014/main" id="{C29496FC-DF64-4FF8-A249-A8A8B2F1AE4F}"/>
              </a:ext>
            </a:extLst>
          </p:cNvPr>
          <p:cNvSpPr>
            <a:spLocks noGrp="1"/>
          </p:cNvSpPr>
          <p:nvPr>
            <p:ph type="title"/>
          </p:nvPr>
        </p:nvSpPr>
        <p:spPr/>
        <p:txBody>
          <a:bodyPr>
            <a:normAutofit fontScale="90000"/>
          </a:bodyPr>
          <a:lstStyle/>
          <a:p>
            <a:r>
              <a:rPr lang="en-US" dirty="0">
                <a:latin typeface="Arial Regular" charset="0"/>
                <a:ea typeface="Arial Regular" charset="0"/>
                <a:cs typeface="Arial Regular" charset="0"/>
              </a:rPr>
              <a:t>Noncredit and Credit Integrated Model</a:t>
            </a:r>
          </a:p>
        </p:txBody>
      </p:sp>
      <p:sp>
        <p:nvSpPr>
          <p:cNvPr id="9" name="Content Placeholder 8">
            <a:extLst>
              <a:ext uri="{FF2B5EF4-FFF2-40B4-BE49-F238E27FC236}">
                <a16:creationId xmlns="" xmlns:a16="http://schemas.microsoft.com/office/drawing/2014/main" id="{30A4E158-9252-4F39-AEE9-53ADC62F1811}"/>
              </a:ext>
            </a:extLst>
          </p:cNvPr>
          <p:cNvSpPr>
            <a:spLocks noGrp="1"/>
          </p:cNvSpPr>
          <p:nvPr>
            <p:ph idx="1"/>
          </p:nvPr>
        </p:nvSpPr>
        <p:spPr/>
        <p:txBody>
          <a:bodyPr/>
          <a:lstStyle/>
          <a:p>
            <a:r>
              <a:rPr lang="en-US" dirty="0">
                <a:latin typeface="Arial Regular" charset="0"/>
                <a:ea typeface="Arial Regular" charset="0"/>
                <a:cs typeface="Arial Regular" charset="0"/>
              </a:rPr>
              <a:t>No credit vs. noncredit – focus on serving students</a:t>
            </a:r>
          </a:p>
          <a:p>
            <a:r>
              <a:rPr lang="en-US" dirty="0">
                <a:latin typeface="Arial Regular" charset="0"/>
                <a:ea typeface="Arial Regular" charset="0"/>
                <a:cs typeface="Arial Regular" charset="0"/>
              </a:rPr>
              <a:t>Shared Governance</a:t>
            </a:r>
          </a:p>
          <a:p>
            <a:r>
              <a:rPr lang="en-US" dirty="0">
                <a:latin typeface="Arial Regular" charset="0"/>
                <a:ea typeface="Arial Regular" charset="0"/>
                <a:cs typeface="Arial Regular" charset="0"/>
              </a:rPr>
              <a:t>Partnerships and Pathways</a:t>
            </a:r>
          </a:p>
          <a:p>
            <a:r>
              <a:rPr lang="en-US" dirty="0">
                <a:latin typeface="Arial Regular" charset="0"/>
                <a:ea typeface="Arial Regular" charset="0"/>
                <a:cs typeface="Arial Regular" charset="0"/>
              </a:rPr>
              <a:t>Student Advocacy</a:t>
            </a:r>
          </a:p>
        </p:txBody>
      </p:sp>
      <p:pic>
        <p:nvPicPr>
          <p:cNvPr id="3" name="Picture 2"/>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467724" y="4867462"/>
            <a:ext cx="3219076" cy="1609538"/>
          </a:xfrm>
          <a:prstGeom prst="rect">
            <a:avLst/>
          </a:prstGeom>
        </p:spPr>
      </p:pic>
    </p:spTree>
    <p:extLst>
      <p:ext uri="{BB962C8B-B14F-4D97-AF65-F5344CB8AC3E}">
        <p14:creationId xmlns:p14="http://schemas.microsoft.com/office/powerpoint/2010/main" val="882040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flipV="1">
            <a:off x="1787157" y="1976393"/>
            <a:ext cx="5598041" cy="797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91672" y="663006"/>
            <a:ext cx="8148916" cy="1077218"/>
          </a:xfrm>
          <a:prstGeom prst="rect">
            <a:avLst/>
          </a:prstGeom>
          <a:noFill/>
        </p:spPr>
        <p:txBody>
          <a:bodyPr wrap="square" rtlCol="0">
            <a:spAutoFit/>
          </a:bodyPr>
          <a:lstStyle/>
          <a:p>
            <a:r>
              <a:rPr lang="en-US" sz="3200" dirty="0">
                <a:latin typeface="Arial Regular" charset="0"/>
                <a:ea typeface="Arial Regular" charset="0"/>
                <a:cs typeface="Arial Regular" charset="0"/>
              </a:rPr>
              <a:t>Noncredit Faculty Participation in Shared Governance Process at Mt. SAC</a:t>
            </a:r>
          </a:p>
        </p:txBody>
      </p:sp>
      <p:sp>
        <p:nvSpPr>
          <p:cNvPr id="7" name="Content Placeholder 2"/>
          <p:cNvSpPr txBox="1">
            <a:spLocks/>
          </p:cNvSpPr>
          <p:nvPr/>
        </p:nvSpPr>
        <p:spPr>
          <a:xfrm>
            <a:off x="591672" y="2163978"/>
            <a:ext cx="4169941" cy="4519210"/>
          </a:xfrm>
          <a:prstGeom prst="rect">
            <a:avLst/>
          </a:prstGeom>
        </p:spPr>
        <p:txBody>
          <a:bodyPr>
            <a:noAutofit/>
          </a:bodyPr>
          <a:lst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a:lnSpc>
                <a:spcPct val="100000"/>
              </a:lnSpc>
              <a:spcBef>
                <a:spcPts val="0"/>
              </a:spcBef>
              <a:spcAft>
                <a:spcPts val="450"/>
              </a:spcAft>
            </a:pPr>
            <a:r>
              <a:rPr lang="en-US" sz="1600" dirty="0">
                <a:latin typeface="Arial Regular" charset="0"/>
                <a:ea typeface="Arial Regular" charset="0"/>
                <a:cs typeface="Arial Regular" charset="0"/>
              </a:rPr>
              <a:t>ASCCC Noncredit Committee</a:t>
            </a:r>
          </a:p>
          <a:p>
            <a:pPr marL="0">
              <a:lnSpc>
                <a:spcPct val="100000"/>
              </a:lnSpc>
              <a:spcBef>
                <a:spcPts val="0"/>
              </a:spcBef>
            </a:pPr>
            <a:r>
              <a:rPr lang="en-US" sz="1600" dirty="0">
                <a:latin typeface="Arial Regular" charset="0"/>
                <a:ea typeface="Arial Regular" charset="0"/>
                <a:cs typeface="Arial Regular" charset="0"/>
              </a:rPr>
              <a:t>Academic Senate Executive Board</a:t>
            </a:r>
          </a:p>
          <a:p>
            <a:pPr marL="342900" lvl="1" indent="0">
              <a:lnSpc>
                <a:spcPct val="100000"/>
              </a:lnSpc>
              <a:spcBef>
                <a:spcPts val="0"/>
              </a:spcBef>
              <a:buNone/>
            </a:pPr>
            <a:r>
              <a:rPr lang="en-US" dirty="0">
                <a:latin typeface="Arial Regular" charset="0"/>
                <a:ea typeface="Arial Regular" charset="0"/>
                <a:cs typeface="Arial Regular" charset="0"/>
              </a:rPr>
              <a:t>- Legislative Liaison</a:t>
            </a:r>
          </a:p>
          <a:p>
            <a:pPr marL="342900" lvl="1" indent="0">
              <a:lnSpc>
                <a:spcPct val="100000"/>
              </a:lnSpc>
              <a:spcBef>
                <a:spcPts val="0"/>
              </a:spcBef>
              <a:spcAft>
                <a:spcPts val="450"/>
              </a:spcAft>
              <a:buNone/>
            </a:pPr>
            <a:r>
              <a:rPr lang="en-US" dirty="0">
                <a:latin typeface="Arial Regular" charset="0"/>
                <a:ea typeface="Arial Regular" charset="0"/>
                <a:cs typeface="Arial Regular" charset="0"/>
              </a:rPr>
              <a:t>- Director</a:t>
            </a:r>
          </a:p>
          <a:p>
            <a:pPr marL="0">
              <a:lnSpc>
                <a:spcPct val="100000"/>
              </a:lnSpc>
              <a:spcBef>
                <a:spcPts val="0"/>
              </a:spcBef>
            </a:pPr>
            <a:r>
              <a:rPr lang="en-US" sz="1600" dirty="0">
                <a:latin typeface="Arial Regular" charset="0"/>
                <a:ea typeface="Arial Regular" charset="0"/>
                <a:cs typeface="Arial Regular" charset="0"/>
              </a:rPr>
              <a:t>Academic Senate</a:t>
            </a:r>
            <a:endParaRPr lang="en-US" sz="1600" dirty="0">
              <a:latin typeface="Arial Regular" charset="0"/>
              <a:ea typeface="Arial Regular" charset="0"/>
              <a:cs typeface="Arial Regular" charset="0"/>
              <a:sym typeface="Wingdings"/>
            </a:endParaRPr>
          </a:p>
          <a:p>
            <a:pPr marL="342900" lvl="1" indent="0">
              <a:lnSpc>
                <a:spcPct val="100000"/>
              </a:lnSpc>
              <a:spcBef>
                <a:spcPts val="0"/>
              </a:spcBef>
              <a:buNone/>
            </a:pPr>
            <a:r>
              <a:rPr lang="en-US" dirty="0">
                <a:latin typeface="Arial Regular" charset="0"/>
                <a:ea typeface="Arial Regular" charset="0"/>
                <a:cs typeface="Arial Regular" charset="0"/>
              </a:rPr>
              <a:t>- ABE, ESL, and Ed. for Older Adults</a:t>
            </a:r>
          </a:p>
          <a:p>
            <a:pPr marL="342900" lvl="1" indent="0">
              <a:lnSpc>
                <a:spcPct val="100000"/>
              </a:lnSpc>
              <a:spcBef>
                <a:spcPts val="0"/>
              </a:spcBef>
              <a:spcAft>
                <a:spcPts val="450"/>
              </a:spcAft>
              <a:buNone/>
            </a:pPr>
            <a:r>
              <a:rPr lang="en-US" dirty="0">
                <a:latin typeface="Arial Regular" charset="0"/>
                <a:ea typeface="Arial Regular" charset="0"/>
                <a:cs typeface="Arial Regular" charset="0"/>
              </a:rPr>
              <a:t>- Noncredit Liaison</a:t>
            </a:r>
          </a:p>
          <a:p>
            <a:pPr marL="0">
              <a:lnSpc>
                <a:spcPct val="100000"/>
              </a:lnSpc>
              <a:spcBef>
                <a:spcPts val="0"/>
              </a:spcBef>
              <a:spcAft>
                <a:spcPts val="450"/>
              </a:spcAft>
            </a:pPr>
            <a:r>
              <a:rPr lang="en-US" sz="1600" dirty="0">
                <a:latin typeface="Arial Regular" charset="0"/>
                <a:ea typeface="Arial Regular" charset="0"/>
                <a:cs typeface="Arial Regular" charset="0"/>
              </a:rPr>
              <a:t>Curriculum and Instruction Council</a:t>
            </a:r>
          </a:p>
          <a:p>
            <a:pPr marL="0">
              <a:lnSpc>
                <a:spcPct val="100000"/>
              </a:lnSpc>
              <a:spcBef>
                <a:spcPts val="0"/>
              </a:spcBef>
              <a:spcAft>
                <a:spcPts val="450"/>
              </a:spcAft>
            </a:pPr>
            <a:r>
              <a:rPr lang="en-US" sz="1600" dirty="0">
                <a:latin typeface="Arial Regular" charset="0"/>
                <a:ea typeface="Arial Regular" charset="0"/>
                <a:cs typeface="Arial Regular" charset="0"/>
              </a:rPr>
              <a:t>Student Preparation and Success Council</a:t>
            </a:r>
          </a:p>
          <a:p>
            <a:pPr marL="0">
              <a:lnSpc>
                <a:spcPct val="100000"/>
              </a:lnSpc>
              <a:spcBef>
                <a:spcPts val="0"/>
              </a:spcBef>
              <a:spcAft>
                <a:spcPts val="450"/>
              </a:spcAft>
            </a:pPr>
            <a:r>
              <a:rPr lang="en-US" sz="1600" dirty="0">
                <a:latin typeface="Arial Regular" charset="0"/>
                <a:ea typeface="Arial Regular" charset="0"/>
                <a:cs typeface="Arial Regular" charset="0"/>
              </a:rPr>
              <a:t>Professional Development Council</a:t>
            </a:r>
          </a:p>
          <a:p>
            <a:pPr marL="0">
              <a:lnSpc>
                <a:spcPct val="100000"/>
              </a:lnSpc>
              <a:spcBef>
                <a:spcPts val="0"/>
              </a:spcBef>
            </a:pPr>
            <a:r>
              <a:rPr lang="en-US" sz="1600" dirty="0">
                <a:latin typeface="Arial Regular" charset="0"/>
                <a:ea typeface="Arial Regular" charset="0"/>
                <a:cs typeface="Arial Regular" charset="0"/>
              </a:rPr>
              <a:t>Basic Skills Coordinating Committee</a:t>
            </a:r>
          </a:p>
          <a:p>
            <a:pPr marL="342900" lvl="1" indent="0">
              <a:lnSpc>
                <a:spcPct val="100000"/>
              </a:lnSpc>
              <a:spcBef>
                <a:spcPts val="0"/>
              </a:spcBef>
              <a:spcAft>
                <a:spcPts val="450"/>
              </a:spcAft>
              <a:buNone/>
            </a:pPr>
            <a:r>
              <a:rPr lang="en-US" dirty="0">
                <a:latin typeface="Arial Regular" charset="0"/>
                <a:ea typeface="Arial Regular" charset="0"/>
                <a:cs typeface="Arial Regular" charset="0"/>
              </a:rPr>
              <a:t>- ABE, ESL, and Ed. for Older Adults</a:t>
            </a:r>
          </a:p>
        </p:txBody>
      </p:sp>
      <p:sp>
        <p:nvSpPr>
          <p:cNvPr id="8" name="Content Placeholder 6"/>
          <p:cNvSpPr txBox="1">
            <a:spLocks/>
          </p:cNvSpPr>
          <p:nvPr/>
        </p:nvSpPr>
        <p:spPr>
          <a:xfrm>
            <a:off x="4761614" y="2256652"/>
            <a:ext cx="3750374" cy="4426535"/>
          </a:xfrm>
          <a:prstGeom prst="rect">
            <a:avLst/>
          </a:prstGeom>
        </p:spPr>
        <p:txBody>
          <a:bodyPr>
            <a:normAutofit/>
          </a:bodyPr>
          <a:lst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a:lnSpc>
                <a:spcPct val="100000"/>
              </a:lnSpc>
              <a:spcBef>
                <a:spcPts val="0"/>
              </a:spcBef>
              <a:spcAft>
                <a:spcPts val="450"/>
              </a:spcAft>
            </a:pPr>
            <a:r>
              <a:rPr lang="en-US" sz="1600" dirty="0">
                <a:latin typeface="Arial Regular" charset="0"/>
                <a:ea typeface="Arial Regular" charset="0"/>
                <a:cs typeface="Arial Regular" charset="0"/>
              </a:rPr>
              <a:t>Educational Design Committee</a:t>
            </a:r>
          </a:p>
          <a:p>
            <a:pPr marL="0">
              <a:lnSpc>
                <a:spcPct val="100000"/>
              </a:lnSpc>
              <a:spcBef>
                <a:spcPts val="0"/>
              </a:spcBef>
              <a:spcAft>
                <a:spcPts val="450"/>
              </a:spcAft>
            </a:pPr>
            <a:r>
              <a:rPr lang="en-US" sz="1600" dirty="0">
                <a:latin typeface="Arial Regular" charset="0"/>
                <a:ea typeface="Arial Regular" charset="0"/>
                <a:cs typeface="Arial Regular" charset="0"/>
              </a:rPr>
              <a:t>Equivalency Committee</a:t>
            </a:r>
          </a:p>
          <a:p>
            <a:pPr marL="0">
              <a:lnSpc>
                <a:spcPct val="100000"/>
              </a:lnSpc>
              <a:spcBef>
                <a:spcPts val="0"/>
              </a:spcBef>
              <a:spcAft>
                <a:spcPts val="450"/>
              </a:spcAft>
            </a:pPr>
            <a:r>
              <a:rPr lang="en-US" sz="1600" dirty="0">
                <a:latin typeface="Arial Regular" charset="0"/>
                <a:ea typeface="Arial Regular" charset="0"/>
                <a:cs typeface="Arial Regular" charset="0"/>
              </a:rPr>
              <a:t>Outcomes Committee</a:t>
            </a:r>
          </a:p>
          <a:p>
            <a:pPr marL="0">
              <a:lnSpc>
                <a:spcPct val="100000"/>
              </a:lnSpc>
              <a:spcBef>
                <a:spcPts val="0"/>
              </a:spcBef>
              <a:spcAft>
                <a:spcPts val="450"/>
              </a:spcAft>
            </a:pPr>
            <a:r>
              <a:rPr lang="en-US" sz="1600" dirty="0">
                <a:latin typeface="Arial Regular" charset="0"/>
                <a:ea typeface="Arial Regular" charset="0"/>
                <a:cs typeface="Arial Regular" charset="0"/>
              </a:rPr>
              <a:t>Student Equity Committee</a:t>
            </a:r>
          </a:p>
          <a:p>
            <a:pPr marL="0">
              <a:lnSpc>
                <a:spcPct val="100000"/>
              </a:lnSpc>
              <a:spcBef>
                <a:spcPts val="0"/>
              </a:spcBef>
            </a:pPr>
            <a:r>
              <a:rPr lang="en-US" sz="1600" dirty="0">
                <a:latin typeface="Arial Regular" charset="0"/>
                <a:ea typeface="Arial Regular" charset="0"/>
                <a:cs typeface="Arial Regular" charset="0"/>
              </a:rPr>
              <a:t>Student Success and Support Program</a:t>
            </a:r>
          </a:p>
          <a:p>
            <a:pPr marL="0" indent="0">
              <a:lnSpc>
                <a:spcPct val="100000"/>
              </a:lnSpc>
              <a:spcBef>
                <a:spcPts val="0"/>
              </a:spcBef>
              <a:spcAft>
                <a:spcPts val="450"/>
              </a:spcAft>
              <a:buNone/>
            </a:pPr>
            <a:r>
              <a:rPr lang="en-US" sz="1600" dirty="0">
                <a:latin typeface="Arial Regular" charset="0"/>
                <a:ea typeface="Arial Regular" charset="0"/>
                <a:cs typeface="Arial Regular" charset="0"/>
              </a:rPr>
              <a:t>    Advisory Committee</a:t>
            </a:r>
          </a:p>
          <a:p>
            <a:pPr marL="0">
              <a:lnSpc>
                <a:spcPct val="100000"/>
              </a:lnSpc>
              <a:spcBef>
                <a:spcPts val="0"/>
              </a:spcBef>
              <a:spcAft>
                <a:spcPts val="450"/>
              </a:spcAft>
            </a:pPr>
            <a:r>
              <a:rPr lang="en-US" sz="1600" dirty="0">
                <a:latin typeface="Arial Regular" charset="0"/>
                <a:ea typeface="Arial Regular" charset="0"/>
                <a:cs typeface="Arial Regular" charset="0"/>
              </a:rPr>
              <a:t>CTE Advisory Committee</a:t>
            </a:r>
          </a:p>
          <a:p>
            <a:pPr marL="0">
              <a:lnSpc>
                <a:spcPct val="100000"/>
              </a:lnSpc>
              <a:spcBef>
                <a:spcPts val="0"/>
              </a:spcBef>
            </a:pPr>
            <a:r>
              <a:rPr lang="en-US" sz="1600" dirty="0">
                <a:latin typeface="Arial Regular" charset="0"/>
                <a:ea typeface="Arial Regular" charset="0"/>
                <a:cs typeface="Arial Regular" charset="0"/>
              </a:rPr>
              <a:t>Information Technology Advisory </a:t>
            </a:r>
          </a:p>
          <a:p>
            <a:pPr marL="0" indent="0">
              <a:lnSpc>
                <a:spcPct val="100000"/>
              </a:lnSpc>
              <a:spcBef>
                <a:spcPts val="0"/>
              </a:spcBef>
              <a:buNone/>
            </a:pPr>
            <a:r>
              <a:rPr lang="en-US" sz="1600" dirty="0">
                <a:latin typeface="Arial Regular" charset="0"/>
                <a:ea typeface="Arial Regular" charset="0"/>
                <a:cs typeface="Arial Regular" charset="0"/>
              </a:rPr>
              <a:t>    Committee</a:t>
            </a: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86600" y="5012930"/>
            <a:ext cx="1653988" cy="1670257"/>
          </a:xfrm>
          <a:prstGeom prst="rect">
            <a:avLst/>
          </a:prstGeom>
        </p:spPr>
      </p:pic>
    </p:spTree>
    <p:extLst>
      <p:ext uri="{BB962C8B-B14F-4D97-AF65-F5344CB8AC3E}">
        <p14:creationId xmlns:p14="http://schemas.microsoft.com/office/powerpoint/2010/main" val="368227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51329" y="1950842"/>
            <a:ext cx="4034118" cy="3656581"/>
          </a:xfrm>
        </p:spPr>
        <p:txBody>
          <a:bodyPr>
            <a:normAutofit/>
          </a:bodyPr>
          <a:lstStyle/>
          <a:p>
            <a:pPr marL="0">
              <a:spcBef>
                <a:spcPts val="450"/>
              </a:spcBef>
            </a:pPr>
            <a:r>
              <a:rPr lang="en-US" sz="2400" dirty="0">
                <a:latin typeface="Arial Regular" charset="0"/>
                <a:ea typeface="Arial Regular" charset="0"/>
                <a:cs typeface="Arial Regular" charset="0"/>
              </a:rPr>
              <a:t>Biology (Co-Requisite)</a:t>
            </a:r>
          </a:p>
          <a:p>
            <a:pPr marL="0">
              <a:spcBef>
                <a:spcPts val="450"/>
              </a:spcBef>
            </a:pPr>
            <a:r>
              <a:rPr lang="en-US" sz="2400" dirty="0">
                <a:latin typeface="Arial Regular" charset="0"/>
                <a:ea typeface="Arial Regular" charset="0"/>
                <a:cs typeface="Arial Regular" charset="0"/>
              </a:rPr>
              <a:t>Kinesiology (Concurrent)</a:t>
            </a:r>
          </a:p>
          <a:p>
            <a:pPr marL="0">
              <a:spcBef>
                <a:spcPts val="450"/>
              </a:spcBef>
            </a:pPr>
            <a:r>
              <a:rPr lang="en-US" sz="2400" dirty="0">
                <a:latin typeface="Arial Regular" charset="0"/>
                <a:ea typeface="Arial Regular" charset="0"/>
                <a:cs typeface="Arial Regular" charset="0"/>
              </a:rPr>
              <a:t>Nursing (Pre-Requisite)</a:t>
            </a:r>
          </a:p>
          <a:p>
            <a:pPr marL="0">
              <a:spcBef>
                <a:spcPts val="450"/>
              </a:spcBef>
            </a:pPr>
            <a:r>
              <a:rPr lang="en-US" sz="2400" dirty="0">
                <a:latin typeface="Arial Regular" charset="0"/>
                <a:ea typeface="Arial Regular" charset="0"/>
                <a:cs typeface="Arial Regular" charset="0"/>
              </a:rPr>
              <a:t>Psych Tech (Pre and Co)</a:t>
            </a:r>
          </a:p>
          <a:p>
            <a:pPr marL="0">
              <a:spcBef>
                <a:spcPts val="450"/>
              </a:spcBef>
            </a:pPr>
            <a:r>
              <a:rPr lang="en-US" sz="2400" dirty="0">
                <a:latin typeface="Arial Regular" charset="0"/>
                <a:ea typeface="Arial Regular" charset="0"/>
                <a:cs typeface="Arial Regular" charset="0"/>
              </a:rPr>
              <a:t>EMT (Pre-Requisite)</a:t>
            </a:r>
          </a:p>
          <a:p>
            <a:pPr marL="0">
              <a:spcBef>
                <a:spcPts val="450"/>
              </a:spcBef>
            </a:pPr>
            <a:r>
              <a:rPr lang="en-US" sz="2400" dirty="0">
                <a:latin typeface="Arial Regular" charset="0"/>
                <a:ea typeface="Arial Regular" charset="0"/>
                <a:cs typeface="Arial Regular" charset="0"/>
              </a:rPr>
              <a:t>RVT (Pre-Requisite)</a:t>
            </a:r>
          </a:p>
          <a:p>
            <a:pPr marL="0">
              <a:spcBef>
                <a:spcPts val="450"/>
              </a:spcBef>
              <a:buNone/>
            </a:pPr>
            <a:endParaRPr lang="en-US" sz="2400" dirty="0">
              <a:latin typeface="Arial Regular" charset="0"/>
              <a:ea typeface="Arial Regular" charset="0"/>
              <a:cs typeface="Arial Regular" charset="0"/>
            </a:endParaRPr>
          </a:p>
          <a:p>
            <a:endParaRPr lang="en-US" sz="2400" dirty="0">
              <a:latin typeface="Arial Regular" charset="0"/>
              <a:ea typeface="Arial Regular" charset="0"/>
              <a:cs typeface="Arial Regular" charset="0"/>
            </a:endParaRPr>
          </a:p>
        </p:txBody>
      </p:sp>
      <p:sp>
        <p:nvSpPr>
          <p:cNvPr id="4" name="Content Placeholder 3"/>
          <p:cNvSpPr>
            <a:spLocks noGrp="1"/>
          </p:cNvSpPr>
          <p:nvPr>
            <p:ph sz="half" idx="2"/>
          </p:nvPr>
        </p:nvSpPr>
        <p:spPr>
          <a:xfrm>
            <a:off x="4585447" y="1950844"/>
            <a:ext cx="3899647" cy="3280062"/>
          </a:xfrm>
        </p:spPr>
        <p:txBody>
          <a:bodyPr>
            <a:normAutofit/>
          </a:bodyPr>
          <a:lstStyle/>
          <a:p>
            <a:pPr marL="0">
              <a:spcBef>
                <a:spcPts val="450"/>
              </a:spcBef>
            </a:pPr>
            <a:r>
              <a:rPr lang="en-US" sz="2400" dirty="0">
                <a:latin typeface="Arial Regular" charset="0"/>
                <a:ea typeface="Arial Regular" charset="0"/>
                <a:cs typeface="Arial Regular" charset="0"/>
              </a:rPr>
              <a:t>English (Alignment)</a:t>
            </a:r>
          </a:p>
          <a:p>
            <a:pPr marL="0">
              <a:spcBef>
                <a:spcPts val="450"/>
              </a:spcBef>
            </a:pPr>
            <a:r>
              <a:rPr lang="en-US" sz="2400" dirty="0">
                <a:latin typeface="Arial Regular" charset="0"/>
                <a:ea typeface="Arial Regular" charset="0"/>
                <a:cs typeface="Arial Regular" charset="0"/>
              </a:rPr>
              <a:t>Welding (English for Special Uses)</a:t>
            </a:r>
          </a:p>
          <a:p>
            <a:pPr marL="0">
              <a:spcBef>
                <a:spcPts val="450"/>
              </a:spcBef>
            </a:pPr>
            <a:r>
              <a:rPr lang="en-US" sz="2400" dirty="0">
                <a:latin typeface="Arial Regular" charset="0"/>
                <a:ea typeface="Arial Regular" charset="0"/>
                <a:cs typeface="Arial Regular" charset="0"/>
              </a:rPr>
              <a:t>Hospitality (English for Special Uses)</a:t>
            </a:r>
          </a:p>
          <a:p>
            <a:pPr marL="0">
              <a:spcBef>
                <a:spcPts val="450"/>
              </a:spcBef>
            </a:pPr>
            <a:r>
              <a:rPr lang="en-US" sz="2400" dirty="0">
                <a:latin typeface="Arial Regular" charset="0"/>
                <a:ea typeface="Arial Regular" charset="0"/>
                <a:cs typeface="Arial Regular" charset="0"/>
              </a:rPr>
              <a:t>Placement Test Preparation</a:t>
            </a:r>
          </a:p>
          <a:p>
            <a:pPr marL="0">
              <a:spcBef>
                <a:spcPts val="450"/>
              </a:spcBef>
            </a:pPr>
            <a:r>
              <a:rPr lang="en-US" sz="2400" dirty="0">
                <a:latin typeface="Arial Regular" charset="0"/>
                <a:ea typeface="Arial Regular" charset="0"/>
                <a:cs typeface="Arial Regular" charset="0"/>
              </a:rPr>
              <a:t>CTE Regional Curriculum</a:t>
            </a:r>
          </a:p>
        </p:txBody>
      </p:sp>
      <p:sp>
        <p:nvSpPr>
          <p:cNvPr id="6" name="TextBox 5"/>
          <p:cNvSpPr txBox="1"/>
          <p:nvPr/>
        </p:nvSpPr>
        <p:spPr>
          <a:xfrm>
            <a:off x="551329" y="785835"/>
            <a:ext cx="8068236" cy="954107"/>
          </a:xfrm>
          <a:prstGeom prst="rect">
            <a:avLst/>
          </a:prstGeom>
          <a:noFill/>
        </p:spPr>
        <p:txBody>
          <a:bodyPr wrap="square" rtlCol="0">
            <a:spAutoFit/>
          </a:bodyPr>
          <a:lstStyle/>
          <a:p>
            <a:r>
              <a:rPr lang="en-US" sz="2800" dirty="0">
                <a:latin typeface="Arial Regular" charset="0"/>
                <a:ea typeface="Arial Regular" charset="0"/>
                <a:cs typeface="Arial Regular" charset="0"/>
              </a:rPr>
              <a:t>Current and Future Campus and Regional Collaborations and Models for Student Success</a:t>
            </a:r>
          </a:p>
        </p:txBody>
      </p:sp>
    </p:spTree>
    <p:extLst>
      <p:ext uri="{BB962C8B-B14F-4D97-AF65-F5344CB8AC3E}">
        <p14:creationId xmlns:p14="http://schemas.microsoft.com/office/powerpoint/2010/main" val="1417773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BC9454-BB97-442B-A323-D2165D10E505}"/>
              </a:ext>
            </a:extLst>
          </p:cNvPr>
          <p:cNvSpPr>
            <a:spLocks noGrp="1"/>
          </p:cNvSpPr>
          <p:nvPr>
            <p:ph type="title"/>
          </p:nvPr>
        </p:nvSpPr>
        <p:spPr/>
        <p:txBody>
          <a:bodyPr/>
          <a:lstStyle/>
          <a:p>
            <a:r>
              <a:rPr lang="en-US" dirty="0">
                <a:latin typeface="Arial Regular" charset="0"/>
                <a:ea typeface="Arial Regular" charset="0"/>
                <a:cs typeface="Arial Regular" charset="0"/>
              </a:rPr>
              <a:t>How did Mt. SAC get here?</a:t>
            </a:r>
          </a:p>
        </p:txBody>
      </p:sp>
      <p:sp>
        <p:nvSpPr>
          <p:cNvPr id="3" name="Content Placeholder 2">
            <a:extLst>
              <a:ext uri="{FF2B5EF4-FFF2-40B4-BE49-F238E27FC236}">
                <a16:creationId xmlns="" xmlns:a16="http://schemas.microsoft.com/office/drawing/2014/main" id="{F83B9D2D-4CE1-453F-BF02-E4CE6D20D69E}"/>
              </a:ext>
            </a:extLst>
          </p:cNvPr>
          <p:cNvSpPr>
            <a:spLocks noGrp="1"/>
          </p:cNvSpPr>
          <p:nvPr>
            <p:ph idx="1"/>
          </p:nvPr>
        </p:nvSpPr>
        <p:spPr/>
        <p:txBody>
          <a:bodyPr/>
          <a:lstStyle/>
          <a:p>
            <a:r>
              <a:rPr lang="en-US" dirty="0">
                <a:latin typeface="Arial Regular" charset="0"/>
                <a:ea typeface="Arial Regular" charset="0"/>
                <a:cs typeface="Arial Regular" charset="0"/>
              </a:rPr>
              <a:t>Integration did not happen overnight</a:t>
            </a:r>
          </a:p>
          <a:p>
            <a:r>
              <a:rPr lang="en-US" dirty="0">
                <a:latin typeface="Arial Regular" charset="0"/>
                <a:ea typeface="Arial Regular" charset="0"/>
                <a:cs typeface="Arial Regular" charset="0"/>
              </a:rPr>
              <a:t>Throw out the “silo” model</a:t>
            </a:r>
          </a:p>
          <a:p>
            <a:r>
              <a:rPr lang="en-US" dirty="0">
                <a:latin typeface="Arial Regular" charset="0"/>
                <a:ea typeface="Arial Regular" charset="0"/>
                <a:cs typeface="Arial Regular" charset="0"/>
              </a:rPr>
              <a:t>Campus leaders reaching out to include noncredit participation</a:t>
            </a:r>
          </a:p>
          <a:p>
            <a:r>
              <a:rPr lang="en-US" dirty="0">
                <a:latin typeface="Arial Regular" charset="0"/>
                <a:ea typeface="Arial Regular" charset="0"/>
                <a:cs typeface="Arial Regular" charset="0"/>
              </a:rPr>
              <a:t>Noncredit leaders reaching out to credit leaders</a:t>
            </a:r>
          </a:p>
          <a:p>
            <a:r>
              <a:rPr lang="en-US" dirty="0">
                <a:latin typeface="Arial Regular" charset="0"/>
                <a:ea typeface="Arial Regular" charset="0"/>
                <a:cs typeface="Arial Regular" charset="0"/>
              </a:rPr>
              <a:t>Throw out “us” and “them” vocabulary</a:t>
            </a:r>
          </a:p>
          <a:p>
            <a:pPr lvl="1"/>
            <a:r>
              <a:rPr lang="en-US" dirty="0">
                <a:latin typeface="Arial Regular" charset="0"/>
                <a:ea typeface="Arial Regular" charset="0"/>
                <a:cs typeface="Arial Regular" charset="0"/>
              </a:rPr>
              <a:t>Full-time vs. </a:t>
            </a:r>
            <a:r>
              <a:rPr lang="en-US" smtClean="0">
                <a:latin typeface="Arial Regular" charset="0"/>
                <a:ea typeface="Arial Regular" charset="0"/>
                <a:cs typeface="Arial Regular" charset="0"/>
              </a:rPr>
              <a:t>Part-time</a:t>
            </a:r>
            <a:endParaRPr lang="en-US" dirty="0">
              <a:latin typeface="Arial Regular" charset="0"/>
              <a:ea typeface="Arial Regular" charset="0"/>
              <a:cs typeface="Arial Regular" charset="0"/>
            </a:endParaRPr>
          </a:p>
          <a:p>
            <a:pPr lvl="1"/>
            <a:r>
              <a:rPr lang="en-US" dirty="0">
                <a:latin typeface="Arial Regular" charset="0"/>
                <a:ea typeface="Arial Regular" charset="0"/>
                <a:cs typeface="Arial Regular" charset="0"/>
              </a:rPr>
              <a:t>Credit vs. Noncredit</a:t>
            </a:r>
          </a:p>
          <a:p>
            <a:r>
              <a:rPr lang="en-US" dirty="0">
                <a:latin typeface="Arial Regular" charset="0"/>
                <a:ea typeface="Arial Regular" charset="0"/>
                <a:cs typeface="Arial Regular" charset="0"/>
              </a:rPr>
              <a:t>Respect all who are serving </a:t>
            </a:r>
            <a:r>
              <a:rPr lang="en-US" dirty="0" smtClean="0">
                <a:latin typeface="Arial Regular" charset="0"/>
                <a:ea typeface="Arial Regular" charset="0"/>
                <a:cs typeface="Arial Regular" charset="0"/>
              </a:rPr>
              <a:t>student</a:t>
            </a:r>
            <a:endParaRPr lang="en-US" dirty="0">
              <a:latin typeface="Arial Regular" charset="0"/>
              <a:ea typeface="Arial Regular" charset="0"/>
              <a:cs typeface="Arial Regular" charset="0"/>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36024" y="4826305"/>
            <a:ext cx="2850776" cy="1650695"/>
          </a:xfrm>
          <a:prstGeom prst="rect">
            <a:avLst/>
          </a:prstGeom>
        </p:spPr>
      </p:pic>
    </p:spTree>
    <p:extLst>
      <p:ext uri="{BB962C8B-B14F-4D97-AF65-F5344CB8AC3E}">
        <p14:creationId xmlns:p14="http://schemas.microsoft.com/office/powerpoint/2010/main" val="1362326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5453D2-92CC-4E87-A842-8E068D8FE4D9}"/>
              </a:ext>
            </a:extLst>
          </p:cNvPr>
          <p:cNvSpPr>
            <a:spLocks noGrp="1"/>
          </p:cNvSpPr>
          <p:nvPr>
            <p:ph type="title"/>
          </p:nvPr>
        </p:nvSpPr>
        <p:spPr/>
        <p:txBody>
          <a:bodyPr/>
          <a:lstStyle/>
          <a:p>
            <a:r>
              <a:rPr lang="en-US" dirty="0">
                <a:latin typeface="Arial Regular" charset="0"/>
                <a:ea typeface="Arial Regular" charset="0"/>
                <a:cs typeface="Arial Regular" charset="0"/>
              </a:rPr>
              <a:t>Opportunities</a:t>
            </a:r>
          </a:p>
        </p:txBody>
      </p:sp>
      <p:sp>
        <p:nvSpPr>
          <p:cNvPr id="3" name="Content Placeholder 2">
            <a:extLst>
              <a:ext uri="{FF2B5EF4-FFF2-40B4-BE49-F238E27FC236}">
                <a16:creationId xmlns="" xmlns:a16="http://schemas.microsoft.com/office/drawing/2014/main" id="{204D215C-2A17-4C05-B802-2D8407B78D1A}"/>
              </a:ext>
            </a:extLst>
          </p:cNvPr>
          <p:cNvSpPr>
            <a:spLocks noGrp="1"/>
          </p:cNvSpPr>
          <p:nvPr>
            <p:ph idx="1"/>
          </p:nvPr>
        </p:nvSpPr>
        <p:spPr>
          <a:xfrm>
            <a:off x="457200" y="1600200"/>
            <a:ext cx="8229600" cy="4876800"/>
          </a:xfrm>
        </p:spPr>
        <p:txBody>
          <a:bodyPr/>
          <a:lstStyle/>
          <a:p>
            <a:r>
              <a:rPr lang="en-US" dirty="0">
                <a:latin typeface="Arial Regular" charset="0"/>
                <a:ea typeface="Arial Regular" charset="0"/>
                <a:cs typeface="Arial Regular" charset="0"/>
              </a:rPr>
              <a:t>Local Senates need to have voting noncredit members</a:t>
            </a:r>
          </a:p>
          <a:p>
            <a:r>
              <a:rPr lang="en-US" dirty="0">
                <a:latin typeface="Arial Regular" charset="0"/>
                <a:ea typeface="Arial Regular" charset="0"/>
                <a:cs typeface="Arial Regular" charset="0"/>
              </a:rPr>
              <a:t>Provide funding for adjunct faculty to be paid for committee meetings if few or no full-time faculty are employed</a:t>
            </a:r>
          </a:p>
          <a:p>
            <a:r>
              <a:rPr lang="en-US" dirty="0">
                <a:latin typeface="Arial Regular" charset="0"/>
                <a:ea typeface="Arial Regular" charset="0"/>
                <a:cs typeface="Arial Regular" charset="0"/>
              </a:rPr>
              <a:t>Provide professional development for noncredit adjunct faculty</a:t>
            </a:r>
          </a:p>
          <a:p>
            <a:r>
              <a:rPr lang="en-US" dirty="0">
                <a:latin typeface="Arial Regular" charset="0"/>
                <a:ea typeface="Arial Regular" charset="0"/>
                <a:cs typeface="Arial Regular" charset="0"/>
              </a:rPr>
              <a:t>Count noncredit full-time faculty in FON</a:t>
            </a:r>
          </a:p>
          <a:p>
            <a:r>
              <a:rPr lang="en-US" dirty="0">
                <a:latin typeface="Arial Regular" charset="0"/>
                <a:ea typeface="Arial Regular" charset="0"/>
                <a:cs typeface="Arial Regular" charset="0"/>
              </a:rPr>
              <a:t>Respect noncredit and adjunct faculty for their advocacy, expertise, and efforts in serving the college and community</a:t>
            </a:r>
          </a:p>
        </p:txBody>
      </p:sp>
    </p:spTree>
    <p:extLst>
      <p:ext uri="{BB962C8B-B14F-4D97-AF65-F5344CB8AC3E}">
        <p14:creationId xmlns:p14="http://schemas.microsoft.com/office/powerpoint/2010/main" val="154689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1712843"/>
            <a:ext cx="8229600" cy="990600"/>
          </a:xfrm>
          <a:solidFill>
            <a:schemeClr val="accent3">
              <a:lumMod val="20000"/>
              <a:lumOff val="80000"/>
            </a:schemeClr>
          </a:solidFill>
        </p:spPr>
        <p:txBody>
          <a:bodyPr>
            <a:normAutofit/>
          </a:bodyPr>
          <a:lstStyle/>
          <a:p>
            <a:r>
              <a:rPr lang="en-US" dirty="0" smtClean="0">
                <a:latin typeface="Arial Regular" charset="0"/>
                <a:cs typeface="Arial Regular" charset="0"/>
              </a:rPr>
              <a:t>Discussion</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682487" y="2994991"/>
            <a:ext cx="8312150" cy="3445565"/>
          </a:xfrm>
        </p:spPr>
        <p:txBody>
          <a:bodyPr>
            <a:normAutofit/>
          </a:bodyPr>
          <a:lstStyle/>
          <a:p>
            <a:r>
              <a:rPr lang="en-US" dirty="0" smtClean="0">
                <a:latin typeface="Arial Regular" charset="0"/>
                <a:cs typeface="Arial Regular" charset="0"/>
              </a:rPr>
              <a:t>What </a:t>
            </a:r>
            <a:r>
              <a:rPr lang="en-US" dirty="0">
                <a:latin typeface="Arial Regular" charset="0"/>
                <a:cs typeface="Arial Regular" charset="0"/>
              </a:rPr>
              <a:t>works at your </a:t>
            </a:r>
            <a:r>
              <a:rPr lang="en-US" dirty="0" smtClean="0">
                <a:latin typeface="Arial Regular" charset="0"/>
                <a:cs typeface="Arial Regular" charset="0"/>
              </a:rPr>
              <a:t>campuses for engaging marginalized faculty?</a:t>
            </a:r>
          </a:p>
          <a:p>
            <a:endParaRPr lang="en-US" dirty="0">
              <a:latin typeface="Arial Regular" charset="0"/>
              <a:cs typeface="Arial Regular" charset="0"/>
            </a:endParaRPr>
          </a:p>
          <a:p>
            <a:r>
              <a:rPr lang="en-US" dirty="0" smtClean="0">
                <a:latin typeface="Arial Regular" charset="0"/>
                <a:cs typeface="Arial Regular" charset="0"/>
              </a:rPr>
              <a:t>What are your suggestions for overcoming resistance to change?</a:t>
            </a: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pic>
        <p:nvPicPr>
          <p:cNvPr id="6" name="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590364" y="4889814"/>
            <a:ext cx="2497228" cy="1550742"/>
          </a:xfrm>
          <a:prstGeom prst="rect">
            <a:avLst/>
          </a:prstGeom>
        </p:spPr>
      </p:pic>
    </p:spTree>
    <p:extLst>
      <p:ext uri="{BB962C8B-B14F-4D97-AF65-F5344CB8AC3E}">
        <p14:creationId xmlns:p14="http://schemas.microsoft.com/office/powerpoint/2010/main" val="1282585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1712843"/>
            <a:ext cx="8229600" cy="990600"/>
          </a:xfrm>
          <a:solidFill>
            <a:schemeClr val="accent3">
              <a:lumMod val="20000"/>
              <a:lumOff val="80000"/>
            </a:schemeClr>
          </a:solidFill>
        </p:spPr>
        <p:txBody>
          <a:bodyPr>
            <a:normAutofit fontScale="90000"/>
          </a:bodyPr>
          <a:lstStyle/>
          <a:p>
            <a:r>
              <a:rPr lang="en-US" sz="4000" cap="none" dirty="0" smtClean="0">
                <a:latin typeface="Arial Regular" charset="0"/>
                <a:cs typeface="Arial Regular" charset="0"/>
              </a:rPr>
              <a:t>Some suggestions for affecting change</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682487" y="2994991"/>
            <a:ext cx="6067937" cy="3432703"/>
          </a:xfrm>
        </p:spPr>
        <p:txBody>
          <a:bodyPr>
            <a:normAutofit fontScale="77500" lnSpcReduction="20000"/>
          </a:bodyPr>
          <a:lstStyle/>
          <a:p>
            <a:pPr marL="0" indent="0">
              <a:buNone/>
            </a:pPr>
            <a:r>
              <a:rPr lang="en-US" dirty="0"/>
              <a:t>1. Get proximate to the thing that matters.  Proximity is essential and will change you.</a:t>
            </a:r>
          </a:p>
          <a:p>
            <a:pPr marL="0" indent="0">
              <a:buNone/>
            </a:pPr>
            <a:r>
              <a:rPr lang="en-US" dirty="0"/>
              <a:t>2. Change the narrative that sustains the problem. You must stop allowing the narrative to be crafted by fear and anger.</a:t>
            </a:r>
          </a:p>
          <a:p>
            <a:pPr marL="0" indent="0">
              <a:buNone/>
            </a:pPr>
            <a:r>
              <a:rPr lang="en-US" dirty="0"/>
              <a:t>3. Protect our hope. Use hope to respond to negativity.</a:t>
            </a:r>
          </a:p>
          <a:p>
            <a:pPr marL="0" indent="0">
              <a:buNone/>
            </a:pPr>
            <a:r>
              <a:rPr lang="en-US" dirty="0"/>
              <a:t>4. Do things that make you uncomfortable. Choose to move beyond the comfortable and convenient in your fight for justice</a:t>
            </a:r>
            <a:r>
              <a:rPr lang="en-US" dirty="0" smtClean="0"/>
              <a:t>.</a:t>
            </a:r>
          </a:p>
          <a:p>
            <a:pPr marL="0" indent="0">
              <a:buNone/>
            </a:pPr>
            <a:endParaRPr lang="en-US" dirty="0"/>
          </a:p>
          <a:p>
            <a:pPr marL="0" indent="0">
              <a:buNone/>
            </a:pPr>
            <a:r>
              <a:rPr lang="en-US" sz="1900" dirty="0"/>
              <a:t>Stevenson, Bryan. John F. Kennedy Jr. Forum. </a:t>
            </a:r>
            <a:r>
              <a:rPr lang="en-US" sz="1900" dirty="0">
                <a:hlinkClick r:id="rId3"/>
              </a:rPr>
              <a:t>http://forum.iop.harvard.edu/content/justice-era-mass-imprisonment</a:t>
            </a:r>
            <a:endParaRPr lang="en-US" sz="1900" dirty="0"/>
          </a:p>
          <a:p>
            <a:endParaRPr lang="en-US" dirty="0" smtClean="0">
              <a:latin typeface="Arial Regular" charset="0"/>
              <a:cs typeface="Arial Regular" charset="0"/>
            </a:endParaRPr>
          </a:p>
        </p:txBody>
      </p:sp>
      <p:pic>
        <p:nvPicPr>
          <p:cNvPr id="5" name="Picture 4" descr="ASCCC_Logo"/>
          <p:cNvPicPr/>
          <p:nvPr/>
        </p:nvPicPr>
        <p:blipFill>
          <a:blip r:embed="rId4"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pic>
        <p:nvPicPr>
          <p:cNvPr id="4" name="Picture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762077" y="5042647"/>
            <a:ext cx="2150010" cy="1385047"/>
          </a:xfrm>
          <a:prstGeom prst="rect">
            <a:avLst/>
          </a:prstGeom>
        </p:spPr>
      </p:pic>
    </p:spTree>
    <p:extLst>
      <p:ext uri="{BB962C8B-B14F-4D97-AF65-F5344CB8AC3E}">
        <p14:creationId xmlns:p14="http://schemas.microsoft.com/office/powerpoint/2010/main" val="1982859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1712843"/>
            <a:ext cx="8229600" cy="990600"/>
          </a:xfrm>
          <a:solidFill>
            <a:schemeClr val="accent3">
              <a:lumMod val="20000"/>
              <a:lumOff val="80000"/>
            </a:schemeClr>
          </a:solidFill>
        </p:spPr>
        <p:txBody>
          <a:bodyPr/>
          <a:lstStyle/>
          <a:p>
            <a:r>
              <a:rPr lang="en-US" sz="4000" cap="none" dirty="0" smtClean="0">
                <a:latin typeface="Arial Regular" charset="0"/>
                <a:cs typeface="Arial Regular" charset="0"/>
              </a:rPr>
              <a:t>Session Description</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682487" y="2994991"/>
            <a:ext cx="8312150" cy="3445565"/>
          </a:xfrm>
        </p:spPr>
        <p:txBody>
          <a:bodyPr>
            <a:normAutofit fontScale="85000" lnSpcReduction="10000"/>
          </a:bodyPr>
          <a:lstStyle/>
          <a:p>
            <a:pPr marL="0" indent="0">
              <a:buNone/>
            </a:pPr>
            <a:r>
              <a:rPr lang="en-US" dirty="0">
                <a:latin typeface="Arial Regular" charset="0"/>
                <a:cs typeface="Arial Regular" charset="0"/>
              </a:rPr>
              <a:t>At the core of what we do as faculty is teaching and serving students. However, beyond our core roles of teaching and providing services to students, what fully defines faculty as professionals is engagement in the broader professional life of the college. While such broad engagement is expected and ideal, the reality is that some in the faculty body are either unaware of their larger professional responsibilities, or are not afforded opportunities for such engagement. With many colleges developing noncredit programs, this discussion will also present the unique challenges of including noncredit faculty in the community college culture and leadership opportunities. Come to this breakout to engage in conversations about how to better engage all faculty in the broader professional life of the college.</a:t>
            </a: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143559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Resources</a:t>
            </a:r>
            <a:endParaRPr lang="en-US" dirty="0"/>
          </a:p>
        </p:txBody>
      </p:sp>
      <p:sp>
        <p:nvSpPr>
          <p:cNvPr id="3" name="Content Placeholder 2"/>
          <p:cNvSpPr>
            <a:spLocks noGrp="1"/>
          </p:cNvSpPr>
          <p:nvPr>
            <p:ph idx="1"/>
          </p:nvPr>
        </p:nvSpPr>
        <p:spPr>
          <a:xfrm>
            <a:off x="457200" y="1586753"/>
            <a:ext cx="8229600" cy="4876800"/>
          </a:xfrm>
        </p:spPr>
        <p:txBody>
          <a:bodyPr>
            <a:normAutofit/>
          </a:bodyPr>
          <a:lstStyle/>
          <a:p>
            <a:r>
              <a:rPr lang="en-US" i="1" dirty="0" smtClean="0">
                <a:hlinkClick r:id="rId2"/>
              </a:rPr>
              <a:t>ASCCC Rostrum: Addressing </a:t>
            </a:r>
            <a:r>
              <a:rPr lang="en-US" i="1" dirty="0">
                <a:hlinkClick r:id="rId2"/>
              </a:rPr>
              <a:t>the Silent Majority: Part-time faculty issues Through the Lens of Equity, Engagement and </a:t>
            </a:r>
            <a:r>
              <a:rPr lang="en-US" i="1" dirty="0" smtClean="0">
                <a:hlinkClick r:id="rId2"/>
              </a:rPr>
              <a:t>Empowerment</a:t>
            </a:r>
            <a:r>
              <a:rPr lang="en-US" dirty="0" smtClean="0"/>
              <a:t>, Roseann Berg, </a:t>
            </a:r>
            <a:r>
              <a:rPr lang="en-US" dirty="0" err="1" smtClean="0"/>
              <a:t>Arnita</a:t>
            </a:r>
            <a:r>
              <a:rPr lang="en-US" dirty="0" smtClean="0"/>
              <a:t> Porter, Lorraine Slattery-Farrell, February 2016.</a:t>
            </a:r>
          </a:p>
          <a:p>
            <a:endParaRPr lang="en-US" dirty="0" smtClean="0"/>
          </a:p>
          <a:p>
            <a:r>
              <a:rPr lang="en-US" i="1" dirty="0" smtClean="0">
                <a:hlinkClick r:id="rId3"/>
              </a:rPr>
              <a:t>ASCCC Rostrum: Do </a:t>
            </a:r>
            <a:r>
              <a:rPr lang="en-US" i="1" dirty="0">
                <a:hlinkClick r:id="rId3"/>
              </a:rPr>
              <a:t>Career Technical Faculty Stand </a:t>
            </a:r>
            <a:r>
              <a:rPr lang="en-US" i="1" dirty="0" smtClean="0">
                <a:hlinkClick r:id="rId3"/>
              </a:rPr>
              <a:t>Alone?</a:t>
            </a:r>
            <a:r>
              <a:rPr lang="en-US" dirty="0" smtClean="0"/>
              <a:t>, Dianna </a:t>
            </a:r>
            <a:r>
              <a:rPr lang="en-US" dirty="0" err="1" smtClean="0"/>
              <a:t>Chiabotti</a:t>
            </a:r>
            <a:r>
              <a:rPr lang="en-US" dirty="0" smtClean="0"/>
              <a:t>, November 2009.</a:t>
            </a:r>
          </a:p>
          <a:p>
            <a:endParaRPr lang="en-US" dirty="0" smtClean="0"/>
          </a:p>
          <a:p>
            <a:r>
              <a:rPr lang="en-US" dirty="0" smtClean="0">
                <a:hlinkClick r:id="rId4"/>
              </a:rPr>
              <a:t>LACCD Faculty Teaching and </a:t>
            </a:r>
            <a:r>
              <a:rPr lang="en-US" dirty="0">
                <a:hlinkClick r:id="rId4"/>
              </a:rPr>
              <a:t>Learning </a:t>
            </a:r>
            <a:r>
              <a:rPr lang="en-US" dirty="0" smtClean="0">
                <a:hlinkClick r:id="rId4"/>
              </a:rPr>
              <a:t>Academy </a:t>
            </a:r>
            <a:r>
              <a:rPr lang="en-US" dirty="0" smtClean="0"/>
              <a:t>and </a:t>
            </a:r>
            <a:r>
              <a:rPr lang="en-US" dirty="0" smtClean="0">
                <a:hlinkClick r:id="rId5"/>
              </a:rPr>
              <a:t>LACCD District Academic </a:t>
            </a:r>
            <a:r>
              <a:rPr lang="en-US" dirty="0">
                <a:hlinkClick r:id="rId5"/>
              </a:rPr>
              <a:t>Senate Professional Development </a:t>
            </a:r>
            <a:r>
              <a:rPr lang="en-US" dirty="0" smtClean="0">
                <a:hlinkClick r:id="rId5"/>
              </a:rPr>
              <a:t>College</a:t>
            </a:r>
            <a:endParaRPr lang="en-US" dirty="0" smtClean="0"/>
          </a:p>
          <a:p>
            <a:endParaRPr lang="en-US" dirty="0"/>
          </a:p>
          <a:p>
            <a:endParaRPr lang="en-US" dirty="0"/>
          </a:p>
        </p:txBody>
      </p:sp>
    </p:spTree>
    <p:extLst>
      <p:ext uri="{BB962C8B-B14F-4D97-AF65-F5344CB8AC3E}">
        <p14:creationId xmlns:p14="http://schemas.microsoft.com/office/powerpoint/2010/main" val="1068008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r>
              <a:rPr lang="en-US" dirty="0" smtClean="0">
                <a:latin typeface="Arial Regular" charset="0"/>
                <a:cs typeface="Arial Regular" charset="0"/>
              </a:rPr>
              <a:t> </a:t>
            </a:r>
            <a:endParaRPr lang="en-US" sz="4000" cap="none" dirty="0">
              <a:latin typeface="Arial Regular" charset="0"/>
              <a:cs typeface="Arial Regular" charset="0"/>
            </a:endParaRPr>
          </a:p>
        </p:txBody>
      </p:sp>
      <p:sp>
        <p:nvSpPr>
          <p:cNvPr id="4" name="Content Placeholder 3"/>
          <p:cNvSpPr>
            <a:spLocks noGrp="1"/>
          </p:cNvSpPr>
          <p:nvPr>
            <p:ph idx="1"/>
          </p:nvPr>
        </p:nvSpPr>
        <p:spPr>
          <a:xfrm>
            <a:off x="457200" y="1657349"/>
            <a:ext cx="8229600" cy="4326591"/>
          </a:xfrm>
        </p:spPr>
        <p:txBody>
          <a:bodyPr>
            <a:normAutofit fontScale="92500" lnSpcReduction="10000"/>
          </a:bodyPr>
          <a:lstStyle/>
          <a:p>
            <a:pPr marL="0" indent="0" algn="ctr">
              <a:buNone/>
            </a:pPr>
            <a:r>
              <a:rPr lang="en-US" sz="3600" dirty="0" smtClean="0">
                <a:latin typeface="Arial Regular" charset="0"/>
                <a:cs typeface="Arial Regular" charset="0"/>
              </a:rPr>
              <a:t>Questions?</a:t>
            </a:r>
          </a:p>
          <a:p>
            <a:pPr marL="0" indent="0" algn="ctr">
              <a:buNone/>
            </a:pPr>
            <a:endParaRPr lang="en-US" sz="3600" dirty="0" smtClean="0">
              <a:latin typeface="Arial Regular" charset="0"/>
              <a:cs typeface="Arial Regular" charset="0"/>
            </a:endParaRPr>
          </a:p>
          <a:p>
            <a:pPr marL="0" indent="0" algn="ctr">
              <a:buNone/>
            </a:pPr>
            <a:r>
              <a:rPr lang="en-US" sz="2800" dirty="0" smtClean="0">
                <a:latin typeface="Arial Regular" charset="0"/>
                <a:cs typeface="Arial Regular" charset="0"/>
              </a:rPr>
              <a:t>John Freitas </a:t>
            </a:r>
            <a:r>
              <a:rPr lang="mr-IN" sz="2800" dirty="0" smtClean="0">
                <a:latin typeface="Arial Regular" charset="0"/>
                <a:cs typeface="Arial Regular" charset="0"/>
              </a:rPr>
              <a:t>–</a:t>
            </a:r>
            <a:r>
              <a:rPr lang="en-US" sz="2800" dirty="0" smtClean="0">
                <a:latin typeface="Arial Regular" charset="0"/>
                <a:cs typeface="Arial Regular" charset="0"/>
              </a:rPr>
              <a:t> </a:t>
            </a:r>
            <a:r>
              <a:rPr lang="en-US" sz="2800" dirty="0" smtClean="0">
                <a:latin typeface="Arial Regular" charset="0"/>
                <a:cs typeface="Arial Regular" charset="0"/>
                <a:hlinkClick r:id="rId3"/>
              </a:rPr>
              <a:t>freitaje@lacitycollege.edu</a:t>
            </a:r>
            <a:endParaRPr lang="en-US" sz="2800" dirty="0" smtClean="0">
              <a:latin typeface="Arial Regular" charset="0"/>
              <a:cs typeface="Arial Regular" charset="0"/>
            </a:endParaRPr>
          </a:p>
          <a:p>
            <a:pPr marL="0" indent="0" algn="ctr">
              <a:buNone/>
            </a:pPr>
            <a:endParaRPr lang="en-US" sz="2800" dirty="0" smtClean="0">
              <a:latin typeface="Arial Regular" charset="0"/>
              <a:cs typeface="Arial Regular" charset="0"/>
            </a:endParaRPr>
          </a:p>
          <a:p>
            <a:pPr marL="0" indent="0" algn="ctr">
              <a:buNone/>
            </a:pPr>
            <a:r>
              <a:rPr lang="en-US" sz="2800" dirty="0" smtClean="0">
                <a:latin typeface="Arial Regular" charset="0"/>
                <a:cs typeface="Arial Regular" charset="0"/>
              </a:rPr>
              <a:t>LaTonya Parker </a:t>
            </a:r>
            <a:r>
              <a:rPr lang="mr-IN" sz="2800" dirty="0" smtClean="0">
                <a:latin typeface="Arial Regular" charset="0"/>
                <a:cs typeface="Arial Regular" charset="0"/>
              </a:rPr>
              <a:t>–</a:t>
            </a:r>
            <a:r>
              <a:rPr lang="en-US" sz="2800" dirty="0" smtClean="0">
                <a:latin typeface="Arial Regular" charset="0"/>
                <a:cs typeface="Arial Regular" charset="0"/>
              </a:rPr>
              <a:t> </a:t>
            </a:r>
            <a:r>
              <a:rPr lang="en-US" sz="2800" dirty="0" smtClean="0">
                <a:latin typeface="Arial Regular" charset="0"/>
                <a:cs typeface="Arial Regular" charset="0"/>
                <a:hlinkClick r:id="rId4"/>
              </a:rPr>
              <a:t>LaTonya.Parker@mvc.edu</a:t>
            </a:r>
            <a:endParaRPr lang="en-US" sz="2800" dirty="0" smtClean="0">
              <a:latin typeface="Arial Regular" charset="0"/>
              <a:cs typeface="Arial Regular" charset="0"/>
            </a:endParaRPr>
          </a:p>
          <a:p>
            <a:pPr marL="0" indent="0" algn="ctr">
              <a:buNone/>
            </a:pPr>
            <a:endParaRPr lang="en-US" sz="3600" dirty="0" smtClean="0">
              <a:latin typeface="Arial Regular" charset="0"/>
              <a:cs typeface="Arial Regular" charset="0"/>
            </a:endParaRPr>
          </a:p>
          <a:p>
            <a:pPr marL="0" indent="0" algn="ctr">
              <a:buNone/>
            </a:pPr>
            <a:endParaRPr lang="en-US" sz="3600" dirty="0" smtClean="0">
              <a:latin typeface="Arial Regular" charset="0"/>
              <a:cs typeface="Arial Regular" charset="0"/>
            </a:endParaRPr>
          </a:p>
          <a:p>
            <a:pPr marL="0" indent="0" algn="ctr">
              <a:buNone/>
            </a:pPr>
            <a:r>
              <a:rPr lang="en-US" sz="3600" dirty="0" smtClean="0">
                <a:latin typeface="Arial Regular" charset="0"/>
                <a:cs typeface="Arial Regular" charset="0"/>
              </a:rPr>
              <a:t>Thank you for attending this session!</a:t>
            </a:r>
            <a:endParaRPr lang="en-US" sz="3600" dirty="0">
              <a:latin typeface="Arial Regular" charset="0"/>
              <a:cs typeface="Arial Regular" charset="0"/>
            </a:endParaRPr>
          </a:p>
        </p:txBody>
      </p:sp>
      <p:pic>
        <p:nvPicPr>
          <p:cNvPr id="5" name="Picture 4" descr="ASCCC_Logo"/>
          <p:cNvPicPr/>
          <p:nvPr/>
        </p:nvPicPr>
        <p:blipFill>
          <a:blip r:embed="rId5"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811525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1712843"/>
            <a:ext cx="8229600" cy="990600"/>
          </a:xfrm>
          <a:solidFill>
            <a:schemeClr val="accent3">
              <a:lumMod val="20000"/>
              <a:lumOff val="80000"/>
            </a:schemeClr>
          </a:solidFill>
        </p:spPr>
        <p:txBody>
          <a:bodyPr/>
          <a:lstStyle/>
          <a:p>
            <a:r>
              <a:rPr lang="en-US" dirty="0" smtClean="0">
                <a:latin typeface="Arial Regular" charset="0"/>
                <a:cs typeface="Arial Regular" charset="0"/>
              </a:rPr>
              <a:t>Agenda</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682487" y="2917370"/>
            <a:ext cx="8312150" cy="3187337"/>
          </a:xfrm>
        </p:spPr>
        <p:txBody>
          <a:bodyPr>
            <a:normAutofit lnSpcReduction="10000"/>
          </a:bodyPr>
          <a:lstStyle/>
          <a:p>
            <a:pPr marL="0" indent="0">
              <a:buNone/>
            </a:pPr>
            <a:endParaRPr lang="en-US" dirty="0">
              <a:latin typeface="Arial Regular" charset="0"/>
              <a:cs typeface="Arial Regular" charset="0"/>
            </a:endParaRPr>
          </a:p>
          <a:p>
            <a:r>
              <a:rPr lang="en-US" dirty="0" smtClean="0">
                <a:latin typeface="Arial Regular" charset="0"/>
                <a:cs typeface="Arial Regular" charset="0"/>
              </a:rPr>
              <a:t>Planned Outcomes</a:t>
            </a:r>
          </a:p>
          <a:p>
            <a:r>
              <a:rPr lang="en-US" dirty="0" smtClean="0">
                <a:latin typeface="Arial Regular" charset="0"/>
                <a:cs typeface="Arial Regular" charset="0"/>
              </a:rPr>
              <a:t>Onboarding Faculty and Creating a First Year Engagement Experience </a:t>
            </a:r>
          </a:p>
          <a:p>
            <a:r>
              <a:rPr lang="en-US" dirty="0" smtClean="0">
                <a:latin typeface="Arial Regular" charset="0"/>
                <a:cs typeface="Arial Regular" charset="0"/>
              </a:rPr>
              <a:t>Faculty Academy</a:t>
            </a:r>
          </a:p>
          <a:p>
            <a:r>
              <a:rPr lang="en-US" dirty="0" smtClean="0">
                <a:latin typeface="Arial Regular" charset="0"/>
                <a:cs typeface="Arial Regular" charset="0"/>
              </a:rPr>
              <a:t>Leadership and Advocacy</a:t>
            </a:r>
          </a:p>
          <a:p>
            <a:r>
              <a:rPr lang="en-US" dirty="0" smtClean="0">
                <a:latin typeface="Arial Regular" charset="0"/>
                <a:cs typeface="Arial Regular" charset="0"/>
              </a:rPr>
              <a:t>A Case Study: Noncredit Faculty Engagement</a:t>
            </a:r>
          </a:p>
          <a:p>
            <a:r>
              <a:rPr lang="en-US" dirty="0" smtClean="0">
                <a:latin typeface="Arial Regular" charset="0"/>
                <a:cs typeface="Arial Regular" charset="0"/>
              </a:rPr>
              <a:t>Discussion on What Works </a:t>
            </a:r>
            <a:r>
              <a:rPr lang="en-US" dirty="0">
                <a:latin typeface="Arial Regular" charset="0"/>
                <a:cs typeface="Arial Regular" charset="0"/>
              </a:rPr>
              <a:t>at </a:t>
            </a:r>
            <a:r>
              <a:rPr lang="en-US" dirty="0" smtClean="0">
                <a:latin typeface="Arial Regular" charset="0"/>
                <a:cs typeface="Arial Regular" charset="0"/>
              </a:rPr>
              <a:t>Your Colleges</a:t>
            </a:r>
          </a:p>
          <a:p>
            <a:pPr marL="0" indent="0">
              <a:buNone/>
            </a:pPr>
            <a:endParaRPr lang="en-US" dirty="0" smtClean="0">
              <a:latin typeface="Arial Regular" charset="0"/>
              <a:cs typeface="Arial Regular" charset="0"/>
            </a:endParaRP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879579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1712843"/>
            <a:ext cx="8229600" cy="990600"/>
          </a:xfrm>
          <a:solidFill>
            <a:schemeClr val="accent3">
              <a:lumMod val="20000"/>
              <a:lumOff val="80000"/>
            </a:schemeClr>
          </a:solidFill>
        </p:spPr>
        <p:txBody>
          <a:bodyPr>
            <a:normAutofit fontScale="90000"/>
          </a:bodyPr>
          <a:lstStyle/>
          <a:p>
            <a:r>
              <a:rPr lang="en-US" sz="4000" cap="none" dirty="0" smtClean="0">
                <a:latin typeface="Arial Regular" charset="0"/>
                <a:cs typeface="Arial Regular" charset="0"/>
              </a:rPr>
              <a:t>What would you like to take away from this session?</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682487" y="2994991"/>
            <a:ext cx="8312150" cy="3445565"/>
          </a:xfrm>
        </p:spPr>
        <p:txBody>
          <a:bodyPr>
            <a:normAutofit/>
          </a:bodyPr>
          <a:lstStyle/>
          <a:p>
            <a:r>
              <a:rPr lang="en-US" dirty="0" smtClean="0">
                <a:latin typeface="Arial Regular" charset="0"/>
                <a:cs typeface="Arial Regular" charset="0"/>
              </a:rPr>
              <a:t>Introductions </a:t>
            </a:r>
            <a:endParaRPr lang="en-US" dirty="0">
              <a:latin typeface="Arial Regular" charset="0"/>
              <a:cs typeface="Arial Regular" charset="0"/>
            </a:endParaRPr>
          </a:p>
          <a:p>
            <a:r>
              <a:rPr lang="en-US" dirty="0" smtClean="0">
                <a:latin typeface="Arial Regular" charset="0"/>
                <a:cs typeface="Arial Regular" charset="0"/>
              </a:rPr>
              <a:t>Planned Outcomes</a:t>
            </a:r>
            <a:endParaRPr lang="en-US" dirty="0">
              <a:latin typeface="Arial Regular" charset="0"/>
              <a:cs typeface="Arial Regular" charset="0"/>
            </a:endParaRP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3899385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937" y="1582008"/>
            <a:ext cx="8229600" cy="990600"/>
          </a:xfrm>
          <a:solidFill>
            <a:schemeClr val="accent3">
              <a:lumMod val="20000"/>
              <a:lumOff val="80000"/>
            </a:schemeClr>
          </a:solidFill>
        </p:spPr>
        <p:txBody>
          <a:bodyPr>
            <a:normAutofit/>
          </a:bodyPr>
          <a:lstStyle/>
          <a:p>
            <a:r>
              <a:rPr lang="en-US" dirty="0" smtClean="0">
                <a:latin typeface="Arial Regular" charset="0"/>
                <a:cs typeface="Arial Regular" charset="0"/>
              </a:rPr>
              <a:t>A brief discussion to begin</a:t>
            </a:r>
            <a:r>
              <a:rPr lang="mr-IN" dirty="0" smtClean="0">
                <a:latin typeface="Arial Regular" charset="0"/>
                <a:cs typeface="Arial Regular" charset="0"/>
              </a:rPr>
              <a:t>…</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599937" y="2968097"/>
            <a:ext cx="8312150" cy="3445565"/>
          </a:xfrm>
        </p:spPr>
        <p:txBody>
          <a:bodyPr>
            <a:normAutofit fontScale="92500"/>
          </a:bodyPr>
          <a:lstStyle/>
          <a:p>
            <a:pPr marL="0" indent="0" algn="ctr">
              <a:buNone/>
            </a:pPr>
            <a:r>
              <a:rPr lang="en-US" dirty="0">
                <a:latin typeface="Arial Regular" charset="0"/>
                <a:cs typeface="Arial Regular" charset="0"/>
              </a:rPr>
              <a:t>Why is it important to engage all faculty in the </a:t>
            </a:r>
            <a:r>
              <a:rPr lang="en-US" dirty="0" smtClean="0">
                <a:latin typeface="Arial Regular" charset="0"/>
                <a:cs typeface="Arial Regular" charset="0"/>
              </a:rPr>
              <a:t>professional </a:t>
            </a:r>
            <a:r>
              <a:rPr lang="en-US" dirty="0">
                <a:latin typeface="Arial Regular" charset="0"/>
                <a:cs typeface="Arial Regular" charset="0"/>
              </a:rPr>
              <a:t>life of the </a:t>
            </a:r>
            <a:r>
              <a:rPr lang="en-US" dirty="0" smtClean="0">
                <a:latin typeface="Arial Regular" charset="0"/>
                <a:cs typeface="Arial Regular" charset="0"/>
              </a:rPr>
              <a:t>college?</a:t>
            </a:r>
            <a:endParaRPr lang="en-US" dirty="0">
              <a:latin typeface="Arial Regular" charset="0"/>
              <a:cs typeface="Arial Regular" charset="0"/>
            </a:endParaRPr>
          </a:p>
          <a:p>
            <a:pPr marL="0" indent="0" algn="ctr">
              <a:buNone/>
            </a:pPr>
            <a:endParaRPr lang="en-US" dirty="0" smtClean="0">
              <a:latin typeface="Arial Regular" charset="0"/>
              <a:cs typeface="Arial Regular" charset="0"/>
            </a:endParaRPr>
          </a:p>
          <a:p>
            <a:pPr marL="0" indent="0" algn="ctr">
              <a:buNone/>
            </a:pPr>
            <a:r>
              <a:rPr lang="en-US" dirty="0" smtClean="0">
                <a:latin typeface="Arial Regular" charset="0"/>
                <a:cs typeface="Arial Regular" charset="0"/>
              </a:rPr>
              <a:t>Who are the faculty on your campus who are engaged?</a:t>
            </a:r>
          </a:p>
          <a:p>
            <a:pPr marL="0" indent="0" algn="ctr">
              <a:buNone/>
            </a:pPr>
            <a:endParaRPr lang="en-US" dirty="0">
              <a:latin typeface="Arial Regular" charset="0"/>
              <a:cs typeface="Arial Regular" charset="0"/>
            </a:endParaRPr>
          </a:p>
          <a:p>
            <a:pPr marL="0" indent="0" algn="ctr">
              <a:buNone/>
            </a:pPr>
            <a:r>
              <a:rPr lang="en-US" dirty="0" smtClean="0">
                <a:latin typeface="Arial Regular" charset="0"/>
                <a:cs typeface="Arial Regular" charset="0"/>
              </a:rPr>
              <a:t>Who are the marginalized faculty and why aren’t they engaged? </a:t>
            </a:r>
          </a:p>
          <a:p>
            <a:pPr marL="0" indent="0" algn="ctr">
              <a:buNone/>
            </a:pPr>
            <a:endParaRPr lang="en-US" dirty="0">
              <a:latin typeface="Arial Regular" charset="0"/>
              <a:cs typeface="Arial Regular" charset="0"/>
            </a:endParaRPr>
          </a:p>
          <a:p>
            <a:pPr marL="0" indent="0" algn="ctr">
              <a:buNone/>
            </a:pPr>
            <a:r>
              <a:rPr lang="en-US" dirty="0" smtClean="0">
                <a:latin typeface="Arial Regular" charset="0"/>
                <a:cs typeface="Arial Regular" charset="0"/>
              </a:rPr>
              <a:t>Who should be their advocates?</a:t>
            </a:r>
          </a:p>
          <a:p>
            <a:pPr marL="0" indent="0" algn="ctr">
              <a:buNone/>
            </a:pPr>
            <a:endParaRPr lang="en-US" dirty="0">
              <a:latin typeface="Arial Regular" charset="0"/>
              <a:cs typeface="Arial Regular" charset="0"/>
            </a:endParaRP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1711608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527" y="1463040"/>
            <a:ext cx="8229600" cy="1240403"/>
          </a:xfrm>
          <a:solidFill>
            <a:schemeClr val="accent3">
              <a:lumMod val="20000"/>
              <a:lumOff val="80000"/>
            </a:schemeClr>
          </a:solidFill>
        </p:spPr>
        <p:txBody>
          <a:bodyPr>
            <a:normAutofit fontScale="90000"/>
          </a:bodyPr>
          <a:lstStyle/>
          <a:p>
            <a:r>
              <a:rPr lang="en-US" dirty="0" smtClean="0">
                <a:latin typeface="Arial Regular" charset="0"/>
                <a:cs typeface="Arial Regular" charset="0"/>
              </a:rPr>
              <a:t/>
            </a:r>
            <a:br>
              <a:rPr lang="en-US" dirty="0" smtClean="0">
                <a:latin typeface="Arial Regular" charset="0"/>
                <a:cs typeface="Arial Regular" charset="0"/>
              </a:rPr>
            </a:br>
            <a:r>
              <a:rPr lang="en-US" dirty="0" smtClean="0">
                <a:latin typeface="Arial Regular" charset="0"/>
                <a:cs typeface="Arial Regular" charset="0"/>
              </a:rPr>
              <a:t>Onboarding </a:t>
            </a:r>
            <a:r>
              <a:rPr lang="en-US" dirty="0">
                <a:latin typeface="Arial Regular" charset="0"/>
                <a:cs typeface="Arial Regular" charset="0"/>
              </a:rPr>
              <a:t>Faculty and Creating a First Year </a:t>
            </a:r>
            <a:r>
              <a:rPr lang="en-US" dirty="0" smtClean="0">
                <a:latin typeface="Arial Regular" charset="0"/>
                <a:cs typeface="Arial Regular" charset="0"/>
              </a:rPr>
              <a:t>Engagement Experience </a:t>
            </a:r>
            <a:r>
              <a:rPr lang="en-US" dirty="0">
                <a:latin typeface="Arial Regular" charset="0"/>
                <a:cs typeface="Arial Regular" charset="0"/>
              </a:rPr>
              <a:t/>
            </a:r>
            <a:br>
              <a:rPr lang="en-US" dirty="0">
                <a:latin typeface="Arial Regular" charset="0"/>
                <a:cs typeface="Arial Regular" charset="0"/>
              </a:rPr>
            </a:b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682487" y="2994991"/>
            <a:ext cx="8312150" cy="3445565"/>
          </a:xfrm>
        </p:spPr>
        <p:txBody>
          <a:bodyPr>
            <a:normAutofit/>
          </a:bodyPr>
          <a:lstStyle/>
          <a:p>
            <a:r>
              <a:rPr lang="en-US" dirty="0" smtClean="0">
                <a:latin typeface="Arial Regular" charset="0"/>
                <a:cs typeface="Arial Regular" charset="0"/>
              </a:rPr>
              <a:t>Leadership </a:t>
            </a:r>
            <a:r>
              <a:rPr lang="en-US" dirty="0">
                <a:latin typeface="Arial Regular" charset="0"/>
                <a:cs typeface="Arial Regular" charset="0"/>
              </a:rPr>
              <a:t>and </a:t>
            </a:r>
            <a:r>
              <a:rPr lang="en-US" dirty="0" smtClean="0">
                <a:latin typeface="Arial Regular" charset="0"/>
                <a:cs typeface="Arial Regular" charset="0"/>
              </a:rPr>
              <a:t>Governance</a:t>
            </a:r>
            <a:endParaRPr lang="en-US" dirty="0">
              <a:latin typeface="Arial Regular" charset="0"/>
              <a:cs typeface="Arial Regular" charset="0"/>
            </a:endParaRPr>
          </a:p>
          <a:p>
            <a:r>
              <a:rPr lang="en-US" dirty="0" smtClean="0">
                <a:latin typeface="Arial Regular" charset="0"/>
                <a:cs typeface="Arial Regular" charset="0"/>
              </a:rPr>
              <a:t>Department/Division Engagement</a:t>
            </a:r>
            <a:endParaRPr lang="en-US" dirty="0">
              <a:latin typeface="Arial Regular" charset="0"/>
              <a:cs typeface="Arial Regular" charset="0"/>
            </a:endParaRPr>
          </a:p>
          <a:p>
            <a:r>
              <a:rPr lang="en-US" dirty="0" smtClean="0">
                <a:latin typeface="Arial Regular" charset="0"/>
                <a:cs typeface="Arial Regular" charset="0"/>
              </a:rPr>
              <a:t>Student Life</a:t>
            </a:r>
            <a:endParaRPr lang="en-US" dirty="0">
              <a:latin typeface="Arial Regular" charset="0"/>
              <a:cs typeface="Arial Regular" charset="0"/>
            </a:endParaRPr>
          </a:p>
          <a:p>
            <a:r>
              <a:rPr lang="en-US" dirty="0" smtClean="0">
                <a:latin typeface="Arial Regular" charset="0"/>
                <a:cs typeface="Arial Regular" charset="0"/>
              </a:rPr>
              <a:t>Community Engagement</a:t>
            </a:r>
            <a:endParaRPr lang="en-US" dirty="0">
              <a:latin typeface="Arial Regular" charset="0"/>
              <a:cs typeface="Arial Regular" charset="0"/>
            </a:endParaRPr>
          </a:p>
          <a:p>
            <a:r>
              <a:rPr lang="en-US" dirty="0" smtClean="0">
                <a:latin typeface="Arial Regular" charset="0"/>
                <a:cs typeface="Arial Regular" charset="0"/>
              </a:rPr>
              <a:t>Targeted Professional Development </a:t>
            </a:r>
          </a:p>
          <a:p>
            <a:pPr lvl="1"/>
            <a:r>
              <a:rPr lang="en-US" dirty="0" smtClean="0">
                <a:latin typeface="Arial Regular" charset="0"/>
                <a:cs typeface="Arial Regular" charset="0"/>
              </a:rPr>
              <a:t>New Faculty Academy</a:t>
            </a:r>
          </a:p>
          <a:p>
            <a:pPr lvl="1"/>
            <a:r>
              <a:rPr lang="en-US" dirty="0">
                <a:latin typeface="Arial Regular" charset="0"/>
                <a:cs typeface="Arial Regular" charset="0"/>
              </a:rPr>
              <a:t>T</a:t>
            </a:r>
            <a:r>
              <a:rPr lang="en-US" dirty="0" smtClean="0">
                <a:latin typeface="Arial Regular" charset="0"/>
                <a:cs typeface="Arial Regular" charset="0"/>
              </a:rPr>
              <a:t>eaching methods</a:t>
            </a:r>
          </a:p>
          <a:p>
            <a:r>
              <a:rPr lang="en-US" dirty="0" smtClean="0">
                <a:latin typeface="Arial Regular" charset="0"/>
                <a:cs typeface="Arial Regular" charset="0"/>
              </a:rPr>
              <a:t>Other</a:t>
            </a:r>
            <a:r>
              <a:rPr lang="en-US" dirty="0">
                <a:latin typeface="Arial Regular" charset="0"/>
                <a:cs typeface="Arial Regular" charset="0"/>
              </a:rPr>
              <a:t>?</a:t>
            </a: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992592" y="5284694"/>
            <a:ext cx="2858535" cy="1155862"/>
          </a:xfrm>
          <a:prstGeom prst="rect">
            <a:avLst/>
          </a:prstGeom>
        </p:spPr>
      </p:pic>
    </p:spTree>
    <p:extLst>
      <p:ext uri="{BB962C8B-B14F-4D97-AF65-F5344CB8AC3E}">
        <p14:creationId xmlns:p14="http://schemas.microsoft.com/office/powerpoint/2010/main" val="2544314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1712843"/>
            <a:ext cx="8229600" cy="990600"/>
          </a:xfrm>
          <a:solidFill>
            <a:schemeClr val="accent3">
              <a:lumMod val="20000"/>
              <a:lumOff val="80000"/>
            </a:schemeClr>
          </a:solidFill>
        </p:spPr>
        <p:txBody>
          <a:bodyPr>
            <a:normAutofit/>
          </a:bodyPr>
          <a:lstStyle/>
          <a:p>
            <a:r>
              <a:rPr lang="en-US" dirty="0">
                <a:latin typeface="Arial Regular" charset="0"/>
                <a:cs typeface="Arial Regular" charset="0"/>
              </a:rPr>
              <a:t>Department/Division Engagement</a:t>
            </a:r>
          </a:p>
        </p:txBody>
      </p:sp>
      <p:sp>
        <p:nvSpPr>
          <p:cNvPr id="3" name="Subtitle 2"/>
          <p:cNvSpPr>
            <a:spLocks noGrp="1"/>
          </p:cNvSpPr>
          <p:nvPr>
            <p:ph type="subTitle" idx="4294967295"/>
          </p:nvPr>
        </p:nvSpPr>
        <p:spPr>
          <a:xfrm>
            <a:off x="682487" y="2786743"/>
            <a:ext cx="8312150" cy="3653813"/>
          </a:xfrm>
        </p:spPr>
        <p:txBody>
          <a:bodyPr>
            <a:normAutofit lnSpcReduction="10000"/>
          </a:bodyPr>
          <a:lstStyle/>
          <a:p>
            <a:r>
              <a:rPr lang="en-US" dirty="0" smtClean="0">
                <a:latin typeface="Arial Regular" charset="0"/>
                <a:cs typeface="Arial Regular" charset="0"/>
              </a:rPr>
              <a:t>Office Hours/Student Connection Time</a:t>
            </a:r>
            <a:endParaRPr lang="en-US" dirty="0">
              <a:latin typeface="Arial Regular" charset="0"/>
              <a:cs typeface="Arial Regular" charset="0"/>
            </a:endParaRPr>
          </a:p>
          <a:p>
            <a:r>
              <a:rPr lang="en-US" dirty="0" smtClean="0">
                <a:latin typeface="Arial Regular" charset="0"/>
                <a:cs typeface="Arial Regular" charset="0"/>
              </a:rPr>
              <a:t>Department </a:t>
            </a:r>
            <a:r>
              <a:rPr lang="en-US" dirty="0">
                <a:latin typeface="Arial Regular" charset="0"/>
                <a:cs typeface="Arial Regular" charset="0"/>
              </a:rPr>
              <a:t>M</a:t>
            </a:r>
            <a:r>
              <a:rPr lang="en-US" dirty="0" smtClean="0">
                <a:latin typeface="Arial Regular" charset="0"/>
                <a:cs typeface="Arial Regular" charset="0"/>
              </a:rPr>
              <a:t>eetings</a:t>
            </a:r>
            <a:endParaRPr lang="en-US" dirty="0">
              <a:latin typeface="Arial Regular" charset="0"/>
              <a:cs typeface="Arial Regular" charset="0"/>
            </a:endParaRPr>
          </a:p>
          <a:p>
            <a:r>
              <a:rPr lang="en-US" dirty="0" smtClean="0">
                <a:latin typeface="Arial Regular" charset="0"/>
                <a:cs typeface="Arial Regular" charset="0"/>
              </a:rPr>
              <a:t>Curriculum </a:t>
            </a:r>
            <a:r>
              <a:rPr lang="en-US" dirty="0">
                <a:latin typeface="Arial Regular" charset="0"/>
                <a:cs typeface="Arial Regular" charset="0"/>
              </a:rPr>
              <a:t>D</a:t>
            </a:r>
            <a:r>
              <a:rPr lang="en-US" dirty="0" smtClean="0">
                <a:latin typeface="Arial Regular" charset="0"/>
                <a:cs typeface="Arial Regular" charset="0"/>
              </a:rPr>
              <a:t>evelopment</a:t>
            </a:r>
            <a:endParaRPr lang="en-US" dirty="0">
              <a:latin typeface="Arial Regular" charset="0"/>
              <a:cs typeface="Arial Regular" charset="0"/>
            </a:endParaRPr>
          </a:p>
          <a:p>
            <a:r>
              <a:rPr lang="en-US" dirty="0" smtClean="0">
                <a:latin typeface="Arial Regular" charset="0"/>
                <a:cs typeface="Arial Regular" charset="0"/>
              </a:rPr>
              <a:t>Course Level SLOs Development and Assessment</a:t>
            </a:r>
          </a:p>
          <a:p>
            <a:r>
              <a:rPr lang="en-US" dirty="0" smtClean="0">
                <a:latin typeface="Arial Regular" charset="0"/>
                <a:cs typeface="Arial Regular" charset="0"/>
              </a:rPr>
              <a:t>Program </a:t>
            </a:r>
            <a:r>
              <a:rPr lang="en-US" dirty="0">
                <a:latin typeface="Arial Regular" charset="0"/>
                <a:cs typeface="Arial Regular" charset="0"/>
              </a:rPr>
              <a:t>R</a:t>
            </a:r>
            <a:r>
              <a:rPr lang="en-US" dirty="0" smtClean="0">
                <a:latin typeface="Arial Regular" charset="0"/>
                <a:cs typeface="Arial Regular" charset="0"/>
              </a:rPr>
              <a:t>eview</a:t>
            </a:r>
            <a:endParaRPr lang="en-US" dirty="0">
              <a:latin typeface="Arial Regular" charset="0"/>
              <a:cs typeface="Arial Regular" charset="0"/>
            </a:endParaRPr>
          </a:p>
          <a:p>
            <a:r>
              <a:rPr lang="en-US" dirty="0" smtClean="0">
                <a:latin typeface="Arial Regular" charset="0"/>
                <a:cs typeface="Arial Regular" charset="0"/>
              </a:rPr>
              <a:t>Discussions </a:t>
            </a:r>
            <a:r>
              <a:rPr lang="en-US" dirty="0">
                <a:latin typeface="Arial Regular" charset="0"/>
                <a:cs typeface="Arial Regular" charset="0"/>
              </a:rPr>
              <a:t>of </a:t>
            </a:r>
            <a:r>
              <a:rPr lang="en-US" dirty="0" smtClean="0">
                <a:latin typeface="Arial Regular" charset="0"/>
                <a:cs typeface="Arial Regular" charset="0"/>
              </a:rPr>
              <a:t>Pedagogy</a:t>
            </a:r>
            <a:endParaRPr lang="en-US" dirty="0">
              <a:latin typeface="Arial Regular" charset="0"/>
              <a:cs typeface="Arial Regular" charset="0"/>
            </a:endParaRPr>
          </a:p>
          <a:p>
            <a:r>
              <a:rPr lang="en-US" dirty="0" smtClean="0">
                <a:latin typeface="Arial Regular" charset="0"/>
                <a:cs typeface="Arial Regular" charset="0"/>
              </a:rPr>
              <a:t>Evaluation </a:t>
            </a:r>
            <a:r>
              <a:rPr lang="en-US" dirty="0">
                <a:latin typeface="Arial Regular" charset="0"/>
                <a:cs typeface="Arial Regular" charset="0"/>
              </a:rPr>
              <a:t>of </a:t>
            </a:r>
            <a:r>
              <a:rPr lang="en-US" dirty="0" smtClean="0">
                <a:latin typeface="Arial Regular" charset="0"/>
                <a:cs typeface="Arial Regular" charset="0"/>
              </a:rPr>
              <a:t>Faculty Peers</a:t>
            </a:r>
          </a:p>
          <a:p>
            <a:r>
              <a:rPr lang="en-US" dirty="0" smtClean="0">
                <a:latin typeface="Arial Regular" charset="0"/>
                <a:cs typeface="Arial Regular" charset="0"/>
              </a:rPr>
              <a:t>CCC’s Initiatives </a:t>
            </a:r>
            <a:r>
              <a:rPr lang="en-US" dirty="0">
                <a:latin typeface="Arial Regular" charset="0"/>
                <a:cs typeface="Arial Regular" charset="0"/>
              </a:rPr>
              <a:t>(</a:t>
            </a:r>
            <a:r>
              <a:rPr lang="en-US" dirty="0" smtClean="0">
                <a:latin typeface="Arial Regular" charset="0"/>
                <a:cs typeface="Arial Regular" charset="0"/>
              </a:rPr>
              <a:t>Basic Skills Initiative, Student </a:t>
            </a:r>
          </a:p>
          <a:p>
            <a:r>
              <a:rPr lang="en-US" dirty="0" smtClean="0">
                <a:latin typeface="Arial Regular" charset="0"/>
                <a:cs typeface="Arial Regular" charset="0"/>
              </a:rPr>
              <a:t>Equity, Online Education Initiative, and Guided Pathways)</a:t>
            </a:r>
            <a:endParaRPr lang="en-US" dirty="0">
              <a:latin typeface="Arial Regular" charset="0"/>
              <a:cs typeface="Arial Regular" charset="0"/>
            </a:endParaRP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411896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1712843"/>
            <a:ext cx="8229600" cy="990600"/>
          </a:xfrm>
          <a:solidFill>
            <a:schemeClr val="accent3">
              <a:lumMod val="20000"/>
              <a:lumOff val="80000"/>
            </a:schemeClr>
          </a:solidFill>
        </p:spPr>
        <p:txBody>
          <a:bodyPr>
            <a:normAutofit fontScale="90000"/>
          </a:bodyPr>
          <a:lstStyle/>
          <a:p>
            <a:r>
              <a:rPr lang="en-US" dirty="0" smtClean="0">
                <a:latin typeface="Arial Regular" charset="0"/>
                <a:cs typeface="Arial Regular" charset="0"/>
              </a:rPr>
              <a:t>Engagement in Leadership </a:t>
            </a:r>
            <a:r>
              <a:rPr lang="en-US" dirty="0">
                <a:latin typeface="Arial Regular" charset="0"/>
                <a:cs typeface="Arial Regular" charset="0"/>
              </a:rPr>
              <a:t>and </a:t>
            </a:r>
            <a:r>
              <a:rPr lang="en-US" dirty="0" smtClean="0">
                <a:latin typeface="Arial Regular" charset="0"/>
                <a:cs typeface="Arial Regular" charset="0"/>
              </a:rPr>
              <a:t>Governance</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682487" y="2994991"/>
            <a:ext cx="8312150" cy="3445565"/>
          </a:xfrm>
        </p:spPr>
        <p:txBody>
          <a:bodyPr>
            <a:normAutofit/>
          </a:bodyPr>
          <a:lstStyle/>
          <a:p>
            <a:r>
              <a:rPr lang="en-US" dirty="0" smtClean="0">
                <a:latin typeface="Arial Regular" charset="0"/>
                <a:cs typeface="Arial Regular" charset="0"/>
              </a:rPr>
              <a:t>Academic Senate</a:t>
            </a:r>
          </a:p>
          <a:p>
            <a:pPr lvl="1"/>
            <a:r>
              <a:rPr lang="en-US" dirty="0" smtClean="0">
                <a:latin typeface="Arial Regular" charset="0"/>
                <a:cs typeface="Arial Regular" charset="0"/>
              </a:rPr>
              <a:t>Curriculum</a:t>
            </a:r>
          </a:p>
          <a:p>
            <a:pPr lvl="1"/>
            <a:r>
              <a:rPr lang="en-US" dirty="0" smtClean="0">
                <a:latin typeface="Arial Regular" charset="0"/>
                <a:cs typeface="Arial Regular" charset="0"/>
              </a:rPr>
              <a:t>Assessment</a:t>
            </a:r>
          </a:p>
          <a:p>
            <a:pPr lvl="1"/>
            <a:r>
              <a:rPr lang="en-US" dirty="0" smtClean="0">
                <a:latin typeface="Arial Regular" charset="0"/>
                <a:cs typeface="Arial Regular" charset="0"/>
              </a:rPr>
              <a:t>District Policies</a:t>
            </a:r>
          </a:p>
          <a:p>
            <a:endParaRPr lang="en-US" dirty="0">
              <a:latin typeface="Arial Regular" charset="0"/>
              <a:cs typeface="Arial Regular" charset="0"/>
            </a:endParaRPr>
          </a:p>
          <a:p>
            <a:r>
              <a:rPr lang="en-US" dirty="0" smtClean="0">
                <a:latin typeface="Arial Regular" charset="0"/>
                <a:cs typeface="Arial Regular" charset="0"/>
              </a:rPr>
              <a:t>Strategic Planning Council</a:t>
            </a:r>
          </a:p>
          <a:p>
            <a:pPr lvl="1"/>
            <a:r>
              <a:rPr lang="en-US" dirty="0" smtClean="0">
                <a:latin typeface="Arial Regular" charset="0"/>
                <a:cs typeface="Arial Regular" charset="0"/>
              </a:rPr>
              <a:t>Integrated Strategic Planning</a:t>
            </a:r>
            <a:endParaRPr lang="en-US" dirty="0">
              <a:latin typeface="Arial Regular" charset="0"/>
              <a:cs typeface="Arial Regular" charset="0"/>
            </a:endParaRP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944416" y="4746812"/>
            <a:ext cx="2967671" cy="1693744"/>
          </a:xfrm>
          <a:prstGeom prst="rect">
            <a:avLst/>
          </a:prstGeom>
        </p:spPr>
      </p:pic>
    </p:spTree>
    <p:extLst>
      <p:ext uri="{BB962C8B-B14F-4D97-AF65-F5344CB8AC3E}">
        <p14:creationId xmlns:p14="http://schemas.microsoft.com/office/powerpoint/2010/main" val="3017361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1712843"/>
            <a:ext cx="8229600" cy="990600"/>
          </a:xfrm>
          <a:solidFill>
            <a:schemeClr val="accent3">
              <a:lumMod val="20000"/>
              <a:lumOff val="80000"/>
            </a:schemeClr>
          </a:solidFill>
        </p:spPr>
        <p:txBody>
          <a:bodyPr>
            <a:normAutofit/>
          </a:bodyPr>
          <a:lstStyle/>
          <a:p>
            <a:r>
              <a:rPr lang="en-US" dirty="0" smtClean="0">
                <a:latin typeface="Arial Regular" charset="0"/>
                <a:cs typeface="Arial Regular" charset="0"/>
              </a:rPr>
              <a:t> Engagement in Student Life</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682487" y="2994991"/>
            <a:ext cx="8312150" cy="3445565"/>
          </a:xfrm>
        </p:spPr>
        <p:txBody>
          <a:bodyPr>
            <a:normAutofit/>
          </a:bodyPr>
          <a:lstStyle/>
          <a:p>
            <a:r>
              <a:rPr lang="en-US" dirty="0" smtClean="0">
                <a:latin typeface="Arial Regular" charset="0"/>
                <a:cs typeface="Arial Regular" charset="0"/>
              </a:rPr>
              <a:t>Clubs and Organizations</a:t>
            </a:r>
          </a:p>
          <a:p>
            <a:r>
              <a:rPr lang="en-US" dirty="0" smtClean="0">
                <a:latin typeface="Arial Regular" charset="0"/>
                <a:cs typeface="Arial Regular" charset="0"/>
              </a:rPr>
              <a:t>On Campus Events</a:t>
            </a: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64046" y="4625788"/>
            <a:ext cx="4148041" cy="1814768"/>
          </a:xfrm>
          <a:prstGeom prst="rect">
            <a:avLst/>
          </a:prstGeom>
        </p:spPr>
      </p:pic>
    </p:spTree>
    <p:extLst>
      <p:ext uri="{BB962C8B-B14F-4D97-AF65-F5344CB8AC3E}">
        <p14:creationId xmlns:p14="http://schemas.microsoft.com/office/powerpoint/2010/main" val="28578055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405</TotalTime>
  <Words>859</Words>
  <Application>Microsoft Macintosh PowerPoint</Application>
  <PresentationFormat>On-screen Show (4:3)</PresentationFormat>
  <Paragraphs>173</Paragraphs>
  <Slides>21</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 Regular</vt:lpstr>
      <vt:lpstr>Calibri</vt:lpstr>
      <vt:lpstr>Wingdings</vt:lpstr>
      <vt:lpstr>Arial</vt:lpstr>
      <vt:lpstr>Clarity</vt:lpstr>
      <vt:lpstr>Engaging All Faculty in the Professional Life of the College </vt:lpstr>
      <vt:lpstr>Session Description</vt:lpstr>
      <vt:lpstr>Agenda</vt:lpstr>
      <vt:lpstr>What would you like to take away from this session?</vt:lpstr>
      <vt:lpstr>A brief discussion to begin…</vt:lpstr>
      <vt:lpstr> Onboarding Faculty and Creating a First Year Engagement Experience  </vt:lpstr>
      <vt:lpstr>Department/Division Engagement</vt:lpstr>
      <vt:lpstr>Engagement in Leadership and Governance</vt:lpstr>
      <vt:lpstr> Engagement in Student Life</vt:lpstr>
      <vt:lpstr> Engagement in Community Events</vt:lpstr>
      <vt:lpstr>Case Study </vt:lpstr>
      <vt:lpstr>Importance of Growing Noncredit Leaders</vt:lpstr>
      <vt:lpstr>Noncredit and Credit Integrated Model</vt:lpstr>
      <vt:lpstr>PowerPoint Presentation</vt:lpstr>
      <vt:lpstr>PowerPoint Presentation</vt:lpstr>
      <vt:lpstr>How did Mt. SAC get here?</vt:lpstr>
      <vt:lpstr>Opportunities</vt:lpstr>
      <vt:lpstr>Discussion</vt:lpstr>
      <vt:lpstr>Some suggestions for affecting change</vt:lpstr>
      <vt:lpstr>Some Resources</vt:lpstr>
      <vt:lpstr> </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Microsoft Office User</cp:lastModifiedBy>
  <cp:revision>42</cp:revision>
  <dcterms:created xsi:type="dcterms:W3CDTF">2015-10-21T19:14:41Z</dcterms:created>
  <dcterms:modified xsi:type="dcterms:W3CDTF">2017-11-02T15:51:52Z</dcterms:modified>
</cp:coreProperties>
</file>