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9" r:id="rId3"/>
    <p:sldId id="294" r:id="rId4"/>
    <p:sldId id="300" r:id="rId5"/>
    <p:sldId id="299" r:id="rId6"/>
    <p:sldId id="301" r:id="rId7"/>
    <p:sldId id="302" r:id="rId8"/>
    <p:sldId id="303" r:id="rId9"/>
    <p:sldId id="284" r:id="rId10"/>
    <p:sldId id="261" r:id="rId11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569"/>
  </p:normalViewPr>
  <p:slideViewPr>
    <p:cSldViewPr snapToGrid="0" snapToObjects="1">
      <p:cViewPr varScale="1">
        <p:scale>
          <a:sx n="94" d="100"/>
          <a:sy n="94" d="100"/>
        </p:scale>
        <p:origin x="5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369C9EC-5296-D44A-A7E3-9D50F2CBDD28}" type="datetimeFigureOut">
              <a:rPr lang="en-US" smtClean="0"/>
              <a:pPr/>
              <a:t>1/24/20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0AE1346-2993-0F4D-AEB3-7C0F53CDDF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C8C79D6-1503-7C47-8D3D-9B8B046E9A19}" type="datetimeFigureOut">
              <a:rPr lang="en-US" smtClean="0"/>
              <a:pPr/>
              <a:t>1/24/20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898C551-7708-9B49-90E3-D153F408E5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Welcome- introduce ourselves!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75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Colleges have $$ that should be used to make GP happen – and one purpose of those</a:t>
            </a:r>
            <a:r>
              <a:rPr lang="en-US" sz="1800" baseline="0" dirty="0"/>
              <a:t> dollars is to fund faculty involvement. </a:t>
            </a:r>
          </a:p>
          <a:p>
            <a:r>
              <a:rPr lang="en-US" sz="1800" dirty="0"/>
              <a:t>Overview- reality!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04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aseline="0" dirty="0"/>
              <a:t>Open question – considering the different components of GP, why is it critical that ALL faculty are involved? </a:t>
            </a:r>
          </a:p>
          <a:p>
            <a:r>
              <a:rPr lang="en-US" sz="1800" baseline="0" dirty="0"/>
              <a:t>What do different faculty groups bring to the table – what is the “value-added” by being inclusive? </a:t>
            </a:r>
          </a:p>
          <a:p>
            <a:r>
              <a:rPr lang="en-US" sz="1800" baseline="0" dirty="0"/>
              <a:t>What faculty groups may it take more effort to get involved – and why should you make that effort?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96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aseline="0" dirty="0"/>
              <a:t>Recap of ideas already surfaced? </a:t>
            </a:r>
          </a:p>
          <a:p>
            <a:r>
              <a:rPr lang="en-US" sz="1800" baseline="0" dirty="0"/>
              <a:t>YES-summary.</a:t>
            </a:r>
          </a:p>
          <a:p>
            <a:r>
              <a:rPr lang="en-US" sz="1800" baseline="0" dirty="0"/>
              <a:t>NO- launching point for more dialogue.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65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/>
              <a:t>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65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/>
              <a:t>TIME BENDER!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67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Friday, January 24,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Friday, January 24,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Friday, January 24,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Friday, January 24,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Friday, January 24,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Friday, January 24,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Friday, January 24,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Friday, January 24,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Friday, January 24,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Friday, January 24,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Friday, January 24,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Friday, January 24,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5885" y="1747380"/>
            <a:ext cx="8336071" cy="4791206"/>
          </a:xfrm>
        </p:spPr>
        <p:txBody>
          <a:bodyPr anchor="ctr"/>
          <a:lstStyle/>
          <a:p>
            <a:pPr algn="ctr"/>
            <a:br>
              <a:rPr lang="en-US" sz="4000" b="1" cap="none" dirty="0">
                <a:latin typeface="+mn-lt"/>
                <a:cs typeface="Times New Roman"/>
              </a:rPr>
            </a:br>
            <a:br>
              <a:rPr lang="en-US" sz="4000" b="1" cap="none" dirty="0">
                <a:latin typeface="+mn-lt"/>
                <a:cs typeface="Times New Roman"/>
              </a:rPr>
            </a:br>
            <a:r>
              <a:rPr lang="en-US" sz="4000" b="1" cap="none" dirty="0">
                <a:latin typeface="+mn-lt"/>
                <a:cs typeface="Times New Roman"/>
              </a:rPr>
              <a:t>Engaging All Faculty </a:t>
            </a:r>
            <a:br>
              <a:rPr lang="en-US" sz="4000" b="1" cap="none" dirty="0">
                <a:latin typeface="+mn-lt"/>
                <a:cs typeface="Times New Roman"/>
              </a:rPr>
            </a:br>
            <a:r>
              <a:rPr lang="en-US" sz="4000" b="1" cap="none" dirty="0">
                <a:latin typeface="+mn-lt"/>
                <a:cs typeface="Times New Roman"/>
              </a:rPr>
              <a:t>in Guided Pathways</a:t>
            </a:r>
            <a:br>
              <a:rPr lang="en-US" sz="4000" b="1" cap="none" dirty="0">
                <a:latin typeface="+mn-lt"/>
                <a:cs typeface="Times New Roman"/>
              </a:rPr>
            </a:br>
            <a:br>
              <a:rPr lang="en-US" sz="4000" b="1" cap="none" dirty="0">
                <a:latin typeface="+mn-lt"/>
                <a:cs typeface="Times New Roman"/>
              </a:rPr>
            </a:br>
            <a:r>
              <a:rPr lang="en-US" sz="2800" b="1" cap="none" dirty="0">
                <a:latin typeface="+mn-lt"/>
                <a:cs typeface="Times New Roman"/>
              </a:rPr>
              <a:t>Robin Allyn, </a:t>
            </a:r>
            <a:r>
              <a:rPr lang="en-US" sz="2800" b="1" cap="none" dirty="0" err="1">
                <a:latin typeface="+mn-lt"/>
                <a:cs typeface="Times New Roman"/>
              </a:rPr>
              <a:t>MiraCosta</a:t>
            </a:r>
            <a:r>
              <a:rPr lang="en-US" sz="2800" b="1" cap="none" dirty="0">
                <a:latin typeface="+mn-lt"/>
                <a:cs typeface="Times New Roman"/>
              </a:rPr>
              <a:t> College </a:t>
            </a:r>
            <a:br>
              <a:rPr lang="en-US" sz="2800" b="1" cap="none" dirty="0">
                <a:latin typeface="+mn-lt"/>
                <a:cs typeface="Times New Roman"/>
              </a:rPr>
            </a:br>
            <a:r>
              <a:rPr lang="en-US" sz="2800" b="1" cap="none" dirty="0">
                <a:latin typeface="+mn-lt"/>
                <a:cs typeface="Times New Roman"/>
              </a:rPr>
              <a:t>Dolores Davison, ASCCC Vice President </a:t>
            </a:r>
            <a:br>
              <a:rPr lang="en-US" sz="2800" b="1" cap="none" dirty="0">
                <a:latin typeface="+mn-lt"/>
                <a:cs typeface="Times New Roman"/>
              </a:rPr>
            </a:br>
            <a:br>
              <a:rPr lang="en-US" sz="2800" b="1" cap="none" dirty="0">
                <a:latin typeface="+mn-lt"/>
                <a:cs typeface="Times New Roman"/>
              </a:rPr>
            </a:br>
            <a:br>
              <a:rPr lang="en-US" sz="2400" b="1" cap="none" dirty="0">
                <a:latin typeface="+mn-lt"/>
                <a:cs typeface="Times New Roman"/>
              </a:rPr>
            </a:br>
            <a:br>
              <a:rPr lang="en-US" sz="2400" b="1" cap="none" dirty="0">
                <a:latin typeface="+mn-lt"/>
                <a:cs typeface="Times New Roman"/>
              </a:rPr>
            </a:br>
            <a:br>
              <a:rPr lang="en-US" sz="2400" b="1" cap="none" dirty="0">
                <a:latin typeface="+mn-lt"/>
                <a:cs typeface="Times New Roman"/>
              </a:rPr>
            </a:br>
            <a:br>
              <a:rPr lang="en-US" sz="2400" b="1" cap="none" dirty="0">
                <a:latin typeface="+mn-lt"/>
                <a:cs typeface="Times New Roman"/>
              </a:rPr>
            </a:br>
            <a:endParaRPr lang="en-US" sz="2400" b="1" cap="none" dirty="0">
              <a:latin typeface="+mn-lt"/>
              <a:cs typeface="Times New Rom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475" y="373487"/>
            <a:ext cx="3998890" cy="166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385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patents4life.com/wp-content/uploads/2014/07/iStock_000041330984_Small.jpg">
            <a:extLst>
              <a:ext uri="{FF2B5EF4-FFF2-40B4-BE49-F238E27FC236}">
                <a16:creationId xmlns:a16="http://schemas.microsoft.com/office/drawing/2014/main" id="{3C278FE6-B20D-42EF-BAE5-12D4530BF715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26" y="1167008"/>
            <a:ext cx="7861318" cy="5089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540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CCCCO Guided Pathways </a:t>
            </a:r>
            <a:br>
              <a:rPr lang="en-US" b="1" dirty="0"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ea typeface="Times New Roman" charset="0"/>
                <a:cs typeface="Arial" panose="020B0604020202020204" pitchFamily="34" charset="0"/>
              </a:rPr>
              <a:t>Award Program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9698"/>
            <a:ext cx="8229600" cy="481730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ea typeface="Times New Roman" charset="0"/>
                <a:cs typeface="Times New Roman" charset="0"/>
              </a:rPr>
              <a:t>(g) Participating community colleges may use grant funds to implement guided pathways programs for various purposes, including, but not limited to any, or any combination, including all, of the following: </a:t>
            </a:r>
          </a:p>
          <a:p>
            <a:pPr marL="0" indent="0">
              <a:buNone/>
            </a:pPr>
            <a:r>
              <a:rPr lang="en-US" dirty="0">
                <a:ea typeface="Times New Roman" charset="0"/>
                <a:cs typeface="Times New Roman" charset="0"/>
              </a:rPr>
              <a:t>(1) Faculty and staff release time to review and redesign guided pathways programs, instruction, and support services. </a:t>
            </a:r>
          </a:p>
          <a:p>
            <a:pPr marL="0" indent="0">
              <a:buNone/>
            </a:pPr>
            <a:r>
              <a:rPr lang="en-US" dirty="0">
                <a:ea typeface="Times New Roman" charset="0"/>
                <a:cs typeface="Times New Roman" charset="0"/>
              </a:rPr>
              <a:t>(2) Professional development in areas related to guided pathways. </a:t>
            </a:r>
          </a:p>
          <a:p>
            <a:pPr marL="0" indent="0">
              <a:buNone/>
            </a:pPr>
            <a:r>
              <a:rPr lang="en-US" i="1" dirty="0">
                <a:ea typeface="Times New Roman" charset="0"/>
                <a:cs typeface="Times New Roman" charset="0"/>
              </a:rPr>
              <a:t>(3) Administrative time to coordinate, communicate, and engage college stakeholders in the process of developing and implementing guided pathways programs.</a:t>
            </a:r>
          </a:p>
          <a:p>
            <a:pPr marL="0" indent="0">
              <a:buNone/>
            </a:pPr>
            <a:r>
              <a:rPr lang="en-US" i="1" dirty="0">
                <a:ea typeface="Times New Roman" charset="0"/>
                <a:cs typeface="Times New Roman" charset="0"/>
              </a:rPr>
              <a:t>(4) Upgrades to computer and student information systems to improve tracking of student progress. </a:t>
            </a: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168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8DE67-0E70-4890-BA5D-E058C0BC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94569"/>
            <a:ext cx="8229600" cy="1753645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  <a:cs typeface="Times New Roman" panose="02020603050405020304" pitchFamily="18" charset="0"/>
              </a:rPr>
              <a:t>GUIDED PATHWAYS</a:t>
            </a:r>
            <a:br>
              <a:rPr lang="en-US" sz="4800" b="1" dirty="0">
                <a:latin typeface="+mn-lt"/>
                <a:cs typeface="Times New Roman" panose="02020603050405020304" pitchFamily="18" charset="0"/>
              </a:rPr>
            </a:br>
            <a:r>
              <a:rPr lang="en-US" sz="4800" b="1" dirty="0">
                <a:latin typeface="+mn-lt"/>
                <a:cs typeface="Times New Roman" panose="02020603050405020304" pitchFamily="18" charset="0"/>
              </a:rPr>
              <a:t>FRAMEWORKS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585B3-1555-4A07-A1BE-042155EDCE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897693"/>
            <a:ext cx="4753627" cy="2887249"/>
          </a:xfrm>
        </p:spPr>
        <p:txBody>
          <a:bodyPr>
            <a:normAutofit fontScale="92500" lnSpcReduction="20000"/>
          </a:bodyPr>
          <a:lstStyle/>
          <a:p>
            <a:endParaRPr lang="en-US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marL="0" indent="0" algn="ctr">
              <a:buNone/>
            </a:pPr>
            <a:endParaRPr lang="en-US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r>
              <a:rPr lang="en-US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CLARIFY THE PATH</a:t>
            </a:r>
          </a:p>
          <a:p>
            <a:r>
              <a:rPr lang="en-US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ENTER THE PATH</a:t>
            </a:r>
          </a:p>
          <a:p>
            <a:r>
              <a:rPr lang="en-US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STAY ON THE PATH</a:t>
            </a:r>
          </a:p>
          <a:p>
            <a:r>
              <a:rPr lang="en-US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ENSURE LEARNING</a:t>
            </a:r>
          </a:p>
          <a:p>
            <a:endParaRPr lang="en-US" dirty="0"/>
          </a:p>
        </p:txBody>
      </p:sp>
      <p:pic>
        <p:nvPicPr>
          <p:cNvPr id="1028" name="Picture 4" descr="http://ronedmondson.com/wp-content/uploads/2010/12/success-learn-lead.jpg">
            <a:extLst>
              <a:ext uri="{FF2B5EF4-FFF2-40B4-BE49-F238E27FC236}">
                <a16:creationId xmlns:a16="http://schemas.microsoft.com/office/drawing/2014/main" id="{B99D06B5-11D6-4D50-91AD-7ECBAE785FC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920" y="2092021"/>
            <a:ext cx="4241684" cy="318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C680B8-A464-427B-A31C-1217E6E775BD}"/>
              </a:ext>
            </a:extLst>
          </p:cNvPr>
          <p:cNvSpPr txBox="1"/>
          <p:nvPr/>
        </p:nvSpPr>
        <p:spPr>
          <a:xfrm>
            <a:off x="757826" y="5348614"/>
            <a:ext cx="6995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What do faculty already do to contribute to the success </a:t>
            </a:r>
            <a:r>
              <a:rPr lang="en-US" sz="2400" i="1"/>
              <a:t>of students?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889383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814192"/>
            <a:ext cx="7848600" cy="1910219"/>
          </a:xfrm>
        </p:spPr>
        <p:txBody>
          <a:bodyPr/>
          <a:lstStyle/>
          <a:p>
            <a:pPr algn="ctr"/>
            <a:r>
              <a:rPr lang="en-US" b="1" dirty="0"/>
              <a:t>Engaging </a:t>
            </a:r>
            <a:br>
              <a:rPr lang="en-US" b="1" dirty="0"/>
            </a:br>
            <a:r>
              <a:rPr lang="en-US" b="1" dirty="0"/>
              <a:t>ALL Faculty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848600" cy="3051472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What has or has not been done at your college to ensure the engagement of all faculty?</a:t>
            </a:r>
          </a:p>
          <a:p>
            <a:pPr>
              <a:buFont typeface="Arial"/>
              <a:buChar char="•"/>
            </a:pPr>
            <a:r>
              <a:rPr lang="en-US" dirty="0"/>
              <a:t>What can you do to facilitate full participation?</a:t>
            </a:r>
          </a:p>
          <a:p>
            <a:pPr>
              <a:buFont typeface="Arial"/>
              <a:buChar char="•"/>
            </a:pPr>
            <a:r>
              <a:rPr lang="en-US" dirty="0"/>
              <a:t>How can you use GP to bust silos and/or build bridges?</a:t>
            </a:r>
          </a:p>
          <a:p>
            <a:pPr>
              <a:buFont typeface="Arial"/>
              <a:buChar char="•"/>
            </a:pPr>
            <a:r>
              <a:rPr lang="en-US" dirty="0"/>
              <a:t>Is GP an opportunity to improve communication among your faculty? Others?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625" y="533400"/>
            <a:ext cx="8492646" cy="64404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Faculty Driven Processes Considerations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258" y="1336431"/>
            <a:ext cx="8741479" cy="51405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Is there sufficient faculty (ALL) voice in your local guided pathway efforts?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Is there an identified taskforce structure that includes representatives from ALL faculty voice?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How does your campus ensure broad dialog or input?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Are there existing processes that you can utilize for communication, decision-making?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How can academic senates approve concepts, plans review plans/assessments through classified/ student senates or other constituencies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How does the local college compensate people where there is work?</a:t>
            </a:r>
          </a:p>
        </p:txBody>
      </p:sp>
    </p:spTree>
    <p:extLst>
      <p:ext uri="{BB962C8B-B14F-4D97-AF65-F5344CB8AC3E}">
        <p14:creationId xmlns:p14="http://schemas.microsoft.com/office/powerpoint/2010/main" val="2316057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47702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Considerations…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3200" dirty="0"/>
          </a:p>
          <a:p>
            <a:r>
              <a:rPr lang="en-US" sz="3200" dirty="0"/>
              <a:t>Is your local approach to GP appropriately inclusive?</a:t>
            </a:r>
          </a:p>
          <a:p>
            <a:r>
              <a:rPr lang="en-US" sz="3200" dirty="0"/>
              <a:t>Do you know where you fit </a:t>
            </a:r>
            <a:r>
              <a:rPr lang="en-US" sz="3200"/>
              <a:t>in with this work?</a:t>
            </a:r>
            <a:endParaRPr lang="en-US" sz="3200" dirty="0"/>
          </a:p>
          <a:p>
            <a:r>
              <a:rPr lang="en-US" sz="3200" dirty="0"/>
              <a:t>Are there things you are going that you want to brag about – or things you’d like to change?</a:t>
            </a:r>
          </a:p>
          <a:p>
            <a:r>
              <a:rPr lang="en-US" sz="3200" dirty="0"/>
              <a:t>Do you have specific issues that you need assistance with?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AE83-60AB-724D-B0B1-BCFA4D076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182504"/>
          </a:xfrm>
        </p:spPr>
        <p:txBody>
          <a:bodyPr>
            <a:normAutofit fontScale="90000"/>
          </a:bodyPr>
          <a:lstStyle/>
          <a:p>
            <a:r>
              <a:rPr lang="en-US" dirty="0"/>
              <a:t>What can adjunct faculty do to be more involved and up-to-date with guided pathways efforts on campus?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E5507-F108-E14B-A9C5-E31D650D8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20620"/>
            <a:ext cx="8229600" cy="3556379"/>
          </a:xfrm>
        </p:spPr>
        <p:txBody>
          <a:bodyPr/>
          <a:lstStyle/>
          <a:p>
            <a:r>
              <a:rPr lang="en-US" dirty="0"/>
              <a:t>Ask questions – How may my role change? How will this impact how I teach? How will this impact my curriculum?</a:t>
            </a:r>
          </a:p>
          <a:p>
            <a:r>
              <a:rPr lang="en-US" dirty="0"/>
              <a:t>Engage in PD around guided pathways</a:t>
            </a:r>
          </a:p>
          <a:p>
            <a:r>
              <a:rPr lang="en-US" dirty="0"/>
              <a:t>Participate in guided pathways events/activities</a:t>
            </a:r>
          </a:p>
          <a:p>
            <a:r>
              <a:rPr lang="en-US" dirty="0"/>
              <a:t>Join a work group or committee</a:t>
            </a:r>
          </a:p>
          <a:p>
            <a:r>
              <a:rPr lang="en-US" dirty="0"/>
              <a:t>Pay attention to Academic Senate meetings</a:t>
            </a:r>
          </a:p>
          <a:p>
            <a:r>
              <a:rPr lang="en-US" dirty="0"/>
              <a:t>Share ideas with GP faculty leads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25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C87A7-592B-CD45-BADD-0CD9558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2141561"/>
          </a:xfrm>
        </p:spPr>
        <p:txBody>
          <a:bodyPr>
            <a:normAutofit fontScale="90000"/>
          </a:bodyPr>
          <a:lstStyle/>
          <a:p>
            <a:r>
              <a:rPr lang="en-US" dirty="0"/>
              <a:t>What can local senates do to improve the following around guided pathways and adjuncts?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4FDCF-6610-2242-9E27-43B6C7B11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74960"/>
            <a:ext cx="8229600" cy="5508010"/>
          </a:xfrm>
        </p:spPr>
        <p:txBody>
          <a:bodyPr/>
          <a:lstStyle/>
          <a:p>
            <a:r>
              <a:rPr lang="en-US" dirty="0"/>
              <a:t>Information sharing</a:t>
            </a:r>
          </a:p>
          <a:p>
            <a:r>
              <a:rPr lang="en-US" dirty="0"/>
              <a:t>Solicitation of feedback</a:t>
            </a:r>
          </a:p>
          <a:p>
            <a:r>
              <a:rPr lang="en-US" dirty="0"/>
              <a:t>Involvement in design work</a:t>
            </a:r>
          </a:p>
          <a:p>
            <a:r>
              <a:rPr lang="en-US" dirty="0"/>
              <a:t>Engagement at Academic Senate meetings</a:t>
            </a:r>
          </a:p>
          <a:p>
            <a:r>
              <a:rPr lang="en-US" dirty="0"/>
              <a:t>Professional Development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235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  <a:ea typeface="Times New Roman" charset="0"/>
                <a:cs typeface="Times New Roman" charset="0"/>
              </a:rPr>
              <a:t>ASCCC Guided Pathways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0010"/>
            <a:ext cx="8229600" cy="4666989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ea typeface="Times New Roman" charset="0"/>
                <a:cs typeface="Times New Roman" charset="0"/>
              </a:rPr>
              <a:t>Guided Pathways Task Force</a:t>
            </a:r>
          </a:p>
          <a:p>
            <a:r>
              <a:rPr lang="en-US" sz="3200" dirty="0">
                <a:ea typeface="Times New Roman" charset="0"/>
                <a:cs typeface="Times New Roman" charset="0"/>
              </a:rPr>
              <a:t>Guided Pathways Faculty Leads</a:t>
            </a:r>
          </a:p>
          <a:p>
            <a:r>
              <a:rPr lang="en-US" sz="3200" dirty="0">
                <a:ea typeface="Times New Roman" charset="0"/>
                <a:cs typeface="Times New Roman" charset="0"/>
              </a:rPr>
              <a:t>Guided Pathways Liaisons</a:t>
            </a:r>
          </a:p>
          <a:p>
            <a:r>
              <a:rPr lang="en-US" sz="3200" dirty="0">
                <a:ea typeface="Times New Roman" charset="0"/>
                <a:cs typeface="Times New Roman" charset="0"/>
              </a:rPr>
              <a:t>Guided Pathways Resource Teams: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>
                <a:ea typeface="Times New Roman" charset="0"/>
                <a:cs typeface="Times New Roman" charset="0"/>
              </a:rPr>
              <a:t>Local Visits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>
                <a:ea typeface="Times New Roman" charset="0"/>
                <a:cs typeface="Times New Roman" charset="0"/>
              </a:rPr>
              <a:t>Facilitation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>
                <a:ea typeface="Times New Roman" charset="0"/>
                <a:cs typeface="Times New Roman" charset="0"/>
              </a:rPr>
              <a:t>“Expert” Assistance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rgbClr val="C00000"/>
                </a:solidFill>
                <a:ea typeface="Times New Roman" charset="0"/>
                <a:cs typeface="Times New Roman" charset="0"/>
              </a:rPr>
              <a:t>What can the ASCCC do to support the faculty on your local campus?</a:t>
            </a:r>
          </a:p>
          <a:p>
            <a:pPr marL="0" indent="0">
              <a:buNone/>
            </a:pP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9188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1146</TotalTime>
  <Words>639</Words>
  <Application>Microsoft Macintosh PowerPoint</Application>
  <PresentationFormat>On-screen Show (4:3)</PresentationFormat>
  <Paragraphs>75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Clarity</vt:lpstr>
      <vt:lpstr>  Engaging All Faculty  in Guided Pathways  Robin Allyn, MiraCosta College  Dolores Davison, ASCCC Vice President       </vt:lpstr>
      <vt:lpstr>CCCCO Guided Pathways  Award Program</vt:lpstr>
      <vt:lpstr>GUIDED PATHWAYS FRAMEWORKS</vt:lpstr>
      <vt:lpstr>Engaging  ALL Faculty</vt:lpstr>
      <vt:lpstr>Faculty Driven Processes Considerations</vt:lpstr>
      <vt:lpstr>Considerations…</vt:lpstr>
      <vt:lpstr>What can adjunct faculty do to be more involved and up-to-date with guided pathways efforts on campus? </vt:lpstr>
      <vt:lpstr>What can local senates do to improve the following around guided pathways and adjuncts? </vt:lpstr>
      <vt:lpstr>ASCCC Guided Pathways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May;Carrie Roberson</dc:creator>
  <cp:lastModifiedBy>Dolores Davison</cp:lastModifiedBy>
  <cp:revision>140</cp:revision>
  <cp:lastPrinted>2018-04-10T18:18:15Z</cp:lastPrinted>
  <dcterms:created xsi:type="dcterms:W3CDTF">2018-05-06T21:34:51Z</dcterms:created>
  <dcterms:modified xsi:type="dcterms:W3CDTF">2020-01-24T20:24:17Z</dcterms:modified>
</cp:coreProperties>
</file>