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11"/>
  </p:notesMasterIdLst>
  <p:sldIdLst>
    <p:sldId id="256" r:id="rId2"/>
    <p:sldId id="341" r:id="rId3"/>
    <p:sldId id="327" r:id="rId4"/>
    <p:sldId id="339" r:id="rId5"/>
    <p:sldId id="344" r:id="rId6"/>
    <p:sldId id="280" r:id="rId7"/>
    <p:sldId id="333" r:id="rId8"/>
    <p:sldId id="313" r:id="rId9"/>
    <p:sldId id="28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C5B254-9486-C84A-B7AD-1C1C3877406C}">
          <p14:sldIdLst>
            <p14:sldId id="256"/>
          </p14:sldIdLst>
        </p14:section>
        <p14:section name="background" id="{685746B1-92C6-F24A-A01B-C69D27AA31A5}">
          <p14:sldIdLst>
            <p14:sldId id="341"/>
            <p14:sldId id="327"/>
            <p14:sldId id="339"/>
            <p14:sldId id="344"/>
            <p14:sldId id="280"/>
            <p14:sldId id="333"/>
            <p14:sldId id="313"/>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110" d="100"/>
          <a:sy n="110" d="100"/>
        </p:scale>
        <p:origin x="1584" y="108"/>
      </p:cViewPr>
      <p:guideLst>
        <p:guide orient="horz" pos="2160"/>
        <p:guide pos="2880"/>
      </p:guideLst>
    </p:cSldViewPr>
  </p:slideViewPr>
  <p:notesTextViewPr>
    <p:cViewPr>
      <p:scale>
        <a:sx n="1" d="1"/>
        <a:sy n="1" d="1"/>
      </p:scale>
      <p:origin x="0" y="0"/>
    </p:cViewPr>
  </p:notesTextViewPr>
  <p:sorterViewPr>
    <p:cViewPr>
      <p:scale>
        <a:sx n="100" d="100"/>
        <a:sy n="1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772FE-D949-9E4F-B158-69DE12744A57}" type="doc">
      <dgm:prSet loTypeId="urn:microsoft.com/office/officeart/2005/8/layout/pyramid1" loCatId="" qsTypeId="urn:microsoft.com/office/officeart/2005/8/quickstyle/simple4" qsCatId="simple" csTypeId="urn:microsoft.com/office/officeart/2005/8/colors/accent1_2" csCatId="accent1" phldr="1"/>
      <dgm:spPr/>
    </dgm:pt>
    <dgm:pt modelId="{4B0F585D-9399-1E43-BB5D-9CA8CA9008B5}">
      <dgm:prSet phldrT="[Text]"/>
      <dgm:spPr>
        <a:solidFill>
          <a:srgbClr val="7C8F97"/>
        </a:solidFill>
      </dgm:spPr>
      <dgm:t>
        <a:bodyPr/>
        <a:lstStyle/>
        <a:p>
          <a:r>
            <a:rPr lang="en-US" dirty="0" smtClean="0">
              <a:latin typeface="Calibri"/>
              <a:cs typeface="Calibri"/>
            </a:rPr>
            <a:t>Institutional</a:t>
          </a:r>
        </a:p>
      </dgm:t>
    </dgm:pt>
    <dgm:pt modelId="{C8C8BD94-0716-F544-8B4A-876933CB0B46}" type="parTrans" cxnId="{10200143-E8CF-AF40-8CC8-474E785A7F98}">
      <dgm:prSet/>
      <dgm:spPr/>
      <dgm:t>
        <a:bodyPr/>
        <a:lstStyle/>
        <a:p>
          <a:endParaRPr lang="en-US"/>
        </a:p>
      </dgm:t>
    </dgm:pt>
    <dgm:pt modelId="{9AA7BC42-3F84-5C45-B0BE-C4D8365F8309}" type="sibTrans" cxnId="{10200143-E8CF-AF40-8CC8-474E785A7F98}">
      <dgm:prSet/>
      <dgm:spPr/>
      <dgm:t>
        <a:bodyPr/>
        <a:lstStyle/>
        <a:p>
          <a:endParaRPr lang="en-US"/>
        </a:p>
      </dgm:t>
    </dgm:pt>
    <dgm:pt modelId="{7E3C6E3E-D8B7-384B-BEE6-36BC7B3B9457}">
      <dgm:prSet phldrT="[Text]"/>
      <dgm:spPr>
        <a:solidFill>
          <a:schemeClr val="bg2"/>
        </a:solidFill>
        <a:ln>
          <a:solidFill>
            <a:schemeClr val="accent1"/>
          </a:solidFill>
        </a:ln>
      </dgm:spPr>
      <dgm:t>
        <a:bodyPr/>
        <a:lstStyle/>
        <a:p>
          <a:r>
            <a:rPr lang="en-US" dirty="0" smtClean="0">
              <a:latin typeface="Calibri"/>
              <a:cs typeface="Calibri"/>
            </a:rPr>
            <a:t>Program, Degree, Certificate</a:t>
          </a:r>
          <a:endParaRPr lang="en-US" dirty="0">
            <a:latin typeface="Calibri"/>
            <a:cs typeface="Calibri"/>
          </a:endParaRPr>
        </a:p>
      </dgm:t>
    </dgm:pt>
    <dgm:pt modelId="{D3D8BF66-F8C4-B540-B6ED-6D493CAC9E8F}" type="parTrans" cxnId="{64A5C17A-1232-D348-94AF-6941F45A184A}">
      <dgm:prSet/>
      <dgm:spPr/>
      <dgm:t>
        <a:bodyPr/>
        <a:lstStyle/>
        <a:p>
          <a:endParaRPr lang="en-US"/>
        </a:p>
      </dgm:t>
    </dgm:pt>
    <dgm:pt modelId="{DD6FB7E9-C4F0-C74C-A9E9-BDE1691E8824}" type="sibTrans" cxnId="{64A5C17A-1232-D348-94AF-6941F45A184A}">
      <dgm:prSet/>
      <dgm:spPr/>
      <dgm:t>
        <a:bodyPr/>
        <a:lstStyle/>
        <a:p>
          <a:endParaRPr lang="en-US"/>
        </a:p>
      </dgm:t>
    </dgm:pt>
    <dgm:pt modelId="{78383E99-D095-4049-8D40-3950917CB84E}">
      <dgm:prSet phldrT="[Text]"/>
      <dgm:spPr>
        <a:solidFill>
          <a:schemeClr val="bg2"/>
        </a:solidFill>
      </dgm:spPr>
      <dgm:t>
        <a:bodyPr/>
        <a:lstStyle/>
        <a:p>
          <a:r>
            <a:rPr lang="en-US" dirty="0" smtClean="0">
              <a:latin typeface="Calibri"/>
              <a:cs typeface="Calibri"/>
            </a:rPr>
            <a:t>Course Outcomes</a:t>
          </a:r>
          <a:endParaRPr lang="en-US" dirty="0">
            <a:latin typeface="Calibri"/>
            <a:cs typeface="Calibri"/>
          </a:endParaRPr>
        </a:p>
      </dgm:t>
    </dgm:pt>
    <dgm:pt modelId="{534BC5FE-5610-BD4F-A0A5-EA39C86D3C24}" type="parTrans" cxnId="{970A1BA0-F6E5-8F4E-AE20-19A7F7F7CC02}">
      <dgm:prSet/>
      <dgm:spPr/>
      <dgm:t>
        <a:bodyPr/>
        <a:lstStyle/>
        <a:p>
          <a:endParaRPr lang="en-US"/>
        </a:p>
      </dgm:t>
    </dgm:pt>
    <dgm:pt modelId="{52D2659C-167C-6C49-9712-D7C144440CCF}" type="sibTrans" cxnId="{970A1BA0-F6E5-8F4E-AE20-19A7F7F7CC02}">
      <dgm:prSet/>
      <dgm:spPr/>
      <dgm:t>
        <a:bodyPr/>
        <a:lstStyle/>
        <a:p>
          <a:endParaRPr lang="en-US"/>
        </a:p>
      </dgm:t>
    </dgm:pt>
    <dgm:pt modelId="{CD304373-3109-4D49-880E-02AFB49E1B3A}" type="pres">
      <dgm:prSet presAssocID="{295772FE-D949-9E4F-B158-69DE12744A57}" presName="Name0" presStyleCnt="0">
        <dgm:presLayoutVars>
          <dgm:dir/>
          <dgm:animLvl val="lvl"/>
          <dgm:resizeHandles val="exact"/>
        </dgm:presLayoutVars>
      </dgm:prSet>
      <dgm:spPr/>
    </dgm:pt>
    <dgm:pt modelId="{565C1AF5-C737-A048-A1C7-A1C7D26C43D6}" type="pres">
      <dgm:prSet presAssocID="{4B0F585D-9399-1E43-BB5D-9CA8CA9008B5}" presName="Name8" presStyleCnt="0"/>
      <dgm:spPr/>
    </dgm:pt>
    <dgm:pt modelId="{7E9C3C7F-2895-5E4F-AE53-E8120D40CBE0}" type="pres">
      <dgm:prSet presAssocID="{4B0F585D-9399-1E43-BB5D-9CA8CA9008B5}" presName="level" presStyleLbl="node1" presStyleIdx="0" presStyleCnt="3">
        <dgm:presLayoutVars>
          <dgm:chMax val="1"/>
          <dgm:bulletEnabled val="1"/>
        </dgm:presLayoutVars>
      </dgm:prSet>
      <dgm:spPr/>
      <dgm:t>
        <a:bodyPr/>
        <a:lstStyle/>
        <a:p>
          <a:endParaRPr lang="en-US"/>
        </a:p>
      </dgm:t>
    </dgm:pt>
    <dgm:pt modelId="{58601BEF-F1B0-104B-A457-6C35D56494EC}" type="pres">
      <dgm:prSet presAssocID="{4B0F585D-9399-1E43-BB5D-9CA8CA9008B5}" presName="levelTx" presStyleLbl="revTx" presStyleIdx="0" presStyleCnt="0">
        <dgm:presLayoutVars>
          <dgm:chMax val="1"/>
          <dgm:bulletEnabled val="1"/>
        </dgm:presLayoutVars>
      </dgm:prSet>
      <dgm:spPr/>
      <dgm:t>
        <a:bodyPr/>
        <a:lstStyle/>
        <a:p>
          <a:endParaRPr lang="en-US"/>
        </a:p>
      </dgm:t>
    </dgm:pt>
    <dgm:pt modelId="{2320891F-B4CA-B842-BB67-BC5A0EA2ABBF}" type="pres">
      <dgm:prSet presAssocID="{7E3C6E3E-D8B7-384B-BEE6-36BC7B3B9457}" presName="Name8" presStyleCnt="0"/>
      <dgm:spPr/>
    </dgm:pt>
    <dgm:pt modelId="{01E4D7EE-450D-A244-9A0E-83B188D85E7A}" type="pres">
      <dgm:prSet presAssocID="{7E3C6E3E-D8B7-384B-BEE6-36BC7B3B9457}" presName="level" presStyleLbl="node1" presStyleIdx="1" presStyleCnt="3" custLinFactNeighborY="-2271">
        <dgm:presLayoutVars>
          <dgm:chMax val="1"/>
          <dgm:bulletEnabled val="1"/>
        </dgm:presLayoutVars>
      </dgm:prSet>
      <dgm:spPr/>
      <dgm:t>
        <a:bodyPr/>
        <a:lstStyle/>
        <a:p>
          <a:endParaRPr lang="en-US"/>
        </a:p>
      </dgm:t>
    </dgm:pt>
    <dgm:pt modelId="{2CB8F60C-9839-E544-8D9C-270C64D31248}" type="pres">
      <dgm:prSet presAssocID="{7E3C6E3E-D8B7-384B-BEE6-36BC7B3B9457}" presName="levelTx" presStyleLbl="revTx" presStyleIdx="0" presStyleCnt="0">
        <dgm:presLayoutVars>
          <dgm:chMax val="1"/>
          <dgm:bulletEnabled val="1"/>
        </dgm:presLayoutVars>
      </dgm:prSet>
      <dgm:spPr/>
      <dgm:t>
        <a:bodyPr/>
        <a:lstStyle/>
        <a:p>
          <a:endParaRPr lang="en-US"/>
        </a:p>
      </dgm:t>
    </dgm:pt>
    <dgm:pt modelId="{BD8262E0-7C1F-9848-B612-C2751A572853}" type="pres">
      <dgm:prSet presAssocID="{78383E99-D095-4049-8D40-3950917CB84E}" presName="Name8" presStyleCnt="0"/>
      <dgm:spPr/>
    </dgm:pt>
    <dgm:pt modelId="{4563E901-2474-D742-9978-B715F5F0EC6D}" type="pres">
      <dgm:prSet presAssocID="{78383E99-D095-4049-8D40-3950917CB84E}" presName="level" presStyleLbl="node1" presStyleIdx="2" presStyleCnt="3">
        <dgm:presLayoutVars>
          <dgm:chMax val="1"/>
          <dgm:bulletEnabled val="1"/>
        </dgm:presLayoutVars>
      </dgm:prSet>
      <dgm:spPr/>
      <dgm:t>
        <a:bodyPr/>
        <a:lstStyle/>
        <a:p>
          <a:endParaRPr lang="en-US"/>
        </a:p>
      </dgm:t>
    </dgm:pt>
    <dgm:pt modelId="{EF4C0133-CC02-2E43-B9B1-E3C62D5522CB}" type="pres">
      <dgm:prSet presAssocID="{78383E99-D095-4049-8D40-3950917CB84E}" presName="levelTx" presStyleLbl="revTx" presStyleIdx="0" presStyleCnt="0">
        <dgm:presLayoutVars>
          <dgm:chMax val="1"/>
          <dgm:bulletEnabled val="1"/>
        </dgm:presLayoutVars>
      </dgm:prSet>
      <dgm:spPr/>
      <dgm:t>
        <a:bodyPr/>
        <a:lstStyle/>
        <a:p>
          <a:endParaRPr lang="en-US"/>
        </a:p>
      </dgm:t>
    </dgm:pt>
  </dgm:ptLst>
  <dgm:cxnLst>
    <dgm:cxn modelId="{0CB123E9-E521-9B4B-A5C6-1633A85C3347}" type="presOf" srcId="{7E3C6E3E-D8B7-384B-BEE6-36BC7B3B9457}" destId="{2CB8F60C-9839-E544-8D9C-270C64D31248}" srcOrd="1" destOrd="0" presId="urn:microsoft.com/office/officeart/2005/8/layout/pyramid1"/>
    <dgm:cxn modelId="{FEC7B5BC-2335-5B49-85FD-62E5DD6946C4}" type="presOf" srcId="{78383E99-D095-4049-8D40-3950917CB84E}" destId="{4563E901-2474-D742-9978-B715F5F0EC6D}" srcOrd="0" destOrd="0" presId="urn:microsoft.com/office/officeart/2005/8/layout/pyramid1"/>
    <dgm:cxn modelId="{08785414-6D30-7440-9BD9-A6239DF6B257}" type="presOf" srcId="{295772FE-D949-9E4F-B158-69DE12744A57}" destId="{CD304373-3109-4D49-880E-02AFB49E1B3A}" srcOrd="0" destOrd="0" presId="urn:microsoft.com/office/officeart/2005/8/layout/pyramid1"/>
    <dgm:cxn modelId="{432149DA-16A2-CB44-83B5-C26DE1BEE878}" type="presOf" srcId="{4B0F585D-9399-1E43-BB5D-9CA8CA9008B5}" destId="{7E9C3C7F-2895-5E4F-AE53-E8120D40CBE0}" srcOrd="0" destOrd="0" presId="urn:microsoft.com/office/officeart/2005/8/layout/pyramid1"/>
    <dgm:cxn modelId="{9A5A3FED-939B-AF42-A776-AE873C4CD816}" type="presOf" srcId="{7E3C6E3E-D8B7-384B-BEE6-36BC7B3B9457}" destId="{01E4D7EE-450D-A244-9A0E-83B188D85E7A}" srcOrd="0" destOrd="0" presId="urn:microsoft.com/office/officeart/2005/8/layout/pyramid1"/>
    <dgm:cxn modelId="{970A1BA0-F6E5-8F4E-AE20-19A7F7F7CC02}" srcId="{295772FE-D949-9E4F-B158-69DE12744A57}" destId="{78383E99-D095-4049-8D40-3950917CB84E}" srcOrd="2" destOrd="0" parTransId="{534BC5FE-5610-BD4F-A0A5-EA39C86D3C24}" sibTransId="{52D2659C-167C-6C49-9712-D7C144440CCF}"/>
    <dgm:cxn modelId="{07A34950-BD44-5848-9703-C59367F1EFA1}" type="presOf" srcId="{4B0F585D-9399-1E43-BB5D-9CA8CA9008B5}" destId="{58601BEF-F1B0-104B-A457-6C35D56494EC}" srcOrd="1" destOrd="0" presId="urn:microsoft.com/office/officeart/2005/8/layout/pyramid1"/>
    <dgm:cxn modelId="{CADD441E-3E19-0D48-A903-575A06903443}" type="presOf" srcId="{78383E99-D095-4049-8D40-3950917CB84E}" destId="{EF4C0133-CC02-2E43-B9B1-E3C62D5522CB}" srcOrd="1" destOrd="0" presId="urn:microsoft.com/office/officeart/2005/8/layout/pyramid1"/>
    <dgm:cxn modelId="{10200143-E8CF-AF40-8CC8-474E785A7F98}" srcId="{295772FE-D949-9E4F-B158-69DE12744A57}" destId="{4B0F585D-9399-1E43-BB5D-9CA8CA9008B5}" srcOrd="0" destOrd="0" parTransId="{C8C8BD94-0716-F544-8B4A-876933CB0B46}" sibTransId="{9AA7BC42-3F84-5C45-B0BE-C4D8365F8309}"/>
    <dgm:cxn modelId="{64A5C17A-1232-D348-94AF-6941F45A184A}" srcId="{295772FE-D949-9E4F-B158-69DE12744A57}" destId="{7E3C6E3E-D8B7-384B-BEE6-36BC7B3B9457}" srcOrd="1" destOrd="0" parTransId="{D3D8BF66-F8C4-B540-B6ED-6D493CAC9E8F}" sibTransId="{DD6FB7E9-C4F0-C74C-A9E9-BDE1691E8824}"/>
    <dgm:cxn modelId="{36C9F04C-461F-6B45-8EDC-CC2BA348AFB6}" type="presParOf" srcId="{CD304373-3109-4D49-880E-02AFB49E1B3A}" destId="{565C1AF5-C737-A048-A1C7-A1C7D26C43D6}" srcOrd="0" destOrd="0" presId="urn:microsoft.com/office/officeart/2005/8/layout/pyramid1"/>
    <dgm:cxn modelId="{F1C39E78-EDAE-0042-A14B-4F2D47E975F7}" type="presParOf" srcId="{565C1AF5-C737-A048-A1C7-A1C7D26C43D6}" destId="{7E9C3C7F-2895-5E4F-AE53-E8120D40CBE0}" srcOrd="0" destOrd="0" presId="urn:microsoft.com/office/officeart/2005/8/layout/pyramid1"/>
    <dgm:cxn modelId="{D2681D60-A1C7-0542-A4AA-00E72FBF3589}" type="presParOf" srcId="{565C1AF5-C737-A048-A1C7-A1C7D26C43D6}" destId="{58601BEF-F1B0-104B-A457-6C35D56494EC}" srcOrd="1" destOrd="0" presId="urn:microsoft.com/office/officeart/2005/8/layout/pyramid1"/>
    <dgm:cxn modelId="{C4455EA8-B027-F240-9FFC-4848A0BA4325}" type="presParOf" srcId="{CD304373-3109-4D49-880E-02AFB49E1B3A}" destId="{2320891F-B4CA-B842-BB67-BC5A0EA2ABBF}" srcOrd="1" destOrd="0" presId="urn:microsoft.com/office/officeart/2005/8/layout/pyramid1"/>
    <dgm:cxn modelId="{A3EAE065-CB6C-F441-B5C8-1C4C7A7596E7}" type="presParOf" srcId="{2320891F-B4CA-B842-BB67-BC5A0EA2ABBF}" destId="{01E4D7EE-450D-A244-9A0E-83B188D85E7A}" srcOrd="0" destOrd="0" presId="urn:microsoft.com/office/officeart/2005/8/layout/pyramid1"/>
    <dgm:cxn modelId="{26421CE8-3895-9A4C-989E-B557951CC888}" type="presParOf" srcId="{2320891F-B4CA-B842-BB67-BC5A0EA2ABBF}" destId="{2CB8F60C-9839-E544-8D9C-270C64D31248}" srcOrd="1" destOrd="0" presId="urn:microsoft.com/office/officeart/2005/8/layout/pyramid1"/>
    <dgm:cxn modelId="{C2B6847C-B0D3-E64D-B2D8-42A7C5AEC285}" type="presParOf" srcId="{CD304373-3109-4D49-880E-02AFB49E1B3A}" destId="{BD8262E0-7C1F-9848-B612-C2751A572853}" srcOrd="2" destOrd="0" presId="urn:microsoft.com/office/officeart/2005/8/layout/pyramid1"/>
    <dgm:cxn modelId="{04A3E5E6-D6F7-B14C-B3E0-4A98860BEFA7}" type="presParOf" srcId="{BD8262E0-7C1F-9848-B612-C2751A572853}" destId="{4563E901-2474-D742-9978-B715F5F0EC6D}" srcOrd="0" destOrd="0" presId="urn:microsoft.com/office/officeart/2005/8/layout/pyramid1"/>
    <dgm:cxn modelId="{73068B41-E83B-3F4F-85D8-D4CC6C9F6881}" type="presParOf" srcId="{BD8262E0-7C1F-9848-B612-C2751A572853}" destId="{EF4C0133-CC02-2E43-B9B1-E3C62D5522CB}"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E0603-9827-1A4D-B48E-9D572C218715}" type="datetimeFigureOut">
              <a:rPr lang="en-US" smtClean="0"/>
              <a:t>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1C229-0D11-8D4B-A25C-CBBB4EC363C9}" type="slidenum">
              <a:rPr lang="en-US" smtClean="0"/>
              <a:t>‹#›</a:t>
            </a:fld>
            <a:endParaRPr lang="en-US" dirty="0"/>
          </a:p>
        </p:txBody>
      </p:sp>
    </p:spTree>
    <p:extLst>
      <p:ext uri="{BB962C8B-B14F-4D97-AF65-F5344CB8AC3E}">
        <p14:creationId xmlns:p14="http://schemas.microsoft.com/office/powerpoint/2010/main" val="596415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B1C229-0D11-8D4B-A25C-CBBB4EC363C9}" type="slidenum">
              <a:rPr lang="en-US" smtClean="0"/>
              <a:t>1</a:t>
            </a:fld>
            <a:endParaRPr lang="en-US" dirty="0"/>
          </a:p>
        </p:txBody>
      </p:sp>
    </p:spTree>
    <p:extLst>
      <p:ext uri="{BB962C8B-B14F-4D97-AF65-F5344CB8AC3E}">
        <p14:creationId xmlns:p14="http://schemas.microsoft.com/office/powerpoint/2010/main" val="427497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graphic here – paperwork/frustration</a:t>
            </a:r>
          </a:p>
          <a:p>
            <a:r>
              <a:rPr lang="en-US" dirty="0" smtClean="0"/>
              <a:t>Add 2013 and attendance</a:t>
            </a:r>
            <a:r>
              <a:rPr lang="en-US" baseline="0" dirty="0" smtClean="0"/>
              <a:t> at conferences and </a:t>
            </a:r>
            <a:r>
              <a:rPr lang="en-US" baseline="0" dirty="0" err="1" smtClean="0"/>
              <a:t>eportfolio</a:t>
            </a:r>
            <a:r>
              <a:rPr lang="en-US" baseline="0" dirty="0" smtClean="0"/>
              <a:t>, signature assignments!</a:t>
            </a:r>
            <a:endParaRPr lang="en-US" dirty="0"/>
          </a:p>
        </p:txBody>
      </p:sp>
      <p:sp>
        <p:nvSpPr>
          <p:cNvPr id="4" name="Slide Number Placeholder 3"/>
          <p:cNvSpPr>
            <a:spLocks noGrp="1"/>
          </p:cNvSpPr>
          <p:nvPr>
            <p:ph type="sldNum" sz="quarter" idx="10"/>
          </p:nvPr>
        </p:nvSpPr>
        <p:spPr/>
        <p:txBody>
          <a:bodyPr/>
          <a:lstStyle/>
          <a:p>
            <a:fld id="{15BC88CB-D9C4-4F31-8220-AC2A85ACD9E8}" type="slidenum">
              <a:rPr lang="en-US" smtClean="0"/>
              <a:pPr/>
              <a:t>3</a:t>
            </a:fld>
            <a:endParaRPr lang="en-US"/>
          </a:p>
        </p:txBody>
      </p:sp>
    </p:spTree>
    <p:extLst>
      <p:ext uri="{BB962C8B-B14F-4D97-AF65-F5344CB8AC3E}">
        <p14:creationId xmlns:p14="http://schemas.microsoft.com/office/powerpoint/2010/main" val="173329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Students cannot develop college-level achievement of these outcomes in only one course or one experience.  Must be developed over time—at progressively more challenging levels.  Imperative that we coordinate across courses and programs—including, potentially, at the assignment level.</a:t>
            </a:r>
          </a:p>
          <a:p>
            <a:endParaRPr lang="en-US" dirty="0"/>
          </a:p>
        </p:txBody>
      </p:sp>
      <p:sp>
        <p:nvSpPr>
          <p:cNvPr id="4" name="Slide Number Placeholder 3"/>
          <p:cNvSpPr>
            <a:spLocks noGrp="1"/>
          </p:cNvSpPr>
          <p:nvPr>
            <p:ph type="sldNum" sz="quarter" idx="10"/>
          </p:nvPr>
        </p:nvSpPr>
        <p:spPr/>
        <p:txBody>
          <a:bodyPr/>
          <a:lstStyle/>
          <a:p>
            <a:fld id="{81B1C229-0D11-8D4B-A25C-CBBB4EC363C9}" type="slidenum">
              <a:rPr lang="en-US" smtClean="0"/>
              <a:t>6</a:t>
            </a:fld>
            <a:endParaRPr lang="en-US" dirty="0"/>
          </a:p>
        </p:txBody>
      </p:sp>
    </p:spTree>
    <p:extLst>
      <p:ext uri="{BB962C8B-B14F-4D97-AF65-F5344CB8AC3E}">
        <p14:creationId xmlns:p14="http://schemas.microsoft.com/office/powerpoint/2010/main" val="257264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BC88CB-D9C4-4F31-8220-AC2A85ACD9E8}" type="slidenum">
              <a:rPr lang="en-US" smtClean="0"/>
              <a:pPr/>
              <a:t>7</a:t>
            </a:fld>
            <a:endParaRPr lang="en-US"/>
          </a:p>
        </p:txBody>
      </p:sp>
    </p:spTree>
    <p:extLst>
      <p:ext uri="{BB962C8B-B14F-4D97-AF65-F5344CB8AC3E}">
        <p14:creationId xmlns:p14="http://schemas.microsoft.com/office/powerpoint/2010/main" val="291108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B1C229-0D11-8D4B-A25C-CBBB4EC363C9}" type="slidenum">
              <a:rPr lang="en-US" smtClean="0"/>
              <a:t>8</a:t>
            </a:fld>
            <a:endParaRPr lang="en-US" dirty="0"/>
          </a:p>
        </p:txBody>
      </p:sp>
    </p:spTree>
    <p:extLst>
      <p:ext uri="{BB962C8B-B14F-4D97-AF65-F5344CB8AC3E}">
        <p14:creationId xmlns:p14="http://schemas.microsoft.com/office/powerpoint/2010/main" val="117002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B1C229-0D11-8D4B-A25C-CBBB4EC363C9}" type="slidenum">
              <a:rPr lang="en-US" smtClean="0"/>
              <a:t>9</a:t>
            </a:fld>
            <a:endParaRPr lang="en-US" dirty="0"/>
          </a:p>
        </p:txBody>
      </p:sp>
    </p:spTree>
    <p:extLst>
      <p:ext uri="{BB962C8B-B14F-4D97-AF65-F5344CB8AC3E}">
        <p14:creationId xmlns:p14="http://schemas.microsoft.com/office/powerpoint/2010/main" val="82444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F1AC4B1-F97D-4103-8F0E-6120F77A40F0}"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3D6382-9865-41C7-9C07-11FE4FD9335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F1AC4B1-F97D-4103-8F0E-6120F77A40F0}" type="datetimeFigureOut">
              <a:rPr lang="en-US" smtClean="0"/>
              <a:pPr/>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3D6382-9865-41C7-9C07-11FE4FD9335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F1AC4B1-F97D-4103-8F0E-6120F77A40F0}"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FF1AC4B1-F97D-4103-8F0E-6120F77A40F0}"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FF1AC4B1-F97D-4103-8F0E-6120F77A40F0}"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F1AC4B1-F97D-4103-8F0E-6120F77A40F0}"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3D6382-9865-41C7-9C07-11FE4FD9335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F1AC4B1-F97D-4103-8F0E-6120F77A40F0}"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3D6382-9865-41C7-9C07-11FE4FD9335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F1AC4B1-F97D-4103-8F0E-6120F77A40F0}"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3D6382-9865-41C7-9C07-11FE4FD933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F1AC4B1-F97D-4103-8F0E-6120F77A40F0}"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AC4B1-F97D-4103-8F0E-6120F77A40F0}" type="datetimeFigureOut">
              <a:rPr lang="en-US" smtClean="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3D6382-9865-41C7-9C07-11FE4FD933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FF1AC4B1-F97D-4103-8F0E-6120F77A40F0}" type="datetimeFigureOut">
              <a:rPr lang="en-US" smtClean="0"/>
              <a:pPr/>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3D6382-9865-41C7-9C07-11FE4FD933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FF1AC4B1-F97D-4103-8F0E-6120F77A40F0}" type="datetimeFigureOut">
              <a:rPr lang="en-US" smtClean="0"/>
              <a:pPr/>
              <a:t>2/8/2017</a:t>
            </a:fld>
            <a:endParaRPr lang="en-US" dirty="0"/>
          </a:p>
        </p:txBody>
      </p:sp>
      <p:sp>
        <p:nvSpPr>
          <p:cNvPr id="8" name="Footer Placeholder 7"/>
          <p:cNvSpPr>
            <a:spLocks noGrp="1"/>
          </p:cNvSpPr>
          <p:nvPr>
            <p:ph type="ftr" sz="quarter" idx="11"/>
          </p:nvPr>
        </p:nvSpPr>
        <p:spPr>
          <a:xfrm>
            <a:off x="1120588" y="188259"/>
            <a:ext cx="2895600" cy="365125"/>
          </a:xfrm>
        </p:spPr>
        <p:txBody>
          <a:bodyPr/>
          <a:lstStyle/>
          <a:p>
            <a:endParaRPr lang="en-US" dirty="0"/>
          </a:p>
        </p:txBody>
      </p:sp>
      <p:sp>
        <p:nvSpPr>
          <p:cNvPr id="9" name="Slide Number Placeholder 8"/>
          <p:cNvSpPr>
            <a:spLocks noGrp="1"/>
          </p:cNvSpPr>
          <p:nvPr>
            <p:ph type="sldNum" sz="quarter" idx="12"/>
          </p:nvPr>
        </p:nvSpPr>
        <p:spPr/>
        <p:txBody>
          <a:bodyPr/>
          <a:lstStyle/>
          <a:p>
            <a:fld id="{E73D6382-9865-41C7-9C07-11FE4FD93359}" type="slidenum">
              <a:rPr lang="en-US" smtClean="0"/>
              <a:pPr/>
              <a:t>‹#›</a:t>
            </a:fld>
            <a:endParaRPr lang="en-US" dirty="0"/>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F1AC4B1-F97D-4103-8F0E-6120F77A40F0}" type="datetimeFigureOut">
              <a:rPr lang="en-US" smtClean="0"/>
              <a:pPr/>
              <a:t>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3D6382-9865-41C7-9C07-11FE4FD933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AC4B1-F97D-4103-8F0E-6120F77A40F0}" type="datetimeFigureOut">
              <a:rPr lang="en-US" smtClean="0"/>
              <a:pPr/>
              <a:t>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3D6382-9865-41C7-9C07-11FE4FD933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F1AC4B1-F97D-4103-8F0E-6120F77A40F0}" type="datetimeFigureOut">
              <a:rPr lang="en-US" smtClean="0"/>
              <a:pPr/>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3D6382-9865-41C7-9C07-11FE4FD933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F1AC4B1-F97D-4103-8F0E-6120F77A40F0}" type="datetimeFigureOut">
              <a:rPr lang="en-US" smtClean="0"/>
              <a:pPr/>
              <a:t>2/8/2017</a:t>
            </a:fld>
            <a:endParaRPr lang="en-US" dirty="0"/>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E73D6382-9865-41C7-9C07-11FE4FD93359}" type="slidenum">
              <a:rPr lang="en-US" smtClean="0"/>
              <a:pPr/>
              <a:t>‹#›</a:t>
            </a:fld>
            <a:endParaRPr lang="en-US" dirty="0"/>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play.kahoot.it/#/?quizId=82dfbd09-5e3c-405c-a730-85f3435c47d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077200" cy="2209800"/>
          </a:xfrm>
        </p:spPr>
        <p:txBody>
          <a:bodyPr>
            <a:normAutofit/>
          </a:bodyPr>
          <a:lstStyle/>
          <a:p>
            <a:pPr algn="r"/>
            <a:r>
              <a:rPr lang="en-US" b="1" dirty="0"/>
              <a:t>Engaging Faculty in Institutional Assessment - A Panel Discussion</a:t>
            </a:r>
            <a:endParaRPr lang="en-US" sz="4400" dirty="0">
              <a:solidFill>
                <a:schemeClr val="bg2"/>
              </a:solidFill>
            </a:endParaRPr>
          </a:p>
        </p:txBody>
      </p:sp>
      <p:sp>
        <p:nvSpPr>
          <p:cNvPr id="3" name="Subtitle 2"/>
          <p:cNvSpPr>
            <a:spLocks noGrp="1"/>
          </p:cNvSpPr>
          <p:nvPr>
            <p:ph type="subTitle" idx="1"/>
          </p:nvPr>
        </p:nvSpPr>
        <p:spPr>
          <a:xfrm>
            <a:off x="5486400" y="2667000"/>
            <a:ext cx="3429000" cy="3886200"/>
          </a:xfrm>
        </p:spPr>
        <p:txBody>
          <a:bodyPr>
            <a:noAutofit/>
          </a:bodyPr>
          <a:lstStyle/>
          <a:p>
            <a:r>
              <a:rPr lang="en-US" sz="2000" b="1" dirty="0" smtClean="0"/>
              <a:t>SLO SYMPOSIUM</a:t>
            </a:r>
            <a:br>
              <a:rPr lang="en-US" sz="2000" b="1" dirty="0" smtClean="0"/>
            </a:br>
            <a:r>
              <a:rPr lang="en-US" sz="2000" b="1" dirty="0" smtClean="0"/>
              <a:t>February 3, 2017</a:t>
            </a:r>
            <a:br>
              <a:rPr lang="en-US" sz="2000" b="1" dirty="0" smtClean="0"/>
            </a:br>
            <a:endParaRPr lang="en-US" sz="2000" b="1" dirty="0" smtClean="0"/>
          </a:p>
          <a:p>
            <a:r>
              <a:rPr lang="en-US" sz="2000" dirty="0" smtClean="0"/>
              <a:t>Kelly Burke</a:t>
            </a:r>
            <a:br>
              <a:rPr lang="en-US" sz="2000" dirty="0" smtClean="0"/>
            </a:br>
            <a:r>
              <a:rPr lang="en-US" sz="2000" dirty="0" smtClean="0"/>
              <a:t>Rebecca </a:t>
            </a:r>
            <a:r>
              <a:rPr lang="en-US" sz="2000" dirty="0"/>
              <a:t>Eikey </a:t>
            </a:r>
            <a:r>
              <a:rPr lang="en-US" sz="2000" dirty="0" smtClean="0"/>
              <a:t/>
            </a:r>
            <a:br>
              <a:rPr lang="en-US" sz="2000" dirty="0" smtClean="0"/>
            </a:br>
            <a:r>
              <a:rPr lang="en-US" sz="2000" dirty="0" smtClean="0"/>
              <a:t>Andy McCutcheon</a:t>
            </a:r>
            <a:br>
              <a:rPr lang="en-US" sz="2000" dirty="0" smtClean="0"/>
            </a:br>
            <a:r>
              <a:rPr lang="en-US" sz="2000" dirty="0" smtClean="0"/>
              <a:t>Cindy Stephens</a:t>
            </a:r>
            <a:br>
              <a:rPr lang="en-US" sz="2000" dirty="0" smtClean="0"/>
            </a:br>
            <a:r>
              <a:rPr lang="en-US" sz="2000" dirty="0" smtClean="0"/>
              <a:t>Paul Wickline</a:t>
            </a:r>
            <a:br>
              <a:rPr lang="en-US" sz="2000" dirty="0" smtClean="0"/>
            </a:br>
            <a:r>
              <a:rPr lang="en-US" sz="2000" dirty="0"/>
              <a:t/>
            </a:r>
            <a:br>
              <a:rPr lang="en-US" sz="2000" dirty="0"/>
            </a:br>
            <a:endParaRPr lang="en-US" sz="2000" i="1" dirty="0" smtClean="0"/>
          </a:p>
        </p:txBody>
      </p:sp>
      <p:pic>
        <p:nvPicPr>
          <p:cNvPr id="10" name="Picture 9" descr="11863416_10206206118785723_7726735722584320620_n.jpg"/>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3495"/>
          <a:stretch/>
        </p:blipFill>
        <p:spPr>
          <a:xfrm>
            <a:off x="76200" y="4572000"/>
            <a:ext cx="2460891" cy="2133600"/>
          </a:xfrm>
          <a:prstGeom prst="rect">
            <a:avLst/>
          </a:prstGeom>
        </p:spPr>
      </p:pic>
      <p:pic>
        <p:nvPicPr>
          <p:cNvPr id="13" name="Picture 12" descr="11221825_10153437216274288_5618245352571932625_n.jpg"/>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l="18455" t="9320"/>
          <a:stretch/>
        </p:blipFill>
        <p:spPr>
          <a:xfrm>
            <a:off x="3581400" y="2667001"/>
            <a:ext cx="2007942" cy="2057400"/>
          </a:xfrm>
          <a:prstGeom prst="rect">
            <a:avLst/>
          </a:prstGeom>
        </p:spPr>
      </p:pic>
      <p:pic>
        <p:nvPicPr>
          <p:cNvPr id="11" name="Picture 10" descr="11659278_10153437214964288_9059459456777575794_n.jpg"/>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t="23048"/>
          <a:stretch/>
        </p:blipFill>
        <p:spPr>
          <a:xfrm>
            <a:off x="76200" y="2666040"/>
            <a:ext cx="3581401" cy="2058360"/>
          </a:xfrm>
          <a:prstGeom prst="rect">
            <a:avLst/>
          </a:prstGeom>
        </p:spPr>
      </p:pic>
      <p:pic>
        <p:nvPicPr>
          <p:cNvPr id="8" name="Picture 2" descr="https://www.canyons.edu/Committees/CASL/PublishingImages/Fall%202016%20Day%20of%20Assessment%20Photos/Fall%202016%20Day%20of%20Assessment%20Photo%201.jpg"/>
          <p:cNvPicPr>
            <a:picLocks noChangeAspect="1" noChangeArrowheads="1"/>
          </p:cNvPicPr>
          <p:nvPr/>
        </p:nvPicPr>
        <p:blipFill>
          <a:blip r:embed="rId9">
            <a:extLst>
              <a:ext uri="{BEBA8EAE-BF5A-486C-A8C5-ECC9F3942E4B}">
                <a14:imgProps xmlns:a14="http://schemas.microsoft.com/office/drawing/2010/main">
                  <a14:imgLayer r:embed="rId10">
                    <a14:imgEffect>
                      <a14:saturation sat="48000"/>
                    </a14:imgEffect>
                  </a14:imgLayer>
                </a14:imgProps>
              </a:ext>
              <a:ext uri="{28A0092B-C50C-407E-A947-70E740481C1C}">
                <a14:useLocalDpi xmlns:a14="http://schemas.microsoft.com/office/drawing/2010/main" val="0"/>
              </a:ext>
            </a:extLst>
          </a:blip>
          <a:srcRect/>
          <a:stretch>
            <a:fillRect/>
          </a:stretch>
        </p:blipFill>
        <p:spPr bwMode="auto">
          <a:xfrm>
            <a:off x="2607050" y="4724400"/>
            <a:ext cx="2760229" cy="205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60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BC0AC"/>
                </a:solidFill>
              </a:rPr>
              <a:t>Guiding Question</a:t>
            </a:r>
            <a:endParaRPr lang="en-US" dirty="0">
              <a:solidFill>
                <a:srgbClr val="BBC0AC"/>
              </a:solidFill>
            </a:endParaRPr>
          </a:p>
        </p:txBody>
      </p:sp>
      <p:sp>
        <p:nvSpPr>
          <p:cNvPr id="3" name="Content Placeholder 2"/>
          <p:cNvSpPr>
            <a:spLocks noGrp="1"/>
          </p:cNvSpPr>
          <p:nvPr>
            <p:ph idx="1"/>
          </p:nvPr>
        </p:nvSpPr>
        <p:spPr>
          <a:xfrm>
            <a:off x="762000" y="2362200"/>
            <a:ext cx="5334000" cy="3670767"/>
          </a:xfrm>
        </p:spPr>
        <p:txBody>
          <a:bodyPr>
            <a:normAutofit/>
          </a:bodyPr>
          <a:lstStyle/>
          <a:p>
            <a:pPr>
              <a:buFont typeface="Arial"/>
              <a:buChar char="•"/>
            </a:pPr>
            <a:r>
              <a:rPr lang="en-US" dirty="0"/>
              <a:t>Authentic &amp; effective institutional assessment – how can this work be done? </a:t>
            </a:r>
            <a:endParaRPr lang="en-US" sz="2800" dirty="0"/>
          </a:p>
        </p:txBody>
      </p:sp>
      <p:pic>
        <p:nvPicPr>
          <p:cNvPr id="5" name="Picture 4" descr="10641291_10153437215434288_2036033334425320233_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622" y="4038600"/>
            <a:ext cx="3276600" cy="2447212"/>
          </a:xfrm>
          <a:prstGeom prst="rect">
            <a:avLst/>
          </a:prstGeom>
        </p:spPr>
      </p:pic>
      <p:pic>
        <p:nvPicPr>
          <p:cNvPr id="6" name="Picture 5"/>
          <p:cNvPicPr>
            <a:picLocks noChangeAspect="1"/>
          </p:cNvPicPr>
          <p:nvPr/>
        </p:nvPicPr>
        <p:blipFill>
          <a:blip r:embed="rId3"/>
          <a:stretch>
            <a:fillRect/>
          </a:stretch>
        </p:blipFill>
        <p:spPr>
          <a:xfrm>
            <a:off x="838199" y="3402630"/>
            <a:ext cx="3956255" cy="2967192"/>
          </a:xfrm>
          <a:prstGeom prst="rect">
            <a:avLst/>
          </a:prstGeom>
        </p:spPr>
      </p:pic>
      <p:pic>
        <p:nvPicPr>
          <p:cNvPr id="4" name="Picture 3" descr="11070100_10205882856661406_4392972486939225548_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7955" y="2143432"/>
            <a:ext cx="2844800" cy="2133600"/>
          </a:xfrm>
          <a:prstGeom prst="rect">
            <a:avLst/>
          </a:prstGeom>
        </p:spPr>
      </p:pic>
    </p:spTree>
    <p:extLst>
      <p:ext uri="{BB962C8B-B14F-4D97-AF65-F5344CB8AC3E}">
        <p14:creationId xmlns:p14="http://schemas.microsoft.com/office/powerpoint/2010/main" val="89044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bg2"/>
                </a:solidFill>
              </a:rPr>
              <a:t>Overview of ILO Development </a:t>
            </a:r>
            <a:endParaRPr lang="en-US" dirty="0">
              <a:solidFill>
                <a:schemeClr val="bg2"/>
              </a:solidFill>
            </a:endParaRPr>
          </a:p>
        </p:txBody>
      </p:sp>
      <p:sp>
        <p:nvSpPr>
          <p:cNvPr id="5" name="Slide Number Placeholder 4"/>
          <p:cNvSpPr>
            <a:spLocks noGrp="1"/>
          </p:cNvSpPr>
          <p:nvPr>
            <p:ph type="sldNum" sz="quarter" idx="12"/>
          </p:nvPr>
        </p:nvSpPr>
        <p:spPr/>
        <p:txBody>
          <a:bodyPr/>
          <a:lstStyle/>
          <a:p>
            <a:fld id="{9014EAB7-1A70-4CFA-8C56-B60A996B57E9}" type="slidenum">
              <a:rPr lang="en-US" smtClean="0"/>
              <a:pPr/>
              <a:t>3</a:t>
            </a:fld>
            <a:endParaRPr lang="en-US"/>
          </a:p>
        </p:txBody>
      </p:sp>
      <p:grpSp>
        <p:nvGrpSpPr>
          <p:cNvPr id="6" name="Group 5"/>
          <p:cNvGrpSpPr/>
          <p:nvPr/>
        </p:nvGrpSpPr>
        <p:grpSpPr>
          <a:xfrm>
            <a:off x="-457200" y="2895600"/>
            <a:ext cx="9601200" cy="3011507"/>
            <a:chOff x="-457200" y="2743200"/>
            <a:chExt cx="9601200" cy="3011507"/>
          </a:xfrm>
        </p:grpSpPr>
        <p:grpSp>
          <p:nvGrpSpPr>
            <p:cNvPr id="26" name="Group 25"/>
            <p:cNvGrpSpPr/>
            <p:nvPr/>
          </p:nvGrpSpPr>
          <p:grpSpPr>
            <a:xfrm>
              <a:off x="-457200" y="2743200"/>
              <a:ext cx="8839200" cy="2985195"/>
              <a:chOff x="-609600" y="2160151"/>
              <a:chExt cx="8839200" cy="2985195"/>
            </a:xfrm>
          </p:grpSpPr>
          <p:cxnSp>
            <p:nvCxnSpPr>
              <p:cNvPr id="27" name="Straight Connector 26"/>
              <p:cNvCxnSpPr/>
              <p:nvPr/>
            </p:nvCxnSpPr>
            <p:spPr>
              <a:xfrm>
                <a:off x="457200" y="3379351"/>
                <a:ext cx="777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0480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200" y="3836551"/>
                <a:ext cx="762000" cy="307777"/>
              </a:xfrm>
              <a:prstGeom prst="rect">
                <a:avLst/>
              </a:prstGeom>
              <a:noFill/>
              <a:ln>
                <a:solidFill>
                  <a:schemeClr val="tx1"/>
                </a:solidFill>
              </a:ln>
            </p:spPr>
            <p:txBody>
              <a:bodyPr wrap="square" rtlCol="0">
                <a:spAutoFit/>
              </a:bodyPr>
              <a:lstStyle/>
              <a:p>
                <a:pPr algn="ctr"/>
                <a:r>
                  <a:rPr lang="en-US" sz="1400" b="1" dirty="0" smtClean="0"/>
                  <a:t>2008</a:t>
                </a:r>
                <a:endParaRPr lang="en-US" sz="1400" b="1" dirty="0"/>
              </a:p>
            </p:txBody>
          </p:sp>
          <p:cxnSp>
            <p:nvCxnSpPr>
              <p:cNvPr id="31" name="Straight Connector 30"/>
              <p:cNvCxnSpPr/>
              <p:nvPr/>
            </p:nvCxnSpPr>
            <p:spPr>
              <a:xfrm>
                <a:off x="2133600" y="2998351"/>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86200" y="30480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562600" y="30480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9600" y="2160151"/>
                <a:ext cx="2590800" cy="738664"/>
              </a:xfrm>
              <a:prstGeom prst="rect">
                <a:avLst/>
              </a:prstGeom>
              <a:noFill/>
              <a:ln>
                <a:noFill/>
              </a:ln>
            </p:spPr>
            <p:txBody>
              <a:bodyPr wrap="square" rtlCol="0">
                <a:spAutoFit/>
              </a:bodyPr>
              <a:lstStyle/>
              <a:p>
                <a:pPr algn="ctr"/>
                <a:r>
                  <a:rPr lang="en-US" sz="1400" b="1" dirty="0"/>
                  <a:t>Development of</a:t>
                </a:r>
              </a:p>
              <a:p>
                <a:pPr algn="ctr"/>
                <a:r>
                  <a:rPr lang="en-US" sz="1400" b="1" dirty="0" smtClean="0"/>
                  <a:t>ILOs Based </a:t>
                </a:r>
                <a:br>
                  <a:rPr lang="en-US" sz="1400" b="1" dirty="0" smtClean="0"/>
                </a:br>
                <a:r>
                  <a:rPr lang="en-US" sz="1400" b="1" dirty="0" smtClean="0"/>
                  <a:t>on </a:t>
                </a:r>
                <a:r>
                  <a:rPr lang="en-US" sz="1400" b="1" dirty="0"/>
                  <a:t>IGETC/</a:t>
                </a:r>
                <a:r>
                  <a:rPr lang="en-US" sz="1400" b="1" dirty="0" smtClean="0"/>
                  <a:t>CSU-GE</a:t>
                </a:r>
                <a:endParaRPr lang="en-US" sz="1400" b="1" dirty="0"/>
              </a:p>
            </p:txBody>
          </p:sp>
          <p:sp>
            <p:nvSpPr>
              <p:cNvPr id="36" name="TextBox 35"/>
              <p:cNvSpPr txBox="1"/>
              <p:nvPr/>
            </p:nvSpPr>
            <p:spPr>
              <a:xfrm>
                <a:off x="3429000" y="3833574"/>
                <a:ext cx="1143000" cy="307777"/>
              </a:xfrm>
              <a:prstGeom prst="rect">
                <a:avLst/>
              </a:prstGeom>
              <a:noFill/>
              <a:ln>
                <a:solidFill>
                  <a:schemeClr val="bg2"/>
                </a:solidFill>
              </a:ln>
            </p:spPr>
            <p:txBody>
              <a:bodyPr wrap="square" rtlCol="0">
                <a:spAutoFit/>
              </a:bodyPr>
              <a:lstStyle/>
              <a:p>
                <a:pPr algn="ctr"/>
                <a:r>
                  <a:rPr lang="en-US" sz="1400" b="1" dirty="0" smtClean="0">
                    <a:solidFill>
                      <a:srgbClr val="61674F"/>
                    </a:solidFill>
                  </a:rPr>
                  <a:t>Sept. 2011</a:t>
                </a:r>
                <a:endParaRPr lang="en-US" sz="1400" b="1" dirty="0">
                  <a:solidFill>
                    <a:srgbClr val="61674F"/>
                  </a:solidFill>
                </a:endParaRPr>
              </a:p>
            </p:txBody>
          </p:sp>
          <p:sp>
            <p:nvSpPr>
              <p:cNvPr id="37" name="TextBox 36"/>
              <p:cNvSpPr txBox="1"/>
              <p:nvPr/>
            </p:nvSpPr>
            <p:spPr>
              <a:xfrm>
                <a:off x="5029200" y="2736035"/>
                <a:ext cx="1189055" cy="307777"/>
              </a:xfrm>
              <a:prstGeom prst="rect">
                <a:avLst/>
              </a:prstGeom>
              <a:noFill/>
              <a:ln>
                <a:solidFill>
                  <a:schemeClr val="tx1"/>
                </a:solidFill>
              </a:ln>
            </p:spPr>
            <p:txBody>
              <a:bodyPr wrap="square" rtlCol="0">
                <a:spAutoFit/>
              </a:bodyPr>
              <a:lstStyle/>
              <a:p>
                <a:pPr algn="ctr"/>
                <a:r>
                  <a:rPr lang="en-US" sz="1400" b="1" dirty="0" smtClean="0"/>
                  <a:t>Fall 2012</a:t>
                </a:r>
                <a:endParaRPr lang="en-US" sz="1400" b="1" dirty="0"/>
              </a:p>
            </p:txBody>
          </p:sp>
          <p:sp>
            <p:nvSpPr>
              <p:cNvPr id="38" name="TextBox 37"/>
              <p:cNvSpPr txBox="1"/>
              <p:nvPr/>
            </p:nvSpPr>
            <p:spPr>
              <a:xfrm>
                <a:off x="1676400" y="2690574"/>
                <a:ext cx="990600" cy="307777"/>
              </a:xfrm>
              <a:prstGeom prst="rect">
                <a:avLst/>
              </a:prstGeom>
              <a:noFill/>
              <a:ln>
                <a:solidFill>
                  <a:schemeClr val="tx1"/>
                </a:solidFill>
              </a:ln>
            </p:spPr>
            <p:txBody>
              <a:bodyPr wrap="square" rtlCol="0">
                <a:spAutoFit/>
              </a:bodyPr>
              <a:lstStyle/>
              <a:p>
                <a:pPr algn="ctr"/>
                <a:r>
                  <a:rPr lang="en-US" sz="1400" b="1" dirty="0" smtClean="0"/>
                  <a:t>Fall 2010</a:t>
                </a:r>
                <a:endParaRPr lang="en-US" sz="1400" b="1" dirty="0"/>
              </a:p>
            </p:txBody>
          </p:sp>
          <p:sp>
            <p:nvSpPr>
              <p:cNvPr id="39" name="TextBox 38"/>
              <p:cNvSpPr txBox="1"/>
              <p:nvPr/>
            </p:nvSpPr>
            <p:spPr>
              <a:xfrm>
                <a:off x="1676400" y="2160152"/>
                <a:ext cx="4572000" cy="304800"/>
              </a:xfrm>
              <a:prstGeom prst="rect">
                <a:avLst/>
              </a:prstGeom>
              <a:solidFill>
                <a:schemeClr val="bg2">
                  <a:lumMod val="40000"/>
                  <a:lumOff val="60000"/>
                </a:schemeClr>
              </a:solidFill>
              <a:ln>
                <a:solidFill>
                  <a:schemeClr val="tx1"/>
                </a:solidFill>
              </a:ln>
            </p:spPr>
            <p:txBody>
              <a:bodyPr wrap="square" rtlCol="0">
                <a:spAutoFit/>
              </a:bodyPr>
              <a:lstStyle/>
              <a:p>
                <a:pPr algn="ctr"/>
                <a:r>
                  <a:rPr lang="en-US" sz="1400" b="1" dirty="0" smtClean="0"/>
                  <a:t>ILO Assessment Implemented &amp; Documented</a:t>
                </a:r>
                <a:endParaRPr lang="en-US" sz="1400" b="1" dirty="0"/>
              </a:p>
            </p:txBody>
          </p:sp>
          <p:sp>
            <p:nvSpPr>
              <p:cNvPr id="40" name="TextBox 39"/>
              <p:cNvSpPr txBox="1"/>
              <p:nvPr/>
            </p:nvSpPr>
            <p:spPr>
              <a:xfrm>
                <a:off x="2895600" y="2551331"/>
                <a:ext cx="2057400" cy="523220"/>
              </a:xfrm>
              <a:prstGeom prst="rect">
                <a:avLst/>
              </a:prstGeom>
              <a:noFill/>
              <a:ln>
                <a:noFill/>
              </a:ln>
            </p:spPr>
            <p:txBody>
              <a:bodyPr wrap="square" rtlCol="0">
                <a:spAutoFit/>
              </a:bodyPr>
              <a:lstStyle/>
              <a:p>
                <a:pPr algn="ctr"/>
                <a:r>
                  <a:rPr lang="en-US" sz="1400" b="1" dirty="0" smtClean="0">
                    <a:solidFill>
                      <a:schemeClr val="bg2">
                        <a:lumMod val="50000"/>
                      </a:schemeClr>
                    </a:solidFill>
                  </a:rPr>
                  <a:t>CSUs Adopt AAC&amp;U LEAP Outcomes</a:t>
                </a:r>
              </a:p>
            </p:txBody>
          </p:sp>
          <p:sp>
            <p:nvSpPr>
              <p:cNvPr id="41" name="TextBox 40"/>
              <p:cNvSpPr txBox="1"/>
              <p:nvPr/>
            </p:nvSpPr>
            <p:spPr>
              <a:xfrm>
                <a:off x="4876800" y="3760351"/>
                <a:ext cx="1533630" cy="1384995"/>
              </a:xfrm>
              <a:prstGeom prst="rect">
                <a:avLst/>
              </a:prstGeom>
              <a:noFill/>
              <a:ln>
                <a:noFill/>
              </a:ln>
            </p:spPr>
            <p:txBody>
              <a:bodyPr wrap="square" rtlCol="0">
                <a:spAutoFit/>
              </a:bodyPr>
              <a:lstStyle/>
              <a:p>
                <a:pPr algn="ctr"/>
                <a:r>
                  <a:rPr lang="en-US" sz="1400" b="1" dirty="0" smtClean="0"/>
                  <a:t>FLEX </a:t>
                </a:r>
                <a:br>
                  <a:rPr lang="en-US" sz="1400" b="1" dirty="0" smtClean="0"/>
                </a:br>
                <a:r>
                  <a:rPr lang="en-US" sz="1400" b="1" dirty="0" smtClean="0"/>
                  <a:t>Workshops -Interest in adopting AAC&amp;U LEAP Outcomes </a:t>
                </a:r>
                <a:endParaRPr lang="en-US" sz="1400" b="1" dirty="0"/>
              </a:p>
            </p:txBody>
          </p:sp>
        </p:grpSp>
        <p:sp>
          <p:nvSpPr>
            <p:cNvPr id="42" name="TextBox 41"/>
            <p:cNvSpPr txBox="1"/>
            <p:nvPr/>
          </p:nvSpPr>
          <p:spPr>
            <a:xfrm>
              <a:off x="1066800" y="4343400"/>
              <a:ext cx="2667000" cy="738664"/>
            </a:xfrm>
            <a:prstGeom prst="rect">
              <a:avLst/>
            </a:prstGeom>
            <a:noFill/>
          </p:spPr>
          <p:txBody>
            <a:bodyPr wrap="square" rtlCol="0">
              <a:spAutoFit/>
            </a:bodyPr>
            <a:lstStyle/>
            <a:p>
              <a:pPr algn="ctr"/>
              <a:r>
                <a:rPr lang="en-US" sz="1400" b="1" dirty="0" smtClean="0"/>
                <a:t>ILOs Opening Day  </a:t>
              </a:r>
              <a:br>
                <a:rPr lang="en-US" sz="1400" b="1" dirty="0" smtClean="0"/>
              </a:br>
              <a:r>
                <a:rPr lang="en-US" sz="1400" b="1" dirty="0" smtClean="0"/>
                <a:t>14 ILOs Based on AA/AS + CTE  + Basic Skills</a:t>
              </a:r>
            </a:p>
          </p:txBody>
        </p:sp>
        <p:cxnSp>
          <p:nvCxnSpPr>
            <p:cNvPr id="45" name="Straight Connector 44"/>
            <p:cNvCxnSpPr/>
            <p:nvPr/>
          </p:nvCxnSpPr>
          <p:spPr>
            <a:xfrm>
              <a:off x="7848600" y="36576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934200" y="4419601"/>
              <a:ext cx="1981200" cy="304800"/>
            </a:xfrm>
            <a:prstGeom prst="rect">
              <a:avLst/>
            </a:prstGeom>
            <a:noFill/>
            <a:ln>
              <a:solidFill>
                <a:schemeClr val="tx1"/>
              </a:solidFill>
            </a:ln>
          </p:spPr>
          <p:txBody>
            <a:bodyPr wrap="square" rtlCol="0">
              <a:spAutoFit/>
            </a:bodyPr>
            <a:lstStyle/>
            <a:p>
              <a:pPr algn="ctr"/>
              <a:r>
                <a:rPr lang="en-US" sz="1400" b="1" dirty="0" smtClean="0"/>
                <a:t>Spring  &amp; Fall 2013</a:t>
              </a:r>
              <a:endParaRPr lang="en-US" sz="1400" b="1" dirty="0"/>
            </a:p>
          </p:txBody>
        </p:sp>
        <p:sp>
          <p:nvSpPr>
            <p:cNvPr id="48" name="TextBox 47"/>
            <p:cNvSpPr txBox="1"/>
            <p:nvPr/>
          </p:nvSpPr>
          <p:spPr>
            <a:xfrm>
              <a:off x="6629400" y="2743200"/>
              <a:ext cx="2438400" cy="954107"/>
            </a:xfrm>
            <a:prstGeom prst="rect">
              <a:avLst/>
            </a:prstGeom>
            <a:noFill/>
            <a:ln>
              <a:noFill/>
            </a:ln>
          </p:spPr>
          <p:txBody>
            <a:bodyPr wrap="square" rtlCol="0">
              <a:spAutoFit/>
            </a:bodyPr>
            <a:lstStyle/>
            <a:p>
              <a:pPr algn="ctr"/>
              <a:r>
                <a:rPr lang="en-US" sz="1400" b="1" dirty="0" smtClean="0"/>
                <a:t>Research on ILO assessment at other colleges, conferences, networking</a:t>
              </a:r>
            </a:p>
          </p:txBody>
        </p:sp>
        <p:sp>
          <p:nvSpPr>
            <p:cNvPr id="49" name="TextBox 48"/>
            <p:cNvSpPr txBox="1"/>
            <p:nvPr/>
          </p:nvSpPr>
          <p:spPr>
            <a:xfrm>
              <a:off x="6705600" y="4800600"/>
              <a:ext cx="2438400" cy="954107"/>
            </a:xfrm>
            <a:prstGeom prst="rect">
              <a:avLst/>
            </a:prstGeom>
            <a:noFill/>
            <a:ln>
              <a:noFill/>
            </a:ln>
          </p:spPr>
          <p:txBody>
            <a:bodyPr wrap="square" rtlCol="0">
              <a:spAutoFit/>
            </a:bodyPr>
            <a:lstStyle/>
            <a:p>
              <a:pPr marL="285750" indent="-285750">
                <a:buClr>
                  <a:schemeClr val="tx2"/>
                </a:buClr>
                <a:buSzPct val="98000"/>
                <a:buFont typeface="Wingdings" charset="2"/>
                <a:buChar char="²"/>
              </a:pPr>
              <a:r>
                <a:rPr lang="en-US" sz="1400" b="1" dirty="0"/>
                <a:t>Signature Assignments</a:t>
              </a:r>
            </a:p>
            <a:p>
              <a:pPr marL="285750" indent="-285750">
                <a:buClr>
                  <a:schemeClr val="tx2"/>
                </a:buClr>
                <a:buSzPct val="98000"/>
                <a:buFont typeface="Wingdings" charset="2"/>
                <a:buChar char="²"/>
              </a:pPr>
              <a:r>
                <a:rPr lang="en-US" sz="1400" b="1" dirty="0" err="1" smtClean="0"/>
                <a:t>ePortfolios</a:t>
              </a:r>
              <a:endParaRPr lang="en-US" sz="1400" b="1" dirty="0" smtClean="0"/>
            </a:p>
            <a:p>
              <a:pPr marL="285750" indent="-285750">
                <a:buClr>
                  <a:schemeClr val="tx2"/>
                </a:buClr>
                <a:buSzPct val="98000"/>
                <a:buFont typeface="Wingdings" charset="2"/>
                <a:buChar char="²"/>
              </a:pPr>
              <a:r>
                <a:rPr lang="en-US" sz="1400" b="1" dirty="0" smtClean="0"/>
                <a:t>VALUE Rubrics</a:t>
              </a:r>
            </a:p>
            <a:p>
              <a:pPr marL="285750" indent="-285750">
                <a:buClr>
                  <a:schemeClr val="tx2"/>
                </a:buClr>
                <a:buSzPct val="98000"/>
                <a:buFont typeface="Wingdings" charset="2"/>
                <a:buChar char="²"/>
              </a:pPr>
              <a:r>
                <a:rPr lang="en-US" sz="1400" b="1" dirty="0" smtClean="0"/>
                <a:t>FLEX Workshops</a:t>
              </a:r>
            </a:p>
          </p:txBody>
        </p:sp>
      </p:grpSp>
    </p:spTree>
    <p:extLst>
      <p:ext uri="{BB962C8B-B14F-4D97-AF65-F5344CB8AC3E}">
        <p14:creationId xmlns:p14="http://schemas.microsoft.com/office/powerpoint/2010/main" val="1765800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838200"/>
            <a:ext cx="7772400" cy="1143000"/>
          </a:xfrm>
          <a:prstGeom prst="rect">
            <a:avLst/>
          </a:prstGeom>
        </p:spPr>
        <p:txBody>
          <a:bodyPr>
            <a:normAutofit fontScale="67500" lnSpcReduction="20000"/>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z="3000" b="1" smtClean="0"/>
              <a:t/>
            </a:r>
            <a:br>
              <a:rPr lang="en-US" sz="3000" b="1" smtClean="0"/>
            </a:br>
            <a:r>
              <a:rPr lang="en-US" sz="3000" smtClean="0"/>
              <a:t>Overview of ILO Development </a:t>
            </a:r>
            <a:br>
              <a:rPr lang="en-US" sz="3000" smtClean="0"/>
            </a:br>
            <a:r>
              <a:rPr lang="en-US" sz="3000" smtClean="0"/>
              <a:t>at COC</a:t>
            </a:r>
            <a:br>
              <a:rPr lang="en-US" sz="3000" smtClean="0"/>
            </a:br>
            <a:endParaRPr lang="en-US" sz="3000" dirty="0"/>
          </a:p>
        </p:txBody>
      </p:sp>
      <p:sp>
        <p:nvSpPr>
          <p:cNvPr id="22" name="Title 21"/>
          <p:cNvSpPr>
            <a:spLocks noGrp="1"/>
          </p:cNvSpPr>
          <p:nvPr>
            <p:ph type="title"/>
          </p:nvPr>
        </p:nvSpPr>
        <p:spPr/>
        <p:txBody>
          <a:bodyPr>
            <a:noAutofit/>
          </a:bodyPr>
          <a:lstStyle/>
          <a:p>
            <a:r>
              <a:rPr lang="en-US" b="1" dirty="0"/>
              <a:t/>
            </a:r>
            <a:br>
              <a:rPr lang="en-US" b="1" dirty="0"/>
            </a:br>
            <a:r>
              <a:rPr lang="en-US" dirty="0">
                <a:solidFill>
                  <a:schemeClr val="bg2"/>
                </a:solidFill>
              </a:rPr>
              <a:t>Overview of </a:t>
            </a:r>
            <a:r>
              <a:rPr lang="en-US" dirty="0" smtClean="0">
                <a:solidFill>
                  <a:schemeClr val="bg2"/>
                </a:solidFill>
              </a:rPr>
              <a:t>ILO </a:t>
            </a:r>
            <a:r>
              <a:rPr lang="en-US" dirty="0">
                <a:solidFill>
                  <a:schemeClr val="bg2"/>
                </a:solidFill>
              </a:rPr>
              <a:t>Development </a:t>
            </a:r>
            <a:r>
              <a:rPr lang="en-US" dirty="0"/>
              <a:t/>
            </a:r>
            <a:br>
              <a:rPr lang="en-US" dirty="0"/>
            </a:br>
            <a:endParaRPr lang="en-US" dirty="0"/>
          </a:p>
        </p:txBody>
      </p:sp>
      <p:sp>
        <p:nvSpPr>
          <p:cNvPr id="4" name="Slide Number Placeholder 4"/>
          <p:cNvSpPr>
            <a:spLocks noGrp="1"/>
          </p:cNvSpPr>
          <p:nvPr>
            <p:ph type="sldNum" sz="quarter" idx="12"/>
          </p:nvPr>
        </p:nvSpPr>
        <p:spPr/>
        <p:txBody>
          <a:bodyPr/>
          <a:lstStyle/>
          <a:p>
            <a:fld id="{9014EAB7-1A70-4CFA-8C56-B60A996B57E9}" type="slidenum">
              <a:rPr lang="en-US" smtClean="0"/>
              <a:pPr/>
              <a:t>4</a:t>
            </a:fld>
            <a:endParaRPr lang="en-US"/>
          </a:p>
        </p:txBody>
      </p:sp>
      <p:grpSp>
        <p:nvGrpSpPr>
          <p:cNvPr id="32" name="Group 31"/>
          <p:cNvGrpSpPr/>
          <p:nvPr/>
        </p:nvGrpSpPr>
        <p:grpSpPr>
          <a:xfrm>
            <a:off x="0" y="2057400"/>
            <a:ext cx="8991600" cy="4471987"/>
            <a:chOff x="-381000" y="1776413"/>
            <a:chExt cx="8991600" cy="4471987"/>
          </a:xfrm>
        </p:grpSpPr>
        <p:grpSp>
          <p:nvGrpSpPr>
            <p:cNvPr id="5" name="Group 4"/>
            <p:cNvGrpSpPr/>
            <p:nvPr/>
          </p:nvGrpSpPr>
          <p:grpSpPr>
            <a:xfrm>
              <a:off x="-228600" y="3352800"/>
              <a:ext cx="8382000" cy="1715869"/>
              <a:chOff x="-228600" y="2617351"/>
              <a:chExt cx="8382000" cy="1715869"/>
            </a:xfrm>
          </p:grpSpPr>
          <p:cxnSp>
            <p:nvCxnSpPr>
              <p:cNvPr id="6" name="Straight Connector 5"/>
              <p:cNvCxnSpPr/>
              <p:nvPr/>
            </p:nvCxnSpPr>
            <p:spPr>
              <a:xfrm>
                <a:off x="381000" y="3429000"/>
                <a:ext cx="777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 y="30480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3862864"/>
                <a:ext cx="1219200" cy="307777"/>
              </a:xfrm>
              <a:prstGeom prst="rect">
                <a:avLst/>
              </a:prstGeom>
              <a:noFill/>
              <a:ln>
                <a:solidFill>
                  <a:schemeClr val="tx1"/>
                </a:solidFill>
              </a:ln>
            </p:spPr>
            <p:txBody>
              <a:bodyPr wrap="square" rtlCol="0">
                <a:spAutoFit/>
              </a:bodyPr>
              <a:lstStyle/>
              <a:p>
                <a:pPr algn="ctr"/>
                <a:r>
                  <a:rPr lang="en-US" sz="1400" b="1" dirty="0" smtClean="0"/>
                  <a:t>Spring 2014</a:t>
                </a:r>
                <a:endParaRPr lang="en-US" sz="1400" b="1" dirty="0"/>
              </a:p>
            </p:txBody>
          </p:sp>
          <p:sp>
            <p:nvSpPr>
              <p:cNvPr id="9" name="TextBox 8"/>
              <p:cNvSpPr txBox="1"/>
              <p:nvPr/>
            </p:nvSpPr>
            <p:spPr>
              <a:xfrm>
                <a:off x="2743200" y="2743200"/>
                <a:ext cx="1295400" cy="307777"/>
              </a:xfrm>
              <a:prstGeom prst="rect">
                <a:avLst/>
              </a:prstGeom>
              <a:noFill/>
              <a:ln>
                <a:solidFill>
                  <a:schemeClr val="tx1"/>
                </a:solidFill>
              </a:ln>
            </p:spPr>
            <p:txBody>
              <a:bodyPr wrap="square" rtlCol="0">
                <a:spAutoFit/>
              </a:bodyPr>
              <a:lstStyle/>
              <a:p>
                <a:pPr algn="ctr"/>
                <a:r>
                  <a:rPr lang="en-US" sz="1400" b="1" dirty="0" smtClean="0"/>
                  <a:t>Mar-April</a:t>
                </a:r>
                <a:endParaRPr lang="en-US" sz="1400" b="1" dirty="0"/>
              </a:p>
            </p:txBody>
          </p:sp>
          <p:cxnSp>
            <p:nvCxnSpPr>
              <p:cNvPr id="10" name="Straight Connector 9"/>
              <p:cNvCxnSpPr/>
              <p:nvPr/>
            </p:nvCxnSpPr>
            <p:spPr>
              <a:xfrm>
                <a:off x="1828800" y="29718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76800" y="30480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30480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4600" y="31242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43400" y="3810000"/>
                <a:ext cx="1143000" cy="523220"/>
              </a:xfrm>
              <a:prstGeom prst="rect">
                <a:avLst/>
              </a:prstGeom>
              <a:noFill/>
              <a:ln>
                <a:solidFill>
                  <a:schemeClr val="tx1"/>
                </a:solidFill>
              </a:ln>
            </p:spPr>
            <p:txBody>
              <a:bodyPr wrap="square" rtlCol="0">
                <a:spAutoFit/>
              </a:bodyPr>
              <a:lstStyle/>
              <a:p>
                <a:pPr algn="ctr"/>
                <a:r>
                  <a:rPr lang="en-US" sz="1400" b="1" dirty="0" smtClean="0"/>
                  <a:t>March &amp; May</a:t>
                </a:r>
                <a:endParaRPr lang="en-US" sz="1400" b="1" dirty="0"/>
              </a:p>
            </p:txBody>
          </p:sp>
          <p:sp>
            <p:nvSpPr>
              <p:cNvPr id="16" name="TextBox 15"/>
              <p:cNvSpPr txBox="1"/>
              <p:nvPr/>
            </p:nvSpPr>
            <p:spPr>
              <a:xfrm>
                <a:off x="5715000" y="2766774"/>
                <a:ext cx="1371600" cy="307777"/>
              </a:xfrm>
              <a:prstGeom prst="rect">
                <a:avLst/>
              </a:prstGeom>
              <a:noFill/>
              <a:ln>
                <a:solidFill>
                  <a:schemeClr val="tx1"/>
                </a:solidFill>
              </a:ln>
            </p:spPr>
            <p:txBody>
              <a:bodyPr wrap="square" rtlCol="0">
                <a:spAutoFit/>
              </a:bodyPr>
              <a:lstStyle/>
              <a:p>
                <a:pPr algn="ctr"/>
                <a:r>
                  <a:rPr lang="en-US" sz="1400" b="1" dirty="0" smtClean="0"/>
                  <a:t>May &amp; June</a:t>
                </a:r>
                <a:endParaRPr lang="en-US" sz="1400" b="1" dirty="0"/>
              </a:p>
            </p:txBody>
          </p:sp>
          <p:sp>
            <p:nvSpPr>
              <p:cNvPr id="17" name="TextBox 16"/>
              <p:cNvSpPr txBox="1"/>
              <p:nvPr/>
            </p:nvSpPr>
            <p:spPr>
              <a:xfrm>
                <a:off x="1371600" y="2617351"/>
                <a:ext cx="990600" cy="307777"/>
              </a:xfrm>
              <a:prstGeom prst="rect">
                <a:avLst/>
              </a:prstGeom>
              <a:noFill/>
              <a:ln>
                <a:solidFill>
                  <a:schemeClr val="tx1"/>
                </a:solidFill>
              </a:ln>
            </p:spPr>
            <p:txBody>
              <a:bodyPr wrap="square" rtlCol="0">
                <a:spAutoFit/>
              </a:bodyPr>
              <a:lstStyle/>
              <a:p>
                <a:pPr algn="ctr"/>
                <a:r>
                  <a:rPr lang="en-US" sz="1400" b="1" dirty="0" smtClean="0"/>
                  <a:t>Fall 2014</a:t>
                </a:r>
                <a:endParaRPr lang="en-US" sz="1400" b="1" dirty="0"/>
              </a:p>
            </p:txBody>
          </p:sp>
          <p:sp>
            <p:nvSpPr>
              <p:cNvPr id="18" name="TextBox 17"/>
              <p:cNvSpPr txBox="1"/>
              <p:nvPr/>
            </p:nvSpPr>
            <p:spPr>
              <a:xfrm>
                <a:off x="2743200" y="3810000"/>
                <a:ext cx="1295400" cy="523220"/>
              </a:xfrm>
              <a:prstGeom prst="rect">
                <a:avLst/>
              </a:prstGeom>
              <a:noFill/>
              <a:ln>
                <a:noFill/>
              </a:ln>
            </p:spPr>
            <p:txBody>
              <a:bodyPr wrap="square" rtlCol="0">
                <a:spAutoFit/>
              </a:bodyPr>
              <a:lstStyle/>
              <a:p>
                <a:pPr algn="ctr"/>
                <a:r>
                  <a:rPr lang="en-US" sz="1400" b="1" dirty="0" smtClean="0"/>
                  <a:t>Division Roadshows</a:t>
                </a:r>
                <a:endParaRPr lang="en-US" sz="1400" b="1" dirty="0"/>
              </a:p>
            </p:txBody>
          </p:sp>
        </p:grpSp>
        <p:sp>
          <p:nvSpPr>
            <p:cNvPr id="21" name="TextBox 20"/>
            <p:cNvSpPr txBox="1"/>
            <p:nvPr/>
          </p:nvSpPr>
          <p:spPr>
            <a:xfrm>
              <a:off x="-381000" y="1776413"/>
              <a:ext cx="1752600" cy="2246769"/>
            </a:xfrm>
            <a:prstGeom prst="rect">
              <a:avLst/>
            </a:prstGeom>
            <a:noFill/>
          </p:spPr>
          <p:txBody>
            <a:bodyPr wrap="square" rtlCol="0">
              <a:spAutoFit/>
            </a:bodyPr>
            <a:lstStyle/>
            <a:p>
              <a:pPr algn="ctr"/>
              <a:r>
                <a:rPr lang="en-US" sz="1400" b="1" dirty="0" smtClean="0"/>
                <a:t>1</a:t>
              </a:r>
              <a:r>
                <a:rPr lang="en-US" sz="1400" b="1" baseline="30000" dirty="0" smtClean="0"/>
                <a:t>st</a:t>
              </a:r>
              <a:r>
                <a:rPr lang="en-US" sz="1400" b="1" dirty="0" smtClean="0"/>
                <a:t> Day of </a:t>
              </a:r>
              <a:br>
                <a:rPr lang="en-US" sz="1400" b="1" dirty="0" smtClean="0"/>
              </a:br>
              <a:r>
                <a:rPr lang="en-US" sz="1400" b="1" dirty="0" smtClean="0"/>
                <a:t>Assessment</a:t>
              </a:r>
            </a:p>
            <a:p>
              <a:pPr algn="ctr"/>
              <a:r>
                <a:rPr lang="en-GB" sz="1400" dirty="0" smtClean="0"/>
                <a:t>“</a:t>
              </a:r>
              <a:r>
                <a:rPr lang="en-GB" sz="1400" i="1" dirty="0" smtClean="0"/>
                <a:t>Improving </a:t>
              </a:r>
              <a:r>
                <a:rPr lang="en-GB" sz="1400" i="1" dirty="0"/>
                <a:t>Student Learning and Capturing </a:t>
              </a:r>
              <a:r>
                <a:rPr lang="en-GB" sz="1400" i="1" dirty="0" smtClean="0"/>
                <a:t>Evidence</a:t>
              </a:r>
              <a:r>
                <a:rPr lang="en-GB" sz="1400" dirty="0" smtClean="0"/>
                <a:t>”</a:t>
              </a:r>
            </a:p>
            <a:p>
              <a:pPr marL="285750" indent="-285750">
                <a:buFont typeface="Wingdings" charset="2"/>
                <a:buChar char="²"/>
              </a:pPr>
              <a:r>
                <a:rPr lang="en-GB" sz="1400" dirty="0" smtClean="0"/>
                <a:t>Alignment</a:t>
              </a:r>
            </a:p>
            <a:p>
              <a:pPr marL="285750" indent="-285750">
                <a:buFont typeface="Wingdings" charset="2"/>
                <a:buChar char="²"/>
              </a:pPr>
              <a:r>
                <a:rPr lang="en-GB" sz="1400" dirty="0" smtClean="0"/>
                <a:t>Signature Assignments</a:t>
              </a:r>
              <a:r>
                <a:rPr lang="en-US" sz="1400" dirty="0" smtClean="0"/>
                <a:t> </a:t>
              </a:r>
            </a:p>
            <a:p>
              <a:pPr algn="ctr"/>
              <a:endParaRPr lang="en-US" sz="1400" dirty="0" smtClean="0"/>
            </a:p>
          </p:txBody>
        </p:sp>
        <p:sp>
          <p:nvSpPr>
            <p:cNvPr id="24" name="TextBox 23"/>
            <p:cNvSpPr txBox="1"/>
            <p:nvPr/>
          </p:nvSpPr>
          <p:spPr>
            <a:xfrm>
              <a:off x="1066800" y="4430018"/>
              <a:ext cx="1600200" cy="1384995"/>
            </a:xfrm>
            <a:prstGeom prst="rect">
              <a:avLst/>
            </a:prstGeom>
            <a:noFill/>
            <a:ln>
              <a:noFill/>
            </a:ln>
          </p:spPr>
          <p:txBody>
            <a:bodyPr wrap="square" rtlCol="0">
              <a:spAutoFit/>
            </a:bodyPr>
            <a:lstStyle/>
            <a:p>
              <a:pPr algn="ctr"/>
              <a:r>
                <a:rPr lang="en-US" sz="1400" b="1" dirty="0" smtClean="0"/>
                <a:t>2</a:t>
              </a:r>
              <a:r>
                <a:rPr lang="en-US" sz="1400" b="1" baseline="30000" dirty="0" smtClean="0"/>
                <a:t>nd</a:t>
              </a:r>
              <a:r>
                <a:rPr lang="en-US" sz="1400" b="1" dirty="0" smtClean="0"/>
                <a:t> Day of Assessment</a:t>
              </a:r>
              <a:br>
                <a:rPr lang="en-US" sz="1400" b="1" dirty="0" smtClean="0"/>
              </a:br>
              <a:r>
                <a:rPr lang="en-US" sz="1400" b="1" dirty="0" smtClean="0"/>
                <a:t>“</a:t>
              </a:r>
              <a:r>
                <a:rPr lang="en-GB" sz="1400" i="1" dirty="0" smtClean="0"/>
                <a:t>Authentic </a:t>
              </a:r>
              <a:r>
                <a:rPr lang="en-GB" sz="1400" i="1" dirty="0"/>
                <a:t>Teaching, Learning &amp; </a:t>
              </a:r>
              <a:r>
                <a:rPr lang="en-GB" sz="1400" i="1" dirty="0" smtClean="0"/>
                <a:t>Assessment</a:t>
              </a:r>
              <a:r>
                <a:rPr lang="en-GB" sz="1400" dirty="0" smtClean="0"/>
                <a:t>”</a:t>
              </a:r>
            </a:p>
          </p:txBody>
        </p:sp>
        <p:sp>
          <p:nvSpPr>
            <p:cNvPr id="25" name="Rectangle 24"/>
            <p:cNvSpPr/>
            <p:nvPr/>
          </p:nvSpPr>
          <p:spPr>
            <a:xfrm>
              <a:off x="2743200" y="1852613"/>
              <a:ext cx="5715000" cy="369332"/>
            </a:xfrm>
            <a:prstGeom prst="rect">
              <a:avLst/>
            </a:prstGeom>
            <a:solidFill>
              <a:schemeClr val="bg2">
                <a:lumMod val="60000"/>
                <a:lumOff val="40000"/>
              </a:schemeClr>
            </a:solidFill>
            <a:ln>
              <a:solidFill>
                <a:schemeClr val="tx1"/>
              </a:solidFill>
            </a:ln>
          </p:spPr>
          <p:txBody>
            <a:bodyPr wrap="square">
              <a:spAutoFit/>
            </a:bodyPr>
            <a:lstStyle/>
            <a:p>
              <a:pPr algn="ctr"/>
              <a:r>
                <a:rPr lang="en-US" b="1" dirty="0" smtClean="0"/>
                <a:t>2015</a:t>
              </a:r>
              <a:endParaRPr lang="en-US" b="1" dirty="0"/>
            </a:p>
          </p:txBody>
        </p:sp>
        <p:sp>
          <p:nvSpPr>
            <p:cNvPr id="27" name="Rectangle 26"/>
            <p:cNvSpPr/>
            <p:nvPr/>
          </p:nvSpPr>
          <p:spPr>
            <a:xfrm>
              <a:off x="4114800" y="2233613"/>
              <a:ext cx="1600200" cy="1815882"/>
            </a:xfrm>
            <a:prstGeom prst="rect">
              <a:avLst/>
            </a:prstGeom>
          </p:spPr>
          <p:txBody>
            <a:bodyPr wrap="square">
              <a:spAutoFit/>
            </a:bodyPr>
            <a:lstStyle/>
            <a:p>
              <a:pPr algn="ctr"/>
              <a:r>
                <a:rPr lang="en-US" sz="1400" b="1" dirty="0" smtClean="0"/>
                <a:t>Two More </a:t>
              </a:r>
              <a:br>
                <a:rPr lang="en-US" sz="1400" b="1" dirty="0" smtClean="0"/>
              </a:br>
              <a:r>
                <a:rPr lang="en-US" sz="1400" b="1" dirty="0" smtClean="0"/>
                <a:t>“Days </a:t>
              </a:r>
              <a:r>
                <a:rPr lang="en-US" sz="1400" b="1" dirty="0"/>
                <a:t>of </a:t>
              </a:r>
              <a:br>
                <a:rPr lang="en-US" sz="1400" b="1" dirty="0"/>
              </a:br>
              <a:r>
                <a:rPr lang="en-US" sz="1400" b="1" dirty="0" smtClean="0"/>
                <a:t>Assessment”</a:t>
              </a:r>
              <a:br>
                <a:rPr lang="en-US" sz="1400" b="1" dirty="0" smtClean="0"/>
              </a:br>
              <a:r>
                <a:rPr lang="en-US" sz="1400" b="1" dirty="0" smtClean="0"/>
                <a:t>“</a:t>
              </a:r>
              <a:r>
                <a:rPr lang="en-GB" sz="1400" i="1" dirty="0" smtClean="0"/>
                <a:t>Authentic </a:t>
              </a:r>
              <a:r>
                <a:rPr lang="en-GB" sz="1400" i="1" dirty="0"/>
                <a:t>&amp; Effective Institutional Assessment</a:t>
              </a:r>
              <a:r>
                <a:rPr lang="en-US" sz="1400" i="1" dirty="0"/>
                <a:t> </a:t>
              </a:r>
              <a:r>
                <a:rPr lang="en-US" sz="1400" dirty="0" smtClean="0"/>
                <a:t>“</a:t>
              </a:r>
              <a:endParaRPr lang="en-US" sz="1400" b="1" dirty="0" smtClean="0"/>
            </a:p>
            <a:p>
              <a:pPr algn="ctr"/>
              <a:endParaRPr lang="en-US" sz="1400" b="1" dirty="0"/>
            </a:p>
          </p:txBody>
        </p:sp>
        <p:sp>
          <p:nvSpPr>
            <p:cNvPr id="28" name="TextBox 27"/>
            <p:cNvSpPr txBox="1"/>
            <p:nvPr/>
          </p:nvSpPr>
          <p:spPr>
            <a:xfrm>
              <a:off x="5486400" y="4647962"/>
              <a:ext cx="1905000" cy="1600438"/>
            </a:xfrm>
            <a:prstGeom prst="rect">
              <a:avLst/>
            </a:prstGeom>
            <a:noFill/>
          </p:spPr>
          <p:txBody>
            <a:bodyPr wrap="square" rtlCol="0">
              <a:spAutoFit/>
            </a:bodyPr>
            <a:lstStyle/>
            <a:p>
              <a:pPr algn="ctr"/>
              <a:r>
                <a:rPr lang="en-US" sz="1400" b="1" dirty="0" smtClean="0"/>
                <a:t>1</a:t>
              </a:r>
              <a:r>
                <a:rPr lang="en-US" sz="1400" b="1" baseline="30000" dirty="0" smtClean="0"/>
                <a:t>st</a:t>
              </a:r>
              <a:r>
                <a:rPr lang="en-US" sz="1400" b="1" dirty="0" smtClean="0"/>
                <a:t> Survey of ILOs</a:t>
              </a:r>
              <a:br>
                <a:rPr lang="en-US" sz="1400" b="1" dirty="0" smtClean="0"/>
              </a:br>
              <a:r>
                <a:rPr lang="en-US" sz="1400" b="1" dirty="0" smtClean="0"/>
                <a:t>“</a:t>
              </a:r>
              <a:r>
                <a:rPr lang="en-US" sz="1400" i="1" dirty="0" smtClean="0"/>
                <a:t>Thinking </a:t>
              </a:r>
              <a:r>
                <a:rPr lang="en-US" sz="1400" i="1" dirty="0"/>
                <a:t>Critically about </a:t>
              </a:r>
              <a:r>
                <a:rPr lang="en-US" sz="1400" i="1" dirty="0" smtClean="0"/>
                <a:t>Critical Thinking</a:t>
              </a:r>
              <a:r>
                <a:rPr lang="en-US" sz="1400" dirty="0" smtClean="0"/>
                <a:t>”</a:t>
              </a:r>
            </a:p>
            <a:p>
              <a:pPr algn="ctr"/>
              <a:r>
                <a:rPr lang="en-US" sz="1400" dirty="0" smtClean="0"/>
                <a:t>Workshop with Guest Julie Stein, CSU-East Bay</a:t>
              </a:r>
            </a:p>
          </p:txBody>
        </p:sp>
        <p:cxnSp>
          <p:nvCxnSpPr>
            <p:cNvPr id="29" name="Straight Connector 28"/>
            <p:cNvCxnSpPr/>
            <p:nvPr/>
          </p:nvCxnSpPr>
          <p:spPr>
            <a:xfrm>
              <a:off x="7772400" y="3885962"/>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391400" y="4647962"/>
              <a:ext cx="1189055" cy="738664"/>
            </a:xfrm>
            <a:prstGeom prst="rect">
              <a:avLst/>
            </a:prstGeom>
            <a:noFill/>
            <a:ln>
              <a:solidFill>
                <a:schemeClr val="tx1"/>
              </a:solidFill>
            </a:ln>
          </p:spPr>
          <p:txBody>
            <a:bodyPr wrap="square" rtlCol="0">
              <a:spAutoFit/>
            </a:bodyPr>
            <a:lstStyle/>
            <a:p>
              <a:pPr algn="ctr"/>
              <a:r>
                <a:rPr lang="en-US" sz="1400" b="1" dirty="0" smtClean="0"/>
                <a:t>August, September 2015</a:t>
              </a:r>
              <a:endParaRPr lang="en-US" sz="1400" b="1" dirty="0"/>
            </a:p>
          </p:txBody>
        </p:sp>
        <p:sp>
          <p:nvSpPr>
            <p:cNvPr id="31" name="TextBox 30"/>
            <p:cNvSpPr txBox="1"/>
            <p:nvPr/>
          </p:nvSpPr>
          <p:spPr>
            <a:xfrm>
              <a:off x="7086600" y="2998113"/>
              <a:ext cx="1524000" cy="738664"/>
            </a:xfrm>
            <a:prstGeom prst="rect">
              <a:avLst/>
            </a:prstGeom>
            <a:noFill/>
          </p:spPr>
          <p:txBody>
            <a:bodyPr wrap="square" rtlCol="0">
              <a:spAutoFit/>
            </a:bodyPr>
            <a:lstStyle/>
            <a:p>
              <a:pPr algn="ctr"/>
              <a:r>
                <a:rPr lang="en-US" sz="1400" b="1" dirty="0" smtClean="0"/>
                <a:t>2</a:t>
              </a:r>
              <a:r>
                <a:rPr lang="en-US" sz="1400" b="1" baseline="30000" dirty="0" smtClean="0"/>
                <a:t>nd</a:t>
              </a:r>
              <a:r>
                <a:rPr lang="en-US" sz="1400" b="1" dirty="0" smtClean="0"/>
                <a:t> Survey on ILOs</a:t>
              </a:r>
            </a:p>
            <a:p>
              <a:pPr algn="ctr"/>
              <a:r>
                <a:rPr lang="en-US" sz="1400" b="1" dirty="0" smtClean="0"/>
                <a:t>Opening Day</a:t>
              </a:r>
            </a:p>
          </p:txBody>
        </p:sp>
      </p:grpSp>
      <p:sp>
        <p:nvSpPr>
          <p:cNvPr id="33" name="Rectangle 32"/>
          <p:cNvSpPr/>
          <p:nvPr/>
        </p:nvSpPr>
        <p:spPr>
          <a:xfrm>
            <a:off x="1600200" y="5960902"/>
            <a:ext cx="3124200" cy="738664"/>
          </a:xfrm>
          <a:prstGeom prst="rect">
            <a:avLst/>
          </a:prstGeom>
        </p:spPr>
        <p:txBody>
          <a:bodyPr wrap="square">
            <a:spAutoFit/>
          </a:bodyPr>
          <a:lstStyle/>
          <a:p>
            <a:pPr marL="285750" indent="-285750">
              <a:buFont typeface="Wingdings" charset="2"/>
              <a:buChar char="²"/>
            </a:pPr>
            <a:r>
              <a:rPr lang="en-GB" sz="1400" dirty="0" smtClean="0"/>
              <a:t>LEAP Outcomes</a:t>
            </a:r>
            <a:endParaRPr lang="en-GB" sz="1400" dirty="0"/>
          </a:p>
          <a:p>
            <a:pPr marL="285750" indent="-285750">
              <a:buFont typeface="Wingdings" charset="2"/>
              <a:buChar char="²"/>
            </a:pPr>
            <a:r>
              <a:rPr lang="en-GB" sz="1400" dirty="0"/>
              <a:t>Signature Assignments </a:t>
            </a:r>
          </a:p>
          <a:p>
            <a:pPr marL="285750" indent="-285750">
              <a:buFont typeface="Wingdings" charset="2"/>
              <a:buChar char="²"/>
            </a:pPr>
            <a:r>
              <a:rPr lang="en-GB" sz="1400" dirty="0" err="1"/>
              <a:t>ePortfolio</a:t>
            </a:r>
            <a:r>
              <a:rPr lang="en-US" sz="1400" dirty="0"/>
              <a:t> </a:t>
            </a:r>
            <a:endParaRPr lang="en-US" sz="1400" b="1" dirty="0"/>
          </a:p>
        </p:txBody>
      </p:sp>
    </p:spTree>
    <p:extLst>
      <p:ext uri="{BB962C8B-B14F-4D97-AF65-F5344CB8AC3E}">
        <p14:creationId xmlns:p14="http://schemas.microsoft.com/office/powerpoint/2010/main" val="1314064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838200"/>
            <a:ext cx="7772400" cy="1143000"/>
          </a:xfrm>
          <a:prstGeom prst="rect">
            <a:avLst/>
          </a:prstGeom>
        </p:spPr>
        <p:txBody>
          <a:bodyPr>
            <a:normAutofit fontScale="67500" lnSpcReduction="20000"/>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z="3000" b="1" smtClean="0"/>
              <a:t/>
            </a:r>
            <a:br>
              <a:rPr lang="en-US" sz="3000" b="1" smtClean="0"/>
            </a:br>
            <a:r>
              <a:rPr lang="en-US" sz="3000" smtClean="0"/>
              <a:t>Overview of ILO Development </a:t>
            </a:r>
            <a:br>
              <a:rPr lang="en-US" sz="3000" smtClean="0"/>
            </a:br>
            <a:r>
              <a:rPr lang="en-US" sz="3000" smtClean="0"/>
              <a:t>at COC</a:t>
            </a:r>
            <a:br>
              <a:rPr lang="en-US" sz="3000" smtClean="0"/>
            </a:br>
            <a:endParaRPr lang="en-US" sz="3000" dirty="0"/>
          </a:p>
        </p:txBody>
      </p:sp>
      <p:sp>
        <p:nvSpPr>
          <p:cNvPr id="22" name="Title 21"/>
          <p:cNvSpPr>
            <a:spLocks noGrp="1"/>
          </p:cNvSpPr>
          <p:nvPr>
            <p:ph type="title"/>
          </p:nvPr>
        </p:nvSpPr>
        <p:spPr/>
        <p:txBody>
          <a:bodyPr>
            <a:noAutofit/>
          </a:bodyPr>
          <a:lstStyle/>
          <a:p>
            <a:r>
              <a:rPr lang="en-US" b="1" dirty="0"/>
              <a:t/>
            </a:r>
            <a:br>
              <a:rPr lang="en-US" b="1" dirty="0"/>
            </a:br>
            <a:r>
              <a:rPr lang="en-US" dirty="0">
                <a:solidFill>
                  <a:schemeClr val="bg2"/>
                </a:solidFill>
              </a:rPr>
              <a:t>Overview of </a:t>
            </a:r>
            <a:r>
              <a:rPr lang="en-US" dirty="0" smtClean="0">
                <a:solidFill>
                  <a:schemeClr val="bg2"/>
                </a:solidFill>
              </a:rPr>
              <a:t>ILO </a:t>
            </a:r>
            <a:r>
              <a:rPr lang="en-US" dirty="0">
                <a:solidFill>
                  <a:schemeClr val="bg2"/>
                </a:solidFill>
              </a:rPr>
              <a:t>Development </a:t>
            </a:r>
            <a:r>
              <a:rPr lang="en-US" dirty="0"/>
              <a:t/>
            </a:r>
            <a:br>
              <a:rPr lang="en-US" dirty="0"/>
            </a:br>
            <a:endParaRPr lang="en-US" dirty="0"/>
          </a:p>
        </p:txBody>
      </p:sp>
      <p:sp>
        <p:nvSpPr>
          <p:cNvPr id="4" name="Slide Number Placeholder 4"/>
          <p:cNvSpPr>
            <a:spLocks noGrp="1"/>
          </p:cNvSpPr>
          <p:nvPr>
            <p:ph type="sldNum" sz="quarter" idx="12"/>
          </p:nvPr>
        </p:nvSpPr>
        <p:spPr/>
        <p:txBody>
          <a:bodyPr/>
          <a:lstStyle/>
          <a:p>
            <a:fld id="{9014EAB7-1A70-4CFA-8C56-B60A996B57E9}" type="slidenum">
              <a:rPr lang="en-US" smtClean="0"/>
              <a:pPr/>
              <a:t>5</a:t>
            </a:fld>
            <a:endParaRPr lang="en-US"/>
          </a:p>
        </p:txBody>
      </p:sp>
      <p:grpSp>
        <p:nvGrpSpPr>
          <p:cNvPr id="32" name="Group 31"/>
          <p:cNvGrpSpPr/>
          <p:nvPr/>
        </p:nvGrpSpPr>
        <p:grpSpPr>
          <a:xfrm>
            <a:off x="-12290" y="2326370"/>
            <a:ext cx="8686800" cy="3637214"/>
            <a:chOff x="-228600" y="1852613"/>
            <a:chExt cx="8686800" cy="3637214"/>
          </a:xfrm>
        </p:grpSpPr>
        <p:grpSp>
          <p:nvGrpSpPr>
            <p:cNvPr id="5" name="Group 4"/>
            <p:cNvGrpSpPr/>
            <p:nvPr/>
          </p:nvGrpSpPr>
          <p:grpSpPr>
            <a:xfrm>
              <a:off x="-228600" y="3348334"/>
              <a:ext cx="8382000" cy="2141493"/>
              <a:chOff x="-228600" y="2612885"/>
              <a:chExt cx="8382000" cy="2141493"/>
            </a:xfrm>
          </p:grpSpPr>
          <p:cxnSp>
            <p:nvCxnSpPr>
              <p:cNvPr id="6" name="Straight Connector 5"/>
              <p:cNvCxnSpPr/>
              <p:nvPr/>
            </p:nvCxnSpPr>
            <p:spPr>
              <a:xfrm>
                <a:off x="381000" y="3429000"/>
                <a:ext cx="777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 y="30480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2612885"/>
                <a:ext cx="1219200" cy="307777"/>
              </a:xfrm>
              <a:prstGeom prst="rect">
                <a:avLst/>
              </a:prstGeom>
              <a:noFill/>
              <a:ln>
                <a:solidFill>
                  <a:schemeClr val="tx1"/>
                </a:solidFill>
              </a:ln>
            </p:spPr>
            <p:txBody>
              <a:bodyPr wrap="square" rtlCol="0">
                <a:spAutoFit/>
              </a:bodyPr>
              <a:lstStyle/>
              <a:p>
                <a:pPr algn="ctr"/>
                <a:r>
                  <a:rPr lang="en-US" sz="1400" b="1" dirty="0" smtClean="0"/>
                  <a:t>March</a:t>
                </a:r>
                <a:endParaRPr lang="en-US" sz="1400" b="1" dirty="0"/>
              </a:p>
            </p:txBody>
          </p:sp>
          <p:sp>
            <p:nvSpPr>
              <p:cNvPr id="9" name="TextBox 8"/>
              <p:cNvSpPr txBox="1"/>
              <p:nvPr/>
            </p:nvSpPr>
            <p:spPr>
              <a:xfrm>
                <a:off x="2846004" y="2728022"/>
                <a:ext cx="1295400" cy="307777"/>
              </a:xfrm>
              <a:prstGeom prst="rect">
                <a:avLst/>
              </a:prstGeom>
              <a:noFill/>
              <a:ln>
                <a:solidFill>
                  <a:schemeClr val="tx1"/>
                </a:solidFill>
              </a:ln>
            </p:spPr>
            <p:txBody>
              <a:bodyPr wrap="square" rtlCol="0">
                <a:spAutoFit/>
              </a:bodyPr>
              <a:lstStyle/>
              <a:p>
                <a:pPr algn="ctr"/>
                <a:r>
                  <a:rPr lang="en-US" sz="1400" b="1" dirty="0" smtClean="0"/>
                  <a:t>May </a:t>
                </a:r>
                <a:endParaRPr lang="en-US" sz="1400" b="1" dirty="0"/>
              </a:p>
            </p:txBody>
          </p:sp>
          <p:cxnSp>
            <p:nvCxnSpPr>
              <p:cNvPr id="10" name="Straight Connector 9"/>
              <p:cNvCxnSpPr/>
              <p:nvPr/>
            </p:nvCxnSpPr>
            <p:spPr>
              <a:xfrm>
                <a:off x="1828800" y="29718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98910" y="3081408"/>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67600" y="3081408"/>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81800" y="2713166"/>
                <a:ext cx="1371600" cy="307777"/>
              </a:xfrm>
              <a:prstGeom prst="rect">
                <a:avLst/>
              </a:prstGeom>
              <a:noFill/>
              <a:ln>
                <a:solidFill>
                  <a:schemeClr val="tx1"/>
                </a:solidFill>
              </a:ln>
            </p:spPr>
            <p:txBody>
              <a:bodyPr wrap="square" rtlCol="0">
                <a:spAutoFit/>
              </a:bodyPr>
              <a:lstStyle/>
              <a:p>
                <a:pPr algn="ctr"/>
                <a:r>
                  <a:rPr lang="en-US" sz="1400" b="1" dirty="0" smtClean="0"/>
                  <a:t>November</a:t>
                </a:r>
                <a:endParaRPr lang="en-US" sz="1400" b="1" dirty="0"/>
              </a:p>
            </p:txBody>
          </p:sp>
          <p:sp>
            <p:nvSpPr>
              <p:cNvPr id="17" name="TextBox 16"/>
              <p:cNvSpPr txBox="1"/>
              <p:nvPr/>
            </p:nvSpPr>
            <p:spPr>
              <a:xfrm>
                <a:off x="1305955" y="3783450"/>
                <a:ext cx="1133312" cy="307777"/>
              </a:xfrm>
              <a:prstGeom prst="rect">
                <a:avLst/>
              </a:prstGeom>
              <a:noFill/>
              <a:ln>
                <a:solidFill>
                  <a:schemeClr val="tx1"/>
                </a:solidFill>
              </a:ln>
            </p:spPr>
            <p:txBody>
              <a:bodyPr wrap="square" rtlCol="0">
                <a:spAutoFit/>
              </a:bodyPr>
              <a:lstStyle/>
              <a:p>
                <a:pPr algn="ctr"/>
                <a:r>
                  <a:rPr lang="en-US" sz="1400" b="1" dirty="0" smtClean="0"/>
                  <a:t>May</a:t>
                </a:r>
                <a:endParaRPr lang="en-US" sz="1400" b="1" dirty="0"/>
              </a:p>
            </p:txBody>
          </p:sp>
          <p:sp>
            <p:nvSpPr>
              <p:cNvPr id="18" name="TextBox 17"/>
              <p:cNvSpPr txBox="1"/>
              <p:nvPr/>
            </p:nvSpPr>
            <p:spPr>
              <a:xfrm>
                <a:off x="3020130" y="3800271"/>
                <a:ext cx="1295400" cy="954107"/>
              </a:xfrm>
              <a:prstGeom prst="rect">
                <a:avLst/>
              </a:prstGeom>
              <a:noFill/>
              <a:ln>
                <a:noFill/>
              </a:ln>
            </p:spPr>
            <p:txBody>
              <a:bodyPr wrap="square" rtlCol="0">
                <a:spAutoFit/>
              </a:bodyPr>
              <a:lstStyle/>
              <a:p>
                <a:pPr algn="ctr"/>
                <a:r>
                  <a:rPr lang="en-US" sz="1400" b="1" dirty="0" smtClean="0"/>
                  <a:t>Academic Senate Approval of ILOs </a:t>
                </a:r>
                <a:endParaRPr lang="en-US" sz="1400" b="1" dirty="0"/>
              </a:p>
            </p:txBody>
          </p:sp>
        </p:grpSp>
        <p:sp>
          <p:nvSpPr>
            <p:cNvPr id="24" name="TextBox 23"/>
            <p:cNvSpPr txBox="1"/>
            <p:nvPr/>
          </p:nvSpPr>
          <p:spPr>
            <a:xfrm>
              <a:off x="975209" y="2454352"/>
              <a:ext cx="1776764" cy="1169551"/>
            </a:xfrm>
            <a:prstGeom prst="rect">
              <a:avLst/>
            </a:prstGeom>
            <a:noFill/>
            <a:ln>
              <a:noFill/>
            </a:ln>
          </p:spPr>
          <p:txBody>
            <a:bodyPr wrap="square" rtlCol="0">
              <a:spAutoFit/>
            </a:bodyPr>
            <a:lstStyle/>
            <a:p>
              <a:pPr algn="ctr"/>
              <a:r>
                <a:rPr lang="en-US" sz="1400" b="1" dirty="0" smtClean="0"/>
                <a:t>Day of Assessment</a:t>
              </a:r>
              <a:br>
                <a:rPr lang="en-US" sz="1400" b="1" dirty="0" smtClean="0"/>
              </a:br>
              <a:r>
                <a:rPr lang="en-US" sz="1400" b="1" dirty="0"/>
                <a:t>“</a:t>
              </a:r>
              <a:r>
                <a:rPr lang="en-GB" sz="1400" i="1" dirty="0"/>
                <a:t>Taking Program Level Assessment to the Next </a:t>
              </a:r>
              <a:r>
                <a:rPr lang="en-GB" sz="1400" i="1" dirty="0" smtClean="0"/>
                <a:t>Level”</a:t>
              </a:r>
              <a:endParaRPr lang="en-GB" sz="1400" dirty="0"/>
            </a:p>
          </p:txBody>
        </p:sp>
        <p:sp>
          <p:nvSpPr>
            <p:cNvPr id="25" name="Rectangle 24"/>
            <p:cNvSpPr/>
            <p:nvPr/>
          </p:nvSpPr>
          <p:spPr>
            <a:xfrm>
              <a:off x="228600" y="1852613"/>
              <a:ext cx="8229600" cy="369332"/>
            </a:xfrm>
            <a:prstGeom prst="rect">
              <a:avLst/>
            </a:prstGeom>
            <a:solidFill>
              <a:schemeClr val="bg2">
                <a:lumMod val="60000"/>
                <a:lumOff val="40000"/>
              </a:schemeClr>
            </a:solidFill>
            <a:ln>
              <a:solidFill>
                <a:schemeClr val="tx1"/>
              </a:solidFill>
            </a:ln>
          </p:spPr>
          <p:txBody>
            <a:bodyPr wrap="square">
              <a:spAutoFit/>
            </a:bodyPr>
            <a:lstStyle/>
            <a:p>
              <a:pPr algn="ctr"/>
              <a:r>
                <a:rPr lang="en-US" b="1" dirty="0" smtClean="0"/>
                <a:t>2016</a:t>
              </a:r>
              <a:endParaRPr lang="en-US" b="1" dirty="0"/>
            </a:p>
          </p:txBody>
        </p:sp>
        <p:sp>
          <p:nvSpPr>
            <p:cNvPr id="28" name="TextBox 27"/>
            <p:cNvSpPr txBox="1"/>
            <p:nvPr/>
          </p:nvSpPr>
          <p:spPr>
            <a:xfrm>
              <a:off x="6545970" y="4572507"/>
              <a:ext cx="1905000" cy="738664"/>
            </a:xfrm>
            <a:prstGeom prst="rect">
              <a:avLst/>
            </a:prstGeom>
            <a:noFill/>
          </p:spPr>
          <p:txBody>
            <a:bodyPr wrap="square" rtlCol="0">
              <a:spAutoFit/>
            </a:bodyPr>
            <a:lstStyle/>
            <a:p>
              <a:pPr algn="ctr"/>
              <a:r>
                <a:rPr lang="en-US" sz="1400" b="1" dirty="0" smtClean="0"/>
                <a:t>Day of Assessment</a:t>
              </a:r>
              <a:br>
                <a:rPr lang="en-US" sz="1400" b="1" dirty="0" smtClean="0"/>
              </a:br>
              <a:r>
                <a:rPr lang="en-US" sz="1400" b="1" dirty="0" smtClean="0"/>
                <a:t>“</a:t>
              </a:r>
              <a:r>
                <a:rPr lang="en-US" sz="1400" i="1" dirty="0" smtClean="0"/>
                <a:t>ILO Rubric Development”</a:t>
              </a:r>
              <a:endParaRPr lang="en-US" sz="1400" dirty="0" smtClean="0"/>
            </a:p>
          </p:txBody>
        </p:sp>
      </p:grpSp>
      <p:sp>
        <p:nvSpPr>
          <p:cNvPr id="34" name="TextBox 33"/>
          <p:cNvSpPr txBox="1"/>
          <p:nvPr/>
        </p:nvSpPr>
        <p:spPr>
          <a:xfrm>
            <a:off x="-51510" y="4995114"/>
            <a:ext cx="1775951" cy="1384995"/>
          </a:xfrm>
          <a:prstGeom prst="rect">
            <a:avLst/>
          </a:prstGeom>
          <a:noFill/>
          <a:ln>
            <a:noFill/>
          </a:ln>
        </p:spPr>
        <p:txBody>
          <a:bodyPr wrap="square" rtlCol="0">
            <a:spAutoFit/>
          </a:bodyPr>
          <a:lstStyle/>
          <a:p>
            <a:pPr algn="ctr"/>
            <a:r>
              <a:rPr lang="en-US" sz="1400" b="1" dirty="0" smtClean="0"/>
              <a:t>Day of Assessment</a:t>
            </a:r>
            <a:br>
              <a:rPr lang="en-US" sz="1400" b="1" dirty="0" smtClean="0"/>
            </a:br>
            <a:r>
              <a:rPr lang="en-US" sz="1400" b="1" dirty="0" smtClean="0"/>
              <a:t>“</a:t>
            </a:r>
            <a:r>
              <a:rPr lang="en-GB" sz="1400" i="1" dirty="0" smtClean="0"/>
              <a:t>Taking Program Level Assessment to the Next Level – CTE focus </a:t>
            </a:r>
            <a:r>
              <a:rPr lang="en-GB" sz="1400" dirty="0" smtClean="0"/>
              <a:t>”</a:t>
            </a:r>
          </a:p>
        </p:txBody>
      </p:sp>
      <p:cxnSp>
        <p:nvCxnSpPr>
          <p:cNvPr id="35" name="Straight Connector 34"/>
          <p:cNvCxnSpPr/>
          <p:nvPr/>
        </p:nvCxnSpPr>
        <p:spPr>
          <a:xfrm>
            <a:off x="5715000" y="429779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061825" y="5153643"/>
            <a:ext cx="1371600" cy="307777"/>
          </a:xfrm>
          <a:prstGeom prst="rect">
            <a:avLst/>
          </a:prstGeom>
          <a:noFill/>
          <a:ln>
            <a:solidFill>
              <a:schemeClr val="tx1"/>
            </a:solidFill>
          </a:ln>
        </p:spPr>
        <p:txBody>
          <a:bodyPr wrap="square" rtlCol="0">
            <a:spAutoFit/>
          </a:bodyPr>
          <a:lstStyle/>
          <a:p>
            <a:pPr algn="ctr"/>
            <a:r>
              <a:rPr lang="en-US" sz="1400" b="1" dirty="0" smtClean="0"/>
              <a:t>June</a:t>
            </a:r>
            <a:endParaRPr lang="en-US" sz="1400" b="1" dirty="0"/>
          </a:p>
        </p:txBody>
      </p:sp>
      <p:sp>
        <p:nvSpPr>
          <p:cNvPr id="37" name="TextBox 36"/>
          <p:cNvSpPr txBox="1"/>
          <p:nvPr/>
        </p:nvSpPr>
        <p:spPr>
          <a:xfrm>
            <a:off x="4724401" y="3134114"/>
            <a:ext cx="1920580" cy="1169551"/>
          </a:xfrm>
          <a:prstGeom prst="rect">
            <a:avLst/>
          </a:prstGeom>
          <a:noFill/>
          <a:ln>
            <a:noFill/>
          </a:ln>
        </p:spPr>
        <p:txBody>
          <a:bodyPr wrap="square" rtlCol="0">
            <a:spAutoFit/>
          </a:bodyPr>
          <a:lstStyle/>
          <a:p>
            <a:pPr algn="ctr"/>
            <a:r>
              <a:rPr lang="en-US" sz="1400" b="1" dirty="0" smtClean="0"/>
              <a:t>Day of Assessment</a:t>
            </a:r>
            <a:br>
              <a:rPr lang="en-US" sz="1400" b="1" dirty="0" smtClean="0"/>
            </a:br>
            <a:r>
              <a:rPr lang="en-US" sz="1400" b="1" dirty="0" smtClean="0"/>
              <a:t>“</a:t>
            </a:r>
            <a:r>
              <a:rPr lang="en-US" sz="1400" i="1" dirty="0" smtClean="0"/>
              <a:t>ILOs Development </a:t>
            </a:r>
            <a:r>
              <a:rPr lang="en-US" sz="1400" i="1" dirty="0"/>
              <a:t>- Critical Thinking and Effective </a:t>
            </a:r>
            <a:r>
              <a:rPr lang="en-US" sz="1400" i="1" dirty="0" smtClean="0"/>
              <a:t>Communication</a:t>
            </a:r>
            <a:r>
              <a:rPr lang="en-GB" sz="1400" i="1" dirty="0" smtClean="0"/>
              <a:t>”</a:t>
            </a:r>
            <a:endParaRPr lang="en-GB" sz="1400" dirty="0"/>
          </a:p>
        </p:txBody>
      </p:sp>
    </p:spTree>
    <p:extLst>
      <p:ext uri="{BB962C8B-B14F-4D97-AF65-F5344CB8AC3E}">
        <p14:creationId xmlns:p14="http://schemas.microsoft.com/office/powerpoint/2010/main" val="4004566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91600" cy="914400"/>
          </a:xfrm>
        </p:spPr>
        <p:txBody>
          <a:bodyPr>
            <a:noAutofit/>
          </a:bodyPr>
          <a:lstStyle/>
          <a:p>
            <a:r>
              <a:rPr lang="en-US" dirty="0" smtClean="0">
                <a:solidFill>
                  <a:schemeClr val="bg2"/>
                </a:solidFill>
              </a:rPr>
              <a:t>Outcomes Build Upon Each Other</a:t>
            </a:r>
            <a:endParaRPr lang="en-US" dirty="0">
              <a:solidFill>
                <a:schemeClr val="bg2"/>
              </a:solidFill>
            </a:endParaRPr>
          </a:p>
        </p:txBody>
      </p:sp>
      <p:sp>
        <p:nvSpPr>
          <p:cNvPr id="7" name="Text Box 3"/>
          <p:cNvSpPr txBox="1"/>
          <p:nvPr/>
        </p:nvSpPr>
        <p:spPr>
          <a:xfrm>
            <a:off x="5081537" y="2209800"/>
            <a:ext cx="4062463" cy="6463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b="1" u="sng" dirty="0" smtClean="0">
                <a:latin typeface="Calibri"/>
                <a:ea typeface="ＭＳ 明朝"/>
                <a:cs typeface="Calibri"/>
              </a:rPr>
              <a:t>Proposed ILOs</a:t>
            </a:r>
            <a:endParaRPr lang="en-US" sz="2400" b="1" dirty="0" smtClean="0">
              <a:latin typeface="Calibri"/>
              <a:ea typeface="ＭＳ 明朝"/>
              <a:cs typeface="Calibri"/>
            </a:endParaRPr>
          </a:p>
          <a:p>
            <a:pPr marL="457200" indent="-457200">
              <a:buFont typeface="+mj-lt"/>
              <a:buAutoNum type="arabicPeriod"/>
            </a:pPr>
            <a:r>
              <a:rPr lang="en-US" sz="2400" dirty="0">
                <a:latin typeface="Calibri"/>
                <a:ea typeface="ＭＳ 明朝"/>
                <a:cs typeface="Calibri"/>
              </a:rPr>
              <a:t>Critical Thinking </a:t>
            </a:r>
          </a:p>
          <a:p>
            <a:pPr marL="457200" marR="0" indent="-457200">
              <a:spcBef>
                <a:spcPts val="0"/>
              </a:spcBef>
              <a:spcAft>
                <a:spcPts val="0"/>
              </a:spcAft>
              <a:buFont typeface="+mj-lt"/>
              <a:buAutoNum type="arabicPeriod"/>
            </a:pPr>
            <a:r>
              <a:rPr lang="en-US" sz="2400" dirty="0" smtClean="0">
                <a:effectLst/>
                <a:latin typeface="Calibri"/>
                <a:ea typeface="ＭＳ 明朝"/>
                <a:cs typeface="Calibri"/>
              </a:rPr>
              <a:t>Effective Communication</a:t>
            </a:r>
            <a:endParaRPr lang="en-US" sz="2400" dirty="0">
              <a:effectLst/>
              <a:latin typeface="Calibri"/>
              <a:ea typeface="ＭＳ 明朝"/>
              <a:cs typeface="Calibri"/>
            </a:endParaRPr>
          </a:p>
          <a:p>
            <a:pPr marL="457200" marR="0" indent="-457200">
              <a:spcBef>
                <a:spcPts val="0"/>
              </a:spcBef>
              <a:spcAft>
                <a:spcPts val="0"/>
              </a:spcAft>
              <a:buFont typeface="+mj-lt"/>
              <a:buAutoNum type="arabicPeriod"/>
            </a:pPr>
            <a:r>
              <a:rPr lang="en-US" sz="2400" dirty="0" smtClean="0">
                <a:effectLst/>
                <a:latin typeface="Calibri"/>
                <a:ea typeface="ＭＳ 明朝"/>
                <a:cs typeface="Calibri"/>
              </a:rPr>
              <a:t>Collaboration</a:t>
            </a:r>
          </a:p>
          <a:p>
            <a:pPr marL="457200" indent="-457200">
              <a:buFont typeface="+mj-lt"/>
              <a:buAutoNum type="arabicPeriod"/>
            </a:pPr>
            <a:r>
              <a:rPr lang="en-US" sz="2400" dirty="0" smtClean="0">
                <a:latin typeface="Calibri"/>
                <a:ea typeface="ＭＳ 明朝"/>
                <a:cs typeface="Calibri"/>
              </a:rPr>
              <a:t>Creative &amp; Innovative Thinking</a:t>
            </a:r>
          </a:p>
          <a:p>
            <a:pPr marL="457200" indent="-457200">
              <a:buFont typeface="+mj-lt"/>
              <a:buAutoNum type="arabicPeriod"/>
            </a:pPr>
            <a:r>
              <a:rPr lang="en-US" sz="2400" dirty="0" smtClean="0">
                <a:latin typeface="Calibri"/>
                <a:ea typeface="ＭＳ 明朝"/>
                <a:cs typeface="Calibri"/>
              </a:rPr>
              <a:t>Information </a:t>
            </a:r>
            <a:r>
              <a:rPr lang="en-US" sz="2400" dirty="0">
                <a:latin typeface="Calibri"/>
                <a:ea typeface="ＭＳ 明朝"/>
                <a:cs typeface="Calibri"/>
              </a:rPr>
              <a:t>Literacy</a:t>
            </a:r>
          </a:p>
          <a:p>
            <a:pPr marL="457200" indent="-457200">
              <a:buFont typeface="+mj-lt"/>
              <a:buAutoNum type="arabicPeriod"/>
            </a:pPr>
            <a:r>
              <a:rPr lang="en-US" sz="2400" dirty="0">
                <a:latin typeface="Calibri"/>
                <a:ea typeface="ＭＳ 明朝"/>
                <a:cs typeface="Calibri"/>
              </a:rPr>
              <a:t>Quantitative Literacy</a:t>
            </a:r>
          </a:p>
          <a:p>
            <a:pPr marL="457200" indent="-457200">
              <a:buFont typeface="+mj-lt"/>
              <a:buAutoNum type="arabicPeriod"/>
            </a:pPr>
            <a:r>
              <a:rPr lang="en-US" sz="2400" dirty="0">
                <a:latin typeface="Calibri"/>
                <a:ea typeface="ＭＳ 明朝"/>
                <a:cs typeface="Calibri"/>
              </a:rPr>
              <a:t>Community </a:t>
            </a:r>
            <a:r>
              <a:rPr lang="en-US" sz="2400" dirty="0" smtClean="0">
                <a:latin typeface="Calibri"/>
                <a:ea typeface="ＭＳ 明朝"/>
                <a:cs typeface="Calibri"/>
              </a:rPr>
              <a:t>Engagement &amp; Global Responsibility</a:t>
            </a:r>
          </a:p>
          <a:p>
            <a:pPr marL="457200" indent="-457200">
              <a:buFont typeface="+mj-lt"/>
              <a:buAutoNum type="arabicPeriod"/>
            </a:pPr>
            <a:r>
              <a:rPr lang="en-US" sz="2400" strike="sngStrike" dirty="0" smtClean="0">
                <a:latin typeface="Calibri"/>
                <a:ea typeface="ＭＳ 明朝"/>
                <a:cs typeface="Calibri"/>
              </a:rPr>
              <a:t>Lifelong Learning</a:t>
            </a:r>
            <a:endParaRPr lang="en-US" sz="2400" strike="sngStrike" dirty="0">
              <a:latin typeface="Calibri"/>
              <a:ea typeface="ＭＳ 明朝"/>
              <a:cs typeface="Calibri"/>
            </a:endParaRPr>
          </a:p>
          <a:p>
            <a:pPr marL="0" marR="0" algn="ctr">
              <a:spcBef>
                <a:spcPts val="0"/>
              </a:spcBef>
              <a:spcAft>
                <a:spcPts val="0"/>
              </a:spcAft>
            </a:pPr>
            <a:endParaRPr lang="en-US" sz="2400" dirty="0">
              <a:effectLst/>
              <a:latin typeface="Calibri"/>
              <a:ea typeface="ＭＳ 明朝"/>
              <a:cs typeface="Calibri"/>
            </a:endParaRPr>
          </a:p>
          <a:p>
            <a:pPr marL="0" marR="0" algn="ctr">
              <a:spcBef>
                <a:spcPts val="0"/>
              </a:spcBef>
              <a:spcAft>
                <a:spcPts val="0"/>
              </a:spcAft>
            </a:pPr>
            <a:r>
              <a:rPr lang="en-US" sz="1200" dirty="0">
                <a:effectLst/>
                <a:latin typeface="Calibri"/>
                <a:ea typeface="ＭＳ 明朝"/>
                <a:cs typeface="Calibri"/>
              </a:rPr>
              <a:t> </a:t>
            </a:r>
          </a:p>
        </p:txBody>
      </p:sp>
      <p:graphicFrame>
        <p:nvGraphicFramePr>
          <p:cNvPr id="11" name="Diagram 10"/>
          <p:cNvGraphicFramePr/>
          <p:nvPr>
            <p:extLst>
              <p:ext uri="{D42A27DB-BD31-4B8C-83A1-F6EECF244321}">
                <p14:modId xmlns:p14="http://schemas.microsoft.com/office/powerpoint/2010/main" val="582400219"/>
              </p:ext>
            </p:extLst>
          </p:nvPr>
        </p:nvGraphicFramePr>
        <p:xfrm>
          <a:off x="70815" y="2071922"/>
          <a:ext cx="5263185" cy="4633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027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914400"/>
            <a:ext cx="8581015" cy="914400"/>
          </a:xfrm>
        </p:spPr>
        <p:txBody>
          <a:bodyPr>
            <a:normAutofit fontScale="90000"/>
          </a:bodyPr>
          <a:lstStyle/>
          <a:p>
            <a:pPr algn="ctr"/>
            <a:r>
              <a:rPr lang="en-US" sz="3000" b="1" dirty="0" smtClean="0"/>
              <a:t> </a:t>
            </a:r>
            <a:br>
              <a:rPr lang="en-US" sz="3000" b="1" dirty="0" smtClean="0"/>
            </a:br>
            <a:r>
              <a:rPr lang="en-US" sz="3000" dirty="0" smtClean="0"/>
              <a:t>The </a:t>
            </a:r>
            <a:r>
              <a:rPr lang="en-US" sz="3000" dirty="0"/>
              <a:t>Development of the </a:t>
            </a:r>
            <a:br>
              <a:rPr lang="en-US" sz="3000" dirty="0"/>
            </a:br>
            <a:r>
              <a:rPr lang="en-US" sz="3000" dirty="0"/>
              <a:t>Critical Thinking Rubric at CSU East Bay</a:t>
            </a:r>
            <a:r>
              <a:rPr lang="en-US" sz="3000" b="1" dirty="0" smtClean="0"/>
              <a:t/>
            </a:r>
            <a:br>
              <a:rPr lang="en-US" sz="3000" b="1" dirty="0" smtClean="0"/>
            </a:br>
            <a:r>
              <a:rPr lang="en-US" sz="3000" b="1" dirty="0" smtClean="0"/>
              <a:t>                          </a:t>
            </a:r>
            <a:endParaRPr lang="en-US" sz="3000" b="1" dirty="0"/>
          </a:p>
        </p:txBody>
      </p:sp>
      <p:sp>
        <p:nvSpPr>
          <p:cNvPr id="2" name="Slide Number Placeholder 1"/>
          <p:cNvSpPr>
            <a:spLocks noGrp="1"/>
          </p:cNvSpPr>
          <p:nvPr>
            <p:ph type="sldNum" sz="quarter" idx="12"/>
          </p:nvPr>
        </p:nvSpPr>
        <p:spPr/>
        <p:txBody>
          <a:bodyPr/>
          <a:lstStyle/>
          <a:p>
            <a:fld id="{9014EAB7-1A70-4CFA-8C56-B60A996B57E9}" type="slidenum">
              <a:rPr lang="en-US" smtClean="0"/>
              <a:pPr/>
              <a:t>7</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3886201" cy="23328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2514600"/>
            <a:ext cx="3593307" cy="2651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p:nvPr/>
        </p:nvPicPr>
        <p:blipFill>
          <a:blip r:embed="rId5" cstate="print"/>
          <a:srcRect/>
          <a:stretch>
            <a:fillRect/>
          </a:stretch>
        </p:blipFill>
        <p:spPr bwMode="auto">
          <a:xfrm>
            <a:off x="1981200" y="3048000"/>
            <a:ext cx="4038600" cy="2743200"/>
          </a:xfrm>
          <a:prstGeom prst="rect">
            <a:avLst/>
          </a:prstGeom>
          <a:noFill/>
          <a:ln w="9525">
            <a:noFill/>
            <a:miter lim="800000"/>
            <a:headEnd/>
            <a:tailEnd/>
          </a:ln>
        </p:spPr>
      </p:pic>
      <p:pic>
        <p:nvPicPr>
          <p:cNvPr id="4" name="Picture 3"/>
          <p:cNvPicPr/>
          <p:nvPr/>
        </p:nvPicPr>
        <p:blipFill>
          <a:blip r:embed="rId6" cstate="print"/>
          <a:stretch>
            <a:fillRect/>
          </a:stretch>
        </p:blipFill>
        <p:spPr>
          <a:xfrm>
            <a:off x="3505200" y="3581400"/>
            <a:ext cx="4191000" cy="2842163"/>
          </a:xfrm>
          <a:prstGeom prst="rect">
            <a:avLst/>
          </a:prstGeom>
        </p:spPr>
      </p:pic>
      <p:pic>
        <p:nvPicPr>
          <p:cNvPr id="8" name="Content Placeholder 4"/>
          <p:cNvPicPr>
            <a:picLocks/>
          </p:cNvPicPr>
          <p:nvPr/>
        </p:nvPicPr>
        <p:blipFill>
          <a:blip r:embed="rId7"/>
          <a:stretch>
            <a:fillRect/>
          </a:stretch>
        </p:blipFill>
        <p:spPr>
          <a:xfrm>
            <a:off x="5181600" y="4038600"/>
            <a:ext cx="3798093" cy="2590800"/>
          </a:xfrm>
          <a:prstGeom prst="rect">
            <a:avLst/>
          </a:prstGeom>
        </p:spPr>
      </p:pic>
    </p:spTree>
    <p:extLst>
      <p:ext uri="{BB962C8B-B14F-4D97-AF65-F5344CB8AC3E}">
        <p14:creationId xmlns:p14="http://schemas.microsoft.com/office/powerpoint/2010/main" val="7802729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BC0AC"/>
                </a:solidFill>
              </a:rPr>
              <a:t>Sample of Faculty Activity</a:t>
            </a:r>
            <a:endParaRPr lang="en-US" dirty="0">
              <a:solidFill>
                <a:srgbClr val="BBC0AC"/>
              </a:solidFill>
            </a:endParaRPr>
          </a:p>
        </p:txBody>
      </p:sp>
      <p:sp>
        <p:nvSpPr>
          <p:cNvPr id="3" name="Content Placeholder 2"/>
          <p:cNvSpPr>
            <a:spLocks noGrp="1"/>
          </p:cNvSpPr>
          <p:nvPr>
            <p:ph idx="1"/>
          </p:nvPr>
        </p:nvSpPr>
        <p:spPr>
          <a:xfrm>
            <a:off x="533400" y="2133600"/>
            <a:ext cx="4800600" cy="3670767"/>
          </a:xfrm>
        </p:spPr>
        <p:txBody>
          <a:bodyPr>
            <a:normAutofit/>
          </a:bodyPr>
          <a:lstStyle/>
          <a:p>
            <a:pPr marL="0" indent="0">
              <a:buNone/>
            </a:pPr>
            <a:r>
              <a:rPr lang="en-US" dirty="0" smtClean="0"/>
              <a:t>Develop a Critical Thinking Rubric using AAC&amp;U’s as a staring point.</a:t>
            </a:r>
          </a:p>
          <a:p>
            <a:pPr marL="0" indent="0">
              <a:buNone/>
            </a:pPr>
            <a:r>
              <a:rPr lang="en-US" dirty="0" smtClean="0"/>
              <a:t>Write changes on CT Rubric Posters.</a:t>
            </a:r>
            <a:endParaRPr lang="en-US" dirty="0"/>
          </a:p>
        </p:txBody>
      </p:sp>
      <p:pic>
        <p:nvPicPr>
          <p:cNvPr id="4" name="Content Placeholder 3" descr="603797_10205882860421500_5973330797567154371_n.jpg">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18187" t="26655" r="-18187"/>
          <a:stretch/>
        </p:blipFill>
        <p:spPr bwMode="auto">
          <a:xfrm>
            <a:off x="4419600" y="4419600"/>
            <a:ext cx="5126541" cy="2067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551440_10153437217119288_6574604087675177502_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2286000"/>
            <a:ext cx="2590800" cy="1932305"/>
          </a:xfrm>
          <a:prstGeom prst="rect">
            <a:avLst/>
          </a:prstGeom>
        </p:spPr>
      </p:pic>
      <p:pic>
        <p:nvPicPr>
          <p:cNvPr id="6" name="Picture 5" descr="11694886_10153437216734288_4542780643306002684_n.jpg"/>
          <p:cNvPicPr>
            <a:picLocks noChangeAspect="1"/>
          </p:cNvPicPr>
          <p:nvPr/>
        </p:nvPicPr>
        <p:blipFill rotWithShape="1">
          <a:blip r:embed="rId6" cstate="print">
            <a:extLst>
              <a:ext uri="{28A0092B-C50C-407E-A947-70E740481C1C}">
                <a14:useLocalDpi xmlns:a14="http://schemas.microsoft.com/office/drawing/2010/main" val="0"/>
              </a:ext>
            </a:extLst>
          </a:blip>
          <a:srcRect t="10436"/>
          <a:stretch/>
        </p:blipFill>
        <p:spPr>
          <a:xfrm>
            <a:off x="609600" y="3581400"/>
            <a:ext cx="4342490" cy="2900766"/>
          </a:xfrm>
          <a:prstGeom prst="rect">
            <a:avLst/>
          </a:prstGeom>
        </p:spPr>
      </p:pic>
    </p:spTree>
    <p:extLst>
      <p:ext uri="{BB962C8B-B14F-4D97-AF65-F5344CB8AC3E}">
        <p14:creationId xmlns:p14="http://schemas.microsoft.com/office/powerpoint/2010/main" val="154152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BC0AC"/>
                </a:solidFill>
              </a:rPr>
              <a:t>Feedback from faculty</a:t>
            </a:r>
            <a:endParaRPr lang="en-US" dirty="0">
              <a:solidFill>
                <a:srgbClr val="BBC0AC"/>
              </a:solidFill>
            </a:endParaRPr>
          </a:p>
        </p:txBody>
      </p:sp>
      <p:sp>
        <p:nvSpPr>
          <p:cNvPr id="3" name="Content Placeholder 2"/>
          <p:cNvSpPr>
            <a:spLocks noGrp="1"/>
          </p:cNvSpPr>
          <p:nvPr>
            <p:ph idx="1"/>
          </p:nvPr>
        </p:nvSpPr>
        <p:spPr>
          <a:xfrm>
            <a:off x="381000" y="2286000"/>
            <a:ext cx="8229600" cy="4419600"/>
          </a:xfrm>
        </p:spPr>
        <p:txBody>
          <a:bodyPr>
            <a:normAutofit/>
          </a:bodyPr>
          <a:lstStyle/>
          <a:p>
            <a:pPr>
              <a:buFont typeface="Arial"/>
              <a:buChar char="•"/>
            </a:pPr>
            <a:r>
              <a:rPr lang="en-US" sz="3200" dirty="0" smtClean="0">
                <a:latin typeface="Calibri"/>
                <a:cs typeface="Calibri"/>
              </a:rPr>
              <a:t>“…ILO, PLO, SLO are prepared by </a:t>
            </a:r>
            <a:r>
              <a:rPr lang="en-US" sz="3200" u="sng" dirty="0" smtClean="0">
                <a:latin typeface="Calibri"/>
                <a:cs typeface="Calibri"/>
              </a:rPr>
              <a:t>all</a:t>
            </a:r>
            <a:r>
              <a:rPr lang="en-US" sz="3200" dirty="0" smtClean="0">
                <a:latin typeface="Calibri"/>
                <a:cs typeface="Calibri"/>
              </a:rPr>
              <a:t> faculty…therefore I am getting and being involved in the preparation of ILO at COC. Awesome!”</a:t>
            </a:r>
          </a:p>
          <a:p>
            <a:pPr>
              <a:buFont typeface="Arial"/>
              <a:buChar char="•"/>
            </a:pPr>
            <a:r>
              <a:rPr lang="en-US" sz="3200" dirty="0" smtClean="0">
                <a:latin typeface="Calibri"/>
                <a:cs typeface="Calibri"/>
              </a:rPr>
              <a:t>“I came away with clearer idea of rubrics and student reflection specific to my signature assignment.</a:t>
            </a:r>
          </a:p>
        </p:txBody>
      </p:sp>
    </p:spTree>
    <p:extLst>
      <p:ext uri="{BB962C8B-B14F-4D97-AF65-F5344CB8AC3E}">
        <p14:creationId xmlns:p14="http://schemas.microsoft.com/office/powerpoint/2010/main" val="475804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4496</TotalTime>
  <Words>319</Words>
  <Application>Microsoft Office PowerPoint</Application>
  <PresentationFormat>On-screen Show (4:3)</PresentationFormat>
  <Paragraphs>93</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明朝</vt:lpstr>
      <vt:lpstr>Arial</vt:lpstr>
      <vt:lpstr>Calibri</vt:lpstr>
      <vt:lpstr>Century Gothic</vt:lpstr>
      <vt:lpstr>Wingdings</vt:lpstr>
      <vt:lpstr>Wingdings 2</vt:lpstr>
      <vt:lpstr>Perception</vt:lpstr>
      <vt:lpstr>Engaging Faculty in Institutional Assessment - A Panel Discussion</vt:lpstr>
      <vt:lpstr>Guiding Question</vt:lpstr>
      <vt:lpstr>Overview of ILO Development </vt:lpstr>
      <vt:lpstr> Overview of ILO Development  </vt:lpstr>
      <vt:lpstr> Overview of ILO Development  </vt:lpstr>
      <vt:lpstr>Outcomes Build Upon Each Other</vt:lpstr>
      <vt:lpstr>  The Development of the  Critical Thinking Rubric at CSU East Bay                           </vt:lpstr>
      <vt:lpstr>Sample of Faculty Activity</vt:lpstr>
      <vt:lpstr>Feedback from faculty</vt:lpstr>
    </vt:vector>
  </TitlesOfParts>
  <Company>College of the Canyons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Student Learning and Capturing Evidence</dc:title>
  <dc:creator>Windows User</dc:creator>
  <cp:lastModifiedBy>Patti Hughes</cp:lastModifiedBy>
  <cp:revision>427</cp:revision>
  <cp:lastPrinted>2014-05-28T23:05:17Z</cp:lastPrinted>
  <dcterms:created xsi:type="dcterms:W3CDTF">2014-05-21T23:53:40Z</dcterms:created>
  <dcterms:modified xsi:type="dcterms:W3CDTF">2017-02-08T20:07:10Z</dcterms:modified>
</cp:coreProperties>
</file>