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60" r:id="rId2"/>
    <p:sldId id="268" r:id="rId3"/>
    <p:sldId id="267" r:id="rId4"/>
    <p:sldId id="265" r:id="rId5"/>
    <p:sldId id="273" r:id="rId6"/>
    <p:sldId id="275" r:id="rId7"/>
    <p:sldId id="274" r:id="rId8"/>
    <p:sldId id="272" r:id="rId9"/>
    <p:sldId id="270" r:id="rId10"/>
    <p:sldId id="271" r:id="rId11"/>
    <p:sldId id="276" r:id="rId12"/>
    <p:sldId id="277" r:id="rId13"/>
    <p:sldId id="278" r:id="rId14"/>
    <p:sldId id="269" r:id="rId15"/>
    <p:sldId id="266" r:id="rId16"/>
    <p:sldId id="263"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04127-AFE8-F58F-5EEC-1F3B84CC291C}" v="2802" dt="2020-10-31T04:10:46.665"/>
    <p1510:client id="{3EF36FCF-14BF-8C83-0C41-8B2BAF4A8020}" v="989" dt="2020-10-28T23:13:01.581"/>
    <p1510:client id="{437BC096-A2DC-77BF-1ADC-CEEAC3B183D4}" v="841" dt="2020-10-30T19:22:34.852"/>
    <p1510:client id="{733318E1-955D-4ACD-B21F-4CB7F1BD8B8D}" v="72" dt="2020-10-26T19:10:30.926"/>
    <p1510:client id="{7E10C11D-A0BB-43D6-B187-C409862EF1DA}" v="218" dt="2020-10-26T20:29:09.209"/>
    <p1510:client id="{9CC007D5-808F-14C4-DA45-0B3AD103064F}" v="148" dt="2020-10-30T21:25:01.277"/>
    <p1510:client id="{BA2A74CB-F1D6-4478-98B4-32142F999D50}" v="12" dt="2020-11-06T05:03:53.963"/>
    <p1510:client id="{D6779F42-270D-F69B-DFB1-91422B107CF3}" v="66" dt="2020-10-26T19:13:05.548"/>
    <p1510:client id="{FDDAA75D-1DA3-8873-EF0A-9D67A993F2DD}" v="115" dt="2020-10-31T00:06:10.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1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A2A74CB-F1D6-4478-98B4-32142F999D50}"/>
    <pc:docChg chg="modSld">
      <pc:chgData name="" userId="" providerId="" clId="Web-{BA2A74CB-F1D6-4478-98B4-32142F999D50}" dt="2020-11-06T05:03:53.963" v="11" actId="20577"/>
      <pc:docMkLst>
        <pc:docMk/>
      </pc:docMkLst>
      <pc:sldChg chg="modSp">
        <pc:chgData name="" userId="" providerId="" clId="Web-{BA2A74CB-F1D6-4478-98B4-32142F999D50}" dt="2020-11-06T05:03:53.963" v="10" actId="20577"/>
        <pc:sldMkLst>
          <pc:docMk/>
          <pc:sldMk cId="1479466210" sldId="263"/>
        </pc:sldMkLst>
        <pc:spChg chg="mod">
          <ac:chgData name="" userId="" providerId="" clId="Web-{BA2A74CB-F1D6-4478-98B4-32142F999D50}" dt="2020-11-06T05:03:53.963" v="10" actId="20577"/>
          <ac:spMkLst>
            <pc:docMk/>
            <pc:sldMk cId="1479466210" sldId="263"/>
            <ac:spMk id="3" creationId="{1CF042D0-7618-43C6-AE52-A093C53437AE}"/>
          </ac:spMkLst>
        </pc:spChg>
      </pc:sldChg>
      <pc:sldChg chg="modSp">
        <pc:chgData name="" userId="" providerId="" clId="Web-{BA2A74CB-F1D6-4478-98B4-32142F999D50}" dt="2020-11-06T05:02:03.759" v="2" actId="20577"/>
        <pc:sldMkLst>
          <pc:docMk/>
          <pc:sldMk cId="850991803" sldId="276"/>
        </pc:sldMkLst>
        <pc:spChg chg="mod">
          <ac:chgData name="" userId="" providerId="" clId="Web-{BA2A74CB-F1D6-4478-98B4-32142F999D50}" dt="2020-11-06T05:02:03.759" v="2" actId="20577"/>
          <ac:spMkLst>
            <pc:docMk/>
            <pc:sldMk cId="850991803" sldId="276"/>
            <ac:spMk id="3" creationId="{4B2151E3-93B9-4A1A-8F72-BDA5A44591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11/5/2020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85995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689574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eb.peralta.edu/de/files/2020/10/Peralta-Online-Equity-Rubric-3.0-Oct-2020.pdf" TargetMode="External"/><Relationship Id="rId2" Type="http://schemas.openxmlformats.org/officeDocument/2006/relationships/hyperlink" Target="https://onlinenetworkofeducators.org/wp-content/uploads/2020/06/CVC_OEI_Course_Design_Rubric_rev_April_2020.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eb.peralta.edu/de/equity-initiative/equity/" TargetMode="External"/><Relationship Id="rId3" Type="http://schemas.openxmlformats.org/officeDocument/2006/relationships/hyperlink" Target="https://onlinenetworkofeducators.org/course-design-academy/pocr-resources/" TargetMode="External"/><Relationship Id="rId7" Type="http://schemas.openxmlformats.org/officeDocument/2006/relationships/hyperlink" Target="https://web.peralta.edu/de/files/2019/08/Describing-the-Peralta-Equity-Rubric-Aug-2019.pdf" TargetMode="External"/><Relationship Id="rId2" Type="http://schemas.openxmlformats.org/officeDocument/2006/relationships/hyperlink" Target="https://asccc.org/content/cvc-oei-course-design-rubric-and-your-curriculum" TargetMode="External"/><Relationship Id="rId1" Type="http://schemas.openxmlformats.org/officeDocument/2006/relationships/slideLayout" Target="../slideLayouts/slideLayout4.xml"/><Relationship Id="rId6" Type="http://schemas.openxmlformats.org/officeDocument/2006/relationships/hyperlink" Target="https://asccc.org/resolutions/local-adoption-california-virtual-campus-%E2%80%93-online-education-initiative-course-design" TargetMode="External"/><Relationship Id="rId11" Type="http://schemas.openxmlformats.org/officeDocument/2006/relationships/hyperlink" Target="https://www.thoughtco.com/promoting-student-equity-and-engagement-4074141" TargetMode="External"/><Relationship Id="rId5" Type="http://schemas.openxmlformats.org/officeDocument/2006/relationships/hyperlink" Target="https://asccc.org/content/adopting-oei-course-rubric-local-use" TargetMode="External"/><Relationship Id="rId10" Type="http://schemas.openxmlformats.org/officeDocument/2006/relationships/hyperlink" Target="https://onlinenetworkofeducators.org/wp-content/uploads/2020/06/CVC_OEI_Course_Design_Rubric_rev_April_2020.pdf" TargetMode="External"/><Relationship Id="rId4" Type="http://schemas.openxmlformats.org/officeDocument/2006/relationships/hyperlink" Target="https://asccc.org/content/cvc-oei-what%E2%80%99s-been-accomplished-what%E2%80%99s-new-and-where-it%E2%80%99s-headed" TargetMode="External"/><Relationship Id="rId9" Type="http://schemas.openxmlformats.org/officeDocument/2006/relationships/hyperlink" Target="https://web.peralta.edu/de/files/2020/10/Peralta-Online-Equity-Rubric-3.0-Oct-202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a:xfrm>
            <a:off x="0" y="5111646"/>
            <a:ext cx="12192000" cy="1573967"/>
          </a:xfrm>
        </p:spPr>
        <p:txBody>
          <a:bodyPr>
            <a:normAutofit fontScale="90000"/>
          </a:bodyPr>
          <a:lstStyle/>
          <a:p>
            <a:pPr fontAlgn="base"/>
            <a:r>
              <a:rPr lang="en-US" dirty="0"/>
              <a:t>Ensuring Quality and Equitable Online Courses Using the CVC Course Design Rubric </a:t>
            </a:r>
            <a:br>
              <a:rPr lang="en-US" dirty="0"/>
            </a:br>
            <a:r>
              <a:rPr lang="en-US" dirty="0"/>
              <a:t>and Local POCR </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5407-CB99-4E07-AD39-9B2954BDFDE4}"/>
              </a:ext>
            </a:extLst>
          </p:cNvPr>
          <p:cNvSpPr>
            <a:spLocks noGrp="1"/>
          </p:cNvSpPr>
          <p:nvPr>
            <p:ph type="title"/>
          </p:nvPr>
        </p:nvSpPr>
        <p:spPr/>
        <p:txBody>
          <a:bodyPr/>
          <a:lstStyle/>
          <a:p>
            <a:pPr algn="ctr"/>
            <a:r>
              <a:rPr lang="en-US">
                <a:latin typeface="Palatino"/>
              </a:rPr>
              <a:t>Benefits of Local POCR</a:t>
            </a:r>
            <a:endParaRPr lang="en-US"/>
          </a:p>
        </p:txBody>
      </p:sp>
      <p:sp>
        <p:nvSpPr>
          <p:cNvPr id="3" name="Content Placeholder 2">
            <a:extLst>
              <a:ext uri="{FF2B5EF4-FFF2-40B4-BE49-F238E27FC236}">
                <a16:creationId xmlns:a16="http://schemas.microsoft.com/office/drawing/2014/main" id="{37000431-D98F-498B-88B6-C7DB8D92DAC4}"/>
              </a:ext>
            </a:extLst>
          </p:cNvPr>
          <p:cNvSpPr>
            <a:spLocks noGrp="1"/>
          </p:cNvSpPr>
          <p:nvPr>
            <p:ph sz="half" idx="2"/>
          </p:nvPr>
        </p:nvSpPr>
        <p:spPr>
          <a:xfrm>
            <a:off x="1277650" y="1802093"/>
            <a:ext cx="4922537" cy="4387570"/>
          </a:xfrm>
        </p:spPr>
        <p:txBody>
          <a:bodyPr vert="horz" lIns="91440" tIns="45720" rIns="91440" bIns="45720" rtlCol="0" anchor="t">
            <a:normAutofit/>
          </a:bodyPr>
          <a:lstStyle/>
          <a:p>
            <a:pPr marL="0" indent="0">
              <a:buNone/>
            </a:pPr>
            <a:r>
              <a:rPr lang="en-US">
                <a:solidFill>
                  <a:schemeClr val="tx1"/>
                </a:solidFill>
                <a:ea typeface="+mj-lt"/>
                <a:cs typeface="+mj-lt"/>
              </a:rPr>
              <a:t>POCR supports and trains faculty to create rigorous online courses that are </a:t>
            </a:r>
            <a:endParaRPr lang="en-US">
              <a:ea typeface="+mj-lt"/>
              <a:cs typeface="+mj-lt"/>
            </a:endParaRPr>
          </a:p>
          <a:p>
            <a:pPr marL="342900" indent="-342900"/>
            <a:r>
              <a:rPr lang="en-US">
                <a:ea typeface="+mj-lt"/>
                <a:cs typeface="+mj-lt"/>
              </a:rPr>
              <a:t>Well-Organized </a:t>
            </a:r>
          </a:p>
          <a:p>
            <a:pPr marL="342900" indent="-342900"/>
            <a:r>
              <a:rPr lang="en-US">
                <a:ea typeface="+mj-lt"/>
                <a:cs typeface="+mj-lt"/>
              </a:rPr>
              <a:t>Fully Accessible</a:t>
            </a:r>
            <a:endParaRPr lang="en-US">
              <a:cs typeface="Arial"/>
            </a:endParaRPr>
          </a:p>
          <a:p>
            <a:pPr marL="342900" indent="-342900"/>
            <a:r>
              <a:rPr lang="en-US">
                <a:cs typeface="Arial"/>
              </a:rPr>
              <a:t>Create Clear Expectations</a:t>
            </a:r>
          </a:p>
          <a:p>
            <a:pPr marL="342900" indent="-342900"/>
            <a:r>
              <a:rPr lang="en-US">
                <a:cs typeface="Arial"/>
              </a:rPr>
              <a:t>Regular and Meaningful student-student and student-instructor interaction</a:t>
            </a:r>
          </a:p>
          <a:p>
            <a:pPr marL="0" indent="0">
              <a:buNone/>
            </a:pPr>
            <a:endParaRPr lang="en-US">
              <a:cs typeface="Gill Sans"/>
            </a:endParaRPr>
          </a:p>
        </p:txBody>
      </p:sp>
      <p:sp>
        <p:nvSpPr>
          <p:cNvPr id="4" name="Content Placeholder 3">
            <a:extLst>
              <a:ext uri="{FF2B5EF4-FFF2-40B4-BE49-F238E27FC236}">
                <a16:creationId xmlns:a16="http://schemas.microsoft.com/office/drawing/2014/main" id="{74B9933F-238F-4396-A264-0C46897F6490}"/>
              </a:ext>
            </a:extLst>
          </p:cNvPr>
          <p:cNvSpPr>
            <a:spLocks noGrp="1"/>
          </p:cNvSpPr>
          <p:nvPr>
            <p:ph sz="quarter" idx="4"/>
          </p:nvPr>
        </p:nvSpPr>
        <p:spPr>
          <a:xfrm>
            <a:off x="6388259" y="1802092"/>
            <a:ext cx="4937565" cy="4515828"/>
          </a:xfrm>
        </p:spPr>
        <p:txBody>
          <a:bodyPr vert="horz" lIns="91440" tIns="45720" rIns="91440" bIns="45720" rtlCol="0" anchor="t">
            <a:normAutofit/>
          </a:bodyPr>
          <a:lstStyle/>
          <a:p>
            <a:pPr marL="0" indent="0">
              <a:buNone/>
            </a:pPr>
            <a:r>
              <a:rPr lang="en-US">
                <a:solidFill>
                  <a:schemeClr val="tx1"/>
                </a:solidFill>
                <a:cs typeface="Gill Sans"/>
              </a:rPr>
              <a:t>Benefits for Supporting Instructors</a:t>
            </a:r>
          </a:p>
          <a:p>
            <a:pPr marL="0" indent="0">
              <a:buNone/>
            </a:pPr>
            <a:endParaRPr lang="en-US">
              <a:solidFill>
                <a:schemeClr val="tx1"/>
              </a:solidFill>
              <a:ea typeface="+mj-lt"/>
              <a:cs typeface="Gill Sans"/>
            </a:endParaRPr>
          </a:p>
          <a:p>
            <a:pPr>
              <a:buFont typeface="Arial"/>
              <a:buChar char="•"/>
            </a:pPr>
            <a:r>
              <a:rPr lang="en-US">
                <a:ea typeface="+mj-lt"/>
                <a:cs typeface="+mj-lt"/>
              </a:rPr>
              <a:t>Promoting student success</a:t>
            </a:r>
            <a:endParaRPr lang="en-US"/>
          </a:p>
          <a:p>
            <a:pPr>
              <a:buFont typeface="Arial"/>
              <a:buChar char="•"/>
            </a:pPr>
            <a:r>
              <a:rPr lang="en-US">
                <a:ea typeface="+mj-lt"/>
                <a:cs typeface="+mj-lt"/>
              </a:rPr>
              <a:t>Meeting accreditation requirements</a:t>
            </a:r>
            <a:endParaRPr lang="en-US"/>
          </a:p>
          <a:p>
            <a:pPr>
              <a:buFont typeface="Arial"/>
              <a:buChar char="•"/>
            </a:pPr>
            <a:r>
              <a:rPr lang="en-US">
                <a:ea typeface="+mj-lt"/>
                <a:cs typeface="+mj-lt"/>
              </a:rPr>
              <a:t>Meeting existing regulatory requirements</a:t>
            </a:r>
            <a:endParaRPr lang="en-US"/>
          </a:p>
          <a:p>
            <a:pPr>
              <a:buFont typeface="Arial"/>
              <a:buChar char="•"/>
            </a:pPr>
            <a:r>
              <a:rPr lang="en-US">
                <a:ea typeface="+mj-lt"/>
                <a:cs typeface="+mj-lt"/>
              </a:rPr>
              <a:t>Making effective use of Canvas and it's tools</a:t>
            </a:r>
          </a:p>
          <a:p>
            <a:pPr>
              <a:buFont typeface="Arial"/>
              <a:buChar char="•"/>
            </a:pPr>
            <a:endParaRPr lang="en-US">
              <a:cs typeface="Arial"/>
            </a:endParaRPr>
          </a:p>
          <a:p>
            <a:pPr marL="0" indent="0">
              <a:buNone/>
            </a:pPr>
            <a:endParaRPr lang="en-US"/>
          </a:p>
        </p:txBody>
      </p:sp>
      <p:sp>
        <p:nvSpPr>
          <p:cNvPr id="5" name="Slide Number Placeholder 4">
            <a:extLst>
              <a:ext uri="{FF2B5EF4-FFF2-40B4-BE49-F238E27FC236}">
                <a16:creationId xmlns:a16="http://schemas.microsoft.com/office/drawing/2014/main" id="{507B74EC-D6C8-4507-ADBF-EC801FF9847F}"/>
              </a:ext>
            </a:extLst>
          </p:cNvPr>
          <p:cNvSpPr>
            <a:spLocks noGrp="1"/>
          </p:cNvSpPr>
          <p:nvPr>
            <p:ph type="sldNum" sz="quarter" idx="11"/>
          </p:nvPr>
        </p:nvSpPr>
        <p:spPr/>
        <p:txBody>
          <a:bodyPr/>
          <a:lstStyle/>
          <a:p>
            <a:fld id="{507A54D3-287C-3948-AA89-E53C9D689F15}" type="slidenum">
              <a:rPr lang="en-US" smtClean="0"/>
              <a:pPr/>
              <a:t>10</a:t>
            </a:fld>
            <a:endParaRPr lang="en-US"/>
          </a:p>
        </p:txBody>
      </p:sp>
      <p:sp>
        <p:nvSpPr>
          <p:cNvPr id="6" name="Footer Placeholder 5">
            <a:extLst>
              <a:ext uri="{FF2B5EF4-FFF2-40B4-BE49-F238E27FC236}">
                <a16:creationId xmlns:a16="http://schemas.microsoft.com/office/drawing/2014/main" id="{9DCFCCB6-9B21-47C0-BC29-EEDDAD99AF46}"/>
              </a:ext>
            </a:extLst>
          </p:cNvPr>
          <p:cNvSpPr>
            <a:spLocks noGrp="1"/>
          </p:cNvSpPr>
          <p:nvPr>
            <p:ph type="ftr" sz="quarter" idx="12"/>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339384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7AA-3039-4DB1-A287-D5E2895E4F26}"/>
              </a:ext>
            </a:extLst>
          </p:cNvPr>
          <p:cNvSpPr>
            <a:spLocks noGrp="1"/>
          </p:cNvSpPr>
          <p:nvPr>
            <p:ph type="title"/>
          </p:nvPr>
        </p:nvSpPr>
        <p:spPr/>
        <p:txBody>
          <a:bodyPr/>
          <a:lstStyle/>
          <a:p>
            <a:r>
              <a:rPr lang="en-US" dirty="0">
                <a:latin typeface="Palatino"/>
              </a:rPr>
              <a:t>How Can Rubrics and Local POCR Promote Equity</a:t>
            </a:r>
            <a:endParaRPr lang="en-US" dirty="0"/>
          </a:p>
        </p:txBody>
      </p:sp>
      <p:sp>
        <p:nvSpPr>
          <p:cNvPr id="3" name="Content Placeholder 2">
            <a:extLst>
              <a:ext uri="{FF2B5EF4-FFF2-40B4-BE49-F238E27FC236}">
                <a16:creationId xmlns:a16="http://schemas.microsoft.com/office/drawing/2014/main" id="{4B2151E3-93B9-4A1A-8F72-BDA5A4459145}"/>
              </a:ext>
            </a:extLst>
          </p:cNvPr>
          <p:cNvSpPr>
            <a:spLocks noGrp="1"/>
          </p:cNvSpPr>
          <p:nvPr>
            <p:ph sz="half" idx="1"/>
          </p:nvPr>
        </p:nvSpPr>
        <p:spPr>
          <a:xfrm>
            <a:off x="1277650" y="1798320"/>
            <a:ext cx="10691003" cy="4419600"/>
          </a:xfrm>
        </p:spPr>
        <p:txBody>
          <a:bodyPr vert="horz" lIns="91440" tIns="45720" rIns="91440" bIns="45720" rtlCol="0" anchor="t">
            <a:normAutofit fontScale="92500"/>
          </a:bodyPr>
          <a:lstStyle/>
          <a:p>
            <a:r>
              <a:rPr lang="en-US" dirty="0">
                <a:cs typeface="Gill Sans"/>
              </a:rPr>
              <a:t>There are two rubrics that are used in conjunction with one another that together not only guide instructors to meet any online course regulatory and accreditation requirements, but also to promote student success and access to high quality online courses. Among the issues addressed by these rubrics is Equity.</a:t>
            </a:r>
          </a:p>
          <a:p>
            <a:r>
              <a:rPr lang="en-US" dirty="0">
                <a:cs typeface="Gill Sans"/>
              </a:rPr>
              <a:t>The first rubric is the </a:t>
            </a:r>
            <a:r>
              <a:rPr lang="en-US" dirty="0">
                <a:ea typeface="+mj-lt"/>
                <a:cs typeface="+mj-lt"/>
                <a:hlinkClick r:id="rId2"/>
              </a:rPr>
              <a:t>CVC-OEI Course Design Rubric</a:t>
            </a:r>
            <a:r>
              <a:rPr lang="en-US" dirty="0">
                <a:ea typeface="+mj-lt"/>
                <a:cs typeface="Gill Sans"/>
              </a:rPr>
              <a:t>,</a:t>
            </a:r>
            <a:r>
              <a:rPr lang="en-US" dirty="0">
                <a:cs typeface="Gill Sans"/>
              </a:rPr>
              <a:t> and the 2nd rubric is the </a:t>
            </a:r>
            <a:r>
              <a:rPr lang="en-US" dirty="0">
                <a:cs typeface="Arial"/>
                <a:hlinkClick r:id="rId3"/>
              </a:rPr>
              <a:t>Peralta Online Equity Rubric</a:t>
            </a:r>
          </a:p>
          <a:p>
            <a:r>
              <a:rPr lang="en-US" dirty="0">
                <a:ea typeface="+mj-lt"/>
                <a:cs typeface="+mj-lt"/>
              </a:rPr>
              <a:t>In any online class environment, there are bound to be students who are at different starting points, differing levels of understanding the content and/or the technology, different comfort levels with interaction, different ways of handling stress, and different levels of engagement, motivation and well-being.</a:t>
            </a:r>
          </a:p>
          <a:p>
            <a:r>
              <a:rPr lang="en-US" dirty="0">
                <a:ea typeface="+mj-lt"/>
                <a:cs typeface="+mj-lt"/>
              </a:rPr>
              <a:t>Let's acknowledge some areas of these rubrics that can be leveraged to address equity issues so that all students in the course are provided with opportunities and a varied means to learn and thrive.</a:t>
            </a:r>
            <a:endParaRPr lang="en-US" dirty="0">
              <a:cs typeface="Arial"/>
            </a:endParaRPr>
          </a:p>
        </p:txBody>
      </p:sp>
      <p:sp>
        <p:nvSpPr>
          <p:cNvPr id="4" name="Slide Number Placeholder 3">
            <a:extLst>
              <a:ext uri="{FF2B5EF4-FFF2-40B4-BE49-F238E27FC236}">
                <a16:creationId xmlns:a16="http://schemas.microsoft.com/office/drawing/2014/main" id="{10D86C21-4004-4264-9743-0E89D9E550D5}"/>
              </a:ext>
            </a:extLst>
          </p:cNvPr>
          <p:cNvSpPr>
            <a:spLocks noGrp="1"/>
          </p:cNvSpPr>
          <p:nvPr>
            <p:ph type="sldNum" sz="quarter" idx="11"/>
          </p:nvPr>
        </p:nvSpPr>
        <p:spPr/>
        <p:txBody>
          <a:bodyPr/>
          <a:lstStyle/>
          <a:p>
            <a:fld id="{507A54D3-287C-3948-AA89-E53C9D689F15}" type="slidenum">
              <a:rPr lang="en-US" smtClean="0"/>
              <a:pPr/>
              <a:t>11</a:t>
            </a:fld>
            <a:endParaRPr lang="en-US"/>
          </a:p>
        </p:txBody>
      </p:sp>
      <p:sp>
        <p:nvSpPr>
          <p:cNvPr id="5" name="Footer Placeholder 4">
            <a:extLst>
              <a:ext uri="{FF2B5EF4-FFF2-40B4-BE49-F238E27FC236}">
                <a16:creationId xmlns:a16="http://schemas.microsoft.com/office/drawing/2014/main" id="{B480A7E3-274B-42C9-B137-2C6FE26C9839}"/>
              </a:ext>
            </a:extLst>
          </p:cNvPr>
          <p:cNvSpPr>
            <a:spLocks noGrp="1"/>
          </p:cNvSpPr>
          <p:nvPr>
            <p:ph type="ftr" sz="quarter" idx="12"/>
          </p:nvPr>
        </p:nvSpPr>
        <p:spPr/>
        <p:txBody>
          <a:bodyPr/>
          <a:lstStyle/>
          <a:p>
            <a:r>
              <a:rPr lang="en-US"/>
              <a:t>ASCCC Fall</a:t>
            </a:r>
            <a:r>
              <a:rPr lang="en-US">
                <a:ea typeface="+mn-lt"/>
                <a:cs typeface="+mn-lt"/>
              </a:rPr>
              <a:t> Plenary Session 2020</a:t>
            </a:r>
          </a:p>
        </p:txBody>
      </p:sp>
    </p:spTree>
    <p:extLst>
      <p:ext uri="{BB962C8B-B14F-4D97-AF65-F5344CB8AC3E}">
        <p14:creationId xmlns:p14="http://schemas.microsoft.com/office/powerpoint/2010/main" val="85099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1430-B9F3-406D-8A31-10F4847A3DA3}"/>
              </a:ext>
            </a:extLst>
          </p:cNvPr>
          <p:cNvSpPr>
            <a:spLocks noGrp="1"/>
          </p:cNvSpPr>
          <p:nvPr>
            <p:ph type="title"/>
          </p:nvPr>
        </p:nvSpPr>
        <p:spPr/>
        <p:txBody>
          <a:bodyPr/>
          <a:lstStyle/>
          <a:p>
            <a:r>
              <a:rPr lang="en-US">
                <a:latin typeface="Palatino"/>
              </a:rPr>
              <a:t>Equity and the Rubrics</a:t>
            </a:r>
            <a:endParaRPr lang="en-US"/>
          </a:p>
        </p:txBody>
      </p:sp>
      <p:sp>
        <p:nvSpPr>
          <p:cNvPr id="3" name="Content Placeholder 2">
            <a:extLst>
              <a:ext uri="{FF2B5EF4-FFF2-40B4-BE49-F238E27FC236}">
                <a16:creationId xmlns:a16="http://schemas.microsoft.com/office/drawing/2014/main" id="{5890AC4D-4D77-4CCD-A908-33384DF4CC9C}"/>
              </a:ext>
            </a:extLst>
          </p:cNvPr>
          <p:cNvSpPr>
            <a:spLocks noGrp="1"/>
          </p:cNvSpPr>
          <p:nvPr>
            <p:ph sz="half" idx="1"/>
          </p:nvPr>
        </p:nvSpPr>
        <p:spPr/>
        <p:txBody>
          <a:bodyPr vert="horz" lIns="91440" tIns="45720" rIns="91440" bIns="45720" rtlCol="0" anchor="t">
            <a:normAutofit/>
          </a:bodyPr>
          <a:lstStyle/>
          <a:p>
            <a:pPr marL="0" indent="0">
              <a:buNone/>
            </a:pPr>
            <a:r>
              <a:rPr lang="en-US" b="1">
                <a:cs typeface="Gill Sans"/>
              </a:rPr>
              <a:t>CVC-Course Design Rubric</a:t>
            </a:r>
          </a:p>
          <a:p>
            <a:r>
              <a:rPr lang="en-US">
                <a:cs typeface="Gill Sans"/>
              </a:rPr>
              <a:t>Content Presentation: Unit Objectives; CMS/LMS; Learner Support; Institutional Support</a:t>
            </a:r>
          </a:p>
          <a:p>
            <a:r>
              <a:rPr lang="en-US">
                <a:cs typeface="Gill Sans"/>
              </a:rPr>
              <a:t>Interaction: Instructor Contact; Student-to-Student Contact</a:t>
            </a:r>
          </a:p>
          <a:p>
            <a:r>
              <a:rPr lang="en-US">
                <a:cs typeface="Gill Sans"/>
              </a:rPr>
              <a:t>Assessment: Effective Assessment; Guidance &amp; Feedback</a:t>
            </a:r>
          </a:p>
          <a:p>
            <a:r>
              <a:rPr lang="en-US">
                <a:cs typeface="Gill Sans"/>
              </a:rPr>
              <a:t>Accessibility</a:t>
            </a:r>
            <a:endParaRPr lang="en-US"/>
          </a:p>
          <a:p>
            <a:endParaRPr lang="en-US"/>
          </a:p>
          <a:p>
            <a:endParaRPr lang="en-US"/>
          </a:p>
        </p:txBody>
      </p:sp>
      <p:sp>
        <p:nvSpPr>
          <p:cNvPr id="4" name="Slide Number Placeholder 3">
            <a:extLst>
              <a:ext uri="{FF2B5EF4-FFF2-40B4-BE49-F238E27FC236}">
                <a16:creationId xmlns:a16="http://schemas.microsoft.com/office/drawing/2014/main" id="{E4B85308-C293-48C3-906D-DB9BCFAA2946}"/>
              </a:ext>
            </a:extLst>
          </p:cNvPr>
          <p:cNvSpPr>
            <a:spLocks noGrp="1"/>
          </p:cNvSpPr>
          <p:nvPr>
            <p:ph type="sldNum" sz="quarter" idx="11"/>
          </p:nvPr>
        </p:nvSpPr>
        <p:spPr/>
        <p:txBody>
          <a:bodyPr/>
          <a:lstStyle/>
          <a:p>
            <a:fld id="{507A54D3-287C-3948-AA89-E53C9D689F15}" type="slidenum">
              <a:rPr lang="en-US" smtClean="0"/>
              <a:pPr/>
              <a:t>12</a:t>
            </a:fld>
            <a:endParaRPr lang="en-US"/>
          </a:p>
        </p:txBody>
      </p:sp>
      <p:sp>
        <p:nvSpPr>
          <p:cNvPr id="5" name="Footer Placeholder 4">
            <a:extLst>
              <a:ext uri="{FF2B5EF4-FFF2-40B4-BE49-F238E27FC236}">
                <a16:creationId xmlns:a16="http://schemas.microsoft.com/office/drawing/2014/main" id="{802E06DB-00F3-4BB1-A6FB-985C02743ECC}"/>
              </a:ext>
            </a:extLst>
          </p:cNvPr>
          <p:cNvSpPr>
            <a:spLocks noGrp="1"/>
          </p:cNvSpPr>
          <p:nvPr>
            <p:ph type="ftr" sz="quarter" idx="12"/>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150390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D7C5-EE2E-4EED-906D-CAA319B8DBED}"/>
              </a:ext>
            </a:extLst>
          </p:cNvPr>
          <p:cNvSpPr>
            <a:spLocks noGrp="1"/>
          </p:cNvSpPr>
          <p:nvPr>
            <p:ph type="title"/>
          </p:nvPr>
        </p:nvSpPr>
        <p:spPr/>
        <p:txBody>
          <a:bodyPr/>
          <a:lstStyle/>
          <a:p>
            <a:r>
              <a:rPr lang="en-US"/>
              <a:t>Equity and the Rubrics</a:t>
            </a:r>
          </a:p>
        </p:txBody>
      </p:sp>
      <p:sp>
        <p:nvSpPr>
          <p:cNvPr id="3" name="Content Placeholder 2">
            <a:extLst>
              <a:ext uri="{FF2B5EF4-FFF2-40B4-BE49-F238E27FC236}">
                <a16:creationId xmlns:a16="http://schemas.microsoft.com/office/drawing/2014/main" id="{5ABF58A0-2BCE-480A-9655-0B83BFA9B224}"/>
              </a:ext>
            </a:extLst>
          </p:cNvPr>
          <p:cNvSpPr>
            <a:spLocks noGrp="1"/>
          </p:cNvSpPr>
          <p:nvPr>
            <p:ph sz="half" idx="1"/>
          </p:nvPr>
        </p:nvSpPr>
        <p:spPr/>
        <p:txBody>
          <a:bodyPr vert="horz" lIns="91440" tIns="45720" rIns="91440" bIns="45720" rtlCol="0" anchor="t">
            <a:normAutofit/>
          </a:bodyPr>
          <a:lstStyle/>
          <a:p>
            <a:pPr marL="0" indent="0">
              <a:buNone/>
            </a:pPr>
            <a:r>
              <a:rPr lang="en-US" b="1">
                <a:cs typeface="Gill Sans"/>
              </a:rPr>
              <a:t>Peralta Online Equity Rubric</a:t>
            </a:r>
            <a:endParaRPr lang="en-US" b="1"/>
          </a:p>
          <a:p>
            <a:r>
              <a:rPr lang="en-US">
                <a:cs typeface="Gill Sans"/>
              </a:rPr>
              <a:t>Technology</a:t>
            </a:r>
          </a:p>
          <a:p>
            <a:r>
              <a:rPr lang="en-US">
                <a:cs typeface="Gill Sans"/>
              </a:rPr>
              <a:t>Student Resources and Support</a:t>
            </a:r>
          </a:p>
          <a:p>
            <a:r>
              <a:rPr lang="en-US">
                <a:cs typeface="Gill Sans"/>
              </a:rPr>
              <a:t>Universal Design for Learning (UDL)</a:t>
            </a:r>
          </a:p>
          <a:p>
            <a:r>
              <a:rPr lang="en-US">
                <a:cs typeface="Gill Sans"/>
              </a:rPr>
              <a:t>Diversity and Inclusion</a:t>
            </a:r>
          </a:p>
          <a:p>
            <a:r>
              <a:rPr lang="en-US">
                <a:cs typeface="Gill Sans"/>
              </a:rPr>
              <a:t>Images and Representation</a:t>
            </a:r>
          </a:p>
          <a:p>
            <a:r>
              <a:rPr lang="en-US">
                <a:cs typeface="Gill Sans"/>
              </a:rPr>
              <a:t>Human Bias</a:t>
            </a:r>
          </a:p>
          <a:p>
            <a:r>
              <a:rPr lang="en-US">
                <a:cs typeface="Gill Sans"/>
              </a:rPr>
              <a:t>Content Meaning</a:t>
            </a:r>
          </a:p>
          <a:p>
            <a:r>
              <a:rPr lang="en-US">
                <a:cs typeface="Gill Sans"/>
              </a:rPr>
              <a:t>Connection and Belonging</a:t>
            </a:r>
            <a:endParaRPr lang="en-US"/>
          </a:p>
        </p:txBody>
      </p:sp>
      <p:sp>
        <p:nvSpPr>
          <p:cNvPr id="4" name="Slide Number Placeholder 3">
            <a:extLst>
              <a:ext uri="{FF2B5EF4-FFF2-40B4-BE49-F238E27FC236}">
                <a16:creationId xmlns:a16="http://schemas.microsoft.com/office/drawing/2014/main" id="{A59C67B2-85BB-40EF-983D-9B5896798A24}"/>
              </a:ext>
            </a:extLst>
          </p:cNvPr>
          <p:cNvSpPr>
            <a:spLocks noGrp="1"/>
          </p:cNvSpPr>
          <p:nvPr>
            <p:ph type="sldNum" sz="quarter" idx="11"/>
          </p:nvPr>
        </p:nvSpPr>
        <p:spPr/>
        <p:txBody>
          <a:bodyPr/>
          <a:lstStyle/>
          <a:p>
            <a:fld id="{507A54D3-287C-3948-AA89-E53C9D689F15}" type="slidenum">
              <a:rPr lang="en-US" smtClean="0"/>
              <a:pPr/>
              <a:t>13</a:t>
            </a:fld>
            <a:endParaRPr lang="en-US"/>
          </a:p>
        </p:txBody>
      </p:sp>
      <p:sp>
        <p:nvSpPr>
          <p:cNvPr id="5" name="Footer Placeholder 4">
            <a:extLst>
              <a:ext uri="{FF2B5EF4-FFF2-40B4-BE49-F238E27FC236}">
                <a16:creationId xmlns:a16="http://schemas.microsoft.com/office/drawing/2014/main" id="{1E423DAA-4B87-438A-A16E-EE357CEEB4BA}"/>
              </a:ext>
            </a:extLst>
          </p:cNvPr>
          <p:cNvSpPr>
            <a:spLocks noGrp="1"/>
          </p:cNvSpPr>
          <p:nvPr>
            <p:ph type="ftr" sz="quarter" idx="12"/>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219071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0534-7B46-4A87-AF75-C38BEBC2812F}"/>
              </a:ext>
            </a:extLst>
          </p:cNvPr>
          <p:cNvSpPr>
            <a:spLocks noGrp="1"/>
          </p:cNvSpPr>
          <p:nvPr>
            <p:ph type="title"/>
          </p:nvPr>
        </p:nvSpPr>
        <p:spPr/>
        <p:txBody>
          <a:bodyPr>
            <a:normAutofit/>
          </a:bodyPr>
          <a:lstStyle/>
          <a:p>
            <a:r>
              <a:rPr lang="en-US">
                <a:latin typeface="Palatino"/>
              </a:rPr>
              <a:t>Survey Results from Participants . . .  </a:t>
            </a:r>
            <a:endParaRPr lang="en-US"/>
          </a:p>
        </p:txBody>
      </p:sp>
      <p:sp>
        <p:nvSpPr>
          <p:cNvPr id="3" name="Content Placeholder 2">
            <a:extLst>
              <a:ext uri="{FF2B5EF4-FFF2-40B4-BE49-F238E27FC236}">
                <a16:creationId xmlns:a16="http://schemas.microsoft.com/office/drawing/2014/main" id="{5A4BAF25-85A6-45D7-A598-52B039248DCF}"/>
              </a:ext>
            </a:extLst>
          </p:cNvPr>
          <p:cNvSpPr>
            <a:spLocks noGrp="1"/>
          </p:cNvSpPr>
          <p:nvPr>
            <p:ph sz="half" idx="1"/>
          </p:nvPr>
        </p:nvSpPr>
        <p:spPr/>
        <p:txBody>
          <a:bodyPr vert="horz" lIns="91440" tIns="45720" rIns="91440" bIns="45720" rtlCol="0" anchor="t">
            <a:normAutofit/>
          </a:bodyPr>
          <a:lstStyle/>
          <a:p>
            <a:r>
              <a:rPr lang="en-US">
                <a:ea typeface="+mj-lt"/>
                <a:cs typeface="+mj-lt"/>
              </a:rPr>
              <a:t>Are you participating in local POCR on your campus? Yes/No</a:t>
            </a:r>
            <a:endParaRPr lang="en-US"/>
          </a:p>
          <a:p>
            <a:r>
              <a:rPr lang="en-US">
                <a:ea typeface="+mj-lt"/>
                <a:cs typeface="+mj-lt"/>
              </a:rPr>
              <a:t>If you are participating in local POCR, are you giving a stipend or release time?</a:t>
            </a:r>
            <a:endParaRPr lang="en-US"/>
          </a:p>
          <a:p>
            <a:r>
              <a:rPr lang="en-US">
                <a:ea typeface="+mj-lt"/>
                <a:cs typeface="+mj-lt"/>
              </a:rPr>
              <a:t>How are you funding release time and/or stipend?</a:t>
            </a:r>
            <a:endParaRPr lang="en-US"/>
          </a:p>
          <a:p>
            <a:r>
              <a:rPr lang="en-US">
                <a:ea typeface="+mj-lt"/>
                <a:cs typeface="+mj-lt"/>
              </a:rPr>
              <a:t>If you have not yet created a local POCR, do you plan to? </a:t>
            </a:r>
            <a:endParaRPr lang="en-US"/>
          </a:p>
          <a:p>
            <a:endParaRPr lang="en-US"/>
          </a:p>
        </p:txBody>
      </p:sp>
      <p:sp>
        <p:nvSpPr>
          <p:cNvPr id="4" name="Slide Number Placeholder 3">
            <a:extLst>
              <a:ext uri="{FF2B5EF4-FFF2-40B4-BE49-F238E27FC236}">
                <a16:creationId xmlns:a16="http://schemas.microsoft.com/office/drawing/2014/main" id="{06B917B6-7304-4F16-8DB5-9E3F9A2E22C9}"/>
              </a:ext>
            </a:extLst>
          </p:cNvPr>
          <p:cNvSpPr>
            <a:spLocks noGrp="1"/>
          </p:cNvSpPr>
          <p:nvPr>
            <p:ph type="sldNum" sz="quarter" idx="11"/>
          </p:nvPr>
        </p:nvSpPr>
        <p:spPr/>
        <p:txBody>
          <a:bodyPr/>
          <a:lstStyle/>
          <a:p>
            <a:fld id="{507A54D3-287C-3948-AA89-E53C9D689F15}" type="slidenum">
              <a:rPr lang="en-US" smtClean="0"/>
              <a:pPr/>
              <a:t>14</a:t>
            </a:fld>
            <a:endParaRPr lang="en-US"/>
          </a:p>
        </p:txBody>
      </p:sp>
      <p:sp>
        <p:nvSpPr>
          <p:cNvPr id="5" name="Footer Placeholder 4">
            <a:extLst>
              <a:ext uri="{FF2B5EF4-FFF2-40B4-BE49-F238E27FC236}">
                <a16:creationId xmlns:a16="http://schemas.microsoft.com/office/drawing/2014/main" id="{8E43FA5C-1300-47B3-B0D3-347ED586C4F6}"/>
              </a:ext>
            </a:extLst>
          </p:cNvPr>
          <p:cNvSpPr>
            <a:spLocks noGrp="1"/>
          </p:cNvSpPr>
          <p:nvPr>
            <p:ph type="ftr" sz="quarter" idx="12"/>
          </p:nvPr>
        </p:nvSpPr>
        <p:spPr/>
        <p:txBody>
          <a:bodyPr/>
          <a:lstStyle/>
          <a:p>
            <a:r>
              <a:rPr lang="en-US">
                <a:ea typeface="+mn-lt"/>
                <a:cs typeface="+mn-lt"/>
              </a:rPr>
              <a:t>ASCCC Fall Plenary Session 2020</a:t>
            </a:r>
            <a:endParaRPr lang="en-US"/>
          </a:p>
        </p:txBody>
      </p:sp>
    </p:spTree>
    <p:extLst>
      <p:ext uri="{BB962C8B-B14F-4D97-AF65-F5344CB8AC3E}">
        <p14:creationId xmlns:p14="http://schemas.microsoft.com/office/powerpoint/2010/main" val="316424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A6EF-1CA3-4CAE-ACA8-B22DCD13D548}"/>
              </a:ext>
            </a:extLst>
          </p:cNvPr>
          <p:cNvSpPr>
            <a:spLocks noGrp="1"/>
          </p:cNvSpPr>
          <p:nvPr>
            <p:ph type="title"/>
          </p:nvPr>
        </p:nvSpPr>
        <p:spPr>
          <a:xfrm>
            <a:off x="1258757" y="-226842"/>
            <a:ext cx="10046043" cy="1325563"/>
          </a:xfrm>
        </p:spPr>
        <p:txBody>
          <a:bodyPr>
            <a:normAutofit fontScale="90000"/>
          </a:bodyPr>
          <a:lstStyle/>
          <a:p>
            <a:r>
              <a:rPr lang="en-US" dirty="0">
                <a:latin typeface="Palatino"/>
              </a:rPr>
              <a:t>9.03 F18: Local Adoption of the California Virtual Campus – Online Education Initiative Rubric</a:t>
            </a:r>
          </a:p>
        </p:txBody>
      </p:sp>
      <p:sp>
        <p:nvSpPr>
          <p:cNvPr id="3" name="Content Placeholder 2">
            <a:extLst>
              <a:ext uri="{FF2B5EF4-FFF2-40B4-BE49-F238E27FC236}">
                <a16:creationId xmlns:a16="http://schemas.microsoft.com/office/drawing/2014/main" id="{1CF042D0-7618-43C6-AE52-A093C53437AE}"/>
              </a:ext>
            </a:extLst>
          </p:cNvPr>
          <p:cNvSpPr>
            <a:spLocks noGrp="1"/>
          </p:cNvSpPr>
          <p:nvPr>
            <p:ph sz="half" idx="1"/>
          </p:nvPr>
        </p:nvSpPr>
        <p:spPr/>
        <p:txBody>
          <a:bodyPr vert="horz" lIns="91440" tIns="45720" rIns="91440" bIns="45720" rtlCol="0" anchor="t">
            <a:normAutofit/>
          </a:bodyPr>
          <a:lstStyle/>
          <a:p>
            <a:endParaRPr lang="en-US">
              <a:cs typeface="Gill Sans"/>
            </a:endParaRPr>
          </a:p>
          <a:p>
            <a:endParaRPr lang="en-US"/>
          </a:p>
        </p:txBody>
      </p:sp>
      <p:sp>
        <p:nvSpPr>
          <p:cNvPr id="4" name="Slide Number Placeholder 3">
            <a:extLst>
              <a:ext uri="{FF2B5EF4-FFF2-40B4-BE49-F238E27FC236}">
                <a16:creationId xmlns:a16="http://schemas.microsoft.com/office/drawing/2014/main" id="{FE4E3F0A-9CC7-4F51-A2E3-38314083D0ED}"/>
              </a:ext>
            </a:extLst>
          </p:cNvPr>
          <p:cNvSpPr>
            <a:spLocks noGrp="1"/>
          </p:cNvSpPr>
          <p:nvPr>
            <p:ph type="sldNum" sz="quarter" idx="11"/>
          </p:nvPr>
        </p:nvSpPr>
        <p:spPr/>
        <p:txBody>
          <a:bodyPr/>
          <a:lstStyle/>
          <a:p>
            <a:fld id="{507A54D3-287C-3948-AA89-E53C9D689F15}" type="slidenum">
              <a:rPr lang="en-US" smtClean="0"/>
              <a:pPr/>
              <a:t>15</a:t>
            </a:fld>
            <a:endParaRPr lang="en-US"/>
          </a:p>
        </p:txBody>
      </p:sp>
      <p:sp>
        <p:nvSpPr>
          <p:cNvPr id="5" name="Footer Placeholder 4">
            <a:extLst>
              <a:ext uri="{FF2B5EF4-FFF2-40B4-BE49-F238E27FC236}">
                <a16:creationId xmlns:a16="http://schemas.microsoft.com/office/drawing/2014/main" id="{39FEC217-013A-4425-9723-811707D24D5A}"/>
              </a:ext>
            </a:extLst>
          </p:cNvPr>
          <p:cNvSpPr>
            <a:spLocks noGrp="1"/>
          </p:cNvSpPr>
          <p:nvPr>
            <p:ph type="ftr" sz="quarter" idx="12"/>
          </p:nvPr>
        </p:nvSpPr>
        <p:spPr/>
        <p:txBody>
          <a:bodyPr/>
          <a:lstStyle/>
          <a:p>
            <a:r>
              <a:rPr lang="en-US"/>
              <a:t>ASCCC Fall Plenary Session 2020</a:t>
            </a:r>
          </a:p>
        </p:txBody>
      </p:sp>
      <p:pic>
        <p:nvPicPr>
          <p:cNvPr id="7" name="Picture 7" descr="Table&#10;&#10;Description automatically generated">
            <a:extLst>
              <a:ext uri="{FF2B5EF4-FFF2-40B4-BE49-F238E27FC236}">
                <a16:creationId xmlns:a16="http://schemas.microsoft.com/office/drawing/2014/main" id="{CD9E88BA-DB92-46FF-A3B4-AD27CEB48550}"/>
              </a:ext>
            </a:extLst>
          </p:cNvPr>
          <p:cNvPicPr>
            <a:picLocks noChangeAspect="1"/>
          </p:cNvPicPr>
          <p:nvPr/>
        </p:nvPicPr>
        <p:blipFill>
          <a:blip r:embed="rId2"/>
          <a:stretch>
            <a:fillRect/>
          </a:stretch>
        </p:blipFill>
        <p:spPr>
          <a:xfrm>
            <a:off x="1021460" y="1094300"/>
            <a:ext cx="10369496" cy="5210988"/>
          </a:xfrm>
          <a:prstGeom prst="rect">
            <a:avLst/>
          </a:prstGeom>
        </p:spPr>
      </p:pic>
    </p:spTree>
    <p:extLst>
      <p:ext uri="{BB962C8B-B14F-4D97-AF65-F5344CB8AC3E}">
        <p14:creationId xmlns:p14="http://schemas.microsoft.com/office/powerpoint/2010/main" val="84415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A6EF-1CA3-4CAE-ACA8-B22DCD13D548}"/>
              </a:ext>
            </a:extLst>
          </p:cNvPr>
          <p:cNvSpPr>
            <a:spLocks noGrp="1"/>
          </p:cNvSpPr>
          <p:nvPr>
            <p:ph type="title"/>
          </p:nvPr>
        </p:nvSpPr>
        <p:spPr>
          <a:xfrm>
            <a:off x="1392669" y="135087"/>
            <a:ext cx="10046043" cy="635450"/>
          </a:xfrm>
        </p:spPr>
        <p:txBody>
          <a:bodyPr/>
          <a:lstStyle/>
          <a:p>
            <a:r>
              <a:rPr lang="en-US"/>
              <a:t>Resources </a:t>
            </a:r>
          </a:p>
        </p:txBody>
      </p:sp>
      <p:sp>
        <p:nvSpPr>
          <p:cNvPr id="3" name="Content Placeholder 2">
            <a:extLst>
              <a:ext uri="{FF2B5EF4-FFF2-40B4-BE49-F238E27FC236}">
                <a16:creationId xmlns:a16="http://schemas.microsoft.com/office/drawing/2014/main" id="{1CF042D0-7618-43C6-AE52-A093C53437AE}"/>
              </a:ext>
            </a:extLst>
          </p:cNvPr>
          <p:cNvSpPr>
            <a:spLocks noGrp="1"/>
          </p:cNvSpPr>
          <p:nvPr>
            <p:ph sz="half" idx="1"/>
          </p:nvPr>
        </p:nvSpPr>
        <p:spPr>
          <a:xfrm>
            <a:off x="1133876" y="734395"/>
            <a:ext cx="10575984" cy="5742316"/>
          </a:xfrm>
        </p:spPr>
        <p:txBody>
          <a:bodyPr vert="horz" lIns="91440" tIns="45720" rIns="91440" bIns="45720" rtlCol="0" anchor="t">
            <a:normAutofit fontScale="92500" lnSpcReduction="10000"/>
          </a:bodyPr>
          <a:lstStyle/>
          <a:p>
            <a:r>
              <a:rPr lang="en-US" u="sng" dirty="0">
                <a:cs typeface="Gill Sans"/>
                <a:hlinkClick r:id="rId2"/>
              </a:rPr>
              <a:t>https://asccc.org/content/cvc-oei-course-design-rubric-and-your-curriculum</a:t>
            </a:r>
            <a:endParaRPr lang="en-US" dirty="0">
              <a:cs typeface="Gill Sans"/>
            </a:endParaRPr>
          </a:p>
          <a:p>
            <a:r>
              <a:rPr lang="en-US" u="sng" dirty="0">
                <a:cs typeface="Gill Sans"/>
                <a:hlinkClick r:id="rId3"/>
              </a:rPr>
              <a:t>https://onlinenetworkofeducators.org/course-design-academy/pocr-resources/</a:t>
            </a:r>
            <a:endParaRPr lang="en-US" dirty="0">
              <a:cs typeface="Gill Sans"/>
            </a:endParaRPr>
          </a:p>
          <a:p>
            <a:r>
              <a:rPr lang="en-US" u="sng" dirty="0">
                <a:cs typeface="Gill Sans"/>
                <a:hlinkClick r:id="rId4"/>
              </a:rPr>
              <a:t>https://asccc.org/content/cvc-oei-what%E2%80%99s-been-accomplished-what%E2%80%99s-new-and-where-it%E2%80%99s-headed</a:t>
            </a:r>
            <a:endParaRPr lang="en-US" dirty="0">
              <a:cs typeface="Gill Sans"/>
            </a:endParaRPr>
          </a:p>
          <a:p>
            <a:r>
              <a:rPr lang="en-US" u="sng" dirty="0">
                <a:cs typeface="Gill Sans"/>
                <a:hlinkClick r:id="rId5"/>
              </a:rPr>
              <a:t>https://asccc.org/content/adopting-oei-course-rubric-local-use</a:t>
            </a:r>
            <a:endParaRPr lang="en-US" dirty="0">
              <a:cs typeface="Gill Sans"/>
            </a:endParaRPr>
          </a:p>
          <a:p>
            <a:r>
              <a:rPr lang="en-US" u="sng" dirty="0">
                <a:cs typeface="Gill Sans"/>
                <a:hlinkClick r:id="rId6"/>
              </a:rPr>
              <a:t>https://asccc.org/resolutions/local-adoption-california-virtual-campus-%E2%80%93-online-education-initiative-course-design</a:t>
            </a:r>
            <a:endParaRPr lang="en-US" dirty="0">
              <a:cs typeface="Gill Sans"/>
            </a:endParaRPr>
          </a:p>
          <a:p>
            <a:r>
              <a:rPr lang="en-US" dirty="0">
                <a:ea typeface="+mj-lt"/>
                <a:cs typeface="+mj-lt"/>
                <a:hlinkClick r:id="rId7"/>
              </a:rPr>
              <a:t>https://web.peralta.edu/de/files/2019/08/Describing-the-Peralta-Equity-Rubric-Aug-2019.pdf</a:t>
            </a:r>
            <a:endParaRPr lang="en-US" u="sng" dirty="0"/>
          </a:p>
          <a:p>
            <a:r>
              <a:rPr lang="en-US" dirty="0">
                <a:ea typeface="+mj-lt"/>
                <a:cs typeface="+mj-lt"/>
                <a:hlinkClick r:id="rId8"/>
              </a:rPr>
              <a:t>https://web.peralta.edu/de/equity-initiative/equity/</a:t>
            </a:r>
            <a:endParaRPr lang="en-US" dirty="0">
              <a:cs typeface="Arial"/>
            </a:endParaRPr>
          </a:p>
          <a:p>
            <a:r>
              <a:rPr lang="en-US" dirty="0">
                <a:ea typeface="+mj-lt"/>
                <a:cs typeface="+mj-lt"/>
                <a:hlinkClick r:id="rId9"/>
              </a:rPr>
              <a:t>https://web.peralta.edu/de/files/2020/10/Peralta-Online-Equity-Rubric-3.0-Oct-2020.pdf</a:t>
            </a:r>
            <a:endParaRPr lang="en-US" dirty="0">
              <a:ea typeface="+mj-lt"/>
              <a:cs typeface="+mj-lt"/>
            </a:endParaRPr>
          </a:p>
          <a:p>
            <a:r>
              <a:rPr lang="en-US" dirty="0">
                <a:ea typeface="+mj-lt"/>
                <a:cs typeface="+mj-lt"/>
                <a:hlinkClick r:id="rId10"/>
              </a:rPr>
              <a:t>https://onlinenetworkofeducators.org/wp-content/uploads/2020/06/CVC_OEI_Course_Design_Rubric_rev_April_2020.pdf</a:t>
            </a:r>
            <a:endParaRPr lang="en-US" dirty="0">
              <a:cs typeface="Arial"/>
            </a:endParaRPr>
          </a:p>
          <a:p>
            <a:r>
              <a:rPr lang="en-US" dirty="0">
                <a:ea typeface="+mj-lt"/>
                <a:cs typeface="+mj-lt"/>
                <a:hlinkClick r:id="rId11"/>
              </a:rPr>
              <a:t>https://www.thoughtco.com/promoting-student-equity-and-engagement-4074141</a:t>
            </a:r>
            <a:endParaRPr lang="en-US" dirty="0">
              <a:cs typeface="Arial"/>
            </a:endParaRPr>
          </a:p>
          <a:p>
            <a:pPr marL="0" indent="0">
              <a:buNone/>
            </a:pPr>
            <a:endParaRPr lang="en-US">
              <a:cs typeface="Arial"/>
            </a:endParaRPr>
          </a:p>
          <a:p>
            <a:pPr marL="0" indent="0">
              <a:buNone/>
            </a:pPr>
            <a:endParaRPr lang="en-US">
              <a:cs typeface="Arial"/>
            </a:endParaRPr>
          </a:p>
          <a:p>
            <a:pPr marL="0" indent="0">
              <a:buNone/>
            </a:pPr>
            <a:endParaRPr lang="en-US">
              <a:cs typeface="Arial"/>
            </a:endParaRPr>
          </a:p>
          <a:p>
            <a:endParaRPr lang="en-US"/>
          </a:p>
        </p:txBody>
      </p:sp>
      <p:sp>
        <p:nvSpPr>
          <p:cNvPr id="4" name="Slide Number Placeholder 3">
            <a:extLst>
              <a:ext uri="{FF2B5EF4-FFF2-40B4-BE49-F238E27FC236}">
                <a16:creationId xmlns:a16="http://schemas.microsoft.com/office/drawing/2014/main" id="{FE4E3F0A-9CC7-4F51-A2E3-38314083D0ED}"/>
              </a:ext>
            </a:extLst>
          </p:cNvPr>
          <p:cNvSpPr>
            <a:spLocks noGrp="1"/>
          </p:cNvSpPr>
          <p:nvPr>
            <p:ph type="sldNum" sz="quarter" idx="11"/>
          </p:nvPr>
        </p:nvSpPr>
        <p:spPr/>
        <p:txBody>
          <a:bodyPr/>
          <a:lstStyle/>
          <a:p>
            <a:fld id="{507A54D3-287C-3948-AA89-E53C9D689F15}" type="slidenum">
              <a:rPr lang="en-US" smtClean="0"/>
              <a:pPr/>
              <a:t>16</a:t>
            </a:fld>
            <a:endParaRPr lang="en-US"/>
          </a:p>
        </p:txBody>
      </p:sp>
      <p:sp>
        <p:nvSpPr>
          <p:cNvPr id="5" name="Footer Placeholder 4">
            <a:extLst>
              <a:ext uri="{FF2B5EF4-FFF2-40B4-BE49-F238E27FC236}">
                <a16:creationId xmlns:a16="http://schemas.microsoft.com/office/drawing/2014/main" id="{39FEC217-013A-4425-9723-811707D24D5A}"/>
              </a:ext>
            </a:extLst>
          </p:cNvPr>
          <p:cNvSpPr>
            <a:spLocks noGrp="1"/>
          </p:cNvSpPr>
          <p:nvPr>
            <p:ph type="ftr" sz="quarter" idx="12"/>
          </p:nvPr>
        </p:nvSpPr>
        <p:spPr/>
        <p:txBody>
          <a:bodyPr/>
          <a:lstStyle/>
          <a:p>
            <a:r>
              <a:rPr lang="en-US"/>
              <a:t>ASCCC Fall Plenary Session 2020</a:t>
            </a:r>
          </a:p>
        </p:txBody>
      </p:sp>
    </p:spTree>
    <p:extLst>
      <p:ext uri="{BB962C8B-B14F-4D97-AF65-F5344CB8AC3E}">
        <p14:creationId xmlns:p14="http://schemas.microsoft.com/office/powerpoint/2010/main" val="147946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D4C1-2C62-4850-A4BB-AEED84B07F1E}"/>
              </a:ext>
            </a:extLst>
          </p:cNvPr>
          <p:cNvSpPr>
            <a:spLocks noGrp="1"/>
          </p:cNvSpPr>
          <p:nvPr>
            <p:ph type="title"/>
          </p:nvPr>
        </p:nvSpPr>
        <p:spPr/>
        <p:txBody>
          <a:bodyPr/>
          <a:lstStyle/>
          <a:p>
            <a:r>
              <a:rPr lang="en-US">
                <a:latin typeface="Palatino"/>
              </a:rPr>
              <a:t>Thank you for Joining Us!</a:t>
            </a:r>
            <a:endParaRPr lang="en-US"/>
          </a:p>
        </p:txBody>
      </p:sp>
      <p:sp>
        <p:nvSpPr>
          <p:cNvPr id="3" name="Content Placeholder 2">
            <a:extLst>
              <a:ext uri="{FF2B5EF4-FFF2-40B4-BE49-F238E27FC236}">
                <a16:creationId xmlns:a16="http://schemas.microsoft.com/office/drawing/2014/main" id="{2B9520B6-0F18-4529-B699-D060EC1BFF10}"/>
              </a:ext>
            </a:extLst>
          </p:cNvPr>
          <p:cNvSpPr>
            <a:spLocks noGrp="1"/>
          </p:cNvSpPr>
          <p:nvPr>
            <p:ph idx="1"/>
          </p:nvPr>
        </p:nvSpPr>
        <p:spPr>
          <a:xfrm>
            <a:off x="829994" y="2662568"/>
            <a:ext cx="10523806" cy="535797"/>
          </a:xfrm>
        </p:spPr>
        <p:txBody>
          <a:bodyPr vert="horz" lIns="91440" tIns="45720" rIns="91440" bIns="45720" rtlCol="0" anchor="t">
            <a:normAutofit/>
          </a:bodyPr>
          <a:lstStyle/>
          <a:p>
            <a:r>
              <a:rPr lang="en-US">
                <a:cs typeface="Gill Sans"/>
              </a:rPr>
              <a:t>Questions?</a:t>
            </a:r>
          </a:p>
          <a:p>
            <a:endParaRPr lang="en-US"/>
          </a:p>
          <a:p>
            <a:endParaRPr lang="en-US"/>
          </a:p>
        </p:txBody>
      </p:sp>
      <p:sp>
        <p:nvSpPr>
          <p:cNvPr id="4" name="Slide Number Placeholder 3">
            <a:extLst>
              <a:ext uri="{FF2B5EF4-FFF2-40B4-BE49-F238E27FC236}">
                <a16:creationId xmlns:a16="http://schemas.microsoft.com/office/drawing/2014/main" id="{98722E74-3D6F-415C-80C1-9B6E84A98CE6}"/>
              </a:ext>
            </a:extLst>
          </p:cNvPr>
          <p:cNvSpPr>
            <a:spLocks noGrp="1"/>
          </p:cNvSpPr>
          <p:nvPr>
            <p:ph type="sldNum" sz="quarter" idx="14"/>
          </p:nvPr>
        </p:nvSpPr>
        <p:spPr/>
        <p:txBody>
          <a:bodyPr/>
          <a:lstStyle/>
          <a:p>
            <a:fld id="{507A54D3-287C-3948-AA89-E53C9D689F15}" type="slidenum">
              <a:rPr lang="en-US" smtClean="0"/>
              <a:pPr/>
              <a:t>17</a:t>
            </a:fld>
            <a:endParaRPr lang="en-US"/>
          </a:p>
        </p:txBody>
      </p:sp>
      <p:sp>
        <p:nvSpPr>
          <p:cNvPr id="5" name="Footer Placeholder 4">
            <a:extLst>
              <a:ext uri="{FF2B5EF4-FFF2-40B4-BE49-F238E27FC236}">
                <a16:creationId xmlns:a16="http://schemas.microsoft.com/office/drawing/2014/main" id="{F27FB2D2-92F7-473D-AE66-022427340F75}"/>
              </a:ext>
            </a:extLst>
          </p:cNvPr>
          <p:cNvSpPr>
            <a:spLocks noGrp="1"/>
          </p:cNvSpPr>
          <p:nvPr>
            <p:ph type="ftr" sz="quarter" idx="15"/>
          </p:nvPr>
        </p:nvSpPr>
        <p:spPr/>
        <p:txBody>
          <a:bodyPr/>
          <a:lstStyle/>
          <a:p>
            <a:r>
              <a:rPr lang="en-US"/>
              <a:t>ASCCC </a:t>
            </a:r>
            <a:r>
              <a:rPr lang="en-US">
                <a:ea typeface="+mn-lt"/>
                <a:cs typeface="+mn-lt"/>
              </a:rPr>
              <a:t>Fall Plenary Session 2020</a:t>
            </a:r>
          </a:p>
        </p:txBody>
      </p:sp>
      <p:pic>
        <p:nvPicPr>
          <p:cNvPr id="6" name="Picture 6" descr="A person smiling for the camera&#10;&#10;Description automatically generated">
            <a:extLst>
              <a:ext uri="{FF2B5EF4-FFF2-40B4-BE49-F238E27FC236}">
                <a16:creationId xmlns:a16="http://schemas.microsoft.com/office/drawing/2014/main" id="{78CD755F-051E-4C18-9D61-4311C7C92D23}"/>
              </a:ext>
            </a:extLst>
          </p:cNvPr>
          <p:cNvPicPr>
            <a:picLocks noChangeAspect="1"/>
          </p:cNvPicPr>
          <p:nvPr/>
        </p:nvPicPr>
        <p:blipFill>
          <a:blip r:embed="rId2"/>
          <a:stretch>
            <a:fillRect/>
          </a:stretch>
        </p:blipFill>
        <p:spPr>
          <a:xfrm>
            <a:off x="6794739" y="3187425"/>
            <a:ext cx="1650521" cy="2452849"/>
          </a:xfrm>
          <a:prstGeom prst="rect">
            <a:avLst/>
          </a:prstGeom>
        </p:spPr>
      </p:pic>
      <p:pic>
        <p:nvPicPr>
          <p:cNvPr id="7" name="Picture 7" descr="A person wearing a suit and tie smiling at the camera&#10;&#10;Description automatically generated">
            <a:extLst>
              <a:ext uri="{FF2B5EF4-FFF2-40B4-BE49-F238E27FC236}">
                <a16:creationId xmlns:a16="http://schemas.microsoft.com/office/drawing/2014/main" id="{427D01E2-5083-4E02-9A02-1B830DAAB3C3}"/>
              </a:ext>
            </a:extLst>
          </p:cNvPr>
          <p:cNvPicPr>
            <a:picLocks noChangeAspect="1"/>
          </p:cNvPicPr>
          <p:nvPr/>
        </p:nvPicPr>
        <p:blipFill>
          <a:blip r:embed="rId3"/>
          <a:stretch>
            <a:fillRect/>
          </a:stretch>
        </p:blipFill>
        <p:spPr>
          <a:xfrm>
            <a:off x="8433758" y="3334333"/>
            <a:ext cx="3447689" cy="2302806"/>
          </a:xfrm>
          <a:prstGeom prst="rect">
            <a:avLst/>
          </a:prstGeom>
        </p:spPr>
      </p:pic>
      <p:pic>
        <p:nvPicPr>
          <p:cNvPr id="9" name="Picture 9" descr="A person wearing a suit and tie&#10;&#10;Description automatically generated">
            <a:extLst>
              <a:ext uri="{FF2B5EF4-FFF2-40B4-BE49-F238E27FC236}">
                <a16:creationId xmlns:a16="http://schemas.microsoft.com/office/drawing/2014/main" id="{F8A983A0-B625-4DB9-AEE9-FE3FC523B52F}"/>
              </a:ext>
            </a:extLst>
          </p:cNvPr>
          <p:cNvPicPr>
            <a:picLocks noChangeAspect="1"/>
          </p:cNvPicPr>
          <p:nvPr/>
        </p:nvPicPr>
        <p:blipFill>
          <a:blip r:embed="rId4"/>
          <a:stretch>
            <a:fillRect/>
          </a:stretch>
        </p:blipFill>
        <p:spPr>
          <a:xfrm>
            <a:off x="4940060" y="3196087"/>
            <a:ext cx="1866181" cy="2435524"/>
          </a:xfrm>
          <a:prstGeom prst="rect">
            <a:avLst/>
          </a:prstGeom>
        </p:spPr>
      </p:pic>
      <p:pic>
        <p:nvPicPr>
          <p:cNvPr id="12" name="Picture 12" descr="A person sitting at a table in a restaurant&#10;&#10;Description automatically generated">
            <a:extLst>
              <a:ext uri="{FF2B5EF4-FFF2-40B4-BE49-F238E27FC236}">
                <a16:creationId xmlns:a16="http://schemas.microsoft.com/office/drawing/2014/main" id="{CDBB48ED-47A8-4C99-B30F-0C8CFCF6B526}"/>
              </a:ext>
            </a:extLst>
          </p:cNvPr>
          <p:cNvPicPr>
            <a:picLocks noChangeAspect="1"/>
          </p:cNvPicPr>
          <p:nvPr/>
        </p:nvPicPr>
        <p:blipFill>
          <a:blip r:embed="rId5"/>
          <a:stretch>
            <a:fillRect/>
          </a:stretch>
        </p:blipFill>
        <p:spPr>
          <a:xfrm>
            <a:off x="641230" y="3196087"/>
            <a:ext cx="1837427" cy="2435525"/>
          </a:xfrm>
          <a:prstGeom prst="rect">
            <a:avLst/>
          </a:prstGeom>
        </p:spPr>
      </p:pic>
      <p:pic>
        <p:nvPicPr>
          <p:cNvPr id="13" name="Picture 13" descr="A person smiling for the camera&#10;&#10;Description automatically generated">
            <a:extLst>
              <a:ext uri="{FF2B5EF4-FFF2-40B4-BE49-F238E27FC236}">
                <a16:creationId xmlns:a16="http://schemas.microsoft.com/office/drawing/2014/main" id="{D2BA8A6A-7250-4132-9C10-064A841E97D4}"/>
              </a:ext>
            </a:extLst>
          </p:cNvPr>
          <p:cNvPicPr>
            <a:picLocks noChangeAspect="1"/>
          </p:cNvPicPr>
          <p:nvPr/>
        </p:nvPicPr>
        <p:blipFill>
          <a:blip r:embed="rId6"/>
          <a:stretch>
            <a:fillRect/>
          </a:stretch>
        </p:blipFill>
        <p:spPr>
          <a:xfrm>
            <a:off x="2467154" y="3199162"/>
            <a:ext cx="2484408" cy="2458130"/>
          </a:xfrm>
          <a:prstGeom prst="rect">
            <a:avLst/>
          </a:prstGeom>
        </p:spPr>
      </p:pic>
    </p:spTree>
    <p:extLst>
      <p:ext uri="{BB962C8B-B14F-4D97-AF65-F5344CB8AC3E}">
        <p14:creationId xmlns:p14="http://schemas.microsoft.com/office/powerpoint/2010/main" val="333335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E886-F7A9-4BC6-82A1-F1FBB1A06568}"/>
              </a:ext>
            </a:extLst>
          </p:cNvPr>
          <p:cNvSpPr>
            <a:spLocks noGrp="1"/>
          </p:cNvSpPr>
          <p:nvPr>
            <p:ph type="title"/>
          </p:nvPr>
        </p:nvSpPr>
        <p:spPr/>
        <p:txBody>
          <a:bodyPr>
            <a:normAutofit/>
          </a:bodyPr>
          <a:lstStyle/>
          <a:p>
            <a:pPr algn="ctr"/>
            <a:r>
              <a:rPr lang="en-US" sz="6000"/>
              <a:t>Presenters</a:t>
            </a:r>
          </a:p>
        </p:txBody>
      </p:sp>
      <p:sp>
        <p:nvSpPr>
          <p:cNvPr id="3" name="Content Placeholder 2">
            <a:extLst>
              <a:ext uri="{FF2B5EF4-FFF2-40B4-BE49-F238E27FC236}">
                <a16:creationId xmlns:a16="http://schemas.microsoft.com/office/drawing/2014/main" id="{A037CF0A-DD11-494E-AE23-0AB4F2AF705C}"/>
              </a:ext>
            </a:extLst>
          </p:cNvPr>
          <p:cNvSpPr>
            <a:spLocks noGrp="1"/>
          </p:cNvSpPr>
          <p:nvPr>
            <p:ph idx="1"/>
          </p:nvPr>
        </p:nvSpPr>
        <p:spPr>
          <a:xfrm>
            <a:off x="161027" y="2662568"/>
            <a:ext cx="11795184" cy="3569419"/>
          </a:xfrm>
        </p:spPr>
        <p:txBody>
          <a:bodyPr vert="horz" lIns="91440" tIns="45720" rIns="91440" bIns="45720" rtlCol="0" anchor="t">
            <a:normAutofit/>
          </a:bodyPr>
          <a:lstStyle/>
          <a:p>
            <a:pPr marL="342900" indent="-342900" fontAlgn="base">
              <a:buFont typeface="Arial" panose="020B0604020202020204" pitchFamily="34" charset="0"/>
              <a:buChar char="•"/>
            </a:pPr>
            <a:r>
              <a:rPr lang="en-US" dirty="0">
                <a:cs typeface="Gill Sans"/>
              </a:rPr>
              <a:t>Dylan Altman, ASCCC Online Education Committee - Los Angeles Valley College &amp; Oxnard College</a:t>
            </a:r>
            <a:endParaRPr lang="en-US" dirty="0"/>
          </a:p>
          <a:p>
            <a:pPr marL="342900" indent="-342900" fontAlgn="base">
              <a:buFont typeface="Arial" panose="020B0604020202020204" pitchFamily="34" charset="0"/>
              <a:buChar char="•"/>
            </a:pPr>
            <a:r>
              <a:rPr lang="en-US" dirty="0">
                <a:cs typeface="Gill Sans"/>
              </a:rPr>
              <a:t>Wendy Bass, Ph.D., Distance Education Coordinator – Los Angeles Pierce College</a:t>
            </a:r>
          </a:p>
          <a:p>
            <a:pPr marL="342900" indent="-342900">
              <a:buFont typeface="Arial" panose="020B0604020202020204" pitchFamily="34" charset="0"/>
              <a:buChar char="•"/>
            </a:pPr>
            <a:r>
              <a:rPr lang="en-US" dirty="0">
                <a:cs typeface="Gill Sans"/>
              </a:rPr>
              <a:t>Geoffrey Dyer, CVC Advisory Committee Co-Chair; - Taft College Faculty</a:t>
            </a:r>
          </a:p>
          <a:p>
            <a:pPr marL="342900" indent="-342900">
              <a:buFont typeface="Arial" panose="020B0604020202020204" pitchFamily="34" charset="0"/>
              <a:buChar char="•"/>
            </a:pPr>
            <a:r>
              <a:rPr lang="en-US" dirty="0">
                <a:cs typeface="Gill Sans"/>
              </a:rPr>
              <a:t>Jodie </a:t>
            </a:r>
            <a:r>
              <a:rPr lang="en-US" dirty="0" err="1">
                <a:cs typeface="Gill Sans"/>
              </a:rPr>
              <a:t>Steeley</a:t>
            </a:r>
            <a:r>
              <a:rPr lang="en-US" dirty="0">
                <a:cs typeface="Gill Sans"/>
              </a:rPr>
              <a:t>, Ph.D., Director of Distance Education and Educational Technology – Fresno City College  </a:t>
            </a:r>
            <a:endParaRPr lang="en-US" dirty="0"/>
          </a:p>
          <a:p>
            <a:pPr marL="342900" indent="-342900">
              <a:buFont typeface="Arial" panose="020B0604020202020204" pitchFamily="34" charset="0"/>
              <a:buChar char="•"/>
            </a:pPr>
            <a:r>
              <a:rPr lang="en-US" dirty="0">
                <a:cs typeface="Gill Sans"/>
              </a:rPr>
              <a:t>Robert L Stewart Jr., ASCCC Area C Representative/Online Education Committee 1</a:t>
            </a:r>
            <a:r>
              <a:rPr lang="en-US" baseline="30000" dirty="0">
                <a:cs typeface="Gill Sans"/>
              </a:rPr>
              <a:t>st</a:t>
            </a:r>
            <a:r>
              <a:rPr lang="en-US" dirty="0">
                <a:cs typeface="Gill Sans"/>
              </a:rPr>
              <a:t>Chair</a:t>
            </a:r>
          </a:p>
          <a:p>
            <a:endParaRPr lang="en-US" sz="2000" dirty="0"/>
          </a:p>
        </p:txBody>
      </p:sp>
      <p:sp>
        <p:nvSpPr>
          <p:cNvPr id="4" name="Slide Number Placeholder 3">
            <a:extLst>
              <a:ext uri="{FF2B5EF4-FFF2-40B4-BE49-F238E27FC236}">
                <a16:creationId xmlns:a16="http://schemas.microsoft.com/office/drawing/2014/main" id="{3BC8234F-3548-471D-A30A-4B40C517D8B8}"/>
              </a:ext>
            </a:extLst>
          </p:cNvPr>
          <p:cNvSpPr>
            <a:spLocks noGrp="1"/>
          </p:cNvSpPr>
          <p:nvPr>
            <p:ph type="sldNum" sz="quarter" idx="14"/>
          </p:nvPr>
        </p:nvSpPr>
        <p:spPr/>
        <p:txBody>
          <a:bodyPr/>
          <a:lstStyle/>
          <a:p>
            <a:fld id="{507A54D3-287C-3948-AA89-E53C9D689F15}" type="slidenum">
              <a:rPr lang="en-US" smtClean="0"/>
              <a:pPr/>
              <a:t>2</a:t>
            </a:fld>
            <a:endParaRPr lang="en-US"/>
          </a:p>
        </p:txBody>
      </p:sp>
      <p:sp>
        <p:nvSpPr>
          <p:cNvPr id="5" name="Footer Placeholder 4">
            <a:extLst>
              <a:ext uri="{FF2B5EF4-FFF2-40B4-BE49-F238E27FC236}">
                <a16:creationId xmlns:a16="http://schemas.microsoft.com/office/drawing/2014/main" id="{80339DBC-9DCE-4ED4-9091-573588F1B49D}"/>
              </a:ext>
            </a:extLst>
          </p:cNvPr>
          <p:cNvSpPr>
            <a:spLocks noGrp="1"/>
          </p:cNvSpPr>
          <p:nvPr>
            <p:ph type="ftr" sz="quarter" idx="15"/>
          </p:nvPr>
        </p:nvSpPr>
        <p:spPr/>
        <p:txBody>
          <a:bodyPr/>
          <a:lstStyle/>
          <a:p>
            <a:r>
              <a:rPr lang="en-US"/>
              <a:t>ASCCC Fall Plenary Session 2020</a:t>
            </a:r>
          </a:p>
        </p:txBody>
      </p:sp>
    </p:spTree>
    <p:extLst>
      <p:ext uri="{BB962C8B-B14F-4D97-AF65-F5344CB8AC3E}">
        <p14:creationId xmlns:p14="http://schemas.microsoft.com/office/powerpoint/2010/main" val="25941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02FF-3D48-47E7-99B4-6278FEEF314C}"/>
              </a:ext>
            </a:extLst>
          </p:cNvPr>
          <p:cNvSpPr>
            <a:spLocks noGrp="1"/>
          </p:cNvSpPr>
          <p:nvPr>
            <p:ph type="title"/>
          </p:nvPr>
        </p:nvSpPr>
        <p:spPr/>
        <p:txBody>
          <a:bodyPr>
            <a:normAutofit/>
          </a:bodyPr>
          <a:lstStyle/>
          <a:p>
            <a:pPr algn="ctr"/>
            <a:r>
              <a:rPr lang="en-US" sz="6000"/>
              <a:t>Session Description</a:t>
            </a:r>
          </a:p>
        </p:txBody>
      </p:sp>
      <p:sp>
        <p:nvSpPr>
          <p:cNvPr id="3" name="Content Placeholder 2">
            <a:extLst>
              <a:ext uri="{FF2B5EF4-FFF2-40B4-BE49-F238E27FC236}">
                <a16:creationId xmlns:a16="http://schemas.microsoft.com/office/drawing/2014/main" id="{E6DA6291-0F78-4018-AFEF-FCD37F591D1C}"/>
              </a:ext>
            </a:extLst>
          </p:cNvPr>
          <p:cNvSpPr>
            <a:spLocks noGrp="1"/>
          </p:cNvSpPr>
          <p:nvPr>
            <p:ph idx="1"/>
          </p:nvPr>
        </p:nvSpPr>
        <p:spPr/>
        <p:txBody>
          <a:bodyPr>
            <a:normAutofit lnSpcReduction="10000"/>
          </a:bodyPr>
          <a:lstStyle/>
          <a:p>
            <a:r>
              <a:rPr lang="en-US"/>
              <a:t>The current Covid-19 pandemic has resulted in faculty having to pivot to distance education. At this time more than ever, faculty need to have access to tools that will ensure that students in the California Community Colleges system have access to equitable and high-quality online courses designed to support student learning and success. Local peer online course review (POCR) provides opportunities for faculty to support each other non-evaluatively in increasing the quality of the student experience for all learners.</a:t>
            </a:r>
          </a:p>
          <a:p>
            <a:r>
              <a:rPr lang="en-US"/>
              <a:t>Join this breakout session to learn about successful local POCR implementation and explore resources for establishing or scaling-up local POCR at your college.</a:t>
            </a:r>
          </a:p>
          <a:p>
            <a:endParaRPr lang="en-US"/>
          </a:p>
        </p:txBody>
      </p:sp>
      <p:sp>
        <p:nvSpPr>
          <p:cNvPr id="4" name="Slide Number Placeholder 3">
            <a:extLst>
              <a:ext uri="{FF2B5EF4-FFF2-40B4-BE49-F238E27FC236}">
                <a16:creationId xmlns:a16="http://schemas.microsoft.com/office/drawing/2014/main" id="{608F4A49-259F-45E5-9FFC-AC8C2B01A583}"/>
              </a:ext>
            </a:extLst>
          </p:cNvPr>
          <p:cNvSpPr>
            <a:spLocks noGrp="1"/>
          </p:cNvSpPr>
          <p:nvPr>
            <p:ph type="sldNum" sz="quarter" idx="14"/>
          </p:nvPr>
        </p:nvSpPr>
        <p:spPr/>
        <p:txBody>
          <a:bodyPr/>
          <a:lstStyle/>
          <a:p>
            <a:fld id="{507A54D3-287C-3948-AA89-E53C9D689F15}" type="slidenum">
              <a:rPr lang="en-US" smtClean="0"/>
              <a:pPr/>
              <a:t>3</a:t>
            </a:fld>
            <a:endParaRPr lang="en-US"/>
          </a:p>
        </p:txBody>
      </p:sp>
      <p:sp>
        <p:nvSpPr>
          <p:cNvPr id="5" name="Footer Placeholder 4">
            <a:extLst>
              <a:ext uri="{FF2B5EF4-FFF2-40B4-BE49-F238E27FC236}">
                <a16:creationId xmlns:a16="http://schemas.microsoft.com/office/drawing/2014/main" id="{DC8B50BD-0DCD-4803-B9E3-F1711FB6728D}"/>
              </a:ext>
            </a:extLst>
          </p:cNvPr>
          <p:cNvSpPr>
            <a:spLocks noGrp="1"/>
          </p:cNvSpPr>
          <p:nvPr>
            <p:ph type="ftr" sz="quarter" idx="15"/>
          </p:nvPr>
        </p:nvSpPr>
        <p:spPr/>
        <p:txBody>
          <a:bodyPr/>
          <a:lstStyle/>
          <a:p>
            <a:r>
              <a:rPr lang="en-US"/>
              <a:t>ASCCC Fall Plenary Session 2020</a:t>
            </a:r>
          </a:p>
        </p:txBody>
      </p:sp>
    </p:spTree>
    <p:extLst>
      <p:ext uri="{BB962C8B-B14F-4D97-AF65-F5344CB8AC3E}">
        <p14:creationId xmlns:p14="http://schemas.microsoft.com/office/powerpoint/2010/main" val="227342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5A7E-F125-4A71-9FB2-A130FCE41B99}"/>
              </a:ext>
            </a:extLst>
          </p:cNvPr>
          <p:cNvSpPr>
            <a:spLocks noGrp="1"/>
          </p:cNvSpPr>
          <p:nvPr>
            <p:ph type="title"/>
          </p:nvPr>
        </p:nvSpPr>
        <p:spPr/>
        <p:txBody>
          <a:bodyPr>
            <a:normAutofit/>
          </a:bodyPr>
          <a:lstStyle/>
          <a:p>
            <a:pPr algn="ctr"/>
            <a:r>
              <a:rPr lang="en-US" sz="6000"/>
              <a:t>Objectives</a:t>
            </a:r>
          </a:p>
        </p:txBody>
      </p:sp>
      <p:sp>
        <p:nvSpPr>
          <p:cNvPr id="3" name="Content Placeholder 2">
            <a:extLst>
              <a:ext uri="{FF2B5EF4-FFF2-40B4-BE49-F238E27FC236}">
                <a16:creationId xmlns:a16="http://schemas.microsoft.com/office/drawing/2014/main" id="{E699AE3F-7E76-42BB-BCF2-16A41900711B}"/>
              </a:ext>
            </a:extLst>
          </p:cNvPr>
          <p:cNvSpPr>
            <a:spLocks noGrp="1"/>
          </p:cNvSpPr>
          <p:nvPr>
            <p:ph idx="1"/>
          </p:nvPr>
        </p:nvSpPr>
        <p:spPr>
          <a:xfrm>
            <a:off x="576470" y="2425148"/>
            <a:ext cx="10777330" cy="3806839"/>
          </a:xfrm>
        </p:spPr>
        <p:txBody>
          <a:bodyPr vert="horz" lIns="91440" tIns="45720" rIns="91440" bIns="45720" rtlCol="0" anchor="t">
            <a:normAutofit lnSpcReduction="10000"/>
          </a:bodyPr>
          <a:lstStyle/>
          <a:p>
            <a:pPr marL="457200" indent="-457200" fontAlgn="base">
              <a:buFont typeface="+mj-lt"/>
              <a:buAutoNum type="arabicPeriod"/>
            </a:pPr>
            <a:r>
              <a:rPr lang="en-US">
                <a:cs typeface="Gill Sans"/>
              </a:rPr>
              <a:t>Learn about CVC &amp; Benefits of Using @ ONE</a:t>
            </a:r>
          </a:p>
          <a:p>
            <a:pPr marL="457200" indent="-457200" fontAlgn="base">
              <a:buFont typeface="+mj-lt"/>
              <a:buAutoNum type="arabicPeriod"/>
            </a:pPr>
            <a:r>
              <a:rPr lang="en-US">
                <a:cs typeface="Gill Sans"/>
              </a:rPr>
              <a:t>Understand the benefits of using CVC-Course Design Rubric and Local POCR</a:t>
            </a:r>
          </a:p>
          <a:p>
            <a:pPr marL="457200" indent="-457200" fontAlgn="base">
              <a:buFont typeface="+mj-lt"/>
              <a:buAutoNum type="arabicPeriod"/>
            </a:pPr>
            <a:r>
              <a:rPr lang="en-US">
                <a:cs typeface="Gill Sans"/>
              </a:rPr>
              <a:t>Recognize how Rubrics and Local POCR promote quality</a:t>
            </a:r>
          </a:p>
          <a:p>
            <a:pPr marL="457200" indent="-457200" fontAlgn="base">
              <a:buFont typeface="+mj-lt"/>
              <a:buAutoNum type="arabicPeriod"/>
            </a:pPr>
            <a:r>
              <a:rPr lang="en-US">
                <a:cs typeface="Gill Sans"/>
              </a:rPr>
              <a:t>Acknowledge how Rubrics and Local POCR promote equity </a:t>
            </a:r>
            <a:endParaRPr lang="en-US"/>
          </a:p>
          <a:p>
            <a:pPr marL="457200" indent="-457200" fontAlgn="base">
              <a:buFont typeface="+mj-lt"/>
              <a:buAutoNum type="arabicPeriod"/>
            </a:pPr>
            <a:r>
              <a:rPr lang="en-US">
                <a:cs typeface="Gill Sans"/>
              </a:rPr>
              <a:t>Gauge Rubric and POCR usage at CCCs</a:t>
            </a:r>
          </a:p>
          <a:p>
            <a:pPr marL="457200" indent="-457200" fontAlgn="base">
              <a:buFont typeface="+mj-lt"/>
              <a:buAutoNum type="arabicPeriod"/>
            </a:pPr>
            <a:r>
              <a:rPr lang="en-US">
                <a:cs typeface="Gill Sans"/>
              </a:rPr>
              <a:t>Present Poll Results (DE Coordinators)</a:t>
            </a:r>
          </a:p>
          <a:p>
            <a:pPr marL="457200" indent="-457200" fontAlgn="base">
              <a:buFont typeface="+mj-lt"/>
              <a:buAutoNum type="arabicPeriod"/>
            </a:pPr>
            <a:r>
              <a:rPr lang="en-US">
                <a:cs typeface="Gill Sans"/>
              </a:rPr>
              <a:t>Discuss ASCCC Resolution to encourage CVC-Course Design Rubric and Local POCR adoption at local CCCs</a:t>
            </a:r>
          </a:p>
          <a:p>
            <a:pPr marL="342900" indent="-3429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5ADBDCF8-E508-482F-8DF7-657ABA325A9C}"/>
              </a:ext>
            </a:extLst>
          </p:cNvPr>
          <p:cNvSpPr>
            <a:spLocks noGrp="1"/>
          </p:cNvSpPr>
          <p:nvPr>
            <p:ph type="sldNum" sz="quarter" idx="14"/>
          </p:nvPr>
        </p:nvSpPr>
        <p:spPr/>
        <p:txBody>
          <a:bodyPr/>
          <a:lstStyle/>
          <a:p>
            <a:fld id="{507A54D3-287C-3948-AA89-E53C9D689F15}" type="slidenum">
              <a:rPr lang="en-US" smtClean="0"/>
              <a:pPr/>
              <a:t>4</a:t>
            </a:fld>
            <a:endParaRPr lang="en-US"/>
          </a:p>
        </p:txBody>
      </p:sp>
      <p:sp>
        <p:nvSpPr>
          <p:cNvPr id="5" name="Footer Placeholder 4">
            <a:extLst>
              <a:ext uri="{FF2B5EF4-FFF2-40B4-BE49-F238E27FC236}">
                <a16:creationId xmlns:a16="http://schemas.microsoft.com/office/drawing/2014/main" id="{F598E4DE-1906-4119-B72C-8C0378446A48}"/>
              </a:ext>
            </a:extLst>
          </p:cNvPr>
          <p:cNvSpPr>
            <a:spLocks noGrp="1"/>
          </p:cNvSpPr>
          <p:nvPr>
            <p:ph type="ftr" sz="quarter" idx="15"/>
          </p:nvPr>
        </p:nvSpPr>
        <p:spPr/>
        <p:txBody>
          <a:bodyPr/>
          <a:lstStyle/>
          <a:p>
            <a:r>
              <a:rPr lang="en-US"/>
              <a:t>ASCCC Fall Plenary Session 2020</a:t>
            </a:r>
          </a:p>
        </p:txBody>
      </p:sp>
    </p:spTree>
    <p:extLst>
      <p:ext uri="{BB962C8B-B14F-4D97-AF65-F5344CB8AC3E}">
        <p14:creationId xmlns:p14="http://schemas.microsoft.com/office/powerpoint/2010/main" val="158104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52DD-128A-44D5-A1A5-C048DA6442DF}"/>
              </a:ext>
            </a:extLst>
          </p:cNvPr>
          <p:cNvSpPr>
            <a:spLocks noGrp="1"/>
          </p:cNvSpPr>
          <p:nvPr>
            <p:ph type="title"/>
          </p:nvPr>
        </p:nvSpPr>
        <p:spPr/>
        <p:txBody>
          <a:bodyPr/>
          <a:lstStyle/>
          <a:p>
            <a:r>
              <a:rPr lang="en-US">
                <a:latin typeface="Palatino"/>
              </a:rPr>
              <a:t>California Virtual Campus (CVC)</a:t>
            </a:r>
          </a:p>
        </p:txBody>
      </p:sp>
      <p:sp>
        <p:nvSpPr>
          <p:cNvPr id="3" name="Content Placeholder 2">
            <a:extLst>
              <a:ext uri="{FF2B5EF4-FFF2-40B4-BE49-F238E27FC236}">
                <a16:creationId xmlns:a16="http://schemas.microsoft.com/office/drawing/2014/main" id="{7C7DC6E4-486B-4AF0-9EBF-F60D7CF7547F}"/>
              </a:ext>
            </a:extLst>
          </p:cNvPr>
          <p:cNvSpPr>
            <a:spLocks noGrp="1"/>
          </p:cNvSpPr>
          <p:nvPr>
            <p:ph idx="1"/>
          </p:nvPr>
        </p:nvSpPr>
        <p:spPr/>
        <p:txBody>
          <a:bodyPr vert="horz" lIns="91440" tIns="45720" rIns="91440" bIns="45720" rtlCol="0" anchor="t">
            <a:normAutofit/>
          </a:bodyPr>
          <a:lstStyle/>
          <a:p>
            <a:r>
              <a:rPr lang="en-US">
                <a:ea typeface="+mj-lt"/>
                <a:cs typeface="+mj-lt"/>
              </a:rPr>
              <a:t>Formerly OEI &gt;&gt;&gt;then CVC-OEI &gt;&gt;&gt; now CVC</a:t>
            </a:r>
            <a:endParaRPr lang="en-US"/>
          </a:p>
          <a:p>
            <a:endParaRPr lang="en-US">
              <a:ea typeface="+mj-lt"/>
              <a:cs typeface="+mj-lt"/>
            </a:endParaRPr>
          </a:p>
          <a:p>
            <a:r>
              <a:rPr lang="en-US">
                <a:ea typeface="+mj-lt"/>
                <a:cs typeface="+mj-lt"/>
              </a:rPr>
              <a:t>Started out of a grant from the CCC Chancellor’s Office 7 years ago.</a:t>
            </a:r>
            <a:br>
              <a:rPr lang="en-US">
                <a:ea typeface="+mj-lt"/>
                <a:cs typeface="+mj-lt"/>
              </a:rPr>
            </a:br>
            <a:endParaRPr lang="en-US">
              <a:cs typeface="Arial"/>
            </a:endParaRPr>
          </a:p>
          <a:p>
            <a:r>
              <a:rPr lang="en-US">
                <a:ea typeface="+mj-lt"/>
                <a:cs typeface="+mj-lt"/>
              </a:rPr>
              <a:t>Led the adoption of CANVAS by all 115 CCC’s, creating a consistent framework for teaching and learning. </a:t>
            </a:r>
            <a:endParaRPr lang="en-US"/>
          </a:p>
          <a:p>
            <a:endParaRPr lang="en-US">
              <a:cs typeface="Arial"/>
            </a:endParaRPr>
          </a:p>
          <a:p>
            <a:r>
              <a:rPr lang="en-US">
                <a:cs typeface="Arial"/>
              </a:rPr>
              <a:t>Invaluable resource before and after COVID.</a:t>
            </a:r>
          </a:p>
          <a:p>
            <a:endParaRPr lang="en-US">
              <a:cs typeface="Arial"/>
            </a:endParaRPr>
          </a:p>
          <a:p>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0935132E-DC79-4C97-9500-380C7D0493A7}"/>
              </a:ext>
            </a:extLst>
          </p:cNvPr>
          <p:cNvSpPr>
            <a:spLocks noGrp="1"/>
          </p:cNvSpPr>
          <p:nvPr>
            <p:ph type="sldNum" sz="quarter" idx="14"/>
          </p:nvPr>
        </p:nvSpPr>
        <p:spPr/>
        <p:txBody>
          <a:bodyPr/>
          <a:lstStyle/>
          <a:p>
            <a:fld id="{507A54D3-287C-3948-AA89-E53C9D689F15}" type="slidenum">
              <a:rPr lang="en-US" smtClean="0"/>
              <a:pPr/>
              <a:t>5</a:t>
            </a:fld>
            <a:endParaRPr lang="en-US"/>
          </a:p>
        </p:txBody>
      </p:sp>
      <p:sp>
        <p:nvSpPr>
          <p:cNvPr id="5" name="Footer Placeholder 4">
            <a:extLst>
              <a:ext uri="{FF2B5EF4-FFF2-40B4-BE49-F238E27FC236}">
                <a16:creationId xmlns:a16="http://schemas.microsoft.com/office/drawing/2014/main" id="{1CF4D5ED-A6F6-4FA9-8041-347E592723C8}"/>
              </a:ext>
            </a:extLst>
          </p:cNvPr>
          <p:cNvSpPr>
            <a:spLocks noGrp="1"/>
          </p:cNvSpPr>
          <p:nvPr>
            <p:ph type="ftr" sz="quarter" idx="15"/>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183919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F29C-536B-4116-A0B0-08013E6DFD05}"/>
              </a:ext>
            </a:extLst>
          </p:cNvPr>
          <p:cNvSpPr>
            <a:spLocks noGrp="1"/>
          </p:cNvSpPr>
          <p:nvPr>
            <p:ph type="title"/>
          </p:nvPr>
        </p:nvSpPr>
        <p:spPr/>
        <p:txBody>
          <a:bodyPr/>
          <a:lstStyle/>
          <a:p>
            <a:r>
              <a:rPr lang="en-US">
                <a:latin typeface="Palatino"/>
              </a:rPr>
              <a:t>Online Network of Educators (@ONE)</a:t>
            </a:r>
          </a:p>
        </p:txBody>
      </p:sp>
      <p:sp>
        <p:nvSpPr>
          <p:cNvPr id="3" name="Content Placeholder 2">
            <a:extLst>
              <a:ext uri="{FF2B5EF4-FFF2-40B4-BE49-F238E27FC236}">
                <a16:creationId xmlns:a16="http://schemas.microsoft.com/office/drawing/2014/main" id="{11E0610B-9DE6-4EF3-969B-08F521609975}"/>
              </a:ext>
            </a:extLst>
          </p:cNvPr>
          <p:cNvSpPr>
            <a:spLocks noGrp="1"/>
          </p:cNvSpPr>
          <p:nvPr>
            <p:ph idx="1"/>
          </p:nvPr>
        </p:nvSpPr>
        <p:spPr/>
        <p:txBody>
          <a:bodyPr vert="horz" lIns="91440" tIns="45720" rIns="91440" bIns="45720" rtlCol="0" anchor="t">
            <a:normAutofit/>
          </a:bodyPr>
          <a:lstStyle/>
          <a:p>
            <a:r>
              <a:rPr lang="en-US" sz="2800">
                <a:ea typeface="+mj-lt"/>
                <a:cs typeface="+mj-lt"/>
              </a:rPr>
              <a:t>Pedagogy first, tools second.</a:t>
            </a:r>
          </a:p>
          <a:p>
            <a:endParaRPr lang="en-US" sz="2800">
              <a:cs typeface="Arial"/>
            </a:endParaRPr>
          </a:p>
          <a:p>
            <a:r>
              <a:rPr lang="en-US" sz="2800">
                <a:cs typeface="Arial"/>
              </a:rPr>
              <a:t>Low-cost Workshops &amp; Courses.</a:t>
            </a:r>
          </a:p>
          <a:p>
            <a:endParaRPr lang="en-US" sz="2800">
              <a:cs typeface="Arial"/>
            </a:endParaRPr>
          </a:p>
          <a:p>
            <a:r>
              <a:rPr lang="en-US" sz="2800">
                <a:cs typeface="Arial"/>
              </a:rPr>
              <a:t>Free Courses for CCC's to adopt locally.</a:t>
            </a:r>
            <a:br>
              <a:rPr lang="en-US" sz="2800">
                <a:cs typeface="Arial"/>
              </a:rPr>
            </a:br>
            <a:r>
              <a:rPr lang="en-US" sz="2800">
                <a:cs typeface="Arial"/>
              </a:rPr>
              <a:t>Free "Byte-Size Canvas"</a:t>
            </a:r>
          </a:p>
          <a:p>
            <a:r>
              <a:rPr lang="en-US" sz="2800">
                <a:cs typeface="Arial"/>
              </a:rPr>
              <a:t>And so much more...</a:t>
            </a:r>
          </a:p>
        </p:txBody>
      </p:sp>
      <p:sp>
        <p:nvSpPr>
          <p:cNvPr id="4" name="Slide Number Placeholder 3">
            <a:extLst>
              <a:ext uri="{FF2B5EF4-FFF2-40B4-BE49-F238E27FC236}">
                <a16:creationId xmlns:a16="http://schemas.microsoft.com/office/drawing/2014/main" id="{522F0885-BCAF-4231-B51E-39BFF9594B84}"/>
              </a:ext>
            </a:extLst>
          </p:cNvPr>
          <p:cNvSpPr>
            <a:spLocks noGrp="1"/>
          </p:cNvSpPr>
          <p:nvPr>
            <p:ph type="sldNum" sz="quarter" idx="14"/>
          </p:nvPr>
        </p:nvSpPr>
        <p:spPr/>
        <p:txBody>
          <a:bodyPr/>
          <a:lstStyle/>
          <a:p>
            <a:fld id="{507A54D3-287C-3948-AA89-E53C9D689F15}" type="slidenum">
              <a:rPr lang="en-US" smtClean="0"/>
              <a:pPr/>
              <a:t>6</a:t>
            </a:fld>
            <a:endParaRPr lang="en-US"/>
          </a:p>
        </p:txBody>
      </p:sp>
      <p:sp>
        <p:nvSpPr>
          <p:cNvPr id="5" name="Footer Placeholder 4">
            <a:extLst>
              <a:ext uri="{FF2B5EF4-FFF2-40B4-BE49-F238E27FC236}">
                <a16:creationId xmlns:a16="http://schemas.microsoft.com/office/drawing/2014/main" id="{EF307CA5-0CE8-42B7-91B4-258130840C79}"/>
              </a:ext>
            </a:extLst>
          </p:cNvPr>
          <p:cNvSpPr>
            <a:spLocks noGrp="1"/>
          </p:cNvSpPr>
          <p:nvPr>
            <p:ph type="ftr" sz="quarter" idx="15"/>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267255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0515-2382-4FC9-8A14-E5CC6E1416AE}"/>
              </a:ext>
            </a:extLst>
          </p:cNvPr>
          <p:cNvSpPr>
            <a:spLocks noGrp="1"/>
          </p:cNvSpPr>
          <p:nvPr>
            <p:ph type="title"/>
          </p:nvPr>
        </p:nvSpPr>
        <p:spPr/>
        <p:txBody>
          <a:bodyPr/>
          <a:lstStyle/>
          <a:p>
            <a:r>
              <a:rPr lang="en-US">
                <a:latin typeface="Palatino"/>
              </a:rPr>
              <a:t>CVC &amp; @One</a:t>
            </a:r>
            <a:endParaRPr lang="en-US"/>
          </a:p>
        </p:txBody>
      </p:sp>
      <p:sp>
        <p:nvSpPr>
          <p:cNvPr id="3" name="Content Placeholder 2">
            <a:extLst>
              <a:ext uri="{FF2B5EF4-FFF2-40B4-BE49-F238E27FC236}">
                <a16:creationId xmlns:a16="http://schemas.microsoft.com/office/drawing/2014/main" id="{1E7F3A51-13FC-4454-A582-A41FB63038EB}"/>
              </a:ext>
            </a:extLst>
          </p:cNvPr>
          <p:cNvSpPr>
            <a:spLocks noGrp="1"/>
          </p:cNvSpPr>
          <p:nvPr>
            <p:ph sz="half" idx="1"/>
          </p:nvPr>
        </p:nvSpPr>
        <p:spPr/>
        <p:txBody>
          <a:bodyPr vert="horz" lIns="91440" tIns="45720" rIns="91440" bIns="45720" rtlCol="0" anchor="t">
            <a:normAutofit lnSpcReduction="10000"/>
          </a:bodyPr>
          <a:lstStyle/>
          <a:p>
            <a:r>
              <a:rPr lang="en-US">
                <a:cs typeface="Arial"/>
              </a:rPr>
              <a:t>More than CANVAS </a:t>
            </a:r>
            <a:endParaRPr lang="en-US"/>
          </a:p>
          <a:p>
            <a:r>
              <a:rPr lang="en-US">
                <a:cs typeface="Arial"/>
              </a:rPr>
              <a:t>Ecosystem</a:t>
            </a:r>
          </a:p>
          <a:p>
            <a:pPr lvl="1"/>
            <a:r>
              <a:rPr lang="en-US">
                <a:ea typeface="+mj-lt"/>
                <a:cs typeface="+mj-lt"/>
              </a:rPr>
              <a:t>Student preparedness for success</a:t>
            </a:r>
            <a:endParaRPr lang="en-US">
              <a:ea typeface="+mj-lt"/>
            </a:endParaRPr>
          </a:p>
          <a:p>
            <a:pPr lvl="1"/>
            <a:r>
              <a:rPr lang="en-US">
                <a:ea typeface="+mj-lt"/>
                <a:cs typeface="+mj-lt"/>
              </a:rPr>
              <a:t>Virtual student support services equivalent to face to face.</a:t>
            </a:r>
          </a:p>
          <a:p>
            <a:pPr lvl="1"/>
            <a:r>
              <a:rPr lang="en-US">
                <a:cs typeface="Arial"/>
              </a:rPr>
              <a:t>Equity</a:t>
            </a:r>
          </a:p>
          <a:p>
            <a:pPr lvl="1"/>
            <a:r>
              <a:rPr lang="en-US" err="1">
                <a:cs typeface="Arial"/>
              </a:rPr>
              <a:t>Access</a:t>
            </a:r>
            <a:r>
              <a:rPr lang="en-US" strike="sngStrike" err="1">
                <a:cs typeface="Arial"/>
              </a:rPr>
              <a:t>bility</a:t>
            </a:r>
            <a:r>
              <a:rPr lang="en-US">
                <a:cs typeface="Arial"/>
              </a:rPr>
              <a:t> (Access for all students)</a:t>
            </a:r>
            <a:endParaRPr lang="en-US"/>
          </a:p>
          <a:p>
            <a:pPr lvl="1"/>
            <a:r>
              <a:rPr lang="en-US">
                <a:cs typeface="Arial"/>
              </a:rPr>
              <a:t>OER</a:t>
            </a:r>
          </a:p>
          <a:p>
            <a:pPr lvl="1"/>
            <a:r>
              <a:rPr lang="en-US">
                <a:cs typeface="Arial"/>
              </a:rPr>
              <a:t>Humanizing instruction.</a:t>
            </a:r>
          </a:p>
          <a:p>
            <a:pPr lvl="1"/>
            <a:r>
              <a:rPr lang="en-US">
                <a:cs typeface="Arial"/>
              </a:rPr>
              <a:t>Online Teaching, Design, and Principles.</a:t>
            </a:r>
          </a:p>
          <a:p>
            <a:pPr lvl="1"/>
            <a:endParaRPr lang="en-US">
              <a:cs typeface="Arial"/>
            </a:endParaRPr>
          </a:p>
          <a:p>
            <a:pPr lvl="1"/>
            <a:r>
              <a:rPr lang="en-US">
                <a:cs typeface="Arial"/>
              </a:rPr>
              <a:t>And...Local POCR</a:t>
            </a:r>
          </a:p>
          <a:p>
            <a:pPr marL="457200" lvl="1" indent="0">
              <a:buNone/>
            </a:pPr>
            <a:br>
              <a:rPr lang="en-US">
                <a:cs typeface="Arial"/>
              </a:rPr>
            </a:br>
            <a:endParaRPr lang="en-US">
              <a:cs typeface="Arial"/>
            </a:endParaRPr>
          </a:p>
        </p:txBody>
      </p:sp>
      <p:sp>
        <p:nvSpPr>
          <p:cNvPr id="4" name="Slide Number Placeholder 3">
            <a:extLst>
              <a:ext uri="{FF2B5EF4-FFF2-40B4-BE49-F238E27FC236}">
                <a16:creationId xmlns:a16="http://schemas.microsoft.com/office/drawing/2014/main" id="{740AC4E6-161E-496C-825A-7200E7A0203A}"/>
              </a:ext>
            </a:extLst>
          </p:cNvPr>
          <p:cNvSpPr>
            <a:spLocks noGrp="1"/>
          </p:cNvSpPr>
          <p:nvPr>
            <p:ph type="sldNum" sz="quarter" idx="11"/>
          </p:nvPr>
        </p:nvSpPr>
        <p:spPr/>
        <p:txBody>
          <a:bodyPr/>
          <a:lstStyle/>
          <a:p>
            <a:fld id="{507A54D3-287C-3948-AA89-E53C9D689F15}" type="slidenum">
              <a:rPr lang="en-US" smtClean="0"/>
              <a:pPr/>
              <a:t>7</a:t>
            </a:fld>
            <a:endParaRPr lang="en-US"/>
          </a:p>
        </p:txBody>
      </p:sp>
      <p:sp>
        <p:nvSpPr>
          <p:cNvPr id="5" name="Footer Placeholder 4">
            <a:extLst>
              <a:ext uri="{FF2B5EF4-FFF2-40B4-BE49-F238E27FC236}">
                <a16:creationId xmlns:a16="http://schemas.microsoft.com/office/drawing/2014/main" id="{3714E9BF-1D40-40C4-88A9-74BA0A78E5E2}"/>
              </a:ext>
            </a:extLst>
          </p:cNvPr>
          <p:cNvSpPr>
            <a:spLocks noGrp="1"/>
          </p:cNvSpPr>
          <p:nvPr>
            <p:ph type="ftr" sz="quarter" idx="12"/>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34330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45DF-A583-46BE-A89B-726B1E3C483B}"/>
              </a:ext>
            </a:extLst>
          </p:cNvPr>
          <p:cNvSpPr>
            <a:spLocks noGrp="1"/>
          </p:cNvSpPr>
          <p:nvPr>
            <p:ph type="title"/>
          </p:nvPr>
        </p:nvSpPr>
        <p:spPr/>
        <p:txBody>
          <a:bodyPr/>
          <a:lstStyle/>
          <a:p>
            <a:pPr algn="ctr"/>
            <a:r>
              <a:rPr lang="en-US">
                <a:latin typeface="Palatino"/>
              </a:rPr>
              <a:t>POCR Survey Results</a:t>
            </a:r>
            <a:br>
              <a:rPr lang="en-US">
                <a:latin typeface="Palatino"/>
              </a:rPr>
            </a:br>
            <a:r>
              <a:rPr lang="en-US"/>
              <a:t>Out of 115 schools, 27 responded</a:t>
            </a:r>
          </a:p>
        </p:txBody>
      </p:sp>
      <p:sp>
        <p:nvSpPr>
          <p:cNvPr id="3" name="Content Placeholder 2">
            <a:extLst>
              <a:ext uri="{FF2B5EF4-FFF2-40B4-BE49-F238E27FC236}">
                <a16:creationId xmlns:a16="http://schemas.microsoft.com/office/drawing/2014/main" id="{C1B8378B-ADAC-4A28-97E6-D1C6F3970C12}"/>
              </a:ext>
            </a:extLst>
          </p:cNvPr>
          <p:cNvSpPr>
            <a:spLocks noGrp="1"/>
          </p:cNvSpPr>
          <p:nvPr>
            <p:ph idx="1"/>
          </p:nvPr>
        </p:nvSpPr>
        <p:spPr>
          <a:xfrm>
            <a:off x="460311" y="2639934"/>
            <a:ext cx="5468954" cy="3569419"/>
          </a:xfrm>
          <a:ln>
            <a:solidFill>
              <a:schemeClr val="tx1"/>
            </a:solidFill>
          </a:ln>
        </p:spPr>
        <p:txBody>
          <a:bodyPr vert="horz" lIns="91440" tIns="45720" rIns="91440" bIns="45720" rtlCol="0" anchor="t">
            <a:normAutofit fontScale="85000" lnSpcReduction="20000"/>
          </a:bodyPr>
          <a:lstStyle/>
          <a:p>
            <a:pPr algn="ctr"/>
            <a:r>
              <a:rPr lang="en-US" sz="2000">
                <a:solidFill>
                  <a:schemeClr val="tx1"/>
                </a:solidFill>
                <a:cs typeface="Gill Sans"/>
              </a:rPr>
              <a:t>Local POCR</a:t>
            </a:r>
          </a:p>
          <a:p>
            <a:pPr marL="342900" indent="-342900" algn="ctr">
              <a:buChar char="•"/>
            </a:pPr>
            <a:endParaRPr lang="en-US">
              <a:cs typeface="Gill Sans"/>
            </a:endParaRPr>
          </a:p>
          <a:p>
            <a:pPr marL="342900" indent="-342900">
              <a:buChar char="•"/>
            </a:pPr>
            <a:r>
              <a:rPr lang="en-US">
                <a:cs typeface="Gill Sans"/>
              </a:rPr>
              <a:t>Implementing local POCR – 20 yes; 7 no</a:t>
            </a:r>
            <a:endParaRPr lang="en-US"/>
          </a:p>
          <a:p>
            <a:pPr marL="342900" indent="-342900">
              <a:buChar char="•"/>
            </a:pPr>
            <a:r>
              <a:rPr lang="en-US">
                <a:cs typeface="Gill Sans"/>
              </a:rPr>
              <a:t>1 school offering only release time</a:t>
            </a:r>
          </a:p>
          <a:p>
            <a:pPr marL="342900" indent="-342900">
              <a:buChar char="•"/>
            </a:pPr>
            <a:r>
              <a:rPr lang="en-US">
                <a:cs typeface="Gill Sans"/>
              </a:rPr>
              <a:t>13 schools are giving a stipend</a:t>
            </a:r>
          </a:p>
          <a:p>
            <a:pPr marL="342900" indent="-342900">
              <a:buChar char="•"/>
            </a:pPr>
            <a:r>
              <a:rPr lang="en-US">
                <a:cs typeface="Gill Sans"/>
              </a:rPr>
              <a:t>11 schools not offering anything</a:t>
            </a:r>
          </a:p>
          <a:p>
            <a:pPr marL="342900" indent="-342900">
              <a:buChar char="•"/>
            </a:pPr>
            <a:endParaRPr lang="en-US">
              <a:cs typeface="Gill Sans"/>
            </a:endParaRPr>
          </a:p>
          <a:p>
            <a:r>
              <a:rPr lang="en-US">
                <a:cs typeface="Gill Sans"/>
              </a:rPr>
              <a:t>If have not yet started POCR, when will do this?</a:t>
            </a:r>
          </a:p>
          <a:p>
            <a:pPr marL="342900" indent="-342900">
              <a:buChar char="•"/>
            </a:pPr>
            <a:r>
              <a:rPr lang="en-US">
                <a:cs typeface="Gill Sans"/>
              </a:rPr>
              <a:t>9 schools report being within the process of starting in the next year</a:t>
            </a:r>
          </a:p>
          <a:p>
            <a:pPr marL="342900" indent="-342900" algn="ctr">
              <a:buChar char="•"/>
            </a:pPr>
            <a:endParaRPr lang="en-US">
              <a:cs typeface="Gill Sans"/>
            </a:endParaRPr>
          </a:p>
        </p:txBody>
      </p:sp>
      <p:sp>
        <p:nvSpPr>
          <p:cNvPr id="4" name="Slide Number Placeholder 3">
            <a:extLst>
              <a:ext uri="{FF2B5EF4-FFF2-40B4-BE49-F238E27FC236}">
                <a16:creationId xmlns:a16="http://schemas.microsoft.com/office/drawing/2014/main" id="{CD3F3571-2686-4875-9B3E-F694F98396CA}"/>
              </a:ext>
            </a:extLst>
          </p:cNvPr>
          <p:cNvSpPr>
            <a:spLocks noGrp="1"/>
          </p:cNvSpPr>
          <p:nvPr>
            <p:ph type="sldNum" sz="quarter" idx="14"/>
          </p:nvPr>
        </p:nvSpPr>
        <p:spPr/>
        <p:txBody>
          <a:bodyPr/>
          <a:lstStyle/>
          <a:p>
            <a:fld id="{507A54D3-287C-3948-AA89-E53C9D689F15}" type="slidenum">
              <a:rPr lang="en-US" smtClean="0"/>
              <a:pPr/>
              <a:t>8</a:t>
            </a:fld>
            <a:endParaRPr lang="en-US"/>
          </a:p>
        </p:txBody>
      </p:sp>
      <p:sp>
        <p:nvSpPr>
          <p:cNvPr id="5" name="Footer Placeholder 4">
            <a:extLst>
              <a:ext uri="{FF2B5EF4-FFF2-40B4-BE49-F238E27FC236}">
                <a16:creationId xmlns:a16="http://schemas.microsoft.com/office/drawing/2014/main" id="{242ED93C-9B39-49FD-8202-3117DBD688AC}"/>
              </a:ext>
            </a:extLst>
          </p:cNvPr>
          <p:cNvSpPr>
            <a:spLocks noGrp="1"/>
          </p:cNvSpPr>
          <p:nvPr>
            <p:ph type="ftr" sz="quarter" idx="15"/>
          </p:nvPr>
        </p:nvSpPr>
        <p:spPr/>
        <p:txBody>
          <a:bodyPr/>
          <a:lstStyle/>
          <a:p>
            <a:r>
              <a:rPr lang="en-US"/>
              <a:t>ASCCC </a:t>
            </a:r>
            <a:r>
              <a:rPr lang="en-US">
                <a:ea typeface="+mn-lt"/>
                <a:cs typeface="+mn-lt"/>
              </a:rPr>
              <a:t>Fall Plenary Session 2020</a:t>
            </a:r>
          </a:p>
        </p:txBody>
      </p:sp>
      <p:sp>
        <p:nvSpPr>
          <p:cNvPr id="6" name="TextBox 5">
            <a:extLst>
              <a:ext uri="{FF2B5EF4-FFF2-40B4-BE49-F238E27FC236}">
                <a16:creationId xmlns:a16="http://schemas.microsoft.com/office/drawing/2014/main" id="{62511869-6E9F-42CB-BD24-E718AD0237F1}"/>
              </a:ext>
            </a:extLst>
          </p:cNvPr>
          <p:cNvSpPr txBox="1"/>
          <p:nvPr/>
        </p:nvSpPr>
        <p:spPr>
          <a:xfrm>
            <a:off x="6255947" y="2615697"/>
            <a:ext cx="569311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Schools offering stipends are using...</a:t>
            </a:r>
          </a:p>
          <a:p>
            <a:endParaRPr lang="en-US" sz="2000">
              <a:solidFill>
                <a:srgbClr val="891146"/>
              </a:solidFill>
              <a:cs typeface="Arial"/>
            </a:endParaRPr>
          </a:p>
          <a:p>
            <a:pPr marL="285750" indent="-285750">
              <a:buFont typeface="Arial"/>
              <a:buChar char="•"/>
            </a:pPr>
            <a:r>
              <a:rPr lang="en-US">
                <a:solidFill>
                  <a:schemeClr val="tx2"/>
                </a:solidFill>
                <a:cs typeface="Arial"/>
              </a:rPr>
              <a:t>CARES funding</a:t>
            </a:r>
          </a:p>
          <a:p>
            <a:pPr marL="285750" indent="-285750">
              <a:buFont typeface="Arial"/>
              <a:buChar char="•"/>
            </a:pPr>
            <a:r>
              <a:rPr lang="en-US">
                <a:solidFill>
                  <a:schemeClr val="tx2"/>
                </a:solidFill>
                <a:ea typeface="+mn-lt"/>
                <a:cs typeface="+mn-lt"/>
              </a:rPr>
              <a:t>The CTE Online Pathways Grant, so faculty submitting courses must be from the programs in the grant to receive stipends.</a:t>
            </a:r>
            <a:endParaRPr lang="en-US">
              <a:solidFill>
                <a:schemeClr val="tx2"/>
              </a:solidFill>
              <a:cs typeface="Arial"/>
            </a:endParaRPr>
          </a:p>
          <a:p>
            <a:pPr marL="285750" indent="-285750">
              <a:buFont typeface="Arial"/>
              <a:buChar char="•"/>
            </a:pPr>
            <a:r>
              <a:rPr lang="en-US">
                <a:solidFill>
                  <a:schemeClr val="tx2"/>
                </a:solidFill>
                <a:ea typeface="+mn-lt"/>
                <a:cs typeface="+mn-lt"/>
              </a:rPr>
              <a:t>This is funded by the college's general fund. Course reviewers get paid for reviewing courses; this language is part of our contract.</a:t>
            </a:r>
          </a:p>
          <a:p>
            <a:pPr marL="285750" indent="-285750">
              <a:buFont typeface="Arial"/>
              <a:buChar char="•"/>
            </a:pPr>
            <a:r>
              <a:rPr lang="en-US">
                <a:solidFill>
                  <a:schemeClr val="tx2"/>
                </a:solidFill>
              </a:rPr>
              <a:t>Equity Funds</a:t>
            </a:r>
            <a:endParaRPr lang="en-US">
              <a:solidFill>
                <a:schemeClr val="tx2"/>
              </a:solidFill>
              <a:cs typeface="Arial"/>
            </a:endParaRPr>
          </a:p>
          <a:p>
            <a:pPr marL="285750" indent="-285750">
              <a:buFont typeface="Arial"/>
              <a:buChar char="•"/>
            </a:pPr>
            <a:r>
              <a:rPr lang="en-US">
                <a:solidFill>
                  <a:schemeClr val="tx2"/>
                </a:solidFill>
              </a:rPr>
              <a:t>Professional Development Funds</a:t>
            </a:r>
            <a:br>
              <a:rPr lang="en-US"/>
            </a:br>
            <a:endParaRPr lang="en-US">
              <a:cs typeface="Arial"/>
            </a:endParaRPr>
          </a:p>
        </p:txBody>
      </p:sp>
    </p:spTree>
    <p:extLst>
      <p:ext uri="{BB962C8B-B14F-4D97-AF65-F5344CB8AC3E}">
        <p14:creationId xmlns:p14="http://schemas.microsoft.com/office/powerpoint/2010/main" val="53160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6314-7DA3-48F2-912E-2B9347EE128C}"/>
              </a:ext>
            </a:extLst>
          </p:cNvPr>
          <p:cNvSpPr>
            <a:spLocks noGrp="1"/>
          </p:cNvSpPr>
          <p:nvPr>
            <p:ph type="title"/>
          </p:nvPr>
        </p:nvSpPr>
        <p:spPr/>
        <p:txBody>
          <a:bodyPr/>
          <a:lstStyle/>
          <a:p>
            <a:pPr algn="ctr"/>
            <a:r>
              <a:rPr lang="en-US">
                <a:latin typeface="Palatino"/>
              </a:rPr>
              <a:t>Local Peer Online Course Review (POCR)</a:t>
            </a:r>
            <a:endParaRPr lang="en-US"/>
          </a:p>
        </p:txBody>
      </p:sp>
      <p:sp>
        <p:nvSpPr>
          <p:cNvPr id="3" name="Content Placeholder 2">
            <a:extLst>
              <a:ext uri="{FF2B5EF4-FFF2-40B4-BE49-F238E27FC236}">
                <a16:creationId xmlns:a16="http://schemas.microsoft.com/office/drawing/2014/main" id="{4B12E9CE-530D-4624-94FC-07D4A83D867A}"/>
              </a:ext>
            </a:extLst>
          </p:cNvPr>
          <p:cNvSpPr>
            <a:spLocks noGrp="1"/>
          </p:cNvSpPr>
          <p:nvPr>
            <p:ph idx="1"/>
          </p:nvPr>
        </p:nvSpPr>
        <p:spPr>
          <a:xfrm>
            <a:off x="829994" y="2458866"/>
            <a:ext cx="10523806" cy="3773121"/>
          </a:xfrm>
        </p:spPr>
        <p:txBody>
          <a:bodyPr vert="horz" lIns="91440" tIns="45720" rIns="91440" bIns="45720" rtlCol="0" anchor="t">
            <a:normAutofit fontScale="85000" lnSpcReduction="20000"/>
          </a:bodyPr>
          <a:lstStyle/>
          <a:p>
            <a:r>
              <a:rPr lang="en-US">
                <a:ea typeface="+mj-lt"/>
                <a:cs typeface="+mj-lt"/>
              </a:rPr>
              <a:t>An engaging, sustainable process for ensuring student success in quality reviewed courses does not emerge overnight. It takes </a:t>
            </a:r>
            <a:r>
              <a:rPr lang="en-US" b="1">
                <a:ea typeface="+mj-lt"/>
                <a:cs typeface="+mj-lt"/>
              </a:rPr>
              <a:t>planning, time, and on-going communication</a:t>
            </a:r>
            <a:r>
              <a:rPr lang="en-US">
                <a:ea typeface="+mj-lt"/>
                <a:cs typeface="+mj-lt"/>
              </a:rPr>
              <a:t>! Below is a quick list of the six major elements that go into a successful Local POCR process:</a:t>
            </a:r>
            <a:endParaRPr lang="en-US"/>
          </a:p>
          <a:p>
            <a:pPr marL="285750" indent="-285750">
              <a:buFont typeface="Arial"/>
              <a:buChar char="•"/>
            </a:pPr>
            <a:r>
              <a:rPr lang="en-US" b="1">
                <a:ea typeface="+mj-lt"/>
                <a:cs typeface="+mj-lt"/>
              </a:rPr>
              <a:t>Buy In:</a:t>
            </a:r>
            <a:r>
              <a:rPr lang="en-US">
                <a:ea typeface="+mj-lt"/>
                <a:cs typeface="+mj-lt"/>
              </a:rPr>
              <a:t> Identify stakeholders on your campus and in your district and start the conversation.</a:t>
            </a:r>
            <a:endParaRPr lang="en-US"/>
          </a:p>
          <a:p>
            <a:pPr marL="285750" indent="-285750">
              <a:buFont typeface="Arial"/>
              <a:buChar char="•"/>
            </a:pPr>
            <a:r>
              <a:rPr lang="en-US" b="1">
                <a:ea typeface="+mj-lt"/>
                <a:cs typeface="+mj-lt"/>
              </a:rPr>
              <a:t>Teamwork:</a:t>
            </a:r>
            <a:r>
              <a:rPr lang="en-US">
                <a:ea typeface="+mj-lt"/>
                <a:cs typeface="+mj-lt"/>
              </a:rPr>
              <a:t> Build a cross-functional, cross-discipline POCR team that can build and guide your program over the long term.</a:t>
            </a:r>
            <a:endParaRPr lang="en-US"/>
          </a:p>
          <a:p>
            <a:pPr marL="285750" indent="-285750">
              <a:buFont typeface="Arial"/>
              <a:buChar char="•"/>
            </a:pPr>
            <a:r>
              <a:rPr lang="en-US" b="1">
                <a:ea typeface="+mj-lt"/>
                <a:cs typeface="+mj-lt"/>
              </a:rPr>
              <a:t>Resources:</a:t>
            </a:r>
            <a:r>
              <a:rPr lang="en-US">
                <a:ea typeface="+mj-lt"/>
                <a:cs typeface="+mj-lt"/>
              </a:rPr>
              <a:t> Identify resources - those you have and those you need.</a:t>
            </a:r>
            <a:endParaRPr lang="en-US"/>
          </a:p>
          <a:p>
            <a:pPr marL="285750" indent="-285750">
              <a:buFont typeface="Arial"/>
              <a:buChar char="•"/>
            </a:pPr>
            <a:r>
              <a:rPr lang="en-US" b="1">
                <a:ea typeface="+mj-lt"/>
                <a:cs typeface="+mj-lt"/>
              </a:rPr>
              <a:t>Planning:</a:t>
            </a:r>
            <a:r>
              <a:rPr lang="en-US">
                <a:ea typeface="+mj-lt"/>
                <a:cs typeface="+mj-lt"/>
              </a:rPr>
              <a:t> Outline the process your college will use, including timelines.</a:t>
            </a:r>
            <a:endParaRPr lang="en-US"/>
          </a:p>
          <a:p>
            <a:pPr marL="285750" indent="-285750">
              <a:buFont typeface="Arial"/>
              <a:buChar char="•"/>
            </a:pPr>
            <a:r>
              <a:rPr lang="en-US" b="1">
                <a:ea typeface="+mj-lt"/>
                <a:cs typeface="+mj-lt"/>
              </a:rPr>
              <a:t>Promotion:</a:t>
            </a:r>
            <a:r>
              <a:rPr lang="en-US">
                <a:ea typeface="+mj-lt"/>
                <a:cs typeface="+mj-lt"/>
              </a:rPr>
              <a:t> Spread the word about your process and how it will benefit instructors, students and the college as a whole.</a:t>
            </a:r>
            <a:endParaRPr lang="en-US"/>
          </a:p>
          <a:p>
            <a:pPr marL="285750" indent="-285750">
              <a:buFont typeface="Arial"/>
              <a:buChar char="•"/>
            </a:pPr>
            <a:r>
              <a:rPr lang="en-US" b="1">
                <a:ea typeface="+mj-lt"/>
                <a:cs typeface="+mj-lt"/>
              </a:rPr>
              <a:t>Recognition:</a:t>
            </a:r>
            <a:r>
              <a:rPr lang="en-US">
                <a:ea typeface="+mj-lt"/>
                <a:cs typeface="+mj-lt"/>
              </a:rPr>
              <a:t> Consider ways to motivate, incentivize, and honor the efforts of your POCR participants.</a:t>
            </a:r>
            <a:endParaRPr lang="en-US"/>
          </a:p>
          <a:p>
            <a:endParaRPr lang="en-US"/>
          </a:p>
        </p:txBody>
      </p:sp>
      <p:sp>
        <p:nvSpPr>
          <p:cNvPr id="4" name="Slide Number Placeholder 3">
            <a:extLst>
              <a:ext uri="{FF2B5EF4-FFF2-40B4-BE49-F238E27FC236}">
                <a16:creationId xmlns:a16="http://schemas.microsoft.com/office/drawing/2014/main" id="{20C8A562-DD5B-440E-9775-7C3291B8BB75}"/>
              </a:ext>
            </a:extLst>
          </p:cNvPr>
          <p:cNvSpPr>
            <a:spLocks noGrp="1"/>
          </p:cNvSpPr>
          <p:nvPr>
            <p:ph type="sldNum" sz="quarter" idx="14"/>
          </p:nvPr>
        </p:nvSpPr>
        <p:spPr/>
        <p:txBody>
          <a:bodyPr/>
          <a:lstStyle/>
          <a:p>
            <a:fld id="{507A54D3-287C-3948-AA89-E53C9D689F15}" type="slidenum">
              <a:rPr lang="en-US" smtClean="0"/>
              <a:pPr/>
              <a:t>9</a:t>
            </a:fld>
            <a:endParaRPr lang="en-US"/>
          </a:p>
        </p:txBody>
      </p:sp>
      <p:sp>
        <p:nvSpPr>
          <p:cNvPr id="5" name="Footer Placeholder 4">
            <a:extLst>
              <a:ext uri="{FF2B5EF4-FFF2-40B4-BE49-F238E27FC236}">
                <a16:creationId xmlns:a16="http://schemas.microsoft.com/office/drawing/2014/main" id="{A65DCB9B-BD24-42C1-983E-FBECFC93591E}"/>
              </a:ext>
            </a:extLst>
          </p:cNvPr>
          <p:cNvSpPr>
            <a:spLocks noGrp="1"/>
          </p:cNvSpPr>
          <p:nvPr>
            <p:ph type="ftr" sz="quarter" idx="15"/>
          </p:nvPr>
        </p:nvSpPr>
        <p:spPr/>
        <p:txBody>
          <a:bodyPr/>
          <a:lstStyle/>
          <a:p>
            <a:r>
              <a:rPr lang="en-US"/>
              <a:t>ASCCC </a:t>
            </a:r>
            <a:r>
              <a:rPr lang="en-US">
                <a:ea typeface="+mn-lt"/>
                <a:cs typeface="+mn-lt"/>
              </a:rPr>
              <a:t>Fall Plenary Session 2020</a:t>
            </a:r>
          </a:p>
        </p:txBody>
      </p:sp>
    </p:spTree>
    <p:extLst>
      <p:ext uri="{BB962C8B-B14F-4D97-AF65-F5344CB8AC3E}">
        <p14:creationId xmlns:p14="http://schemas.microsoft.com/office/powerpoint/2010/main" val="1701784267"/>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2020 Fall 200929 ppt template</Template>
  <TotalTime>35</TotalTime>
  <Words>1303</Words>
  <Application>Microsoft Office PowerPoint</Application>
  <PresentationFormat>Widescreen</PresentationFormat>
  <Paragraphs>161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ASCCC Curriculum Inst. 2020 Theme</vt:lpstr>
      <vt:lpstr>Ensuring Quality and Equitable Online Courses Using the CVC Course Design Rubric  and Local POCR </vt:lpstr>
      <vt:lpstr>Presenters</vt:lpstr>
      <vt:lpstr>Session Description</vt:lpstr>
      <vt:lpstr>Objectives</vt:lpstr>
      <vt:lpstr>California Virtual Campus (CVC)</vt:lpstr>
      <vt:lpstr>Online Network of Educators (@ONE)</vt:lpstr>
      <vt:lpstr>CVC &amp; @One</vt:lpstr>
      <vt:lpstr>POCR Survey Results Out of 115 schools, 27 responded</vt:lpstr>
      <vt:lpstr>Local Peer Online Course Review (POCR)</vt:lpstr>
      <vt:lpstr>Benefits of Local POCR</vt:lpstr>
      <vt:lpstr>How Can Rubrics and Local POCR Promote Equity</vt:lpstr>
      <vt:lpstr>Equity and the Rubrics</vt:lpstr>
      <vt:lpstr>Equity and the Rubrics</vt:lpstr>
      <vt:lpstr>Survey Results from Participants . . .  </vt:lpstr>
      <vt:lpstr>9.03 F18: Local Adoption of the California Virtual Campus – Online Education Initiative Rubric</vt:lpstr>
      <vt:lpstr>Resources </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Robert L</dc:creator>
  <cp:lastModifiedBy>James</cp:lastModifiedBy>
  <cp:revision>40</cp:revision>
  <dcterms:created xsi:type="dcterms:W3CDTF">2020-10-19T19:59:24Z</dcterms:created>
  <dcterms:modified xsi:type="dcterms:W3CDTF">2020-11-06T05:05:04Z</dcterms:modified>
</cp:coreProperties>
</file>