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1" r:id="rId3"/>
    <p:sldId id="291" r:id="rId4"/>
    <p:sldId id="277" r:id="rId5"/>
    <p:sldId id="290" r:id="rId6"/>
    <p:sldId id="280" r:id="rId7"/>
    <p:sldId id="268" r:id="rId8"/>
    <p:sldId id="263" r:id="rId9"/>
    <p:sldId id="284" r:id="rId10"/>
    <p:sldId id="264" r:id="rId11"/>
    <p:sldId id="285" r:id="rId12"/>
    <p:sldId id="286" r:id="rId13"/>
    <p:sldId id="265" r:id="rId14"/>
    <p:sldId id="293" r:id="rId15"/>
    <p:sldId id="294" r:id="rId16"/>
    <p:sldId id="287" r:id="rId17"/>
    <p:sldId id="288" r:id="rId18"/>
    <p:sldId id="295" r:id="rId19"/>
    <p:sldId id="289" r:id="rId20"/>
    <p:sldId id="296"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1576"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11D28-12FE-704C-A10A-C44D9649DA09}" type="datetimeFigureOut">
              <a:rPr lang="en-US" smtClean="0"/>
              <a:t>7/7/15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CF008-B6DF-C142-A70D-4FA9EFFFFC90}" type="slidenum">
              <a:rPr lang="en-US" smtClean="0"/>
              <a:t>‹#›</a:t>
            </a:fld>
            <a:endParaRPr lang="en-US"/>
          </a:p>
        </p:txBody>
      </p:sp>
    </p:spTree>
    <p:extLst>
      <p:ext uri="{BB962C8B-B14F-4D97-AF65-F5344CB8AC3E}">
        <p14:creationId xmlns:p14="http://schemas.microsoft.com/office/powerpoint/2010/main" val="1722050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a:t>
            </a:fld>
            <a:endParaRPr lang="en-US"/>
          </a:p>
        </p:txBody>
      </p:sp>
    </p:spTree>
    <p:extLst>
      <p:ext uri="{BB962C8B-B14F-4D97-AF65-F5344CB8AC3E}">
        <p14:creationId xmlns:p14="http://schemas.microsoft.com/office/powerpoint/2010/main" val="207510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10</a:t>
            </a:fld>
            <a:endParaRPr lang="en-US"/>
          </a:p>
        </p:txBody>
      </p:sp>
    </p:spTree>
    <p:extLst>
      <p:ext uri="{BB962C8B-B14F-4D97-AF65-F5344CB8AC3E}">
        <p14:creationId xmlns:p14="http://schemas.microsoft.com/office/powerpoint/2010/main" val="73035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11</a:t>
            </a:fld>
            <a:endParaRPr lang="en-US"/>
          </a:p>
        </p:txBody>
      </p:sp>
    </p:spTree>
    <p:extLst>
      <p:ext uri="{BB962C8B-B14F-4D97-AF65-F5344CB8AC3E}">
        <p14:creationId xmlns:p14="http://schemas.microsoft.com/office/powerpoint/2010/main" val="235335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12</a:t>
            </a:fld>
            <a:endParaRPr lang="en-US"/>
          </a:p>
        </p:txBody>
      </p:sp>
    </p:spTree>
    <p:extLst>
      <p:ext uri="{BB962C8B-B14F-4D97-AF65-F5344CB8AC3E}">
        <p14:creationId xmlns:p14="http://schemas.microsoft.com/office/powerpoint/2010/main" val="350974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13</a:t>
            </a:fld>
            <a:endParaRPr lang="en-US"/>
          </a:p>
        </p:txBody>
      </p:sp>
    </p:spTree>
    <p:extLst>
      <p:ext uri="{BB962C8B-B14F-4D97-AF65-F5344CB8AC3E}">
        <p14:creationId xmlns:p14="http://schemas.microsoft.com/office/powerpoint/2010/main" val="80502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14</a:t>
            </a:fld>
            <a:endParaRPr lang="en-US"/>
          </a:p>
        </p:txBody>
      </p:sp>
    </p:spTree>
    <p:extLst>
      <p:ext uri="{BB962C8B-B14F-4D97-AF65-F5344CB8AC3E}">
        <p14:creationId xmlns:p14="http://schemas.microsoft.com/office/powerpoint/2010/main" val="182807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15</a:t>
            </a:fld>
            <a:endParaRPr lang="en-US"/>
          </a:p>
        </p:txBody>
      </p:sp>
    </p:spTree>
    <p:extLst>
      <p:ext uri="{BB962C8B-B14F-4D97-AF65-F5344CB8AC3E}">
        <p14:creationId xmlns:p14="http://schemas.microsoft.com/office/powerpoint/2010/main" val="284608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16</a:t>
            </a:fld>
            <a:endParaRPr lang="en-US"/>
          </a:p>
        </p:txBody>
      </p:sp>
    </p:spTree>
    <p:extLst>
      <p:ext uri="{BB962C8B-B14F-4D97-AF65-F5344CB8AC3E}">
        <p14:creationId xmlns:p14="http://schemas.microsoft.com/office/powerpoint/2010/main" val="259419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17</a:t>
            </a:fld>
            <a:endParaRPr lang="en-US"/>
          </a:p>
        </p:txBody>
      </p:sp>
    </p:spTree>
    <p:extLst>
      <p:ext uri="{BB962C8B-B14F-4D97-AF65-F5344CB8AC3E}">
        <p14:creationId xmlns:p14="http://schemas.microsoft.com/office/powerpoint/2010/main" val="330718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18</a:t>
            </a:fld>
            <a:endParaRPr lang="en-US"/>
          </a:p>
        </p:txBody>
      </p:sp>
    </p:spTree>
    <p:extLst>
      <p:ext uri="{BB962C8B-B14F-4D97-AF65-F5344CB8AC3E}">
        <p14:creationId xmlns:p14="http://schemas.microsoft.com/office/powerpoint/2010/main" val="181509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19</a:t>
            </a:fld>
            <a:endParaRPr lang="en-US"/>
          </a:p>
        </p:txBody>
      </p:sp>
    </p:spTree>
    <p:extLst>
      <p:ext uri="{BB962C8B-B14F-4D97-AF65-F5344CB8AC3E}">
        <p14:creationId xmlns:p14="http://schemas.microsoft.com/office/powerpoint/2010/main" val="316579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a:t>
            </a:fld>
            <a:endParaRPr lang="en-US"/>
          </a:p>
        </p:txBody>
      </p:sp>
    </p:spTree>
    <p:extLst>
      <p:ext uri="{BB962C8B-B14F-4D97-AF65-F5344CB8AC3E}">
        <p14:creationId xmlns:p14="http://schemas.microsoft.com/office/powerpoint/2010/main" val="7929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20</a:t>
            </a:fld>
            <a:endParaRPr lang="en-US"/>
          </a:p>
        </p:txBody>
      </p:sp>
    </p:spTree>
    <p:extLst>
      <p:ext uri="{BB962C8B-B14F-4D97-AF65-F5344CB8AC3E}">
        <p14:creationId xmlns:p14="http://schemas.microsoft.com/office/powerpoint/2010/main" val="19947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21</a:t>
            </a:fld>
            <a:endParaRPr lang="en-US"/>
          </a:p>
        </p:txBody>
      </p:sp>
    </p:spTree>
    <p:extLst>
      <p:ext uri="{BB962C8B-B14F-4D97-AF65-F5344CB8AC3E}">
        <p14:creationId xmlns:p14="http://schemas.microsoft.com/office/powerpoint/2010/main" val="19295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3</a:t>
            </a:fld>
            <a:endParaRPr lang="en-US"/>
          </a:p>
        </p:txBody>
      </p:sp>
    </p:spTree>
    <p:extLst>
      <p:ext uri="{BB962C8B-B14F-4D97-AF65-F5344CB8AC3E}">
        <p14:creationId xmlns:p14="http://schemas.microsoft.com/office/powerpoint/2010/main" val="361963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4</a:t>
            </a:fld>
            <a:endParaRPr lang="en-US"/>
          </a:p>
        </p:txBody>
      </p:sp>
    </p:spTree>
    <p:extLst>
      <p:ext uri="{BB962C8B-B14F-4D97-AF65-F5344CB8AC3E}">
        <p14:creationId xmlns:p14="http://schemas.microsoft.com/office/powerpoint/2010/main" val="419575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5</a:t>
            </a:fld>
            <a:endParaRPr lang="en-US"/>
          </a:p>
        </p:txBody>
      </p:sp>
    </p:spTree>
    <p:extLst>
      <p:ext uri="{BB962C8B-B14F-4D97-AF65-F5344CB8AC3E}">
        <p14:creationId xmlns:p14="http://schemas.microsoft.com/office/powerpoint/2010/main" val="360441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6</a:t>
            </a:fld>
            <a:endParaRPr lang="en-US"/>
          </a:p>
        </p:txBody>
      </p:sp>
    </p:spTree>
    <p:extLst>
      <p:ext uri="{BB962C8B-B14F-4D97-AF65-F5344CB8AC3E}">
        <p14:creationId xmlns:p14="http://schemas.microsoft.com/office/powerpoint/2010/main" val="166273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7</a:t>
            </a:fld>
            <a:endParaRPr lang="en-US"/>
          </a:p>
        </p:txBody>
      </p:sp>
    </p:spTree>
    <p:extLst>
      <p:ext uri="{BB962C8B-B14F-4D97-AF65-F5344CB8AC3E}">
        <p14:creationId xmlns:p14="http://schemas.microsoft.com/office/powerpoint/2010/main" val="402054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8</a:t>
            </a:fld>
            <a:endParaRPr lang="en-US"/>
          </a:p>
        </p:txBody>
      </p:sp>
    </p:spTree>
    <p:extLst>
      <p:ext uri="{BB962C8B-B14F-4D97-AF65-F5344CB8AC3E}">
        <p14:creationId xmlns:p14="http://schemas.microsoft.com/office/powerpoint/2010/main" val="119470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a:t>
            </a:r>
            <a:endParaRPr lang="en-US" dirty="0"/>
          </a:p>
        </p:txBody>
      </p:sp>
      <p:sp>
        <p:nvSpPr>
          <p:cNvPr id="4" name="Slide Number Placeholder 3"/>
          <p:cNvSpPr>
            <a:spLocks noGrp="1"/>
          </p:cNvSpPr>
          <p:nvPr>
            <p:ph type="sldNum" sz="quarter" idx="10"/>
          </p:nvPr>
        </p:nvSpPr>
        <p:spPr/>
        <p:txBody>
          <a:bodyPr/>
          <a:lstStyle/>
          <a:p>
            <a:fld id="{E2ACF008-B6DF-C142-A70D-4FA9EFFFFC90}" type="slidenum">
              <a:rPr lang="en-US" smtClean="0"/>
              <a:t>9</a:t>
            </a:fld>
            <a:endParaRPr lang="en-US"/>
          </a:p>
        </p:txBody>
      </p:sp>
    </p:spTree>
    <p:extLst>
      <p:ext uri="{BB962C8B-B14F-4D97-AF65-F5344CB8AC3E}">
        <p14:creationId xmlns:p14="http://schemas.microsoft.com/office/powerpoint/2010/main" val="181165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36514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144705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196252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F518D-C550-6347-B11F-C718B53DB94E}" type="datetimeFigureOut">
              <a:rPr lang="en-US" smtClean="0"/>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195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t>7/7/15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339417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AF518D-C550-6347-B11F-C718B53DB94E}" type="datetimeFigureOut">
              <a:rPr lang="en-US" smtClean="0"/>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69199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F518D-C550-6347-B11F-C718B53DB94E}" type="datetimeFigureOut">
              <a:rPr lang="en-US" smtClean="0"/>
              <a:t>7/7/15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34535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AF518D-C550-6347-B11F-C718B53DB94E}" type="datetimeFigureOut">
              <a:rPr lang="en-US" smtClean="0"/>
              <a:t>7/7/15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273151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t>7/7/15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314603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159579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t>7/7/15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t>‹#›</a:t>
            </a:fld>
            <a:endParaRPr lang="en-US"/>
          </a:p>
        </p:txBody>
      </p:sp>
    </p:spTree>
    <p:extLst>
      <p:ext uri="{BB962C8B-B14F-4D97-AF65-F5344CB8AC3E}">
        <p14:creationId xmlns:p14="http://schemas.microsoft.com/office/powerpoint/2010/main" val="2154520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F518D-C550-6347-B11F-C718B53DB94E}" type="datetimeFigureOut">
              <a:rPr lang="en-US" smtClean="0"/>
              <a:t>7/7/15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AAFC-4D89-B743-A94E-43AA486388BE}" type="slidenum">
              <a:rPr lang="en-US" smtClean="0"/>
              <a:t>‹#›</a:t>
            </a:fld>
            <a:endParaRPr lang="en-US"/>
          </a:p>
        </p:txBody>
      </p:sp>
    </p:spTree>
    <p:extLst>
      <p:ext uri="{BB962C8B-B14F-4D97-AF65-F5344CB8AC3E}">
        <p14:creationId xmlns:p14="http://schemas.microsoft.com/office/powerpoint/2010/main" val="47075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mailto:rutan_craig@sccollege.edu" TargetMode="External"/><Relationship Id="rId4" Type="http://schemas.openxmlformats.org/officeDocument/2006/relationships/hyperlink" Target="mailto:pstanska@sbccd.cc.ca.us" TargetMode="External"/><Relationship Id="rId5" Type="http://schemas.openxmlformats.org/officeDocument/2006/relationships/hyperlink" Target="mailto:ayoung@glendale.edu" TargetMode="External"/><Relationship Id="rId6"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hyperlink" Target="http://californiacommunitycolleges.cccco.edu/Portals/0/FlipBooks/2014_MQHandbook/" TargetMode="External"/><Relationship Id="rId4" Type="http://schemas.openxmlformats.org/officeDocument/2006/relationships/image" Target="../media/image2.tiff"/><Relationship Id="rId5" Type="http://schemas.openxmlformats.org/officeDocument/2006/relationships/hyperlink" Target="http://www.asccc.org/sites/default/files/2014MinuimumQualifications.pdf"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027"/>
            <a:ext cx="7772400" cy="1935423"/>
          </a:xfrm>
        </p:spPr>
        <p:txBody>
          <a:bodyPr>
            <a:normAutofit fontScale="90000"/>
          </a:bodyPr>
          <a:lstStyle/>
          <a:p>
            <a:r>
              <a:rPr lang="en-US" b="1" dirty="0"/>
              <a:t>Ensuring Qualified Faculty for All Courses: The Disciplines List and Assigning Courses</a:t>
            </a:r>
            <a:endParaRPr lang="en-US" dirty="0"/>
          </a:p>
        </p:txBody>
      </p:sp>
      <p:sp>
        <p:nvSpPr>
          <p:cNvPr id="3" name="Subtitle 2"/>
          <p:cNvSpPr>
            <a:spLocks noGrp="1"/>
          </p:cNvSpPr>
          <p:nvPr>
            <p:ph type="subTitle" idx="1"/>
          </p:nvPr>
        </p:nvSpPr>
        <p:spPr>
          <a:xfrm>
            <a:off x="3202931" y="4226635"/>
            <a:ext cx="5785996" cy="1405161"/>
          </a:xfrm>
        </p:spPr>
        <p:txBody>
          <a:bodyPr>
            <a:noAutofit/>
          </a:bodyPr>
          <a:lstStyle/>
          <a:p>
            <a:pPr algn="l"/>
            <a:r>
              <a:rPr lang="en-US" sz="2400" dirty="0">
                <a:solidFill>
                  <a:schemeClr val="tx1"/>
                </a:solidFill>
              </a:rPr>
              <a:t>Craig Rutan, </a:t>
            </a:r>
            <a:r>
              <a:rPr lang="en-US" sz="2400" dirty="0" smtClean="0">
                <a:solidFill>
                  <a:schemeClr val="tx1"/>
                </a:solidFill>
              </a:rPr>
              <a:t>Santiago </a:t>
            </a:r>
            <a:r>
              <a:rPr lang="en-US" sz="2400" dirty="0">
                <a:solidFill>
                  <a:schemeClr val="tx1"/>
                </a:solidFill>
              </a:rPr>
              <a:t>Canyon College</a:t>
            </a:r>
          </a:p>
          <a:p>
            <a:pPr algn="l"/>
            <a:r>
              <a:rPr lang="en-US" sz="2400" dirty="0">
                <a:solidFill>
                  <a:schemeClr val="tx1"/>
                </a:solidFill>
              </a:rPr>
              <a:t>John </a:t>
            </a:r>
            <a:r>
              <a:rPr lang="en-US" sz="2400" dirty="0" err="1">
                <a:solidFill>
                  <a:schemeClr val="tx1"/>
                </a:solidFill>
              </a:rPr>
              <a:t>Stanskas</a:t>
            </a:r>
            <a:r>
              <a:rPr lang="en-US" sz="2400" dirty="0" smtClean="0">
                <a:solidFill>
                  <a:schemeClr val="tx1"/>
                </a:solidFill>
              </a:rPr>
              <a:t>, San </a:t>
            </a:r>
            <a:r>
              <a:rPr lang="en-US" sz="2400" dirty="0">
                <a:solidFill>
                  <a:schemeClr val="tx1"/>
                </a:solidFill>
              </a:rPr>
              <a:t>Bernardino Valley College</a:t>
            </a:r>
          </a:p>
          <a:p>
            <a:pPr algn="l"/>
            <a:r>
              <a:rPr lang="en-US" sz="2400" dirty="0">
                <a:solidFill>
                  <a:schemeClr val="tx1"/>
                </a:solidFill>
              </a:rPr>
              <a:t>Andrew Young, Glendale Community College</a:t>
            </a:r>
          </a:p>
          <a:p>
            <a:pPr algn="r"/>
            <a:endParaRPr lang="en-US" sz="2800" dirty="0">
              <a:solidFill>
                <a:schemeClr val="tx1"/>
              </a:solidFill>
            </a:endParaRPr>
          </a:p>
          <a:p>
            <a:pPr algn="r"/>
            <a:r>
              <a:rPr lang="en-US" sz="2400" b="1" dirty="0" smtClean="0">
                <a:solidFill>
                  <a:schemeClr val="tx1"/>
                </a:solidFill>
              </a:rPr>
              <a:t>2015 ASCCC Curriculum Institute</a:t>
            </a:r>
            <a:endParaRPr lang="en-US" sz="2400" b="1" dirty="0">
              <a:solidFill>
                <a:schemeClr val="tx1"/>
              </a:solidFill>
            </a:endParaRPr>
          </a:p>
        </p:txBody>
      </p:sp>
    </p:spTree>
    <p:extLst>
      <p:ext uri="{BB962C8B-B14F-4D97-AF65-F5344CB8AC3E}">
        <p14:creationId xmlns:p14="http://schemas.microsoft.com/office/powerpoint/2010/main" val="16170441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Different Ways of Assigning Courses</a:t>
            </a:r>
            <a:endParaRPr lang="en-US" b="1" dirty="0"/>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a:t>Course assigned to a single discipline. </a:t>
            </a:r>
          </a:p>
          <a:p>
            <a:pPr lvl="1"/>
            <a:r>
              <a:rPr lang="en-US" dirty="0"/>
              <a:t>Example: ENGL 101 assigned to English. The minimum qualifications for English provides adequate preparation to teach the course content. </a:t>
            </a:r>
          </a:p>
          <a:p>
            <a:pPr marL="457200" indent="-457200">
              <a:buFont typeface="+mj-lt"/>
              <a:buAutoNum type="arabicPeriod"/>
            </a:pPr>
            <a:r>
              <a:rPr lang="en-US" dirty="0"/>
              <a:t>Course assigned to more than one discipline with an “or” </a:t>
            </a:r>
            <a:r>
              <a:rPr lang="en-US" dirty="0" smtClean="0"/>
              <a:t> </a:t>
            </a:r>
            <a:endParaRPr lang="en-US" dirty="0"/>
          </a:p>
          <a:p>
            <a:pPr lvl="1"/>
            <a:r>
              <a:rPr lang="en-US" dirty="0"/>
              <a:t>Example: ARTS 101 assigned to Art </a:t>
            </a:r>
            <a:r>
              <a:rPr lang="en-US" i="1" dirty="0"/>
              <a:t>or </a:t>
            </a:r>
            <a:r>
              <a:rPr lang="en-US" dirty="0"/>
              <a:t>Graphic Design. The minimum qualifications for either discipline provide adequate preparation to teach the course content. </a:t>
            </a:r>
          </a:p>
          <a:p>
            <a:pPr marL="457200" indent="-457200">
              <a:buFont typeface="+mj-lt"/>
              <a:buAutoNum type="arabicPeriod"/>
            </a:pPr>
            <a:r>
              <a:rPr lang="en-US" dirty="0"/>
              <a:t>Course assigned to more than one discipline with an “and” </a:t>
            </a:r>
          </a:p>
          <a:p>
            <a:pPr lvl="1"/>
            <a:r>
              <a:rPr lang="en-US" dirty="0"/>
              <a:t>HUMA 120 assigned to Humanities </a:t>
            </a:r>
            <a:r>
              <a:rPr lang="en-US" i="1" dirty="0"/>
              <a:t>and </a:t>
            </a:r>
            <a:r>
              <a:rPr lang="en-US" dirty="0"/>
              <a:t>Ethnic Studies. The minimum qualifications for both disciplines </a:t>
            </a:r>
            <a:r>
              <a:rPr lang="en-US" i="1" dirty="0"/>
              <a:t>together </a:t>
            </a:r>
            <a:r>
              <a:rPr lang="en-US" dirty="0"/>
              <a:t>provide adequate preparation to teach the course content. </a:t>
            </a:r>
          </a:p>
          <a:p>
            <a:endParaRPr lang="en-US" dirty="0"/>
          </a:p>
        </p:txBody>
      </p:sp>
    </p:spTree>
    <p:extLst>
      <p:ext uri="{BB962C8B-B14F-4D97-AF65-F5344CB8AC3E}">
        <p14:creationId xmlns:p14="http://schemas.microsoft.com/office/powerpoint/2010/main" val="3836658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Disciplines</a:t>
            </a:r>
            <a:endParaRPr lang="en-US" b="1" dirty="0"/>
          </a:p>
        </p:txBody>
      </p:sp>
      <p:sp>
        <p:nvSpPr>
          <p:cNvPr id="3" name="Content Placeholder 2"/>
          <p:cNvSpPr>
            <a:spLocks noGrp="1"/>
          </p:cNvSpPr>
          <p:nvPr>
            <p:ph idx="1"/>
          </p:nvPr>
        </p:nvSpPr>
        <p:spPr>
          <a:xfrm>
            <a:off x="457200" y="1600200"/>
            <a:ext cx="8229600" cy="4988859"/>
          </a:xfrm>
        </p:spPr>
        <p:txBody>
          <a:bodyPr/>
          <a:lstStyle/>
          <a:p>
            <a:pPr marL="0" indent="0">
              <a:buNone/>
            </a:pPr>
            <a:r>
              <a:rPr lang="en-US" sz="2200" i="1" dirty="0"/>
              <a:t>Do not </a:t>
            </a:r>
            <a:r>
              <a:rPr lang="en-US" sz="2200" dirty="0"/>
              <a:t>need to be listed on more than one course outline of record (COR) or be listed in the catalog under multiple subject codes. For Example: </a:t>
            </a:r>
          </a:p>
          <a:p>
            <a:pPr marL="400050" lvl="1" indent="0">
              <a:buNone/>
            </a:pPr>
            <a:r>
              <a:rPr lang="en-US" sz="2200" dirty="0"/>
              <a:t>ARTS 101 is </a:t>
            </a:r>
            <a:r>
              <a:rPr lang="en-US" sz="2200" dirty="0" smtClean="0"/>
              <a:t>assigned  to  </a:t>
            </a:r>
            <a:r>
              <a:rPr lang="en-US" sz="2200" dirty="0"/>
              <a:t>Art </a:t>
            </a:r>
            <a:r>
              <a:rPr lang="en-US" sz="2200" dirty="0" smtClean="0"/>
              <a:t>OR </a:t>
            </a:r>
            <a:r>
              <a:rPr lang="en-US" sz="2200" dirty="0"/>
              <a:t>Graphic </a:t>
            </a:r>
            <a:r>
              <a:rPr lang="en-US" sz="2200" dirty="0" smtClean="0"/>
              <a:t>Design on the COR. </a:t>
            </a:r>
            <a:r>
              <a:rPr lang="en-US" sz="2200" dirty="0"/>
              <a:t>The college only maintains one COR for ARTS 101. The course is listed in the catalog ONLY as ARTS 101. </a:t>
            </a:r>
          </a:p>
          <a:p>
            <a:endParaRPr lang="en-US" sz="2200" dirty="0"/>
          </a:p>
          <a:p>
            <a:pPr marL="0" indent="0">
              <a:buNone/>
            </a:pPr>
            <a:r>
              <a:rPr lang="en-US" sz="2200" i="1" dirty="0"/>
              <a:t>May </a:t>
            </a:r>
            <a:r>
              <a:rPr lang="en-US" sz="2200" dirty="0"/>
              <a:t>be “double-coded”, i.e. recorded on two or more CORs and listed in the catalog under each subject code. For example: </a:t>
            </a:r>
          </a:p>
          <a:p>
            <a:pPr marL="400050" lvl="1" indent="0">
              <a:buNone/>
            </a:pPr>
            <a:r>
              <a:rPr lang="en-US" sz="2200" dirty="0"/>
              <a:t>Social Psychology is recorded on two separate CORs, one as PSYC 120, one as SOCI 120. It is listed in the catalog under both subject codes. Double-coded courses should have identical CORs. </a:t>
            </a:r>
          </a:p>
          <a:p>
            <a:endParaRPr lang="en-US" dirty="0"/>
          </a:p>
        </p:txBody>
      </p:sp>
    </p:spTree>
    <p:extLst>
      <p:ext uri="{BB962C8B-B14F-4D97-AF65-F5344CB8AC3E}">
        <p14:creationId xmlns:p14="http://schemas.microsoft.com/office/powerpoint/2010/main" val="104406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on Teaching</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sz="2200" dirty="0"/>
              <a:t>Single Discipline: </a:t>
            </a:r>
          </a:p>
          <a:p>
            <a:pPr marL="400050" lvl="1" indent="0">
              <a:buNone/>
            </a:pPr>
            <a:r>
              <a:rPr lang="en-US" sz="2200" dirty="0"/>
              <a:t>Faculty who meet minimum qualifications or the locally-determined equivalent for that discipline are eligible to teach the course. </a:t>
            </a:r>
          </a:p>
          <a:p>
            <a:pPr marL="0" indent="0">
              <a:buNone/>
            </a:pPr>
            <a:endParaRPr lang="en-US" sz="2200" dirty="0"/>
          </a:p>
          <a:p>
            <a:pPr marL="0" indent="0">
              <a:buNone/>
            </a:pPr>
            <a:r>
              <a:rPr lang="en-US" sz="2200" dirty="0"/>
              <a:t>More than one discipline with an “or”: </a:t>
            </a:r>
          </a:p>
          <a:p>
            <a:pPr marL="400050" lvl="1" indent="0">
              <a:buNone/>
            </a:pPr>
            <a:r>
              <a:rPr lang="en-US" sz="2200" dirty="0"/>
              <a:t>Faculty who meet minimum qualifications </a:t>
            </a:r>
            <a:r>
              <a:rPr lang="en-US" sz="2200" dirty="0" smtClean="0"/>
              <a:t>or </a:t>
            </a:r>
            <a:r>
              <a:rPr lang="en-US" sz="2200" dirty="0"/>
              <a:t>the locally-determined equivalent in any of the listed disciplines are eligible to teach the course. </a:t>
            </a:r>
          </a:p>
          <a:p>
            <a:pPr marL="0" indent="0">
              <a:buNone/>
            </a:pPr>
            <a:endParaRPr lang="en-US" sz="2200" dirty="0"/>
          </a:p>
          <a:p>
            <a:pPr marL="0" indent="0">
              <a:buNone/>
            </a:pPr>
            <a:r>
              <a:rPr lang="en-US" sz="2200" dirty="0"/>
              <a:t>More than one discipline with an “and”: </a:t>
            </a:r>
          </a:p>
          <a:p>
            <a:pPr marL="400050" lvl="1" indent="0">
              <a:buNone/>
            </a:pPr>
            <a:r>
              <a:rPr lang="en-US" sz="2200" dirty="0"/>
              <a:t>Faculty who meet minimum qualifications </a:t>
            </a:r>
            <a:r>
              <a:rPr lang="en-US" sz="2200" dirty="0" smtClean="0"/>
              <a:t>or </a:t>
            </a:r>
            <a:r>
              <a:rPr lang="en-US" sz="2200" dirty="0"/>
              <a:t>the locally-determined equivalent for ALL of the listed disciplines are eligible to teach the course. </a:t>
            </a:r>
          </a:p>
          <a:p>
            <a:endParaRPr lang="en-US" dirty="0"/>
          </a:p>
        </p:txBody>
      </p:sp>
    </p:spTree>
    <p:extLst>
      <p:ext uri="{BB962C8B-B14F-4D97-AF65-F5344CB8AC3E}">
        <p14:creationId xmlns:p14="http://schemas.microsoft.com/office/powerpoint/2010/main" val="399535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Interdisciplinary Studies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The Disciplines List includes the discipline of Interdisciplinary Studies.</a:t>
            </a:r>
          </a:p>
          <a:p>
            <a:r>
              <a:rPr lang="en-US" dirty="0" smtClean="0"/>
              <a:t>The minimum qualifications for Interdisciplinary Studies are:</a:t>
            </a:r>
          </a:p>
          <a:p>
            <a:pPr lvl="1"/>
            <a:r>
              <a:rPr lang="en-US" i="1" dirty="0" smtClean="0"/>
              <a:t>Master’s in the interdisciplinary area OR master’s in one of the disciplines included in the interdisciplinary area and upper division or graduate coursework in at least one other constituent discipline.</a:t>
            </a:r>
          </a:p>
          <a:p>
            <a:r>
              <a:rPr lang="en-US" dirty="0" smtClean="0"/>
              <a:t>Any time interdisciplinary studies is used, the disciplines for a particular course </a:t>
            </a:r>
            <a:r>
              <a:rPr lang="en-US" b="1" dirty="0" smtClean="0"/>
              <a:t>MUST</a:t>
            </a:r>
            <a:r>
              <a:rPr lang="en-US" dirty="0" smtClean="0"/>
              <a:t> be specified.</a:t>
            </a:r>
          </a:p>
        </p:txBody>
      </p:sp>
    </p:spTree>
    <p:extLst>
      <p:ext uri="{BB962C8B-B14F-4D97-AF65-F5344CB8AC3E}">
        <p14:creationId xmlns:p14="http://schemas.microsoft.com/office/powerpoint/2010/main" val="15254072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Disciplines Assignment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A district may locally assign any discipline on the state list for local use, but they do not have to use any particular discipline.</a:t>
            </a:r>
          </a:p>
          <a:p>
            <a:r>
              <a:rPr lang="en-US" dirty="0" smtClean="0"/>
              <a:t>For instance, if a district has not locally adopted the discipline </a:t>
            </a:r>
            <a:r>
              <a:rPr lang="en-US" dirty="0"/>
              <a:t>of Art </a:t>
            </a:r>
            <a:r>
              <a:rPr lang="en-US" dirty="0" smtClean="0"/>
              <a:t>History, it </a:t>
            </a:r>
            <a:r>
              <a:rPr lang="en-US" dirty="0"/>
              <a:t>could </a:t>
            </a:r>
            <a:r>
              <a:rPr lang="en-US" dirty="0" smtClean="0"/>
              <a:t>assign all of its Art History courses to the discipline of Art. </a:t>
            </a:r>
          </a:p>
          <a:p>
            <a:r>
              <a:rPr lang="en-US" dirty="0" smtClean="0"/>
              <a:t>In this case, the MQs for Art History classes in that district would be those defined for the Art discipline, not the Art History discipline (unless/until the district chose to change this). </a:t>
            </a:r>
            <a:endParaRPr lang="en-US" dirty="0"/>
          </a:p>
          <a:p>
            <a:endParaRPr lang="en-US" dirty="0"/>
          </a:p>
        </p:txBody>
      </p:sp>
    </p:spTree>
    <p:extLst>
      <p:ext uri="{BB962C8B-B14F-4D97-AF65-F5344CB8AC3E}">
        <p14:creationId xmlns:p14="http://schemas.microsoft.com/office/powerpoint/2010/main" val="20388307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Conflicts When Assigning Courses</a:t>
            </a:r>
            <a:endParaRPr lang="en-US" b="1" dirty="0"/>
          </a:p>
        </p:txBody>
      </p:sp>
      <p:sp>
        <p:nvSpPr>
          <p:cNvPr id="3" name="Content Placeholder 2"/>
          <p:cNvSpPr>
            <a:spLocks noGrp="1"/>
          </p:cNvSpPr>
          <p:nvPr>
            <p:ph idx="1"/>
          </p:nvPr>
        </p:nvSpPr>
        <p:spPr/>
        <p:txBody>
          <a:bodyPr>
            <a:normAutofit lnSpcReduction="10000"/>
          </a:bodyPr>
          <a:lstStyle/>
          <a:p>
            <a:r>
              <a:rPr lang="en-US" dirty="0" smtClean="0"/>
              <a:t>Imagine that the faculty in your physics department want to create a new course on the Philosophy of Science and would like this to be a physics course.</a:t>
            </a:r>
          </a:p>
          <a:p>
            <a:r>
              <a:rPr lang="en-US" dirty="0" smtClean="0"/>
              <a:t>The philosophy faculty object to the placement of the course in physics and believe that the course should be part of philosophy.</a:t>
            </a:r>
          </a:p>
          <a:p>
            <a:r>
              <a:rPr lang="en-US" dirty="0" smtClean="0"/>
              <a:t>How does your local process deal with conflicts like this?</a:t>
            </a:r>
            <a:endParaRPr lang="en-US" dirty="0"/>
          </a:p>
        </p:txBody>
      </p:sp>
    </p:spTree>
    <p:extLst>
      <p:ext uri="{BB962C8B-B14F-4D97-AF65-F5344CB8AC3E}">
        <p14:creationId xmlns:p14="http://schemas.microsoft.com/office/powerpoint/2010/main" val="1374860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Which Discipline(s) Would You Assign?</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Multimedia Applications for the Web</a:t>
            </a:r>
          </a:p>
          <a:p>
            <a:pPr marL="0" indent="0">
              <a:buNone/>
            </a:pPr>
            <a:r>
              <a:rPr lang="en-US" dirty="0"/>
              <a:t>Introduction to the use of multimedia components, images, typography, motion and audio, for designing websites. Software may include Photoshop, Dreamweaver, </a:t>
            </a:r>
            <a:r>
              <a:rPr lang="en-US" dirty="0" err="1"/>
              <a:t>SoundEdit</a:t>
            </a:r>
            <a:r>
              <a:rPr lang="en-US" dirty="0"/>
              <a:t> 16 and Flash. Projects include conceptualizing, storyboarding, and designing Web page layout. Application of design elements to Web page creation.</a:t>
            </a:r>
          </a:p>
        </p:txBody>
      </p:sp>
    </p:spTree>
    <p:extLst>
      <p:ext uri="{BB962C8B-B14F-4D97-AF65-F5344CB8AC3E}">
        <p14:creationId xmlns:p14="http://schemas.microsoft.com/office/powerpoint/2010/main" val="20187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Which Discipline(s) Would You Assign?</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Introduction to Peace and Conflict Studies</a:t>
            </a:r>
          </a:p>
          <a:p>
            <a:pPr marL="0" indent="0">
              <a:buNone/>
            </a:pPr>
            <a:r>
              <a:rPr lang="en-US" dirty="0" smtClean="0"/>
              <a:t>Historical</a:t>
            </a:r>
            <a:r>
              <a:rPr lang="en-US" dirty="0"/>
              <a:t>, social and economic development of the world order along with a wide range approach integral to the examination of global studies, peace and conflict resolution. The study of peace and conflict areas to include the war system, war prevention, nonviolence, human rights, social justice, environmental sustainability and the role of the United Nations and other international governing bodies.</a:t>
            </a:r>
          </a:p>
        </p:txBody>
      </p:sp>
    </p:spTree>
    <p:extLst>
      <p:ext uri="{BB962C8B-B14F-4D97-AF65-F5344CB8AC3E}">
        <p14:creationId xmlns:p14="http://schemas.microsoft.com/office/powerpoint/2010/main" val="168005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Which Discipline(s) Would You Assign?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Introduction to Geographic Information System</a:t>
            </a:r>
          </a:p>
          <a:p>
            <a:pPr marL="0" indent="0">
              <a:buNone/>
            </a:pPr>
            <a:r>
              <a:rPr lang="en-US" dirty="0" smtClean="0"/>
              <a:t>This </a:t>
            </a:r>
            <a:r>
              <a:rPr lang="en-US" dirty="0"/>
              <a:t>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p>
        </p:txBody>
      </p:sp>
    </p:spTree>
    <p:extLst>
      <p:ext uri="{BB962C8B-B14F-4D97-AF65-F5344CB8AC3E}">
        <p14:creationId xmlns:p14="http://schemas.microsoft.com/office/powerpoint/2010/main" val="114394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Multi-College Districts</a:t>
            </a:r>
            <a:endParaRPr lang="en-US" b="1" dirty="0"/>
          </a:p>
        </p:txBody>
      </p:sp>
      <p:sp>
        <p:nvSpPr>
          <p:cNvPr id="3" name="Content Placeholder 2"/>
          <p:cNvSpPr>
            <a:spLocks noGrp="1"/>
          </p:cNvSpPr>
          <p:nvPr>
            <p:ph idx="1"/>
          </p:nvPr>
        </p:nvSpPr>
        <p:spPr>
          <a:xfrm>
            <a:off x="457200" y="1417638"/>
            <a:ext cx="8229600" cy="4708525"/>
          </a:xfrm>
        </p:spPr>
        <p:txBody>
          <a:bodyPr/>
          <a:lstStyle/>
          <a:p>
            <a:r>
              <a:rPr lang="en-US" dirty="0"/>
              <a:t>While some </a:t>
            </a:r>
            <a:r>
              <a:rPr lang="en-US" dirty="0" smtClean="0"/>
              <a:t>multi-college </a:t>
            </a:r>
            <a:r>
              <a:rPr lang="en-US" dirty="0"/>
              <a:t>districts have common courses, others do </a:t>
            </a:r>
            <a:r>
              <a:rPr lang="en-US" dirty="0" smtClean="0"/>
              <a:t>not.</a:t>
            </a:r>
            <a:endParaRPr lang="en-US" dirty="0"/>
          </a:p>
          <a:p>
            <a:r>
              <a:rPr lang="en-US" dirty="0"/>
              <a:t>Since your district has one set of minimum qualifications, similar courses should be placed in the </a:t>
            </a:r>
            <a:r>
              <a:rPr lang="en-US" b="1" dirty="0"/>
              <a:t>same</a:t>
            </a:r>
            <a:r>
              <a:rPr lang="el-GR" dirty="0"/>
              <a:t> </a:t>
            </a:r>
            <a:r>
              <a:rPr lang="en-US" dirty="0"/>
              <a:t>discipline, even if they are called different things.</a:t>
            </a:r>
          </a:p>
          <a:p>
            <a:r>
              <a:rPr lang="en-US" dirty="0"/>
              <a:t>Your local process </a:t>
            </a:r>
            <a:r>
              <a:rPr lang="en-US" dirty="0" smtClean="0"/>
              <a:t>may </a:t>
            </a:r>
            <a:r>
              <a:rPr lang="en-US" dirty="0"/>
              <a:t>be different than those in single college districts</a:t>
            </a:r>
          </a:p>
          <a:p>
            <a:endParaRPr lang="en-US" dirty="0"/>
          </a:p>
        </p:txBody>
      </p:sp>
    </p:spTree>
    <p:extLst>
      <p:ext uri="{BB962C8B-B14F-4D97-AF65-F5344CB8AC3E}">
        <p14:creationId xmlns:p14="http://schemas.microsoft.com/office/powerpoint/2010/main" val="184033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Discipline?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A “discipline” is defined as a grouping of courses that share common academic or vocational preparation, which are typically defined by a degree or degrees (MFA, MA, BA, MS, </a:t>
            </a:r>
            <a:r>
              <a:rPr lang="en-US" dirty="0" err="1"/>
              <a:t>etc</a:t>
            </a:r>
            <a:r>
              <a:rPr lang="en-US" dirty="0"/>
              <a:t>), or specific professional preparation. </a:t>
            </a:r>
          </a:p>
          <a:p>
            <a:pPr lvl="1"/>
            <a:r>
              <a:rPr lang="en-US" dirty="0"/>
              <a:t>Not the same as local departments or subject areas. </a:t>
            </a:r>
          </a:p>
          <a:p>
            <a:pPr lvl="1"/>
            <a:r>
              <a:rPr lang="en-US" dirty="0"/>
              <a:t>Defined in the Minimum Qualifications document maintained by the BOG. </a:t>
            </a:r>
          </a:p>
          <a:p>
            <a:pPr lvl="1"/>
            <a:r>
              <a:rPr lang="en-US" dirty="0"/>
              <a:t>Example: </a:t>
            </a:r>
          </a:p>
          <a:p>
            <a:pPr lvl="2"/>
            <a:r>
              <a:rPr lang="en-US" dirty="0"/>
              <a:t>Local Department or Subject Name: Child and Family Studies </a:t>
            </a:r>
          </a:p>
          <a:p>
            <a:pPr lvl="2"/>
            <a:r>
              <a:rPr lang="en-US" dirty="0"/>
              <a:t>Official Discipline: Early Childhood Education </a:t>
            </a:r>
          </a:p>
          <a:p>
            <a:pPr lvl="1"/>
            <a:r>
              <a:rPr lang="en-US" dirty="0"/>
              <a:t>Discipline Definition in CA Education Code §87357 </a:t>
            </a:r>
          </a:p>
          <a:p>
            <a:pPr lvl="1"/>
            <a:r>
              <a:rPr lang="en-US" b="1" dirty="0"/>
              <a:t>Not the same as or related to TOP codes and names</a:t>
            </a:r>
            <a:endParaRPr lang="en-US" dirty="0"/>
          </a:p>
          <a:p>
            <a:endParaRPr lang="en-US" b="1" dirty="0"/>
          </a:p>
        </p:txBody>
      </p:sp>
    </p:spTree>
    <p:extLst>
      <p:ext uri="{BB962C8B-B14F-4D97-AF65-F5344CB8AC3E}">
        <p14:creationId xmlns:p14="http://schemas.microsoft.com/office/powerpoint/2010/main" val="14755075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All Courses </a:t>
            </a:r>
            <a:r>
              <a:rPr lang="en-US" b="1" dirty="0" smtClean="0"/>
              <a:t>must</a:t>
            </a:r>
            <a:r>
              <a:rPr lang="en-US" dirty="0" smtClean="0"/>
              <a:t> be assigned to a discipline listed in the Discipline’s List and the assignment of courses is under the </a:t>
            </a:r>
            <a:r>
              <a:rPr lang="en-US" b="1" dirty="0" smtClean="0"/>
              <a:t>academic senate’s/curriculum committee’s</a:t>
            </a:r>
            <a:r>
              <a:rPr lang="en-US" dirty="0" smtClean="0"/>
              <a:t> authority.</a:t>
            </a:r>
          </a:p>
          <a:p>
            <a:r>
              <a:rPr lang="en-US" dirty="0" smtClean="0"/>
              <a:t>The process for assigning </a:t>
            </a:r>
            <a:r>
              <a:rPr lang="en-US" dirty="0"/>
              <a:t>c</a:t>
            </a:r>
            <a:r>
              <a:rPr lang="en-US" dirty="0" smtClean="0"/>
              <a:t>ourses is locally determined and may differ from college to college</a:t>
            </a:r>
          </a:p>
          <a:p>
            <a:r>
              <a:rPr lang="en-US" dirty="0" smtClean="0"/>
              <a:t>Different colleges may choose to use different disciplines for similar courses!</a:t>
            </a:r>
          </a:p>
          <a:p>
            <a:r>
              <a:rPr lang="en-US" dirty="0" smtClean="0"/>
              <a:t>Create a clear local process that outlines who is involved and who makes the ultimate decision.</a:t>
            </a:r>
            <a:endParaRPr lang="en-US" dirty="0"/>
          </a:p>
        </p:txBody>
      </p:sp>
    </p:spTree>
    <p:extLst>
      <p:ext uri="{BB962C8B-B14F-4D97-AF65-F5344CB8AC3E}">
        <p14:creationId xmlns:p14="http://schemas.microsoft.com/office/powerpoint/2010/main" val="3585437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r>
              <a:rPr lang="en-US" dirty="0" smtClean="0"/>
              <a:t>Thank you for joining us</a:t>
            </a:r>
          </a:p>
          <a:p>
            <a:pPr lvl="1"/>
            <a:r>
              <a:rPr lang="en-US" dirty="0" smtClean="0"/>
              <a:t>Craig Rutan: </a:t>
            </a:r>
            <a:r>
              <a:rPr lang="en-US" dirty="0" smtClean="0">
                <a:hlinkClick r:id="rId3"/>
              </a:rPr>
              <a:t>rutan_craig@sccollege.edu</a:t>
            </a:r>
            <a:endParaRPr lang="en-US" dirty="0" smtClean="0"/>
          </a:p>
          <a:p>
            <a:pPr lvl="1"/>
            <a:r>
              <a:rPr lang="en-US" dirty="0" smtClean="0"/>
              <a:t>John </a:t>
            </a:r>
            <a:r>
              <a:rPr lang="en-US" dirty="0" err="1" smtClean="0"/>
              <a:t>Stanskas</a:t>
            </a:r>
            <a:r>
              <a:rPr lang="en-US" dirty="0" smtClean="0"/>
              <a:t>: </a:t>
            </a:r>
            <a:r>
              <a:rPr lang="en-US" dirty="0" smtClean="0">
                <a:hlinkClick r:id="rId4"/>
              </a:rPr>
              <a:t>pstanska</a:t>
            </a:r>
            <a:r>
              <a:rPr lang="en-US" dirty="0">
                <a:hlinkClick r:id="rId4"/>
              </a:rPr>
              <a:t>@</a:t>
            </a:r>
            <a:r>
              <a:rPr lang="en-US" dirty="0" smtClean="0">
                <a:hlinkClick r:id="rId4"/>
              </a:rPr>
              <a:t>sbccd.cc.ca.us</a:t>
            </a:r>
            <a:endParaRPr lang="en-US" dirty="0" smtClean="0"/>
          </a:p>
          <a:p>
            <a:pPr lvl="1"/>
            <a:r>
              <a:rPr lang="en-US" dirty="0" smtClean="0"/>
              <a:t>Andrew Young: </a:t>
            </a:r>
            <a:r>
              <a:rPr lang="en-US" dirty="0" smtClean="0">
                <a:hlinkClick r:id="rId5"/>
              </a:rPr>
              <a:t>ayoung@glendale.edu</a:t>
            </a:r>
            <a:endParaRPr lang="en-US" dirty="0" smtClean="0"/>
          </a:p>
          <a:p>
            <a:pPr marL="457200" lvl="1" indent="0">
              <a:buNone/>
            </a:pPr>
            <a:endParaRPr lang="en-US" dirty="0" smtClean="0"/>
          </a:p>
          <a:p>
            <a:endParaRPr lang="en-US" dirty="0" smtClean="0"/>
          </a:p>
        </p:txBody>
      </p:sp>
      <p:pic>
        <p:nvPicPr>
          <p:cNvPr id="4" name="Picture 3" descr="j031559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4352" y="4019176"/>
            <a:ext cx="3686422" cy="2629648"/>
          </a:xfrm>
          <a:prstGeom prst="rect">
            <a:avLst/>
          </a:prstGeom>
        </p:spPr>
      </p:pic>
    </p:spTree>
    <p:extLst>
      <p:ext uri="{BB962C8B-B14F-4D97-AF65-F5344CB8AC3E}">
        <p14:creationId xmlns:p14="http://schemas.microsoft.com/office/powerpoint/2010/main" val="32864679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Disciplines List</a:t>
            </a:r>
            <a:endParaRPr lang="en-US" b="1" dirty="0"/>
          </a:p>
        </p:txBody>
      </p:sp>
      <p:pic>
        <p:nvPicPr>
          <p:cNvPr id="4" name="Content Placeholder 3" descr="List.tiff">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64311" r="-64311"/>
          <a:stretch>
            <a:fillRect/>
          </a:stretch>
        </p:blipFill>
        <p:spPr>
          <a:xfrm>
            <a:off x="1335505" y="1619250"/>
            <a:ext cx="6685307" cy="3676650"/>
          </a:xfrm>
        </p:spPr>
      </p:pic>
      <p:sp>
        <p:nvSpPr>
          <p:cNvPr id="5" name="TextBox 4"/>
          <p:cNvSpPr txBox="1"/>
          <p:nvPr/>
        </p:nvSpPr>
        <p:spPr>
          <a:xfrm>
            <a:off x="457200" y="5678903"/>
            <a:ext cx="8410074" cy="646331"/>
          </a:xfrm>
          <a:prstGeom prst="rect">
            <a:avLst/>
          </a:prstGeom>
          <a:noFill/>
        </p:spPr>
        <p:txBody>
          <a:bodyPr wrap="square" rtlCol="0">
            <a:spAutoFit/>
          </a:bodyPr>
          <a:lstStyle/>
          <a:p>
            <a:r>
              <a:rPr lang="en-US" dirty="0"/>
              <a:t>Minimum Qualifications for Faculty and Administrators in California Community Colleges</a:t>
            </a:r>
            <a:endParaRPr lang="en-US" dirty="0" smtClean="0"/>
          </a:p>
          <a:p>
            <a:r>
              <a:rPr lang="en-US" dirty="0" smtClean="0">
                <a:hlinkClick r:id="rId5"/>
              </a:rPr>
              <a:t>http</a:t>
            </a:r>
            <a:r>
              <a:rPr lang="en-US" dirty="0">
                <a:hlinkClick r:id="rId5"/>
              </a:rPr>
              <a:t>://</a:t>
            </a:r>
            <a:r>
              <a:rPr lang="en-US" dirty="0" smtClean="0">
                <a:hlinkClick r:id="rId5"/>
              </a:rPr>
              <a:t>www.asccc.org/sites/default/files/2014MinuimumQualifications.pdf</a:t>
            </a:r>
            <a:r>
              <a:rPr lang="en-US" dirty="0"/>
              <a:t> </a:t>
            </a:r>
            <a:r>
              <a:rPr lang="en-US" dirty="0" smtClean="0"/>
              <a:t> (40.8 MB)</a:t>
            </a:r>
          </a:p>
        </p:txBody>
      </p:sp>
    </p:spTree>
    <p:extLst>
      <p:ext uri="{BB962C8B-B14F-4D97-AF65-F5344CB8AC3E}">
        <p14:creationId xmlns:p14="http://schemas.microsoft.com/office/powerpoint/2010/main" val="9277453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 of the Disciplines List</a:t>
            </a:r>
            <a:endParaRPr lang="en-US" b="1" dirty="0"/>
          </a:p>
        </p:txBody>
      </p:sp>
      <p:sp>
        <p:nvSpPr>
          <p:cNvPr id="3" name="Content Placeholder 2"/>
          <p:cNvSpPr>
            <a:spLocks noGrp="1"/>
          </p:cNvSpPr>
          <p:nvPr>
            <p:ph idx="1"/>
          </p:nvPr>
        </p:nvSpPr>
        <p:spPr/>
        <p:txBody>
          <a:bodyPr>
            <a:normAutofit fontScale="77500" lnSpcReduction="20000"/>
          </a:bodyPr>
          <a:lstStyle/>
          <a:p>
            <a:pPr>
              <a:lnSpc>
                <a:spcPct val="110000"/>
              </a:lnSpc>
            </a:pPr>
            <a:r>
              <a:rPr lang="en-US" dirty="0">
                <a:ea typeface="ＭＳ Ｐゴシック" charset="0"/>
                <a:cs typeface="Arial" charset="0"/>
              </a:rPr>
              <a:t>Disciplines requiring a </a:t>
            </a:r>
            <a:r>
              <a:rPr lang="en-US" dirty="0" smtClean="0">
                <a:ea typeface="ＭＳ Ｐゴシック" charset="0"/>
                <a:cs typeface="Arial" charset="0"/>
              </a:rPr>
              <a:t>Master’</a:t>
            </a:r>
            <a:r>
              <a:rPr lang="en-US" altLang="ja-JP" dirty="0" smtClean="0">
                <a:ea typeface="ＭＳ Ｐゴシック" charset="0"/>
                <a:cs typeface="ＭＳ Ｐゴシック" charset="0"/>
              </a:rPr>
              <a:t>s </a:t>
            </a:r>
            <a:r>
              <a:rPr lang="en-US" altLang="ja-JP" dirty="0">
                <a:ea typeface="ＭＳ Ｐゴシック" charset="0"/>
                <a:cs typeface="ＭＳ Ｐゴシック" charset="0"/>
              </a:rPr>
              <a:t>Degree</a:t>
            </a:r>
          </a:p>
          <a:p>
            <a:pPr>
              <a:lnSpc>
                <a:spcPct val="110000"/>
              </a:lnSpc>
            </a:pPr>
            <a:r>
              <a:rPr lang="en-US" dirty="0">
                <a:ea typeface="ＭＳ Ｐゴシック" charset="0"/>
                <a:cs typeface="Arial" charset="0"/>
              </a:rPr>
              <a:t>Disciplines where a </a:t>
            </a:r>
            <a:r>
              <a:rPr lang="en-US" dirty="0" smtClean="0">
                <a:ea typeface="ＭＳ Ｐゴシック" charset="0"/>
                <a:cs typeface="Arial" charset="0"/>
              </a:rPr>
              <a:t>Master</a:t>
            </a:r>
            <a:r>
              <a:rPr lang="en-US" dirty="0" smtClean="0">
                <a:ea typeface="ＭＳ Ｐゴシック" charset="0"/>
                <a:cs typeface="ＭＳ Ｐゴシック" charset="0"/>
              </a:rPr>
              <a:t>’s</a:t>
            </a:r>
            <a:r>
              <a:rPr lang="en-US" altLang="ja-JP" dirty="0" smtClean="0">
                <a:ea typeface="ＭＳ Ｐゴシック" charset="0"/>
                <a:cs typeface="ＭＳ Ｐゴシック" charset="0"/>
              </a:rPr>
              <a:t> </a:t>
            </a:r>
            <a:r>
              <a:rPr lang="en-US" altLang="ja-JP" dirty="0">
                <a:ea typeface="ＭＳ Ｐゴシック" charset="0"/>
                <a:cs typeface="ＭＳ Ｐゴシック" charset="0"/>
              </a:rPr>
              <a:t>degree is not normally expected but a Bachelor’s or Associate degree is expected</a:t>
            </a:r>
          </a:p>
          <a:p>
            <a:pPr>
              <a:lnSpc>
                <a:spcPct val="110000"/>
              </a:lnSpc>
            </a:pPr>
            <a:r>
              <a:rPr lang="en-US" dirty="0">
                <a:ea typeface="ＭＳ Ｐゴシック" charset="0"/>
                <a:cs typeface="Arial" charset="0"/>
              </a:rPr>
              <a:t>Disciplines in which a </a:t>
            </a:r>
            <a:r>
              <a:rPr lang="en-US" dirty="0" smtClean="0">
                <a:ea typeface="ＭＳ Ｐゴシック" charset="0"/>
                <a:cs typeface="Arial" charset="0"/>
              </a:rPr>
              <a:t>Master</a:t>
            </a:r>
            <a:r>
              <a:rPr lang="en-US" dirty="0" smtClean="0">
                <a:ea typeface="ＭＳ Ｐゴシック" charset="0"/>
                <a:cs typeface="ＭＳ Ｐゴシック" charset="0"/>
              </a:rPr>
              <a:t>’</a:t>
            </a:r>
            <a:r>
              <a:rPr lang="en-US" altLang="ja-JP" dirty="0" smtClean="0">
                <a:ea typeface="ＭＳ Ｐゴシック" charset="0"/>
                <a:cs typeface="ＭＳ Ｐゴシック" charset="0"/>
              </a:rPr>
              <a:t>s</a:t>
            </a:r>
            <a:r>
              <a:rPr lang="en-US" altLang="ja-JP" dirty="0">
                <a:ea typeface="ＭＳ Ｐゴシック" charset="0"/>
                <a:cs typeface="ＭＳ Ｐゴシック" charset="0"/>
              </a:rPr>
              <a:t>, Bachelor’s or Associate Degree is not generally expected or available in that specific discipline</a:t>
            </a:r>
          </a:p>
          <a:p>
            <a:pPr>
              <a:lnSpc>
                <a:spcPct val="110000"/>
              </a:lnSpc>
            </a:pPr>
            <a:r>
              <a:rPr lang="en-US" dirty="0">
                <a:ea typeface="ＭＳ Ｐゴシック" charset="0"/>
                <a:cs typeface="Arial" charset="0"/>
              </a:rPr>
              <a:t>Disciplines for non-credit instruction </a:t>
            </a:r>
          </a:p>
          <a:p>
            <a:pPr>
              <a:lnSpc>
                <a:spcPct val="110000"/>
              </a:lnSpc>
            </a:pPr>
            <a:r>
              <a:rPr lang="en-US" dirty="0">
                <a:ea typeface="ＭＳ Ｐゴシック" charset="0"/>
                <a:cs typeface="Arial" charset="0"/>
              </a:rPr>
              <a:t>Other – to include Administrators, Learning Center Coordinators, Health Services Professionals, Apprenticeship Instructors, DSP&amp;S Counselors, Work Experience Coordinators, Faculty Interns, EOPS</a:t>
            </a:r>
          </a:p>
          <a:p>
            <a:endParaRPr lang="en-US" dirty="0"/>
          </a:p>
        </p:txBody>
      </p:sp>
    </p:spTree>
    <p:extLst>
      <p:ext uri="{BB962C8B-B14F-4D97-AF65-F5344CB8AC3E}">
        <p14:creationId xmlns:p14="http://schemas.microsoft.com/office/powerpoint/2010/main" val="623610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a:t>
            </a:r>
            <a:r>
              <a:rPr lang="en-US" b="1" dirty="0"/>
              <a:t>D</a:t>
            </a:r>
            <a:r>
              <a:rPr lang="en-US" b="1" dirty="0" smtClean="0"/>
              <a:t>o We Care About Faculty Qualifications?	</a:t>
            </a:r>
            <a:endParaRPr lang="en-US" b="1" dirty="0"/>
          </a:p>
        </p:txBody>
      </p:sp>
      <p:sp>
        <p:nvSpPr>
          <p:cNvPr id="3" name="Content Placeholder 2"/>
          <p:cNvSpPr>
            <a:spLocks noGrp="1"/>
          </p:cNvSpPr>
          <p:nvPr>
            <p:ph idx="1"/>
          </p:nvPr>
        </p:nvSpPr>
        <p:spPr/>
        <p:txBody>
          <a:bodyPr/>
          <a:lstStyle/>
          <a:p>
            <a:r>
              <a:rPr lang="en-US" dirty="0" smtClean="0"/>
              <a:t>Minimum qualifications are one mechanism that:</a:t>
            </a:r>
          </a:p>
          <a:p>
            <a:pPr lvl="1"/>
            <a:r>
              <a:rPr lang="en-US" dirty="0" smtClean="0"/>
              <a:t>Ensures appropriate faculty preparation in the content area</a:t>
            </a:r>
          </a:p>
          <a:p>
            <a:pPr lvl="1"/>
            <a:r>
              <a:rPr lang="en-US" dirty="0" smtClean="0"/>
              <a:t>Ensures </a:t>
            </a:r>
            <a:r>
              <a:rPr lang="en-US" dirty="0"/>
              <a:t>appropriate </a:t>
            </a:r>
            <a:r>
              <a:rPr lang="en-US" dirty="0" smtClean="0"/>
              <a:t>faculty preparation to communicate the value of educational attainment</a:t>
            </a:r>
          </a:p>
          <a:p>
            <a:pPr lvl="1"/>
            <a:r>
              <a:rPr lang="en-US" dirty="0" smtClean="0"/>
              <a:t>Addresses Accreditation Standards</a:t>
            </a:r>
          </a:p>
          <a:p>
            <a:pPr lvl="1"/>
            <a:r>
              <a:rPr lang="en-US" dirty="0" smtClean="0"/>
              <a:t>Is a 10+1 issue  (equivalency - Ed</a:t>
            </a:r>
            <a:r>
              <a:rPr lang="en-US" dirty="0"/>
              <a:t>. Code </a:t>
            </a:r>
            <a:r>
              <a:rPr lang="en-US" b="1" dirty="0" smtClean="0"/>
              <a:t>§87359</a:t>
            </a:r>
            <a:r>
              <a:rPr lang="en-US" b="1" dirty="0"/>
              <a:t>(b</a:t>
            </a:r>
            <a:r>
              <a:rPr lang="en-US" b="1" dirty="0" smtClean="0"/>
              <a:t>)</a:t>
            </a:r>
            <a:r>
              <a:rPr lang="en-US" dirty="0" smtClean="0"/>
              <a:t>, minimum </a:t>
            </a:r>
            <a:r>
              <a:rPr lang="en-US" dirty="0" err="1" smtClean="0"/>
              <a:t>quals</a:t>
            </a:r>
            <a:r>
              <a:rPr lang="en-US" dirty="0" smtClean="0"/>
              <a:t> - Ed</a:t>
            </a:r>
            <a:r>
              <a:rPr lang="en-US" dirty="0"/>
              <a:t>. Code </a:t>
            </a:r>
            <a:r>
              <a:rPr lang="en-US" b="1" dirty="0"/>
              <a:t>§87360(</a:t>
            </a:r>
            <a:r>
              <a:rPr lang="en-US" b="1" dirty="0" smtClean="0"/>
              <a:t>b)</a:t>
            </a:r>
            <a:r>
              <a:rPr lang="en-US" dirty="0" smtClean="0"/>
              <a:t>)</a:t>
            </a:r>
            <a:endParaRPr lang="en-US" dirty="0"/>
          </a:p>
        </p:txBody>
      </p:sp>
    </p:spTree>
    <p:extLst>
      <p:ext uri="{BB962C8B-B14F-4D97-AF65-F5344CB8AC3E}">
        <p14:creationId xmlns:p14="http://schemas.microsoft.com/office/powerpoint/2010/main" val="1550095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Minimum Qualifications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Degrees and credits generally must be from accredited institutions </a:t>
            </a:r>
            <a:r>
              <a:rPr lang="en-US" dirty="0" smtClean="0"/>
              <a:t>(</a:t>
            </a:r>
            <a:r>
              <a:rPr lang="en-US" b="1" dirty="0" smtClean="0"/>
              <a:t>§53406</a:t>
            </a:r>
            <a:r>
              <a:rPr lang="en-US" dirty="0"/>
              <a:t>). </a:t>
            </a:r>
          </a:p>
          <a:p>
            <a:r>
              <a:rPr lang="en-US" dirty="0"/>
              <a:t>An occupational license or certificate is required in certain instances </a:t>
            </a:r>
            <a:r>
              <a:rPr lang="en-US" dirty="0" smtClean="0"/>
              <a:t>(</a:t>
            </a:r>
            <a:r>
              <a:rPr lang="en-US" b="1" dirty="0" smtClean="0"/>
              <a:t>§53417</a:t>
            </a:r>
            <a:r>
              <a:rPr lang="en-US" dirty="0"/>
              <a:t>). </a:t>
            </a:r>
          </a:p>
          <a:p>
            <a:r>
              <a:rPr lang="en-US" dirty="0"/>
              <a:t>A district may hire a person who possesses qualifications different from, but equivalent to, those listed on the disciplines list, according to criteria and procedures agreed upon by the governing board and the academic senate </a:t>
            </a:r>
            <a:r>
              <a:rPr lang="en-US" dirty="0" smtClean="0"/>
              <a:t>(</a:t>
            </a:r>
            <a:r>
              <a:rPr lang="en-US" b="1" dirty="0" smtClean="0"/>
              <a:t>§</a:t>
            </a:r>
            <a:r>
              <a:rPr lang="en-US" b="1" dirty="0"/>
              <a:t>53430</a:t>
            </a:r>
            <a:r>
              <a:rPr lang="en-US" dirty="0" smtClean="0"/>
              <a:t>). </a:t>
            </a:r>
            <a:endParaRPr lang="en-US" dirty="0"/>
          </a:p>
          <a:p>
            <a:endParaRPr lang="en-US" dirty="0"/>
          </a:p>
        </p:txBody>
      </p:sp>
    </p:spTree>
    <p:extLst>
      <p:ext uri="{BB962C8B-B14F-4D97-AF65-F5344CB8AC3E}">
        <p14:creationId xmlns:p14="http://schemas.microsoft.com/office/powerpoint/2010/main" val="8982546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Local Minimum Qualifications</a:t>
            </a:r>
            <a:endParaRPr lang="en-US" b="1" dirty="0"/>
          </a:p>
        </p:txBody>
      </p:sp>
      <p:sp>
        <p:nvSpPr>
          <p:cNvPr id="3" name="Content Placeholder 2"/>
          <p:cNvSpPr>
            <a:spLocks noGrp="1"/>
          </p:cNvSpPr>
          <p:nvPr>
            <p:ph idx="1"/>
          </p:nvPr>
        </p:nvSpPr>
        <p:spPr/>
        <p:txBody>
          <a:bodyPr/>
          <a:lstStyle/>
          <a:p>
            <a:r>
              <a:rPr lang="en-US" dirty="0"/>
              <a:t>A district may establish additional qualifications which are more rigorous than the state-established MQs. </a:t>
            </a:r>
            <a:endParaRPr lang="en-US" dirty="0" smtClean="0"/>
          </a:p>
          <a:p>
            <a:r>
              <a:rPr lang="en-US" dirty="0" smtClean="0"/>
              <a:t>However</a:t>
            </a:r>
            <a:r>
              <a:rPr lang="en-US" dirty="0"/>
              <a:t>, local MQs cannot be less rigorous than the state-established MQs. </a:t>
            </a:r>
          </a:p>
          <a:p>
            <a:endParaRPr lang="en-US" dirty="0"/>
          </a:p>
        </p:txBody>
      </p:sp>
    </p:spTree>
    <p:extLst>
      <p:ext uri="{BB962C8B-B14F-4D97-AF65-F5344CB8AC3E}">
        <p14:creationId xmlns:p14="http://schemas.microsoft.com/office/powerpoint/2010/main" val="675727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Assigning Courses to Disciplines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Determined by local process, but Senate has regulatory authority.</a:t>
            </a:r>
          </a:p>
          <a:p>
            <a:r>
              <a:rPr lang="en-US" dirty="0"/>
              <a:t>Local process should rely on discipline faculty expertise with review and oversight by local Curriculum Committee, Senate, or both. </a:t>
            </a:r>
          </a:p>
          <a:p>
            <a:r>
              <a:rPr lang="en-US" dirty="0"/>
              <a:t>Curriculum Committee often charged with overseeing this process, but other models exist. </a:t>
            </a:r>
          </a:p>
          <a:p>
            <a:r>
              <a:rPr lang="en-US" dirty="0"/>
              <a:t>Faculty-driven process, regardless of committee. </a:t>
            </a:r>
            <a:endParaRPr lang="en-US" dirty="0" smtClean="0"/>
          </a:p>
          <a:p>
            <a:r>
              <a:rPr lang="en-US" dirty="0" smtClean="0"/>
              <a:t>Determines the minimum qualifications necessary to teach a course.</a:t>
            </a:r>
            <a:endParaRPr lang="en-US" dirty="0"/>
          </a:p>
          <a:p>
            <a:pPr marL="0" indent="0">
              <a:buNone/>
            </a:pPr>
            <a:endParaRPr lang="en-US" dirty="0"/>
          </a:p>
        </p:txBody>
      </p:sp>
    </p:spTree>
    <p:extLst>
      <p:ext uri="{BB962C8B-B14F-4D97-AF65-F5344CB8AC3E}">
        <p14:creationId xmlns:p14="http://schemas.microsoft.com/office/powerpoint/2010/main" val="1377434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Considerations for Discipline Assignments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The </a:t>
            </a:r>
            <a:r>
              <a:rPr lang="en-US" dirty="0" smtClean="0"/>
              <a:t>assignment is based on course </a:t>
            </a:r>
            <a:r>
              <a:rPr lang="en-US" dirty="0"/>
              <a:t>content, not personnel issues or </a:t>
            </a:r>
            <a:r>
              <a:rPr lang="en-US" dirty="0" smtClean="0"/>
              <a:t>FTEF. </a:t>
            </a:r>
            <a:endParaRPr lang="en-US" dirty="0"/>
          </a:p>
          <a:p>
            <a:r>
              <a:rPr lang="en-US" dirty="0"/>
              <a:t>Courses should be placed in a discipline </a:t>
            </a:r>
            <a:r>
              <a:rPr lang="en-US" dirty="0" smtClean="0"/>
              <a:t>based upon </a:t>
            </a:r>
            <a:r>
              <a:rPr lang="en-US" dirty="0"/>
              <a:t>the </a:t>
            </a:r>
            <a:r>
              <a:rPr lang="en-US" dirty="0" smtClean="0"/>
              <a:t>knowledge </a:t>
            </a:r>
            <a:r>
              <a:rPr lang="en-US" dirty="0"/>
              <a:t>necessary to teach the </a:t>
            </a:r>
            <a:r>
              <a:rPr lang="en-US" dirty="0" smtClean="0"/>
              <a:t>course. </a:t>
            </a:r>
            <a:endParaRPr lang="en-US" dirty="0"/>
          </a:p>
          <a:p>
            <a:r>
              <a:rPr lang="en-US" dirty="0"/>
              <a:t>Regardless of the local situation, discipline faculty need to be involved in assignment of courses to disciplines. </a:t>
            </a:r>
          </a:p>
          <a:p>
            <a:r>
              <a:rPr lang="en-US" dirty="0"/>
              <a:t>Remember: Not all programs or department titles are </a:t>
            </a:r>
            <a:r>
              <a:rPr lang="en-US" dirty="0" smtClean="0"/>
              <a:t>disciplines.</a:t>
            </a:r>
            <a:endParaRPr lang="en-US" dirty="0"/>
          </a:p>
          <a:p>
            <a:r>
              <a:rPr lang="en-US" b="1" dirty="0" smtClean="0"/>
              <a:t>TOP Codes and FSAs are NOT disciplines!</a:t>
            </a:r>
            <a:endParaRPr lang="en-US" b="1" dirty="0"/>
          </a:p>
          <a:p>
            <a:endParaRPr lang="en-US" dirty="0"/>
          </a:p>
        </p:txBody>
      </p:sp>
    </p:spTree>
    <p:extLst>
      <p:ext uri="{BB962C8B-B14F-4D97-AF65-F5344CB8AC3E}">
        <p14:creationId xmlns:p14="http://schemas.microsoft.com/office/powerpoint/2010/main" val="3817346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3556</TotalTime>
  <Words>1547</Words>
  <Application>Microsoft Macintosh PowerPoint</Application>
  <PresentationFormat>On-screen Show (4:3)</PresentationFormat>
  <Paragraphs>149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Ensuring Qualified Faculty for All Courses: The Disciplines List and Assigning Courses</vt:lpstr>
      <vt:lpstr>What is a Discipline?</vt:lpstr>
      <vt:lpstr>The Disciplines List</vt:lpstr>
      <vt:lpstr>Organization of the Disciplines List</vt:lpstr>
      <vt:lpstr>Why Do We Care About Faculty Qualifications? </vt:lpstr>
      <vt:lpstr>Minimum Qualifications</vt:lpstr>
      <vt:lpstr>Local Minimum Qualifications</vt:lpstr>
      <vt:lpstr>Assigning Courses to Disciplines</vt:lpstr>
      <vt:lpstr>Considerations for Discipline Assignments</vt:lpstr>
      <vt:lpstr>Three Different Ways of Assigning Courses</vt:lpstr>
      <vt:lpstr>Multiple Disciplines</vt:lpstr>
      <vt:lpstr>Impact on Teaching</vt:lpstr>
      <vt:lpstr>Interdisciplinary Studies</vt:lpstr>
      <vt:lpstr>Local Disciplines Assignment</vt:lpstr>
      <vt:lpstr>Conflicts When Assigning Courses</vt:lpstr>
      <vt:lpstr>Which Discipline(s) Would You Assign?</vt:lpstr>
      <vt:lpstr>Which Discipline(s) Would You Assign?</vt:lpstr>
      <vt:lpstr>Which Discipline(s) Would You Assign?</vt:lpstr>
      <vt:lpstr>Multi-College Districts</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Craig Rutan</cp:lastModifiedBy>
  <cp:revision>35</cp:revision>
  <dcterms:created xsi:type="dcterms:W3CDTF">2015-04-05T18:32:37Z</dcterms:created>
  <dcterms:modified xsi:type="dcterms:W3CDTF">2015-07-07T21:50:36Z</dcterms:modified>
</cp:coreProperties>
</file>