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0" r:id="rId4"/>
    <p:sldId id="269" r:id="rId5"/>
    <p:sldId id="259" r:id="rId6"/>
    <p:sldId id="258" r:id="rId7"/>
    <p:sldId id="260" r:id="rId8"/>
    <p:sldId id="261" r:id="rId9"/>
    <p:sldId id="262" r:id="rId10"/>
    <p:sldId id="264" r:id="rId11"/>
    <p:sldId id="275" r:id="rId12"/>
    <p:sldId id="282" r:id="rId13"/>
    <p:sldId id="280" r:id="rId14"/>
    <p:sldId id="287" r:id="rId15"/>
    <p:sldId id="288" r:id="rId16"/>
    <p:sldId id="289" r:id="rId17"/>
    <p:sldId id="272" r:id="rId18"/>
    <p:sldId id="290" r:id="rId19"/>
    <p:sldId id="271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" panose="020B0604020202020204" charset="0"/>
      <p:regular r:id="rId26"/>
      <p:bold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Uu11yqrPDLpz0k9oRp5ZJXuul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Wakim" initials="SW" lastIdx="1" clrIdx="0">
    <p:extLst>
      <p:ext uri="{19B8F6BF-5375-455C-9EA6-DF929625EA0E}">
        <p15:presenceInfo xmlns:p15="http://schemas.microsoft.com/office/powerpoint/2012/main" userId="b2509903a05968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55" autoAdjust="0"/>
    <p:restoredTop sz="72792" autoAdjust="0"/>
  </p:normalViewPr>
  <p:slideViewPr>
    <p:cSldViewPr snapToGrid="0">
      <p:cViewPr varScale="1">
        <p:scale>
          <a:sx n="83" d="100"/>
          <a:sy n="83" d="100"/>
        </p:scale>
        <p:origin x="1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oger_antonsen_math_is_the_hidden_secret_to_understanding_the_world/transcrip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oger_antonsen_math_is_the_hidden_secret_to_understanding_the_world/transcrip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dcaa856a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dcaa856a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dcaa856a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dcaa856a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1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dcaa856a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TED talk by Roger Antonsen titled:</a:t>
            </a:r>
            <a:r>
              <a:rPr lang="en" u="sng">
                <a:solidFill>
                  <a:schemeClr val="hlink"/>
                </a:solidFill>
                <a:hlinkClick r:id="rId3"/>
              </a:rPr>
              <a:t> Math is the hidden secret to understanding the world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7dcaa856a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dcaa856a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TED talk by Roger Antonsen titled:</a:t>
            </a:r>
            <a:r>
              <a:rPr lang="en" u="sng">
                <a:solidFill>
                  <a:schemeClr val="hlink"/>
                </a:solidFill>
                <a:hlinkClick r:id="rId3"/>
              </a:rPr>
              <a:t> Math is the hidden secret to understanding the world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7dcaa856a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02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dc623ce5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6dc623ce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dbb6056de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4" name="Google Shape;184;g6dbb6056d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dbb6056de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dbb6056d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dbb6056de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6dbb6056d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dc623ce5b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g6dc623ce5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84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10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89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0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28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032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50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05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cxnSp>
        <p:nvCxnSpPr>
          <p:cNvPr id="18" name="Google Shape;18;p35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4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3" name="Google Shape;83;p44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44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46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46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47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47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47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4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 header">
  <p:cSld name="a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86425" y="118000"/>
            <a:ext cx="8982600" cy="1526000"/>
          </a:xfrm>
          <a:prstGeom prst="rect">
            <a:avLst/>
          </a:prstGeom>
          <a:solidFill>
            <a:srgbClr val="086B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81500" y="266567"/>
            <a:ext cx="87843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136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 pic">
  <p:cSld name="action pic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4636800" y="107600"/>
            <a:ext cx="4426500" cy="6642800"/>
          </a:xfrm>
          <a:prstGeom prst="rect">
            <a:avLst/>
          </a:prstGeom>
          <a:solidFill>
            <a:srgbClr val="086B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2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34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/>
          <p:nvPr/>
        </p:nvSpPr>
        <p:spPr>
          <a:xfrm>
            <a:off x="0" y="1521693"/>
            <a:ext cx="9144000" cy="3661454"/>
          </a:xfrm>
          <a:prstGeom prst="rect">
            <a:avLst/>
          </a:prstGeom>
          <a:solidFill>
            <a:schemeClr val="dk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37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2" name="Google Shape;32;p37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7"/>
          <p:cNvSpPr>
            <a:spLocks noGrp="1"/>
          </p:cNvSpPr>
          <p:nvPr>
            <p:ph type="pic" idx="2"/>
          </p:nvPr>
        </p:nvSpPr>
        <p:spPr>
          <a:xfrm>
            <a:off x="0" y="1522413"/>
            <a:ext cx="91440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" name="Google Shape;37;p38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Gill Sans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>
  <p:cSld name="Section Header with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/>
          <p:nvPr/>
        </p:nvSpPr>
        <p:spPr>
          <a:xfrm>
            <a:off x="852858" y="-27999"/>
            <a:ext cx="7606015" cy="1514407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4" name="Google Shape;44;p39"/>
          <p:cNvCxnSpPr/>
          <p:nvPr/>
        </p:nvCxnSpPr>
        <p:spPr>
          <a:xfrm>
            <a:off x="852858" y="149323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1088686" y="40799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852857" y="1640923"/>
            <a:ext cx="7606015" cy="437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1" name="Google Shape;51;p40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1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9" name="Google Shape;59;p41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1"/>
          <p:cNvSpPr txBox="1"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2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9" name="Google Shape;69;p42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42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75" name="Google Shape;75;p43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43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File:Pallas-Athene-Brunnen_von_Karl_Donndorf_auf_der_Karlsh%C3%B6he_in_Stuttgart_(1911)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pxhere.com/en/photo/3944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ons.wikimedia.org/wiki/File:Basket_plate,_Mollie_Foreman,_Maidu,_c._1910_-_Oakland_Museum_of_California_-_DSC05039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gradingforequit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service/license/" TargetMode="External"/><Relationship Id="rId5" Type="http://schemas.openxmlformats.org/officeDocument/2006/relationships/hyperlink" Target="https://pixabay.com/illustrations/artificial-intelligence-brain-think-3382507/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park-night-evening-dusk-lanterns-549020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2.0/" TargetMode="External"/><Relationship Id="rId5" Type="http://schemas.openxmlformats.org/officeDocument/2006/relationships/hyperlink" Target="https://www.flickr.com/photos/113026679@N03/23307251855/in/photostream/" TargetMode="External"/><Relationship Id="rId4" Type="http://schemas.openxmlformats.org/officeDocument/2006/relationships/hyperlink" Target="https://pxhere.com/en/photo/79549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photos/money-currency-finance-save-309072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y.org/9007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ell-water-reflection-deep-5072069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service/licen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1151769" y="2363149"/>
            <a:ext cx="6477803" cy="203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ill Sans"/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Are Grades Failing Our Students? </a:t>
            </a:r>
            <a:endParaRPr lang="fr-FR" sz="4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1" y="5443974"/>
            <a:ext cx="9143999" cy="139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/>
              <a:t>2020 Academic Academy: Redefining </a:t>
            </a:r>
            <a:r>
              <a:rPr lang="en-US" sz="2400" strike="sngStrike" dirty="0"/>
              <a:t>Distance</a:t>
            </a:r>
            <a:r>
              <a:rPr lang="en-US" sz="2400" dirty="0"/>
              <a:t> Education</a:t>
            </a:r>
          </a:p>
          <a:p>
            <a:pPr algn="ctr"/>
            <a:r>
              <a:rPr lang="en-US" sz="2400" dirty="0"/>
              <a:t>Licensed </a:t>
            </a:r>
            <a:r>
              <a:rPr lang="en-US" sz="2400" dirty="0">
                <a:hlinkClick r:id="rId3"/>
              </a:rPr>
              <a:t>CC BY-SA 4.0 </a:t>
            </a:r>
            <a:r>
              <a:rPr lang="en-US" sz="2400" dirty="0"/>
              <a:t>by Suzanne Wakim</a:t>
            </a:r>
          </a:p>
          <a:p>
            <a:pPr algn="ctr"/>
            <a:endParaRPr lang="en-US" sz="24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b="1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3E95-7ED6-44AE-83AD-E7B7679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EDD85-6D42-47AE-8CB6-6E60F8B1D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992" y="1629348"/>
            <a:ext cx="7606015" cy="4378898"/>
          </a:xfrm>
        </p:spPr>
        <p:txBody>
          <a:bodyPr/>
          <a:lstStyle/>
          <a:p>
            <a:r>
              <a:rPr lang="en-US" dirty="0"/>
              <a:t>Formative Assessment</a:t>
            </a:r>
          </a:p>
          <a:p>
            <a:pPr lvl="1"/>
            <a:r>
              <a:rPr lang="en-US" dirty="0"/>
              <a:t>Allow revisions </a:t>
            </a:r>
          </a:p>
          <a:p>
            <a:pPr lvl="1"/>
            <a:r>
              <a:rPr lang="en-US" dirty="0"/>
              <a:t>Mistakes are part of learning</a:t>
            </a:r>
          </a:p>
          <a:p>
            <a:r>
              <a:rPr lang="en-US" dirty="0"/>
              <a:t>Summative Assessment</a:t>
            </a:r>
          </a:p>
          <a:p>
            <a:pPr lvl="1"/>
            <a:r>
              <a:rPr lang="en-US" dirty="0"/>
              <a:t>Perfect on the first try</a:t>
            </a:r>
          </a:p>
          <a:p>
            <a:r>
              <a:rPr lang="en-US" dirty="0"/>
              <a:t>Not an Assessment</a:t>
            </a:r>
          </a:p>
          <a:p>
            <a:pPr lvl="1"/>
            <a:r>
              <a:rPr lang="en-US" dirty="0"/>
              <a:t>Full points for “effort”</a:t>
            </a:r>
          </a:p>
          <a:p>
            <a:pPr lvl="1"/>
            <a:endParaRPr lang="en-US" dirty="0"/>
          </a:p>
        </p:txBody>
      </p:sp>
      <p:pic>
        <p:nvPicPr>
          <p:cNvPr id="5" name="Picture 4" descr="Athena springing forth from Zeus's forehead">
            <a:extLst>
              <a:ext uri="{FF2B5EF4-FFF2-40B4-BE49-F238E27FC236}">
                <a16:creationId xmlns:a16="http://schemas.microsoft.com/office/drawing/2014/main" id="{73F1591A-049C-4212-AFE7-8C7439D83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1" r="12594"/>
          <a:stretch/>
        </p:blipFill>
        <p:spPr>
          <a:xfrm>
            <a:off x="5573934" y="1747777"/>
            <a:ext cx="2801073" cy="4702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EBE0C-4331-41A1-87D3-DB89F124E119}"/>
              </a:ext>
            </a:extLst>
          </p:cNvPr>
          <p:cNvSpPr txBox="1"/>
          <p:nvPr/>
        </p:nvSpPr>
        <p:spPr>
          <a:xfrm>
            <a:off x="5573934" y="6450007"/>
            <a:ext cx="287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Athena</a:t>
            </a:r>
            <a:r>
              <a:rPr lang="en-US" sz="1200" dirty="0"/>
              <a:t> by </a:t>
            </a:r>
            <a:r>
              <a:rPr lang="en-US" sz="1200" dirty="0" err="1"/>
              <a:t>tschogibussi</a:t>
            </a:r>
            <a:r>
              <a:rPr lang="en-US" sz="1200" dirty="0"/>
              <a:t>; </a:t>
            </a:r>
            <a:r>
              <a:rPr lang="en-US" sz="1200" dirty="0">
                <a:hlinkClick r:id="rId5"/>
              </a:rPr>
              <a:t>CC BY-SA 3.0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526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400" dirty="0"/>
              <a:t>Authentic Assessment</a:t>
            </a:r>
            <a:endParaRPr sz="3400" dirty="0"/>
          </a:p>
        </p:txBody>
      </p:sp>
      <p:sp>
        <p:nvSpPr>
          <p:cNvPr id="264" name="Google Shape;264;p45"/>
          <p:cNvSpPr txBox="1"/>
          <p:nvPr/>
        </p:nvSpPr>
        <p:spPr>
          <a:xfrm>
            <a:off x="324091" y="1837036"/>
            <a:ext cx="353638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en" sz="3000" dirty="0">
                <a:latin typeface="Source Sans Pro"/>
                <a:ea typeface="Source Sans Pro"/>
                <a:cs typeface="Source Sans Pro"/>
                <a:sym typeface="Source Sans Pro"/>
              </a:rPr>
              <a:t>Define &amp; Group</a:t>
            </a:r>
            <a:endParaRPr sz="30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Clr>
                <a:schemeClr val="dk1"/>
              </a:buClr>
              <a:buSzPts val="1200"/>
            </a:pPr>
            <a:r>
              <a:rPr lang="en" sz="3000" dirty="0">
                <a:latin typeface="Source Sans Pro"/>
                <a:ea typeface="Source Sans Pro"/>
                <a:cs typeface="Source Sans Pro"/>
                <a:sym typeface="Source Sans Pro"/>
              </a:rPr>
              <a:t>the following</a:t>
            </a:r>
            <a:endParaRPr sz="3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Google Shape;262;p45"/>
          <p:cNvSpPr txBox="1"/>
          <p:nvPr/>
        </p:nvSpPr>
        <p:spPr>
          <a:xfrm>
            <a:off x="3690240" y="1792900"/>
            <a:ext cx="2565000" cy="3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8" indent="-406389"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Peptide Bond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Lactose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Cholesterol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Wax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Polysaccharide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Nucleotide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Cellulose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Nitrogenous base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Enzyme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Triglyceride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Google Shape;263;p45"/>
          <p:cNvSpPr txBox="1"/>
          <p:nvPr/>
        </p:nvSpPr>
        <p:spPr>
          <a:xfrm>
            <a:off x="6201840" y="1792900"/>
            <a:ext cx="2126400" cy="3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457188" indent="-406389"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Glucose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Amino acid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Disaccharide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Fatty Acid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Deoxyribose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Chitin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Phospholipid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Ribose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DNA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188" indent="-406389">
              <a:spcBef>
                <a:spcPts val="640"/>
              </a:spcBef>
              <a:buSzPts val="1800"/>
              <a:buFont typeface="Source Sans Pro"/>
              <a:buChar char="•"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protein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400" dirty="0"/>
              <a:t>Standard Test Questions</a:t>
            </a:r>
            <a:endParaRPr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1AA53-0A37-424E-8F81-43025D272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we really measuring?</a:t>
            </a:r>
          </a:p>
        </p:txBody>
      </p:sp>
      <p:sp>
        <p:nvSpPr>
          <p:cNvPr id="265" name="Google Shape;265;p45"/>
          <p:cNvSpPr txBox="1"/>
          <p:nvPr/>
        </p:nvSpPr>
        <p:spPr>
          <a:xfrm>
            <a:off x="1999767" y="3243803"/>
            <a:ext cx="5144465" cy="24046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A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ts val="1800"/>
              <a:buFont typeface="Calibri"/>
              <a:buAutoNum type="arabicPeriod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Which relationship is different?  </a:t>
            </a:r>
            <a:endParaRPr sz="2400"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1800"/>
              <a:buFont typeface="Calibri"/>
              <a:buAutoNum type="alphaUcPeriod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Monosaccharide / Polysaccharide</a:t>
            </a:r>
            <a:endParaRPr sz="2400"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1800"/>
              <a:buFont typeface="Calibri"/>
              <a:buAutoNum type="alphaUcPeriod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Monosaccharide / Disaccharide</a:t>
            </a:r>
            <a:endParaRPr sz="2400"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1800"/>
              <a:buFont typeface="Calibri"/>
              <a:buAutoNum type="alphaUcPeriod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Phospholipid /  Lipid</a:t>
            </a:r>
            <a:endParaRPr sz="2400"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1800"/>
              <a:buFont typeface="Calibri"/>
              <a:buAutoNum type="alphaUcPeriod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Amino Acid /   Protein</a:t>
            </a:r>
            <a:endParaRPr sz="2400" dirty="0"/>
          </a:p>
          <a:p>
            <a:pPr marL="228600" indent="-1143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51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0" descr="an outline"/>
          <p:cNvPicPr preferRelativeResize="0"/>
          <p:nvPr/>
        </p:nvPicPr>
        <p:blipFill rotWithShape="1">
          <a:blip r:embed="rId3">
            <a:alphaModFix/>
          </a:blip>
          <a:srcRect l="10983" t="34304" r="48946" b="35356"/>
          <a:stretch/>
        </p:blipFill>
        <p:spPr>
          <a:xfrm>
            <a:off x="336697" y="1724825"/>
            <a:ext cx="5311749" cy="26272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5" name="Google Shape;305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400" dirty="0"/>
              <a:t>What do we want to measure?</a:t>
            </a:r>
            <a:endParaRPr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400" dirty="0"/>
              <a:t>What do we want to measure?</a:t>
            </a:r>
            <a:endParaRPr sz="3400" dirty="0"/>
          </a:p>
        </p:txBody>
      </p:sp>
      <p:pic>
        <p:nvPicPr>
          <p:cNvPr id="300" name="Google Shape;300;p50" descr="an outline"/>
          <p:cNvPicPr preferRelativeResize="0"/>
          <p:nvPr/>
        </p:nvPicPr>
        <p:blipFill rotWithShape="1">
          <a:blip r:embed="rId3">
            <a:alphaModFix/>
          </a:blip>
          <a:srcRect l="10983" t="34304" r="48946" b="35356"/>
          <a:stretch/>
        </p:blipFill>
        <p:spPr>
          <a:xfrm>
            <a:off x="336697" y="1724825"/>
            <a:ext cx="4154573" cy="19309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1" name="Google Shape;301;p50" descr="a table"/>
          <p:cNvPicPr preferRelativeResize="0"/>
          <p:nvPr/>
        </p:nvPicPr>
        <p:blipFill rotWithShape="1">
          <a:blip r:embed="rId4">
            <a:alphaModFix/>
          </a:blip>
          <a:srcRect l="11052" t="41109" r="49810" b="31212"/>
          <a:stretch/>
        </p:blipFill>
        <p:spPr>
          <a:xfrm>
            <a:off x="4565083" y="1697835"/>
            <a:ext cx="4418976" cy="17311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2" name="Google Shape;302;p50" descr="a mind map"/>
          <p:cNvPicPr preferRelativeResize="0"/>
          <p:nvPr/>
        </p:nvPicPr>
        <p:blipFill rotWithShape="1">
          <a:blip r:embed="rId5">
            <a:alphaModFix/>
          </a:blip>
          <a:srcRect l="27638" t="26651" r="14876" b="13334"/>
          <a:stretch/>
        </p:blipFill>
        <p:spPr>
          <a:xfrm>
            <a:off x="2214515" y="2900114"/>
            <a:ext cx="4553509" cy="21673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4" name="Google Shape;304;p50" descr="online flashcards"/>
          <p:cNvPicPr preferRelativeResize="0"/>
          <p:nvPr/>
        </p:nvPicPr>
        <p:blipFill rotWithShape="1">
          <a:blip r:embed="rId6">
            <a:alphaModFix/>
          </a:blip>
          <a:srcRect t="16114" r="32700" b="5318"/>
          <a:stretch/>
        </p:blipFill>
        <p:spPr>
          <a:xfrm>
            <a:off x="526612" y="4282634"/>
            <a:ext cx="4323180" cy="21673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3" name="Google Shape;303;p50" descr="paper flashcards"/>
          <p:cNvPicPr preferRelativeResize="0"/>
          <p:nvPr/>
        </p:nvPicPr>
        <p:blipFill rotWithShape="1">
          <a:blip r:embed="rId7">
            <a:alphaModFix/>
          </a:blip>
          <a:srcRect l="51544" t="46007" r="21340" b="15859"/>
          <a:stretch/>
        </p:blipFill>
        <p:spPr>
          <a:xfrm>
            <a:off x="5069711" y="4267429"/>
            <a:ext cx="3731353" cy="21673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90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6dc623ce5b_0_0" descr="100 pt grading scale"/>
          <p:cNvPicPr preferRelativeResize="0"/>
          <p:nvPr/>
        </p:nvPicPr>
        <p:blipFill rotWithShape="1">
          <a:blip r:embed="rId3">
            <a:alphaModFix/>
          </a:blip>
          <a:srcRect l="7812" t="21168" r="5667" b="29660"/>
          <a:stretch/>
        </p:blipFill>
        <p:spPr>
          <a:xfrm>
            <a:off x="394205" y="4128898"/>
            <a:ext cx="6596530" cy="2626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dc623ce5b_0_0"/>
          <p:cNvSpPr txBox="1">
            <a:spLocks noGrp="1"/>
          </p:cNvSpPr>
          <p:nvPr>
            <p:ph type="body" idx="1"/>
          </p:nvPr>
        </p:nvSpPr>
        <p:spPr>
          <a:xfrm>
            <a:off x="685127" y="1640923"/>
            <a:ext cx="7606015" cy="238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14325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dirty="0"/>
              <a:t>Grading is not that precise </a:t>
            </a:r>
            <a:endParaRPr dirty="0"/>
          </a:p>
          <a:p>
            <a:pPr marL="685800" lvl="1" indent="-314325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dirty="0"/>
              <a:t>too many sig figs</a:t>
            </a:r>
            <a:endParaRPr dirty="0"/>
          </a:p>
          <a:p>
            <a:pPr marL="342900" indent="-314325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dirty="0"/>
              <a:t>So many ways to fail</a:t>
            </a:r>
            <a:endParaRPr dirty="0"/>
          </a:p>
          <a:p>
            <a:pPr marL="171450" indent="-48101">
              <a:lnSpc>
                <a:spcPct val="150000"/>
              </a:lnSpc>
              <a:buClr>
                <a:schemeClr val="dk1"/>
              </a:buClr>
              <a:buSzPts val="2590"/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0810DA-2AEB-4686-8A92-DB1B6B49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err="1"/>
              <a:t>pt</a:t>
            </a:r>
            <a:r>
              <a:rPr lang="en-US" dirty="0"/>
              <a:t> scale</a:t>
            </a:r>
          </a:p>
        </p:txBody>
      </p:sp>
      <p:pic>
        <p:nvPicPr>
          <p:cNvPr id="5" name="Picture 4" descr="credit scores">
            <a:extLst>
              <a:ext uri="{FF2B5EF4-FFF2-40B4-BE49-F238E27FC236}">
                <a16:creationId xmlns:a16="http://schemas.microsoft.com/office/drawing/2014/main" id="{323572A4-6791-4E73-A7A1-AE96D2D5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450" y="2229259"/>
            <a:ext cx="4904620" cy="17175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g6dbb6056de_0_106"/>
          <p:cNvGraphicFramePr/>
          <p:nvPr>
            <p:extLst>
              <p:ext uri="{D42A27DB-BD31-4B8C-83A1-F6EECF244321}">
                <p14:modId xmlns:p14="http://schemas.microsoft.com/office/powerpoint/2010/main" val="2083661293"/>
              </p:ext>
            </p:extLst>
          </p:nvPr>
        </p:nvGraphicFramePr>
        <p:xfrm>
          <a:off x="1390876" y="3375000"/>
          <a:ext cx="6362232" cy="2331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2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traditional grading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 grading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US" sz="18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scale </a:t>
                      </a:r>
                      <a:endParaRPr sz="18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(B)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(B)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 3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(F)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Grade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 (F)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 (C)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(C)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8" name="Google Shape;188;g6dbb6056de_0_106"/>
          <p:cNvGraphicFramePr/>
          <p:nvPr/>
        </p:nvGraphicFramePr>
        <p:xfrm>
          <a:off x="443523" y="2070479"/>
          <a:ext cx="8134821" cy="7789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5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9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pts (A)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Exemplary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pts (B)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Accomplished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pts (C)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Proficient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pt (D)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pts (F)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Beginning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361C223-E209-4811-88A5-537A96C9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Scale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D74D3-D212-4D1E-B8A8-FB4CB7DD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Based Grading</a:t>
            </a:r>
          </a:p>
        </p:txBody>
      </p:sp>
      <p:sp>
        <p:nvSpPr>
          <p:cNvPr id="209" name="Google Shape;209;g6dbb6056de_0_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14325">
              <a:lnSpc>
                <a:spcPct val="150000"/>
              </a:lnSpc>
              <a:buSzPts val="3000"/>
            </a:pPr>
            <a:r>
              <a:rPr lang="en-US" sz="2250"/>
              <a:t>Exams are organized by topic rather than question type</a:t>
            </a:r>
            <a:endParaRPr sz="2250"/>
          </a:p>
          <a:p>
            <a:pPr marL="342900" indent="-314325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250"/>
              <a:t>Students get grades based on learning outcomes </a:t>
            </a:r>
            <a:endParaRPr sz="2250"/>
          </a:p>
          <a:p>
            <a:pPr marL="0" indent="0">
              <a:lnSpc>
                <a:spcPct val="150000"/>
              </a:lnSpc>
              <a:buSzPts val="1800"/>
              <a:buNone/>
            </a:pPr>
            <a:endParaRPr sz="2250"/>
          </a:p>
          <a:p>
            <a:pPr marL="342900" indent="0">
              <a:lnSpc>
                <a:spcPct val="150000"/>
              </a:lnSpc>
              <a:buSzPts val="1800"/>
              <a:buNone/>
            </a:pPr>
            <a:endParaRPr sz="2250"/>
          </a:p>
          <a:p>
            <a:pPr marL="171450" indent="-48101">
              <a:lnSpc>
                <a:spcPct val="150000"/>
              </a:lnSpc>
              <a:buClr>
                <a:schemeClr val="dk1"/>
              </a:buClr>
              <a:buSzPts val="2590"/>
              <a:buNone/>
            </a:pPr>
            <a:endParaRPr sz="2250"/>
          </a:p>
        </p:txBody>
      </p:sp>
      <p:graphicFrame>
        <p:nvGraphicFramePr>
          <p:cNvPr id="210" name="Google Shape;210;g6dbb6056de_0_125"/>
          <p:cNvGraphicFramePr/>
          <p:nvPr>
            <p:extLst>
              <p:ext uri="{D42A27DB-BD31-4B8C-83A1-F6EECF244321}">
                <p14:modId xmlns:p14="http://schemas.microsoft.com/office/powerpoint/2010/main" val="3604776337"/>
              </p:ext>
            </p:extLst>
          </p:nvPr>
        </p:nvGraphicFramePr>
        <p:xfrm>
          <a:off x="559482" y="3241894"/>
          <a:ext cx="8075231" cy="23773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64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00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Cardiovascular System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(Test 1 Part A)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Digestive System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(Test 1 Part B)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Nervous System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(Test 1 Part C)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(B)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B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(B)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C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(B)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dbb6056de_0_112"/>
          <p:cNvSpPr txBox="1"/>
          <p:nvPr/>
        </p:nvSpPr>
        <p:spPr>
          <a:xfrm>
            <a:off x="852286" y="1687071"/>
            <a:ext cx="5606388" cy="14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71475" indent="-342900">
              <a:lnSpc>
                <a:spcPct val="150000"/>
              </a:lnSpc>
              <a:buClr>
                <a:srgbClr val="C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Gill Sans" panose="020B0604020202020204" charset="0"/>
                <a:ea typeface="Calibri"/>
                <a:cs typeface="Calibri"/>
                <a:sym typeface="Calibri"/>
              </a:rPr>
              <a:t>Weighing more recent grades higher </a:t>
            </a:r>
          </a:p>
          <a:p>
            <a:pPr marL="371475" indent="-342900">
              <a:lnSpc>
                <a:spcPct val="150000"/>
              </a:lnSpc>
              <a:buClr>
                <a:srgbClr val="C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Gill Sans" panose="020B0604020202020204" charset="0"/>
                <a:ea typeface="Calibri"/>
                <a:cs typeface="Calibri"/>
                <a:sym typeface="Calibri"/>
              </a:rPr>
              <a:t>Mean v. Median</a:t>
            </a:r>
            <a:endParaRPr sz="2400" dirty="0">
              <a:solidFill>
                <a:schemeClr val="bg2"/>
              </a:solidFill>
              <a:latin typeface="Gill Sans" panose="020B060402020202020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5" name="Google Shape;195;g6dbb6056de_0_112"/>
          <p:cNvGraphicFramePr/>
          <p:nvPr>
            <p:extLst>
              <p:ext uri="{D42A27DB-BD31-4B8C-83A1-F6EECF244321}">
                <p14:modId xmlns:p14="http://schemas.microsoft.com/office/powerpoint/2010/main" val="3185111024"/>
              </p:ext>
            </p:extLst>
          </p:nvPr>
        </p:nvGraphicFramePr>
        <p:xfrm>
          <a:off x="1678780" y="3429000"/>
          <a:ext cx="5786439" cy="21030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Grades</a:t>
                      </a:r>
                      <a:endParaRPr sz="20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=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Middle number of ordered set = 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AA339EA-AA0B-4A33-BF33-6148DC50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027F8-87FF-4AF2-A680-0BD5BCC3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Grading Schemes</a:t>
            </a:r>
          </a:p>
        </p:txBody>
      </p:sp>
      <p:sp>
        <p:nvSpPr>
          <p:cNvPr id="201" name="Google Shape;201;g6dc623ce5b_0_163"/>
          <p:cNvSpPr txBox="1">
            <a:spLocks noGrp="1"/>
          </p:cNvSpPr>
          <p:nvPr>
            <p:ph type="body" idx="1"/>
          </p:nvPr>
        </p:nvSpPr>
        <p:spPr>
          <a:xfrm>
            <a:off x="852857" y="1640923"/>
            <a:ext cx="3422583" cy="437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14325">
              <a:lnSpc>
                <a:spcPct val="150000"/>
              </a:lnSpc>
              <a:buSzPts val="3000"/>
            </a:pPr>
            <a:r>
              <a:rPr lang="en-US" dirty="0"/>
              <a:t>Lifting the veil</a:t>
            </a:r>
            <a:endParaRPr dirty="0"/>
          </a:p>
          <a:p>
            <a:pPr marL="342900" indent="-314325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dirty="0"/>
              <a:t>Excel made me do it</a:t>
            </a:r>
            <a:endParaRPr dirty="0"/>
          </a:p>
          <a:p>
            <a:pPr marL="342900" indent="-314325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dirty="0"/>
              <a:t>Students don’t know how to improve </a:t>
            </a:r>
            <a:endParaRPr dirty="0"/>
          </a:p>
          <a:p>
            <a:pPr marL="342900" indent="-314325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dirty="0"/>
              <a:t>Rubrics can help</a:t>
            </a:r>
            <a:endParaRPr dirty="0"/>
          </a:p>
          <a:p>
            <a:pPr marL="342900" indent="0">
              <a:lnSpc>
                <a:spcPct val="150000"/>
              </a:lnSpc>
              <a:buSzPts val="1800"/>
              <a:buNone/>
            </a:pPr>
            <a:endParaRPr dirty="0"/>
          </a:p>
          <a:p>
            <a:pPr marL="171450" indent="-48101">
              <a:lnSpc>
                <a:spcPct val="150000"/>
              </a:lnSpc>
              <a:buClr>
                <a:schemeClr val="dk1"/>
              </a:buClr>
              <a:buSzPts val="2590"/>
              <a:buNone/>
            </a:pPr>
            <a:endParaRPr dirty="0"/>
          </a:p>
        </p:txBody>
      </p:sp>
      <p:pic>
        <p:nvPicPr>
          <p:cNvPr id="5" name="Picture 4" descr="complex math">
            <a:extLst>
              <a:ext uri="{FF2B5EF4-FFF2-40B4-BE49-F238E27FC236}">
                <a16:creationId xmlns:a16="http://schemas.microsoft.com/office/drawing/2014/main" id="{1E7CA6B4-1FF0-4CFF-9A96-622D6F916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43" r="9867"/>
          <a:stretch/>
        </p:blipFill>
        <p:spPr>
          <a:xfrm>
            <a:off x="4755919" y="1965717"/>
            <a:ext cx="3535223" cy="3423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47D52-7CFC-4E1B-89C9-BC65599D22D9}"/>
              </a:ext>
            </a:extLst>
          </p:cNvPr>
          <p:cNvSpPr txBox="1"/>
          <p:nvPr/>
        </p:nvSpPr>
        <p:spPr>
          <a:xfrm>
            <a:off x="5181427" y="6053833"/>
            <a:ext cx="3222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Numbers</a:t>
            </a:r>
            <a:r>
              <a:rPr lang="en-US" sz="1200" dirty="0"/>
              <a:t> by Robert Couse-Baker </a:t>
            </a:r>
            <a:r>
              <a:rPr lang="en-US" sz="1200" dirty="0">
                <a:hlinkClick r:id="rId5"/>
              </a:rPr>
              <a:t>CC BY 2.0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7974-D19F-4657-934B-2E49FC37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A5EC-7B82-42EB-AD32-D0ED1EB9D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772" y="1658420"/>
            <a:ext cx="7202456" cy="1642550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I acknowledge the traditional custodians of the land I am on today, the Maidu Tribes, and pay respect to their elders past and present.</a:t>
            </a:r>
            <a:endParaRPr lang="en-US" dirty="0"/>
          </a:p>
        </p:txBody>
      </p:sp>
      <p:pic>
        <p:nvPicPr>
          <p:cNvPr id="5" name="Picture 4" descr="maidu basket">
            <a:extLst>
              <a:ext uri="{FF2B5EF4-FFF2-40B4-BE49-F238E27FC236}">
                <a16:creationId xmlns:a16="http://schemas.microsoft.com/office/drawing/2014/main" id="{1980EA95-06F9-49B0-8995-F4EFE6FA7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75" y="3557031"/>
            <a:ext cx="2883428" cy="2826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C393A-A909-485E-832B-D2C9102B7B85}"/>
              </a:ext>
            </a:extLst>
          </p:cNvPr>
          <p:cNvSpPr txBox="1"/>
          <p:nvPr/>
        </p:nvSpPr>
        <p:spPr>
          <a:xfrm>
            <a:off x="6475228" y="6177398"/>
            <a:ext cx="223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Maidu Basket Plate</a:t>
            </a:r>
            <a:r>
              <a:rPr lang="en-US" dirty="0"/>
              <a:t>; CC0</a:t>
            </a:r>
          </a:p>
        </p:txBody>
      </p:sp>
    </p:spTree>
    <p:extLst>
      <p:ext uri="{BB962C8B-B14F-4D97-AF65-F5344CB8AC3E}">
        <p14:creationId xmlns:p14="http://schemas.microsoft.com/office/powerpoint/2010/main" val="12639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38EF-9CA8-4AF7-9645-B76D9E0E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AC677-0E2F-4A42-BF01-0C973B14E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purpose of grades?</a:t>
            </a:r>
          </a:p>
          <a:p>
            <a:r>
              <a:rPr lang="en-US" dirty="0"/>
              <a:t>How are grades different from assessments?</a:t>
            </a:r>
          </a:p>
        </p:txBody>
      </p:sp>
    </p:spTree>
    <p:extLst>
      <p:ext uri="{BB962C8B-B14F-4D97-AF65-F5344CB8AC3E}">
        <p14:creationId xmlns:p14="http://schemas.microsoft.com/office/powerpoint/2010/main" val="27168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E764-7713-47F7-8457-5957DFA3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0BDAAA-BFCD-4731-B1B2-A9DAB9C3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199" y="1703520"/>
            <a:ext cx="2921701" cy="928475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Better Data</a:t>
            </a:r>
          </a:p>
        </p:txBody>
      </p:sp>
      <p:pic>
        <p:nvPicPr>
          <p:cNvPr id="1026" name="Picture 2" descr="Computer and Brain">
            <a:extLst>
              <a:ext uri="{FF2B5EF4-FFF2-40B4-BE49-F238E27FC236}">
                <a16:creationId xmlns:a16="http://schemas.microsoft.com/office/drawing/2014/main" id="{97B949EE-4D71-414A-9626-42CB1BA7B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7" r="12094"/>
          <a:stretch/>
        </p:blipFill>
        <p:spPr bwMode="auto">
          <a:xfrm>
            <a:off x="1387629" y="2909217"/>
            <a:ext cx="2260917" cy="32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8F9821-B014-436A-9E50-B5B4BE393D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65064" y="1766121"/>
            <a:ext cx="2782977" cy="803275"/>
          </a:xfrm>
        </p:spPr>
        <p:txBody>
          <a:bodyPr>
            <a:normAutofit lnSpcReduction="10000"/>
          </a:bodyPr>
          <a:lstStyle/>
          <a:p>
            <a:pPr marL="7620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Better Equity</a:t>
            </a:r>
          </a:p>
        </p:txBody>
      </p:sp>
      <p:pic>
        <p:nvPicPr>
          <p:cNvPr id="13" name="Google Shape;107;g6d8c789c2d_0_18" descr="grading for equity book">
            <a:extLst>
              <a:ext uri="{FF2B5EF4-FFF2-40B4-BE49-F238E27FC236}">
                <a16:creationId xmlns:a16="http://schemas.microsoft.com/office/drawing/2014/main" id="{8AF0F96A-CA9B-4FAA-B2CC-3EDBCDB2F19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1011" y="2909217"/>
            <a:ext cx="2260917" cy="32235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588932-76E6-42BA-B432-9780E6638C19}"/>
              </a:ext>
            </a:extLst>
          </p:cNvPr>
          <p:cNvSpPr txBox="1"/>
          <p:nvPr/>
        </p:nvSpPr>
        <p:spPr>
          <a:xfrm>
            <a:off x="1308893" y="6393255"/>
            <a:ext cx="2385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Brain</a:t>
            </a:r>
            <a:r>
              <a:rPr lang="en-US" sz="1200" dirty="0"/>
              <a:t> by </a:t>
            </a:r>
            <a:r>
              <a:rPr lang="en-US" sz="1200" dirty="0" err="1"/>
              <a:t>Geralt</a:t>
            </a:r>
            <a:r>
              <a:rPr lang="en-US" sz="1200" dirty="0"/>
              <a:t>; </a:t>
            </a:r>
            <a:r>
              <a:rPr lang="en-US" sz="1200" dirty="0" err="1">
                <a:hlinkClick r:id="rId6"/>
              </a:rPr>
              <a:t>pixabay</a:t>
            </a:r>
            <a:r>
              <a:rPr lang="en-US" sz="1200" dirty="0">
                <a:hlinkClick r:id="rId6"/>
              </a:rPr>
              <a:t> license</a:t>
            </a:r>
            <a:r>
              <a:rPr lang="en-US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217CB-6FB4-4C52-81FC-1BB4DE7BE654}"/>
              </a:ext>
            </a:extLst>
          </p:cNvPr>
          <p:cNvSpPr txBox="1"/>
          <p:nvPr/>
        </p:nvSpPr>
        <p:spPr>
          <a:xfrm>
            <a:off x="5277997" y="6408602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7"/>
              </a:rPr>
              <a:t>Grading for Equity </a:t>
            </a:r>
            <a:r>
              <a:rPr lang="en-US" sz="1200" dirty="0"/>
              <a:t>by Joe Feldman</a:t>
            </a:r>
          </a:p>
        </p:txBody>
      </p:sp>
    </p:spTree>
    <p:extLst>
      <p:ext uri="{BB962C8B-B14F-4D97-AF65-F5344CB8AC3E}">
        <p14:creationId xmlns:p14="http://schemas.microsoft.com/office/powerpoint/2010/main" val="328906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73B6-A6C9-4FB3-82AB-C4121039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13AB-4BB6-49A0-BB33-979F655C7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516" y="2003306"/>
            <a:ext cx="4079042" cy="4049804"/>
          </a:xfrm>
          <a:noFill/>
        </p:spPr>
        <p:txBody>
          <a:bodyPr>
            <a:normAutofit/>
          </a:bodyPr>
          <a:lstStyle/>
          <a:p>
            <a:r>
              <a:rPr lang="en-US" dirty="0"/>
              <a:t>The points marketplace</a:t>
            </a:r>
          </a:p>
          <a:p>
            <a:r>
              <a:rPr lang="en-US" dirty="0"/>
              <a:t>Extra Credit</a:t>
            </a:r>
          </a:p>
          <a:p>
            <a:r>
              <a:rPr lang="en-US" dirty="0"/>
              <a:t>Due dates </a:t>
            </a:r>
          </a:p>
          <a:p>
            <a:r>
              <a:rPr lang="en-US" dirty="0"/>
              <a:t>Assigning Zeros</a:t>
            </a:r>
          </a:p>
          <a:p>
            <a:r>
              <a:rPr lang="en-US" dirty="0"/>
              <a:t>Homework</a:t>
            </a:r>
          </a:p>
          <a:p>
            <a:r>
              <a:rPr lang="en-US" dirty="0"/>
              <a:t>Authentic Assessment</a:t>
            </a:r>
          </a:p>
          <a:p>
            <a:r>
              <a:rPr lang="en-US" dirty="0"/>
              <a:t>The 0 – 100 grading scale</a:t>
            </a:r>
          </a:p>
        </p:txBody>
      </p:sp>
      <p:pic>
        <p:nvPicPr>
          <p:cNvPr id="6" name="Picture 5" descr="pathway ">
            <a:extLst>
              <a:ext uri="{FF2B5EF4-FFF2-40B4-BE49-F238E27FC236}">
                <a16:creationId xmlns:a16="http://schemas.microsoft.com/office/drawing/2014/main" id="{C2536878-4E6B-41AC-913C-7CFC77FE6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471" y="2003306"/>
            <a:ext cx="2909934" cy="4364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06C879-45CD-4A08-BCD9-046D5FD486CF}"/>
              </a:ext>
            </a:extLst>
          </p:cNvPr>
          <p:cNvSpPr txBox="1"/>
          <p:nvPr/>
        </p:nvSpPr>
        <p:spPr>
          <a:xfrm>
            <a:off x="5929193" y="6524668"/>
            <a:ext cx="250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Park</a:t>
            </a:r>
            <a:r>
              <a:rPr lang="en-US" sz="1200" dirty="0"/>
              <a:t> by </a:t>
            </a:r>
            <a:r>
              <a:rPr lang="en-US" sz="1200" dirty="0" err="1"/>
              <a:t>kirillslov</a:t>
            </a:r>
            <a:r>
              <a:rPr lang="en-US" sz="1200" dirty="0"/>
              <a:t> ; </a:t>
            </a:r>
            <a:r>
              <a:rPr lang="en-US" sz="1200" dirty="0" err="1">
                <a:hlinkClick r:id="rId5"/>
              </a:rPr>
              <a:t>pixabay</a:t>
            </a:r>
            <a:r>
              <a:rPr lang="en-US" sz="1200" dirty="0">
                <a:hlinkClick r:id="rId5"/>
              </a:rPr>
              <a:t> license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24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75EF-6637-48B7-8B9C-0787229F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Points Marketplace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D227-FE4C-4E26-AAB0-25C824A0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999" y="1636503"/>
            <a:ext cx="3428643" cy="4378898"/>
          </a:xfrm>
        </p:spPr>
        <p:txBody>
          <a:bodyPr/>
          <a:lstStyle/>
          <a:p>
            <a:r>
              <a:rPr lang="en-US" dirty="0"/>
              <a:t>Bank of Professor X</a:t>
            </a:r>
          </a:p>
          <a:p>
            <a:r>
              <a:rPr lang="en-US" dirty="0"/>
              <a:t>The Game of Points</a:t>
            </a:r>
          </a:p>
          <a:p>
            <a:r>
              <a:rPr lang="en-US" dirty="0"/>
              <a:t>Using points to manage behavior</a:t>
            </a:r>
          </a:p>
          <a:p>
            <a:r>
              <a:rPr lang="en-US" dirty="0"/>
              <a:t>Using points to measure learning</a:t>
            </a:r>
          </a:p>
        </p:txBody>
      </p:sp>
      <p:pic>
        <p:nvPicPr>
          <p:cNvPr id="5" name="Picture 4" descr="paper gradebook">
            <a:extLst>
              <a:ext uri="{FF2B5EF4-FFF2-40B4-BE49-F238E27FC236}">
                <a16:creationId xmlns:a16="http://schemas.microsoft.com/office/drawing/2014/main" id="{8BD7185D-E90C-4A5C-8080-4FC40F163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95" b="11622"/>
          <a:stretch/>
        </p:blipFill>
        <p:spPr>
          <a:xfrm>
            <a:off x="3817597" y="3756220"/>
            <a:ext cx="3722157" cy="2838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147A1-65AD-47AC-8279-76F2817F0146}"/>
              </a:ext>
            </a:extLst>
          </p:cNvPr>
          <p:cNvSpPr txBox="1"/>
          <p:nvPr/>
        </p:nvSpPr>
        <p:spPr>
          <a:xfrm>
            <a:off x="1036171" y="5966661"/>
            <a:ext cx="2692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Photo</a:t>
            </a:r>
            <a:r>
              <a:rPr lang="en-US" dirty="0"/>
              <a:t>; CC0</a:t>
            </a:r>
          </a:p>
          <a:p>
            <a:r>
              <a:rPr lang="en-US" dirty="0">
                <a:hlinkClick r:id="rId5"/>
              </a:rPr>
              <a:t>Gradebook</a:t>
            </a:r>
            <a:r>
              <a:rPr lang="en-US" dirty="0"/>
              <a:t> by </a:t>
            </a:r>
            <a:r>
              <a:rPr lang="en-US" dirty="0">
                <a:hlinkClick r:id="rId5"/>
              </a:rPr>
              <a:t>David Mulder</a:t>
            </a:r>
            <a:r>
              <a:rPr lang="en-US" dirty="0"/>
              <a:t>; </a:t>
            </a:r>
            <a:r>
              <a:rPr lang="en-US" dirty="0">
                <a:hlinkClick r:id="rId6"/>
              </a:rPr>
              <a:t>CC BY-SA 2.0</a:t>
            </a:r>
            <a:r>
              <a:rPr lang="en-US" dirty="0"/>
              <a:t>; via Flickr</a:t>
            </a:r>
          </a:p>
        </p:txBody>
      </p:sp>
      <p:pic>
        <p:nvPicPr>
          <p:cNvPr id="6" name="Picture 5" descr="Stockmarket scores">
            <a:extLst>
              <a:ext uri="{FF2B5EF4-FFF2-40B4-BE49-F238E27FC236}">
                <a16:creationId xmlns:a16="http://schemas.microsoft.com/office/drawing/2014/main" id="{2E38D813-DE93-4176-B35B-8B01179F6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246" y="1682333"/>
            <a:ext cx="3640994" cy="24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9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F86E-F04C-4CA1-B9F4-04EBFFD5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Slush Fund (Extra Credit)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B357F-E5B8-4FF6-9164-0B98CF45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857" y="1621604"/>
            <a:ext cx="7712409" cy="3995948"/>
          </a:xfrm>
        </p:spPr>
        <p:txBody>
          <a:bodyPr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Weak learning in one area can be compensated for by more work in another.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Reflects a students’ environment more than their learning.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If it’s important, require it.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If not, don’t include it </a:t>
            </a:r>
            <a:br>
              <a:rPr lang="en-US" dirty="0"/>
            </a:br>
            <a:r>
              <a:rPr lang="en-US" dirty="0"/>
              <a:t>in the grade.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</p:txBody>
      </p:sp>
      <p:pic>
        <p:nvPicPr>
          <p:cNvPr id="5" name="Picture 4" descr="piggy bank">
            <a:extLst>
              <a:ext uri="{FF2B5EF4-FFF2-40B4-BE49-F238E27FC236}">
                <a16:creationId xmlns:a16="http://schemas.microsoft.com/office/drawing/2014/main" id="{653F1E00-9310-4849-B1FB-D9BFE0BEE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069" y="3619578"/>
            <a:ext cx="3432197" cy="2574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B85B22-71A6-4EF2-8E50-6E2383B70EDE}"/>
              </a:ext>
            </a:extLst>
          </p:cNvPr>
          <p:cNvSpPr txBox="1"/>
          <p:nvPr/>
        </p:nvSpPr>
        <p:spPr>
          <a:xfrm>
            <a:off x="5651708" y="6311507"/>
            <a:ext cx="291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Piggy Bank </a:t>
            </a:r>
            <a:r>
              <a:rPr lang="en-US" sz="1200" dirty="0"/>
              <a:t>by blend12; </a:t>
            </a:r>
            <a:r>
              <a:rPr lang="en-US" sz="1200" dirty="0" err="1">
                <a:hlinkClick r:id="rId5"/>
              </a:rPr>
              <a:t>pixabay</a:t>
            </a:r>
            <a:r>
              <a:rPr lang="en-US" sz="1200" dirty="0">
                <a:hlinkClick r:id="rId5"/>
              </a:rPr>
              <a:t> license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509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8F41-C4C8-4CE8-A5BA-6DEB935F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1C640-1FA9-4992-8ACF-ECEBC029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992" y="1670799"/>
            <a:ext cx="7606015" cy="4378898"/>
          </a:xfrm>
        </p:spPr>
        <p:txBody>
          <a:bodyPr/>
          <a:lstStyle/>
          <a:p>
            <a:r>
              <a:rPr lang="en-US" dirty="0"/>
              <a:t>What does this measure?</a:t>
            </a:r>
          </a:p>
          <a:p>
            <a:r>
              <a:rPr lang="en-US" dirty="0"/>
              <a:t>Who is most likely to have late work? Why?</a:t>
            </a:r>
          </a:p>
          <a:p>
            <a:r>
              <a:rPr lang="en-US" dirty="0"/>
              <a:t>Are extensions granted for some students? </a:t>
            </a:r>
          </a:p>
          <a:p>
            <a:pPr lvl="1"/>
            <a:r>
              <a:rPr lang="en-US" dirty="0"/>
              <a:t>Which students are most likely to ask?</a:t>
            </a:r>
          </a:p>
          <a:p>
            <a:pPr lvl="1"/>
            <a:r>
              <a:rPr lang="en-US" dirty="0"/>
              <a:t>Those that know the game</a:t>
            </a:r>
          </a:p>
          <a:p>
            <a:r>
              <a:rPr lang="en-US" dirty="0"/>
              <a:t>Will they take advantage of us?</a:t>
            </a:r>
          </a:p>
        </p:txBody>
      </p:sp>
      <p:pic>
        <p:nvPicPr>
          <p:cNvPr id="5" name="Google Shape;129;g6dbb6056de_0_6" descr="Due Date stamp">
            <a:extLst>
              <a:ext uri="{FF2B5EF4-FFF2-40B4-BE49-F238E27FC236}">
                <a16:creationId xmlns:a16="http://schemas.microsoft.com/office/drawing/2014/main" id="{1119DB47-18D8-4279-A4D5-8804EC7190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42985">
            <a:off x="4655676" y="4509725"/>
            <a:ext cx="4337051" cy="112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EA8D5-4737-4C7D-A333-52CC4DF51541}"/>
              </a:ext>
            </a:extLst>
          </p:cNvPr>
          <p:cNvSpPr txBox="1"/>
          <p:nvPr/>
        </p:nvSpPr>
        <p:spPr>
          <a:xfrm>
            <a:off x="7315200" y="6193815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Due Date</a:t>
            </a:r>
            <a:r>
              <a:rPr lang="en-US" sz="1200" dirty="0"/>
              <a:t>; CC0</a:t>
            </a:r>
          </a:p>
        </p:txBody>
      </p:sp>
    </p:spTree>
    <p:extLst>
      <p:ext uri="{BB962C8B-B14F-4D97-AF65-F5344CB8AC3E}">
        <p14:creationId xmlns:p14="http://schemas.microsoft.com/office/powerpoint/2010/main" val="1835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1145-1A98-475E-ADA0-B68060BC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86" y="797316"/>
            <a:ext cx="7362606" cy="903456"/>
          </a:xfrm>
        </p:spPr>
        <p:txBody>
          <a:bodyPr/>
          <a:lstStyle/>
          <a:p>
            <a:r>
              <a:rPr lang="en-US" dirty="0"/>
              <a:t>Assigning Zeros for Missing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C015E-C0C0-4B8B-A3B6-97263AA2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586" y="2034342"/>
            <a:ext cx="4467263" cy="4049804"/>
          </a:xfrm>
        </p:spPr>
        <p:txBody>
          <a:bodyPr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That’s a </a:t>
            </a:r>
            <a:r>
              <a:rPr lang="en-US" dirty="0" err="1"/>
              <a:t>loooong</a:t>
            </a:r>
            <a:r>
              <a:rPr lang="en-US" dirty="0"/>
              <a:t> way down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Zero doesn’t accurately measure knowledge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Which students are most likely to miss assignments?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can students “make up” these points?</a:t>
            </a:r>
          </a:p>
        </p:txBody>
      </p:sp>
      <p:pic>
        <p:nvPicPr>
          <p:cNvPr id="6" name="Picture 5" descr="deep well">
            <a:extLst>
              <a:ext uri="{FF2B5EF4-FFF2-40B4-BE49-F238E27FC236}">
                <a16:creationId xmlns:a16="http://schemas.microsoft.com/office/drawing/2014/main" id="{B259EC98-83A9-45B5-8492-6722756D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889339" y="2674301"/>
            <a:ext cx="3980534" cy="2653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62BFD-4181-4AEC-9D88-FEDFA9E00280}"/>
              </a:ext>
            </a:extLst>
          </p:cNvPr>
          <p:cNvSpPr txBox="1"/>
          <p:nvPr/>
        </p:nvSpPr>
        <p:spPr>
          <a:xfrm>
            <a:off x="5552761" y="6400800"/>
            <a:ext cx="335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Deep Well </a:t>
            </a:r>
            <a:r>
              <a:rPr lang="en-US" sz="1200" dirty="0"/>
              <a:t>by </a:t>
            </a:r>
            <a:r>
              <a:rPr lang="en-US" sz="1200" dirty="0" err="1"/>
              <a:t>royonly</a:t>
            </a:r>
            <a:r>
              <a:rPr lang="en-US" sz="1200" dirty="0"/>
              <a:t>; </a:t>
            </a:r>
            <a:r>
              <a:rPr lang="en-US" sz="1200" dirty="0" err="1">
                <a:hlinkClick r:id="rId4"/>
              </a:rPr>
              <a:t>pixabay</a:t>
            </a:r>
            <a:r>
              <a:rPr lang="en-US" sz="1200" dirty="0">
                <a:hlinkClick r:id="rId4"/>
              </a:rPr>
              <a:t> license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360553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676</Words>
  <Application>Microsoft Office PowerPoint</Application>
  <PresentationFormat>On-screen Show (4:3)</PresentationFormat>
  <Paragraphs>188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Source Sans Pro</vt:lpstr>
      <vt:lpstr>Gill Sans</vt:lpstr>
      <vt:lpstr>Calibri</vt:lpstr>
      <vt:lpstr>Gallery</vt:lpstr>
      <vt:lpstr>Are Grades Failing Our Students? </vt:lpstr>
      <vt:lpstr>Acknowledgement</vt:lpstr>
      <vt:lpstr>Discussion</vt:lpstr>
      <vt:lpstr>Our Goal</vt:lpstr>
      <vt:lpstr>Our Path</vt:lpstr>
      <vt:lpstr>The Points Marketplace</vt:lpstr>
      <vt:lpstr>The Slush Fund (Extra Credit)</vt:lpstr>
      <vt:lpstr>Due Dates</vt:lpstr>
      <vt:lpstr>Assigning Zeros for Missing Work</vt:lpstr>
      <vt:lpstr>Homework</vt:lpstr>
      <vt:lpstr>Authentic Assessment</vt:lpstr>
      <vt:lpstr>Standard Test Questions</vt:lpstr>
      <vt:lpstr>What do we want to measure?</vt:lpstr>
      <vt:lpstr>What do we want to measure?</vt:lpstr>
      <vt:lpstr>100 pt scale</vt:lpstr>
      <vt:lpstr>GPA Scale</vt:lpstr>
      <vt:lpstr>Outcomes Based Grading</vt:lpstr>
      <vt:lpstr>Grading schema</vt:lpstr>
      <vt:lpstr>Complex Grading Schemes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Fall OER Liaisons Orientation</dc:title>
  <dc:creator>Katie Nash</dc:creator>
  <cp:lastModifiedBy>Suzanne Wakim</cp:lastModifiedBy>
  <cp:revision>49</cp:revision>
  <dcterms:created xsi:type="dcterms:W3CDTF">2019-11-21T17:05:59Z</dcterms:created>
  <dcterms:modified xsi:type="dcterms:W3CDTF">2020-10-03T22:01:01Z</dcterms:modified>
</cp:coreProperties>
</file>