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ill Sans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AdNf+n3R/2unSyxlbLBiC5wO0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campaign.org/wp-content/uploads/2021/02/Follow-the-Money-8_5x11-Update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urce.org/2022/the-gig-workers-of-california-community-colleges-face-worsening-conditions/666835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advice/2022/04/01/colleges-must-support-adjuncts-order-support-students-opinio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crc.tc.columbia.edu/publications/how-and-why-do-adjunct-instructors-affect-students-academic-outcomes.html" TargetMode="External"/><Relationship Id="rId5" Type="http://schemas.openxmlformats.org/officeDocument/2006/relationships/hyperlink" Target="https://ccrc.tc.columbia.edu/publications/early-outcomes-students-part-time-faculty.html" TargetMode="External"/><Relationship Id="rId4" Type="http://schemas.openxmlformats.org/officeDocument/2006/relationships/hyperlink" Target="https://ccrc.tc.columbia.edu/research-project/engaging-adjunct-faculty-in-the-student-success-movement.html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cco.edu/About-Us/Vision-for-Succes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dsource.org/2022/the-gig-workers-of-california-community-colleges-face-worsening-conditions/666835" TargetMode="External"/><Relationship Id="rId4" Type="http://schemas.openxmlformats.org/officeDocument/2006/relationships/hyperlink" Target="https://www.cccco.edu/About-Us/Chancellors-Office/Divisions/Educational-Services-and-Support/Student-Service/What-we-do/Student-Equity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campaign.org/wp-content/uploads/2021/02/Follow-the-Money-8_5x11-Update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8f85a76f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08f85a76fc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Source</a:t>
            </a:r>
            <a:endParaRPr/>
          </a:p>
        </p:txBody>
      </p:sp>
      <p:sp>
        <p:nvSpPr>
          <p:cNvPr id="121" name="Google Shape;121;g208f85a76fc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8f85a76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08f85a76f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33333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“Nationally and in California, adjuncts make up the largest portion of the faculty at the community colleges: about two-thirds. Part-timers comprise 50% of the faculty at California State University and 18% at the University of California.” </a:t>
            </a:r>
            <a:endParaRPr sz="1050">
              <a:solidFill>
                <a:srgbClr val="33333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Source</a:t>
            </a:r>
            <a:r>
              <a:rPr lang="en-US"/>
              <a:t> (EdSource Article)</a:t>
            </a:r>
            <a:endParaRPr/>
          </a:p>
        </p:txBody>
      </p:sp>
      <p:sp>
        <p:nvSpPr>
          <p:cNvPr id="128" name="Google Shape;128;g208f85a76f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8f85a76f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08f85a76fc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08f85a76fc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8f85a76f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08f85a76fc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https://www.insidehighered.com/advice/2022/04/01/colleges-must-support-adjuncts-order-support-students-opinion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https://ccrc.tc.columbia.edu/research-project/engaging-adjunct-faculty-in-the-student-success-movement.html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https://ccrc.tc.columbia.edu/publications/early-outcomes-students-part-time-faculty.html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https://ccrc.tc.columbia.edu/publications/how-and-why-do-adjunct-instructors-affect-students-academic-outcomes.html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08f85a76fc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068cdc41e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068cdc41ea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068cdc41ea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b63dab40d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b63dab40d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b63dab40d7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36da234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36da234b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1f36da234bf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36da234b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f36da234bf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f36da234b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f36da234b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f36da234b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1f36da234b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398f8c3d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398f8c3d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1f398f8c3d1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89496c92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89496c929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189496c929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398f8c3d1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f398f8c3d1_2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f398f8c3d1_2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068cdc3f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068cdc3ff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068cdc3ff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b63dab40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b63dab40d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1b63dab40d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b63dab40d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b63dab40d7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1b63dab40d7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b63dab40d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b63dab40d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1b63dab40d7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68cdc41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68cdc41ea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068cdc41ea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398f8bc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f398f8bc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Vision for Success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CCCCO Student Equity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CCCCO on Adjunct Equity</a:t>
            </a:r>
            <a:r>
              <a:rPr lang="en-US"/>
              <a:t> (EdSource Article)</a:t>
            </a:r>
            <a:endParaRPr/>
          </a:p>
        </p:txBody>
      </p:sp>
      <p:sp>
        <p:nvSpPr>
          <p:cNvPr id="106" name="Google Shape;106;g1f398f8bc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8f85a76f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08f85a76fc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Source</a:t>
            </a:r>
            <a:endParaRPr/>
          </a:p>
        </p:txBody>
      </p:sp>
      <p:sp>
        <p:nvSpPr>
          <p:cNvPr id="114" name="Google Shape;114;g208f85a76fc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1 Title Slide">
  <p:cSld name="#1 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0" y="2834565"/>
            <a:ext cx="12192000" cy="4023435"/>
            <a:chOff x="0" y="2834565"/>
            <a:chExt cx="12192000" cy="4023435"/>
          </a:xfrm>
        </p:grpSpPr>
        <p:sp>
          <p:nvSpPr>
            <p:cNvPr id="15" name="Google Shape;15;p3"/>
            <p:cNvSpPr/>
            <p:nvPr/>
          </p:nvSpPr>
          <p:spPr>
            <a:xfrm rot="10800000">
              <a:off x="0" y="2911869"/>
              <a:ext cx="12192000" cy="39461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rot="10800000">
              <a:off x="0" y="2834565"/>
              <a:ext cx="12192000" cy="9960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" descr="Academic Senate for California Community Colleges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5054" y="829173"/>
            <a:ext cx="4540210" cy="11464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133598" y="3310152"/>
            <a:ext cx="9213852" cy="13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latino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133597" y="4755561"/>
            <a:ext cx="921385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4572" y="0"/>
            <a:ext cx="1251370" cy="6858000"/>
          </a:xfrm>
          <a:prstGeom prst="rect">
            <a:avLst/>
          </a:prstGeom>
          <a:noFill/>
          <a:ln>
            <a:noFill/>
          </a:ln>
          <a:effectLst>
            <a:outerShdw blurRad="88900" dist="76200" sx="101000" sy="1010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B" type="objTx">
  <p:cSld name="OBJECT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22225" y="-36513"/>
            <a:ext cx="12214225" cy="6942138"/>
            <a:chOff x="-22225" y="-36513"/>
            <a:chExt cx="12214225" cy="6942138"/>
          </a:xfrm>
        </p:grpSpPr>
        <p:pic>
          <p:nvPicPr>
            <p:cNvPr id="23" name="Google Shape;23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2225" y="0"/>
              <a:ext cx="4071938" cy="690562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algn="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4" name="Google Shape;24;p4"/>
            <p:cNvSpPr/>
            <p:nvPr/>
          </p:nvSpPr>
          <p:spPr>
            <a:xfrm>
              <a:off x="-22225" y="1365827"/>
              <a:ext cx="4071938" cy="43926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393700" sx="1000" sy="1000" algn="ctr" rotWithShape="0">
                <a:schemeClr val="dk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11510963" y="-36513"/>
              <a:ext cx="681037" cy="6894513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190500" dist="63500" dir="10800000" sx="101000" sy="101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461" cy="161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47135" y="3283527"/>
            <a:ext cx="3583461" cy="231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4461164" y="1112108"/>
            <a:ext cx="6572242" cy="509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  <a:defRPr sz="22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 sz="18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" name="Google Shape;30;p4"/>
          <p:cNvCxnSpPr/>
          <p:nvPr/>
        </p:nvCxnSpPr>
        <p:spPr>
          <a:xfrm>
            <a:off x="247135" y="3210323"/>
            <a:ext cx="358346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" name="Google Shape;31;p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1520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3 Content 2 Column Slide">
  <p:cSld name="#3 Content 2 Column Slide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708" cy="114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5077690" cy="419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449291" y="1967786"/>
            <a:ext cx="5077690" cy="419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10800000">
            <a:off x="-1" y="-36514"/>
            <a:ext cx="775855" cy="689451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90500" dist="63500" sx="101000" sy="101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5095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3 Content Slide">
  <p:cSld name="#3 Content Slide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708" cy="114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708" cy="419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/>
          <p:nvPr/>
        </p:nvSpPr>
        <p:spPr>
          <a:xfrm rot="10800000">
            <a:off x="-1" y="-36514"/>
            <a:ext cx="775855" cy="689451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90500" dist="63500" sx="101000" sy="101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6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5095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5095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0047513" y="6476093"/>
            <a:ext cx="881743" cy="25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Palatino"/>
              <a:buNone/>
              <a:defRPr sz="4400" b="0" i="0" u="none" strike="noStrike" cap="none">
                <a:solidFill>
                  <a:schemeClr val="accent2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title"/>
          </p:nvPr>
        </p:nvSpPr>
        <p:spPr>
          <a:xfrm>
            <a:off x="2133598" y="3310152"/>
            <a:ext cx="9213852" cy="13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latino"/>
              <a:buNone/>
            </a:pPr>
            <a:r>
              <a:rPr lang="en-US"/>
              <a:t>Part-Time Faculty Inequity</a:t>
            </a:r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subTitle" idx="1"/>
          </p:nvPr>
        </p:nvSpPr>
        <p:spPr>
          <a:xfrm>
            <a:off x="2133597" y="4755561"/>
            <a:ext cx="921385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/>
              <a:t>Income, Equity, and Bringing Change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8f85a76fc_0_33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24" name="Google Shape;124;g208f85a76fc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288" y="1167126"/>
            <a:ext cx="10661228" cy="45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8f85a76fc_0_11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Reliance on Adjuncts in California Higher Ed</a:t>
            </a:r>
            <a:endParaRPr/>
          </a:p>
        </p:txBody>
      </p:sp>
      <p:sp>
        <p:nvSpPr>
          <p:cNvPr id="131" name="Google Shape;131;g208f85a76fc_0_11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32" name="Google Shape;132;g208f85a76fc_0_1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501" y="1843176"/>
            <a:ext cx="7494075" cy="46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8f85a76fc_0_18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Summarize…</a:t>
            </a:r>
            <a:endParaRPr/>
          </a:p>
        </p:txBody>
      </p:sp>
      <p:sp>
        <p:nvSpPr>
          <p:cNvPr id="139" name="Google Shape;139;g208f85a76fc_0_18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6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CCCs teach students from relatively disadvantaged and marginalized groups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CCCs receive the least money per student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CCCs rely most on adjuncts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UCs teach students from relatively privileged groups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UCs receive most money per student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UCs rely least on adjuncts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08f85a76fc_0_18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08f85a76fc_0_47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Adjunctification Contributes to Racial Inequity</a:t>
            </a:r>
            <a:endParaRPr/>
          </a:p>
        </p:txBody>
      </p:sp>
      <p:sp>
        <p:nvSpPr>
          <p:cNvPr id="147" name="Google Shape;147;g208f85a76fc_0_47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6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Less academic freedom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More institutional conservatism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Lack of professional development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Less faculty diversity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Worse student outcomes and experiences in many ways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Adjuncts more likely to teach gateway courses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Students less likely to enroll in subsequent classes</a:t>
            </a:r>
            <a:endParaRPr sz="275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032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50"/>
              <a:buFont typeface="Times New Roman"/>
              <a:buChar char="•"/>
            </a:pPr>
            <a:r>
              <a:rPr lang="en-US" sz="27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Adjuncts have less institutional knowledge</a:t>
            </a:r>
            <a:endParaRPr/>
          </a:p>
        </p:txBody>
      </p:sp>
      <p:sp>
        <p:nvSpPr>
          <p:cNvPr id="148" name="Google Shape;148;g208f85a76fc_0_47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68cdc41ea_2_6"/>
          <p:cNvSpPr txBox="1">
            <a:spLocks noGrp="1"/>
          </p:cNvSpPr>
          <p:nvPr>
            <p:ph type="title"/>
          </p:nvPr>
        </p:nvSpPr>
        <p:spPr>
          <a:xfrm>
            <a:off x="4428000" y="1237525"/>
            <a:ext cx="5760900" cy="66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Bringing Change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5" name="Google Shape;155;g2068cdc41ea_2_6"/>
          <p:cNvSpPr txBox="1">
            <a:spLocks noGrp="1"/>
          </p:cNvSpPr>
          <p:nvPr>
            <p:ph type="body" idx="1"/>
          </p:nvPr>
        </p:nvSpPr>
        <p:spPr>
          <a:xfrm>
            <a:off x="4867600" y="2454725"/>
            <a:ext cx="5719200" cy="13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>
                <a:solidFill>
                  <a:schemeClr val="dk1"/>
                </a:solidFill>
              </a:rPr>
              <a:t>What’s worked</a:t>
            </a:r>
            <a:endParaRPr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>
                <a:solidFill>
                  <a:schemeClr val="dk1"/>
                </a:solidFill>
              </a:rPr>
              <a:t>Best practices / How you can too!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6" name="Google Shape;156;g2068cdc41ea_2_6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57" name="Google Shape;157;g2068cdc41ea_2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75" y="3285749"/>
            <a:ext cx="2295399" cy="237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068cdc41ea_2_6"/>
          <p:cNvSpPr txBox="1"/>
          <p:nvPr/>
        </p:nvSpPr>
        <p:spPr>
          <a:xfrm>
            <a:off x="753575" y="2155375"/>
            <a:ext cx="270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Anastasia Zavodny</a:t>
            </a:r>
            <a:endParaRPr sz="26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b63dab40d7_0_26"/>
          <p:cNvSpPr txBox="1">
            <a:spLocks noGrp="1"/>
          </p:cNvSpPr>
          <p:nvPr>
            <p:ph type="title"/>
          </p:nvPr>
        </p:nvSpPr>
        <p:spPr>
          <a:xfrm>
            <a:off x="1181323" y="407491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Worked</a:t>
            </a:r>
            <a:endParaRPr/>
          </a:p>
        </p:txBody>
      </p:sp>
      <p:sp>
        <p:nvSpPr>
          <p:cNvPr id="165" name="Google Shape;165;g1b63dab40d7_0_26"/>
          <p:cNvSpPr txBox="1">
            <a:spLocks noGrp="1"/>
          </p:cNvSpPr>
          <p:nvPr>
            <p:ph type="body" idx="1"/>
          </p:nvPr>
        </p:nvSpPr>
        <p:spPr>
          <a:xfrm>
            <a:off x="810075" y="1966050"/>
            <a:ext cx="4893000" cy="451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Palomar College began an earnest focus on change Fall 2020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Survey sent to all Faculty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Summary of Findings report presented to local Faculty Senate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Faculty union additional survey sent to Faculty, with addendum report created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Groups created within both Senate and union to focus on Part-Time Faculty equity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1b63dab40d7_0_26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67" name="Google Shape;167;g1b63dab40d7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4558">
            <a:off x="8586075" y="209440"/>
            <a:ext cx="3342512" cy="431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b63dab40d7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1186">
            <a:off x="6304150" y="878976"/>
            <a:ext cx="3482700" cy="449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b63dab40d7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19696">
            <a:off x="8576700" y="2665550"/>
            <a:ext cx="3361250" cy="294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b63dab40d7_0_26"/>
          <p:cNvPicPr preferRelativeResize="0"/>
          <p:nvPr/>
        </p:nvPicPr>
        <p:blipFill rotWithShape="1">
          <a:blip r:embed="rId6">
            <a:alphaModFix/>
          </a:blip>
          <a:srcRect l="-34884" t="-32385" r="15865" b="13365"/>
          <a:stretch/>
        </p:blipFill>
        <p:spPr>
          <a:xfrm>
            <a:off x="4469252" y="1422200"/>
            <a:ext cx="3904649" cy="5054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f36da234bf_0_15"/>
          <p:cNvSpPr txBox="1">
            <a:spLocks noGrp="1"/>
          </p:cNvSpPr>
          <p:nvPr>
            <p:ph type="title"/>
          </p:nvPr>
        </p:nvSpPr>
        <p:spPr>
          <a:xfrm>
            <a:off x="1212274" y="506775"/>
            <a:ext cx="57405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Palomar Accomplishments</a:t>
            </a:r>
            <a:endParaRPr/>
          </a:p>
        </p:txBody>
      </p:sp>
      <p:sp>
        <p:nvSpPr>
          <p:cNvPr id="177" name="Google Shape;177;g1f36da234bf_0_15"/>
          <p:cNvSpPr txBox="1">
            <a:spLocks noGrp="1"/>
          </p:cNvSpPr>
          <p:nvPr>
            <p:ph type="body" idx="1"/>
          </p:nvPr>
        </p:nvSpPr>
        <p:spPr>
          <a:xfrm>
            <a:off x="908850" y="1967775"/>
            <a:ext cx="6043800" cy="462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82" i="1">
                <a:latin typeface="Calibri"/>
                <a:ea typeface="Calibri"/>
                <a:cs typeface="Calibri"/>
                <a:sym typeface="Calibri"/>
              </a:rPr>
              <a:t>Through both our Senate and union workgroups, we have so far accomplished:</a:t>
            </a:r>
            <a:endParaRPr sz="4182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542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8276" algn="l" rtl="0">
              <a:spcBef>
                <a:spcPts val="1000"/>
              </a:spcBef>
              <a:spcAft>
                <a:spcPts val="0"/>
              </a:spcAft>
              <a:buSzPct val="77550"/>
              <a:buFont typeface="Calibri"/>
              <a:buChar char="•"/>
            </a:pPr>
            <a:r>
              <a:rPr lang="en-US" sz="3563">
                <a:latin typeface="Calibri"/>
                <a:ea typeface="Calibri"/>
                <a:cs typeface="Calibri"/>
                <a:sym typeface="Calibri"/>
              </a:rPr>
              <a:t>Service pin </a:t>
            </a:r>
            <a:r>
              <a:rPr lang="en-US" sz="3563" b="1">
                <a:latin typeface="Calibri"/>
                <a:ea typeface="Calibri"/>
                <a:cs typeface="Calibri"/>
                <a:sym typeface="Calibri"/>
              </a:rPr>
              <a:t>recognition</a:t>
            </a:r>
            <a:r>
              <a:rPr lang="en-US" sz="3563">
                <a:latin typeface="Calibri"/>
                <a:ea typeface="Calibri"/>
                <a:cs typeface="Calibri"/>
                <a:sym typeface="Calibri"/>
              </a:rPr>
              <a:t> for Part-Time Faculty (same as Full-Time colleagues)</a:t>
            </a:r>
            <a:endParaRPr sz="3563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8276" algn="l" rtl="0">
              <a:spcBef>
                <a:spcPts val="1000"/>
              </a:spcBef>
              <a:spcAft>
                <a:spcPts val="0"/>
              </a:spcAft>
              <a:buSzPct val="77550"/>
              <a:buFont typeface="Calibri"/>
              <a:buChar char="•"/>
            </a:pPr>
            <a:r>
              <a:rPr lang="en-US" sz="3563">
                <a:latin typeface="Calibri"/>
                <a:ea typeface="Calibri"/>
                <a:cs typeface="Calibri"/>
                <a:sym typeface="Calibri"/>
              </a:rPr>
              <a:t>Removal of barriers to shared governance service</a:t>
            </a:r>
            <a:endParaRPr sz="3563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0819" algn="l" rtl="0">
              <a:spcBef>
                <a:spcPts val="1000"/>
              </a:spcBef>
              <a:spcAft>
                <a:spcPts val="0"/>
              </a:spcAft>
              <a:buSzPct val="79477"/>
              <a:buFont typeface="Calibri"/>
              <a:buChar char="•"/>
            </a:pPr>
            <a:r>
              <a:rPr lang="en-US" sz="2923" b="1"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en-US" sz="2923">
                <a:latin typeface="Calibri"/>
                <a:ea typeface="Calibri"/>
                <a:cs typeface="Calibri"/>
                <a:sym typeface="Calibri"/>
              </a:rPr>
              <a:t> in the number of compensated committees (from 10 to 13)</a:t>
            </a:r>
            <a:endParaRPr sz="2923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0819" algn="l" rtl="0">
              <a:spcBef>
                <a:spcPts val="1000"/>
              </a:spcBef>
              <a:spcAft>
                <a:spcPts val="0"/>
              </a:spcAft>
              <a:buSzPct val="79477"/>
              <a:buFont typeface="Calibri"/>
              <a:buChar char="•"/>
            </a:pPr>
            <a:r>
              <a:rPr lang="en-US" sz="2923" b="1"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en-US" sz="2923">
                <a:latin typeface="Calibri"/>
                <a:ea typeface="Calibri"/>
                <a:cs typeface="Calibri"/>
                <a:sym typeface="Calibri"/>
              </a:rPr>
              <a:t> in pay (from $15/hour to Faculty’s non-instructional rate)</a:t>
            </a:r>
            <a:endParaRPr sz="2923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1740" algn="l" rtl="0">
              <a:spcBef>
                <a:spcPts val="1000"/>
              </a:spcBef>
              <a:spcAft>
                <a:spcPts val="0"/>
              </a:spcAft>
              <a:buSzPct val="78086"/>
              <a:buFont typeface="Calibri"/>
              <a:buChar char="•"/>
            </a:pPr>
            <a:r>
              <a:rPr lang="en-US" sz="3650" i="1">
                <a:latin typeface="Calibri"/>
                <a:ea typeface="Calibri"/>
                <a:cs typeface="Calibri"/>
                <a:sym typeface="Calibri"/>
              </a:rPr>
              <a:t>ParityforPalomar</a:t>
            </a:r>
            <a:r>
              <a:rPr lang="en-US" sz="3650">
                <a:latin typeface="Calibri"/>
                <a:ea typeface="Calibri"/>
                <a:cs typeface="Calibri"/>
                <a:sym typeface="Calibri"/>
              </a:rPr>
              <a:t> website created</a:t>
            </a:r>
            <a:endParaRPr sz="365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1685" algn="l" rtl="0">
              <a:spcBef>
                <a:spcPts val="1000"/>
              </a:spcBef>
              <a:spcAft>
                <a:spcPts val="0"/>
              </a:spcAft>
              <a:buSzPct val="79629"/>
              <a:buFont typeface="Calibri"/>
              <a:buChar char="•"/>
            </a:pPr>
            <a:r>
              <a:rPr lang="en-US" sz="2945">
                <a:latin typeface="Calibri"/>
                <a:ea typeface="Calibri"/>
                <a:cs typeface="Calibri"/>
                <a:sym typeface="Calibri"/>
              </a:rPr>
              <a:t>Presentations to Governing Board about equity</a:t>
            </a:r>
            <a:endParaRPr sz="2945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1685" algn="l" rtl="0">
              <a:spcBef>
                <a:spcPts val="1000"/>
              </a:spcBef>
              <a:spcAft>
                <a:spcPts val="1000"/>
              </a:spcAft>
              <a:buSzPct val="79629"/>
              <a:buFont typeface="Calibri"/>
              <a:buChar char="•"/>
            </a:pPr>
            <a:r>
              <a:rPr lang="en-US" sz="2945">
                <a:latin typeface="Calibri"/>
                <a:ea typeface="Calibri"/>
                <a:cs typeface="Calibri"/>
                <a:sym typeface="Calibri"/>
              </a:rPr>
              <a:t>Videos created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1f36da234bf_0_15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79" name="Google Shape;179;g1f36da234bf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3053">
            <a:off x="7786402" y="399886"/>
            <a:ext cx="4308817" cy="292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f36da234bf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0594">
            <a:off x="7190205" y="4167191"/>
            <a:ext cx="4877417" cy="231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f36da234bf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6288" y="2856975"/>
            <a:ext cx="1895475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36da234bf_0_23"/>
          <p:cNvSpPr txBox="1">
            <a:spLocks noGrp="1"/>
          </p:cNvSpPr>
          <p:nvPr>
            <p:ph type="title"/>
          </p:nvPr>
        </p:nvSpPr>
        <p:spPr>
          <a:xfrm>
            <a:off x="1223749" y="518625"/>
            <a:ext cx="61155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Palomar Accomplishments</a:t>
            </a:r>
            <a:endParaRPr/>
          </a:p>
        </p:txBody>
      </p:sp>
      <p:sp>
        <p:nvSpPr>
          <p:cNvPr id="188" name="Google Shape;188;g1f36da234bf_0_23"/>
          <p:cNvSpPr txBox="1">
            <a:spLocks noGrp="1"/>
          </p:cNvSpPr>
          <p:nvPr>
            <p:ph type="body" idx="1"/>
          </p:nvPr>
        </p:nvSpPr>
        <p:spPr>
          <a:xfrm>
            <a:off x="930075" y="1967775"/>
            <a:ext cx="61155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Through both our Senate and union workgroups, we have so far accomplished: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Parity definition included in Contract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in compensation “steps” (from 4 to 10)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in Office Hours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Calibri"/>
              <a:buChar char="•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Number of hours </a:t>
            </a:r>
            <a:r>
              <a:rPr lang="en-US" sz="1900" b="1">
                <a:latin typeface="Calibri"/>
                <a:ea typeface="Calibri"/>
                <a:cs typeface="Calibri"/>
                <a:sym typeface="Calibri"/>
              </a:rPr>
              <a:t>increased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 from set steps to flat 1.5 office hours per unit taught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Calibri"/>
              <a:buChar char="•"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Pay </a:t>
            </a:r>
            <a:r>
              <a:rPr lang="en-US" sz="1900" b="1">
                <a:latin typeface="Calibri"/>
                <a:ea typeface="Calibri"/>
                <a:cs typeface="Calibri"/>
                <a:sym typeface="Calibri"/>
              </a:rPr>
              <a:t>increased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 from flat fee of $55 to Faculty’s non-instructional rate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SzPts val="2200"/>
              <a:buFont typeface="Calibri"/>
              <a:buChar char="•"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Healthcare!!!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f36da234bf_0_23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190" name="Google Shape;190;g1f36da234bf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9443">
            <a:off x="7525323" y="1541791"/>
            <a:ext cx="4193530" cy="432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36da234bf_0_6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Practices / How you can too!</a:t>
            </a:r>
            <a:endParaRPr/>
          </a:p>
        </p:txBody>
      </p:sp>
      <p:sp>
        <p:nvSpPr>
          <p:cNvPr id="197" name="Google Shape;197;g1f36da234bf_0_6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50778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16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you can too:</a:t>
            </a:r>
            <a:endParaRPr sz="2816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923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Begin by understanding your local situation. Survey faculty, hold listening sessions.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923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Create workgroup(s) to guide discussions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923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Internally publish findings; select key areas of focus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ct val="6923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Create deliberate plans of action and engage all stakeholders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1f36da234bf_0_6"/>
          <p:cNvSpPr txBox="1">
            <a:spLocks noGrp="1"/>
          </p:cNvSpPr>
          <p:nvPr>
            <p:ph type="body" idx="2"/>
          </p:nvPr>
        </p:nvSpPr>
        <p:spPr>
          <a:xfrm>
            <a:off x="6449291" y="1967786"/>
            <a:ext cx="50778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practices:</a:t>
            </a:r>
            <a:endParaRPr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Be transparent and accountable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Provide regular updates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Engage all stakeholders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Demonstrate harm of current situation and propose solutions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f36da234bf_0_6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00" name="Google Shape;200;g1f36da234bf_0_6"/>
          <p:cNvSpPr txBox="1"/>
          <p:nvPr/>
        </p:nvSpPr>
        <p:spPr>
          <a:xfrm>
            <a:off x="3920550" y="6068950"/>
            <a:ext cx="4350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Know that change takes time!</a:t>
            </a:r>
            <a:endParaRPr sz="2600">
              <a:solidFill>
                <a:schemeClr val="accent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398f8c3d1_2_0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Breakout and Chat!</a:t>
            </a:r>
            <a:endParaRPr/>
          </a:p>
        </p:txBody>
      </p:sp>
      <p:sp>
        <p:nvSpPr>
          <p:cNvPr id="207" name="Google Shape;207;g1f398f8c3d1_2_0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6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While sharing with colleagues, please use our Padlet to keep track of your awesome ideas and questions!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f398f8c3d1_2_0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89496c929c_0_0"/>
          <p:cNvSpPr txBox="1">
            <a:spLocks noGrp="1"/>
          </p:cNvSpPr>
          <p:nvPr>
            <p:ph type="title"/>
          </p:nvPr>
        </p:nvSpPr>
        <p:spPr>
          <a:xfrm>
            <a:off x="2133600" y="3310151"/>
            <a:ext cx="9213900" cy="75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Speakers</a:t>
            </a:r>
            <a:endParaRPr/>
          </a:p>
        </p:txBody>
      </p:sp>
      <p:sp>
        <p:nvSpPr>
          <p:cNvPr id="60" name="Google Shape;60;g189496c929c_0_0"/>
          <p:cNvSpPr txBox="1">
            <a:spLocks noGrp="1"/>
          </p:cNvSpPr>
          <p:nvPr>
            <p:ph type="subTitle" idx="1"/>
          </p:nvPr>
        </p:nvSpPr>
        <p:spPr>
          <a:xfrm>
            <a:off x="2133600" y="4421673"/>
            <a:ext cx="9213900" cy="198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Anastasia Zavodny | </a:t>
            </a:r>
            <a:r>
              <a:rPr lang="en-US" sz="1600"/>
              <a:t>Palomar College, MiraCosta College, Cuyamaca College 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Ian Colmer | </a:t>
            </a:r>
            <a:r>
              <a:rPr lang="en-US" sz="1600"/>
              <a:t>Santa Monica College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Elbina Rafizadeh | </a:t>
            </a:r>
            <a:r>
              <a:rPr lang="en-US" sz="1600"/>
              <a:t>Mission College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398f8c3d1_2_8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Takeaways!</a:t>
            </a:r>
            <a:endParaRPr/>
          </a:p>
        </p:txBody>
      </p:sp>
      <p:sp>
        <p:nvSpPr>
          <p:cNvPr id="215" name="Google Shape;215;g1f398f8c3d1_2_8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6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are some of our key takeaways?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How can we use these to reach parity and equity for Part-Time Faculty?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f398f8c3d1_2_8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68cdc3ffe_0_0"/>
          <p:cNvSpPr txBox="1">
            <a:spLocks noGrp="1"/>
          </p:cNvSpPr>
          <p:nvPr>
            <p:ph type="title"/>
          </p:nvPr>
        </p:nvSpPr>
        <p:spPr>
          <a:xfrm>
            <a:off x="2133600" y="3310151"/>
            <a:ext cx="9213900" cy="7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Broad Inequity: Income disparities</a:t>
            </a:r>
            <a:endParaRPr/>
          </a:p>
        </p:txBody>
      </p:sp>
      <p:sp>
        <p:nvSpPr>
          <p:cNvPr id="67" name="Google Shape;67;g2068cdc3ffe_0_0"/>
          <p:cNvSpPr txBox="1">
            <a:spLocks noGrp="1"/>
          </p:cNvSpPr>
          <p:nvPr>
            <p:ph type="subTitle" idx="1"/>
          </p:nvPr>
        </p:nvSpPr>
        <p:spPr>
          <a:xfrm>
            <a:off x="2133600" y="4434923"/>
            <a:ext cx="9213900" cy="197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–Income describes </a:t>
            </a:r>
            <a:endParaRPr/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–how we afford basic life necessities</a:t>
            </a:r>
            <a:endParaRPr/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–our mental and emotional security</a:t>
            </a:r>
            <a:endParaRPr/>
          </a:p>
          <a:p>
            <a:pPr marL="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–our ability to respond to our student needs’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63dab40d7_0_0"/>
          <p:cNvSpPr txBox="1">
            <a:spLocks noGrp="1"/>
          </p:cNvSpPr>
          <p:nvPr>
            <p:ph type="title"/>
          </p:nvPr>
        </p:nvSpPr>
        <p:spPr>
          <a:xfrm>
            <a:off x="1010125" y="-4"/>
            <a:ext cx="10314600" cy="689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CCC Income Disparity</a:t>
            </a:r>
            <a:endParaRPr/>
          </a:p>
        </p:txBody>
      </p:sp>
      <p:sp>
        <p:nvSpPr>
          <p:cNvPr id="74" name="Google Shape;74;g1b63dab40d7_0_0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75" name="Google Shape;75;g1b63dab40d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188" y="748971"/>
            <a:ext cx="8449623" cy="5863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63dab40d7_0_10"/>
          <p:cNvSpPr txBox="1">
            <a:spLocks noGrp="1"/>
          </p:cNvSpPr>
          <p:nvPr>
            <p:ph type="title"/>
          </p:nvPr>
        </p:nvSpPr>
        <p:spPr>
          <a:xfrm>
            <a:off x="1010125" y="-4"/>
            <a:ext cx="10314600" cy="689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CCC Income Disparity</a:t>
            </a:r>
            <a:endParaRPr/>
          </a:p>
        </p:txBody>
      </p:sp>
      <p:sp>
        <p:nvSpPr>
          <p:cNvPr id="82" name="Google Shape;82;g1b63dab40d7_0_10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83" name="Google Shape;83;g1b63dab40d7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750" y="689396"/>
            <a:ext cx="7027346" cy="586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b63dab40d7_0_18"/>
          <p:cNvSpPr txBox="1">
            <a:spLocks noGrp="1"/>
          </p:cNvSpPr>
          <p:nvPr>
            <p:ph type="title"/>
          </p:nvPr>
        </p:nvSpPr>
        <p:spPr>
          <a:xfrm>
            <a:off x="1010125" y="-4"/>
            <a:ext cx="10314600" cy="689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CCC Income Disparity</a:t>
            </a:r>
            <a:endParaRPr/>
          </a:p>
        </p:txBody>
      </p:sp>
      <p:sp>
        <p:nvSpPr>
          <p:cNvPr id="90" name="Google Shape;90;g1b63dab40d7_0_18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91" name="Google Shape;91;g1b63dab40d7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175" y="958337"/>
            <a:ext cx="5921825" cy="49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b63dab40d7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475" y="958325"/>
            <a:ext cx="5313750" cy="368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68cdc41ea_2_0"/>
          <p:cNvSpPr txBox="1">
            <a:spLocks noGrp="1"/>
          </p:cNvSpPr>
          <p:nvPr>
            <p:ph type="title"/>
          </p:nvPr>
        </p:nvSpPr>
        <p:spPr>
          <a:xfrm>
            <a:off x="1212275" y="696270"/>
            <a:ext cx="10314600" cy="568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Question to ponder for breakout room</a:t>
            </a:r>
            <a:r>
              <a:rPr lang="en-US"/>
              <a:t>.</a:t>
            </a:r>
            <a:endParaRPr/>
          </a:p>
        </p:txBody>
      </p:sp>
      <p:sp>
        <p:nvSpPr>
          <p:cNvPr id="99" name="Google Shape;99;g2068cdc41ea_2_0"/>
          <p:cNvSpPr txBox="1">
            <a:spLocks noGrp="1"/>
          </p:cNvSpPr>
          <p:nvPr>
            <p:ph type="body" idx="1"/>
          </p:nvPr>
        </p:nvSpPr>
        <p:spPr>
          <a:xfrm>
            <a:off x="840850" y="1590375"/>
            <a:ext cx="11271600" cy="263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590" b="1">
                <a:latin typeface="Times New Roman"/>
                <a:ea typeface="Times New Roman"/>
                <a:cs typeface="Times New Roman"/>
                <a:sym typeface="Times New Roman"/>
              </a:rPr>
              <a:t>Need for change: </a:t>
            </a:r>
            <a:endParaRPr sz="659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590" b="1">
                <a:latin typeface="Times New Roman"/>
                <a:ea typeface="Times New Roman"/>
                <a:cs typeface="Times New Roman"/>
                <a:sym typeface="Times New Roman"/>
              </a:rPr>
              <a:t>How do we address this huge disparity?</a:t>
            </a:r>
            <a:endParaRPr sz="6801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659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068cdc41ea_2_0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01" name="Google Shape;101;g2068cdc41ea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375" y="4224400"/>
            <a:ext cx="7760026" cy="2500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2068cdc41ea_2_0"/>
          <p:cNvSpPr txBox="1"/>
          <p:nvPr/>
        </p:nvSpPr>
        <p:spPr>
          <a:xfrm>
            <a:off x="-1271975" y="4846150"/>
            <a:ext cx="76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f398f8bc1e_0_0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Student &amp; Adjunct Equity in CCC System</a:t>
            </a:r>
            <a:endParaRPr/>
          </a:p>
        </p:txBody>
      </p:sp>
      <p:sp>
        <p:nvSpPr>
          <p:cNvPr id="109" name="Google Shape;109;g1f398f8bc1e_0_0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6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Equity Is a Clear Goal at the State Level</a:t>
            </a:r>
            <a:endParaRPr/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Vision for Success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Student Equity Plans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>
                <a:solidFill>
                  <a:srgbClr val="000000"/>
                </a:solidFill>
              </a:rPr>
              <a:t>And Much More</a:t>
            </a: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</a:rPr>
              <a:t>Adjunct Equity . . . Not So Much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ill Sans"/>
              <a:buChar char="•"/>
            </a:pPr>
            <a:r>
              <a:rPr lang="en-US" sz="2500">
                <a:solidFill>
                  <a:srgbClr val="333333"/>
                </a:solidFill>
                <a:highlight>
                  <a:srgbClr val="FFFFFF"/>
                </a:highlight>
              </a:rPr>
              <a:t>Let Districts Decide</a:t>
            </a:r>
            <a:endParaRPr sz="2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ill Sans"/>
              <a:buChar char="•"/>
            </a:pPr>
            <a:r>
              <a:rPr lang="en-US" sz="2500">
                <a:solidFill>
                  <a:srgbClr val="333333"/>
                </a:solidFill>
                <a:highlight>
                  <a:srgbClr val="FFFFFF"/>
                </a:highlight>
              </a:rPr>
              <a:t>“Long-standing precedent of neutrality”</a:t>
            </a:r>
            <a:endParaRPr sz="2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Char char="•"/>
            </a:pPr>
            <a:r>
              <a:rPr lang="en-US" sz="2500">
                <a:solidFill>
                  <a:srgbClr val="333333"/>
                </a:solidFill>
                <a:highlight>
                  <a:srgbClr val="FFFFFF"/>
                </a:highlight>
              </a:rPr>
              <a:t>“The best way to support part-time faculty is to advocate for additional budget investments in the context of local control”</a:t>
            </a:r>
            <a:endParaRPr sz="25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110" name="Google Shape;110;g1f398f8bc1e_0_0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8f85a76fc_0_25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17" name="Google Shape;117;g208f85a76fc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750" y="374950"/>
            <a:ext cx="5715801" cy="634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CCC Brand Colors 2021">
      <a:dk1>
        <a:srgbClr val="04A193"/>
      </a:dk1>
      <a:lt1>
        <a:srgbClr val="FFFFFF"/>
      </a:lt1>
      <a:dk2>
        <a:srgbClr val="044C7F"/>
      </a:dk2>
      <a:lt2>
        <a:srgbClr val="E7E6E6"/>
      </a:lt2>
      <a:accent1>
        <a:srgbClr val="8955A5"/>
      </a:accent1>
      <a:accent2>
        <a:srgbClr val="044C7F"/>
      </a:accent2>
      <a:accent3>
        <a:srgbClr val="B92083"/>
      </a:accent3>
      <a:accent4>
        <a:srgbClr val="24B6A8"/>
      </a:accent4>
      <a:accent5>
        <a:srgbClr val="F05A28"/>
      </a:accent5>
      <a:accent6>
        <a:srgbClr val="4983C4"/>
      </a:accent6>
      <a:hlink>
        <a:srgbClr val="044C7F"/>
      </a:hlink>
      <a:folHlink>
        <a:srgbClr val="044C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Office PowerPoint</Application>
  <PresentationFormat>Widescreen</PresentationFormat>
  <Paragraphs>152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Palatino</vt:lpstr>
      <vt:lpstr>Times New Roman</vt:lpstr>
      <vt:lpstr>Arial</vt:lpstr>
      <vt:lpstr>Calibri</vt:lpstr>
      <vt:lpstr>Gill Sans</vt:lpstr>
      <vt:lpstr>Office Theme</vt:lpstr>
      <vt:lpstr>Part-Time Faculty Inequity</vt:lpstr>
      <vt:lpstr>Speakers</vt:lpstr>
      <vt:lpstr>Broad Inequity: Income disparities</vt:lpstr>
      <vt:lpstr>Current CCC Income Disparity</vt:lpstr>
      <vt:lpstr>Current CCC Income Disparity</vt:lpstr>
      <vt:lpstr>Current CCC Income Disparity</vt:lpstr>
      <vt:lpstr>Question to ponder for breakout room.</vt:lpstr>
      <vt:lpstr> Student &amp; Adjunct Equity in CCC System</vt:lpstr>
      <vt:lpstr>PowerPoint Presentation</vt:lpstr>
      <vt:lpstr>PowerPoint Presentation</vt:lpstr>
      <vt:lpstr>Reliance on Adjuncts in California Higher Ed</vt:lpstr>
      <vt:lpstr>To Summarize…</vt:lpstr>
      <vt:lpstr>Adjunctification Contributes to Racial Inequity</vt:lpstr>
      <vt:lpstr>Bringing Change</vt:lpstr>
      <vt:lpstr>What’s Worked</vt:lpstr>
      <vt:lpstr>Palomar Accomplishments</vt:lpstr>
      <vt:lpstr>Palomar Accomplishments</vt:lpstr>
      <vt:lpstr>Best Practices / How you can too!</vt:lpstr>
      <vt:lpstr>Let’s Breakout and Chat!</vt:lpstr>
      <vt:lpstr>Our Takeaways!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Part-Time Faculty Inequity</dc:title>
  <dc:creator>Stephanie Curry</dc:creator>
  <cp:lastModifiedBy>Stephanie Curry</cp:lastModifiedBy>
  <cp:revision>1</cp:revision>
  <dcterms:created xsi:type="dcterms:W3CDTF">2023-01-25T23:40:57Z</dcterms:created>
  <dcterms:modified xsi:type="dcterms:W3CDTF">2023-02-22T18:17:39Z</dcterms:modified>
</cp:coreProperties>
</file>