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28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4cf59d77b_18_186:notes"/>
          <p:cNvSpPr txBox="1">
            <a:spLocks noGrp="1"/>
          </p:cNvSpPr>
          <p:nvPr>
            <p:ph type="body" idx="1"/>
          </p:nvPr>
        </p:nvSpPr>
        <p:spPr>
          <a:xfrm>
            <a:off x="685800" y="4482297"/>
            <a:ext cx="5486400" cy="36674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
            </a:r>
            <a:endParaRPr/>
          </a:p>
        </p:txBody>
      </p:sp>
      <p:sp>
        <p:nvSpPr>
          <p:cNvPr id="143" name="Google Shape;143;g124cf59d77b_18_18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4cf59d77b_18_82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4cf59d77b_18_82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4cf59d77b_18_108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4cf59d77b_18_108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4cf59d77b_18_101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24cf59d77b_18_1017: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Wendy</a:t>
            </a:r>
            <a:endParaRPr/>
          </a:p>
        </p:txBody>
      </p:sp>
      <p:sp>
        <p:nvSpPr>
          <p:cNvPr id="224" name="Google Shape;224;g124cf59d77b_18_1017: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4cf59d77b_18_102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24cf59d77b_18_1025: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a:solidFill>
                  <a:schemeClr val="dk1"/>
                </a:solidFill>
              </a:rPr>
              <a:t>Wendy</a:t>
            </a:r>
            <a:endParaRPr/>
          </a:p>
        </p:txBody>
      </p:sp>
      <p:sp>
        <p:nvSpPr>
          <p:cNvPr id="233" name="Google Shape;233;g124cf59d77b_18_1025: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4cf59d77b_18_10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24cf59d77b_18_103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a:solidFill>
                  <a:schemeClr val="dk1"/>
                </a:solidFill>
              </a:rPr>
              <a:t>Wendy </a:t>
            </a:r>
            <a:endParaRPr/>
          </a:p>
        </p:txBody>
      </p:sp>
      <p:sp>
        <p:nvSpPr>
          <p:cNvPr id="242" name="Google Shape;242;g124cf59d77b_18_1033: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4cf59d77b_18_100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4cf59d77b_18_100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4cf59d77b_18_99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4cf59d77b_18_99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4cf59d77b_18_101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4cf59d77b_18_101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a:p>
            <a:pPr marL="0" lvl="0" indent="0" algn="l" rtl="0">
              <a:spcBef>
                <a:spcPts val="0"/>
              </a:spcBef>
              <a:spcAft>
                <a:spcPts val="0"/>
              </a:spcAft>
              <a:buNone/>
            </a:pPr>
            <a:endParaRPr/>
          </a:p>
          <a:p>
            <a:pPr marL="0" lvl="0" indent="0" algn="l" rtl="0">
              <a:spcBef>
                <a:spcPts val="0"/>
              </a:spcBef>
              <a:spcAft>
                <a:spcPts val="0"/>
              </a:spcAft>
              <a:buNone/>
            </a:pPr>
            <a:r>
              <a:rPr lang="en"/>
              <a:t>CO Regulatory Action Info</a:t>
            </a:r>
            <a:endParaRPr/>
          </a:p>
          <a:p>
            <a:pPr marL="0" lvl="0" indent="0" algn="l" rtl="0">
              <a:lnSpc>
                <a:spcPct val="115000"/>
              </a:lnSpc>
              <a:spcBef>
                <a:spcPts val="0"/>
              </a:spcBef>
              <a:spcAft>
                <a:spcPts val="0"/>
              </a:spcAft>
              <a:buClr>
                <a:schemeClr val="dk1"/>
              </a:buClr>
              <a:buSzPts val="1100"/>
              <a:buFont typeface="Arial"/>
              <a:buNone/>
            </a:pPr>
            <a:r>
              <a:rPr lang="en"/>
              <a:t>https://www.cccco.edu/About-Us/Chancellors-Office/Divisions/General-Counsel/Pending-Regulatory-Action</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4cf59d77b_18_105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24cf59d77b_18_105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4cf59d77b_18_105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4cf59d77b_18_105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4cf59d77b_18_51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24cf59d77b_18_513: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150" name="Google Shape;150;g124cf59d77b_18_513: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4cf59d77b_18_38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24cf59d77b_18_38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283" name="Google Shape;283;g124cf59d77b_18_38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4cf59d77b_18_107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24cf59d77b_18_1076: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292" name="Google Shape;292;g124cf59d77b_18_1076: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4cf59d77b_18_106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24cf59d77b_18_106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301" name="Google Shape;301;g124cf59d77b_18_106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24cf59d77b_18_106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24cf59d77b_18_1060: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Robert</a:t>
            </a:r>
            <a:endParaRPr/>
          </a:p>
        </p:txBody>
      </p:sp>
      <p:sp>
        <p:nvSpPr>
          <p:cNvPr id="310" name="Google Shape;310;g124cf59d77b_18_1060: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4cf59d77b_18_63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24cf59d77b_18_637: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a:t>
            </a:r>
            <a:endParaRPr/>
          </a:p>
        </p:txBody>
      </p:sp>
      <p:sp>
        <p:nvSpPr>
          <p:cNvPr id="159" name="Google Shape;159;g124cf59d77b_18_637: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4cf59d77b_15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4cf59d77b_15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Robert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4cf59d77b_18_6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24cf59d77b_18_62: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a:t>
            </a:r>
            <a:endParaRPr/>
          </a:p>
          <a:p>
            <a:pPr marL="0" lvl="0" indent="0" algn="l" rtl="0">
              <a:spcBef>
                <a:spcPts val="0"/>
              </a:spcBef>
              <a:spcAft>
                <a:spcPts val="0"/>
              </a:spcAft>
              <a:buNone/>
            </a:pPr>
            <a:endParaRPr/>
          </a:p>
          <a:p>
            <a:pPr marL="0" lvl="0" indent="0" algn="l" rtl="0">
              <a:spcBef>
                <a:spcPts val="0"/>
              </a:spcBef>
              <a:spcAft>
                <a:spcPts val="0"/>
              </a:spcAft>
              <a:buNone/>
            </a:pPr>
            <a:r>
              <a:rPr lang="en"/>
              <a:t>Academic Freedom procedures related to academic freedom should address the following best practices from the American Association of University Professors: </a:t>
            </a:r>
            <a:endParaRPr/>
          </a:p>
          <a:p>
            <a:pPr marL="457200" lvl="0" indent="-298450" algn="l" rtl="0">
              <a:spcBef>
                <a:spcPts val="0"/>
              </a:spcBef>
              <a:spcAft>
                <a:spcPts val="0"/>
              </a:spcAft>
              <a:buSzPts val="1100"/>
              <a:buChar char="●"/>
            </a:pPr>
            <a:r>
              <a:rPr lang="en"/>
              <a:t>Faculty are entitled to full freedom in research and in the publication of the results, subject to the adequate performance of their other academic duties; but research for pecuniary return should be based upon an understanding with the authorities of the institution. </a:t>
            </a:r>
            <a:endParaRPr/>
          </a:p>
          <a:p>
            <a:pPr marL="457200" lvl="0" indent="-298450" algn="l" rtl="0">
              <a:spcBef>
                <a:spcPts val="0"/>
              </a:spcBef>
              <a:spcAft>
                <a:spcPts val="0"/>
              </a:spcAft>
              <a:buSzPts val="1100"/>
              <a:buChar char="●"/>
            </a:pPr>
            <a:r>
              <a:rPr lang="en"/>
              <a:t>Faculty are entitled to freedom in the classroom in discussing their subject, but they should be careful not to introduce into their teaching controversial matter which has no relation to the subject. Limitations of academic freedom because of religious or other aims of the institution should be clearly stated in writing at the time of appointment. </a:t>
            </a:r>
            <a:endParaRPr/>
          </a:p>
          <a:p>
            <a:pPr marL="457200" lvl="0" indent="-298450" algn="l" rtl="0">
              <a:spcBef>
                <a:spcPts val="0"/>
              </a:spcBef>
              <a:spcAft>
                <a:spcPts val="0"/>
              </a:spcAft>
              <a:buSzPts val="1100"/>
              <a:buChar char="●"/>
            </a:pPr>
            <a:r>
              <a:rPr lang="en"/>
              <a:t>College and university faculty are citizens, members of a learned profession, and officers of an educational institution. When they speak or write as citizens, they should be free from institutional censorship or discipline, but their special position in the community imposes special obligations. As scholars and education officers, they should remember that the public may judge their profession and their institution by their utterances. Hence they should at all times be accurate, should exercise appropriate restraint, should show respect for the opinions of others, and should make every effort to indicate that they are not speaking for the institution. </a:t>
            </a:r>
            <a:endParaRPr/>
          </a:p>
          <a:p>
            <a:pPr marL="0" lvl="0" indent="0" algn="l" rtl="0">
              <a:spcBef>
                <a:spcPts val="0"/>
              </a:spcBef>
              <a:spcAft>
                <a:spcPts val="0"/>
              </a:spcAft>
              <a:buNone/>
            </a:pPr>
            <a:endParaRPr/>
          </a:p>
        </p:txBody>
      </p:sp>
      <p:sp>
        <p:nvSpPr>
          <p:cNvPr id="175" name="Google Shape;175;g124cf59d77b_18_62: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4cf59d77b_19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4cf59d77b_19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4cf59d77b_18_759:notes"/>
          <p:cNvSpPr txBox="1">
            <a:spLocks noGrp="1"/>
          </p:cNvSpPr>
          <p:nvPr>
            <p:ph type="body" idx="1"/>
          </p:nvPr>
        </p:nvSpPr>
        <p:spPr>
          <a:xfrm>
            <a:off x="685800" y="4482297"/>
            <a:ext cx="5486400" cy="36674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p:txBody>
      </p:sp>
      <p:sp>
        <p:nvSpPr>
          <p:cNvPr id="188" name="Google Shape;188;g124cf59d77b_18_75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4cf59d77b_18_12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24cf59d77b_18_124: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Stephanie </a:t>
            </a:r>
            <a:endParaRPr/>
          </a:p>
          <a:p>
            <a:pPr marL="0" lvl="0" indent="0" algn="l" rtl="0">
              <a:spcBef>
                <a:spcPts val="0"/>
              </a:spcBef>
              <a:spcAft>
                <a:spcPts val="0"/>
              </a:spcAft>
              <a:buNone/>
            </a:pPr>
            <a:endParaRPr/>
          </a:p>
        </p:txBody>
      </p:sp>
      <p:sp>
        <p:nvSpPr>
          <p:cNvPr id="197" name="Google Shape;197;g124cf59d77b_18_124: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4cf59d77b_18_81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4cf59d77b_18_81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11945" y="3833735"/>
            <a:ext cx="7910885" cy="118047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3300"/>
              <a:buFont typeface="Palatino"/>
              <a:buNone/>
              <a:defRPr sz="33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52"/>
        <p:cNvGrpSpPr/>
        <p:nvPr/>
      </p:nvGrpSpPr>
      <p:grpSpPr>
        <a:xfrm>
          <a:off x="0" y="0"/>
          <a:ext cx="0" cy="0"/>
          <a:chOff x="0" y="0"/>
          <a:chExt cx="0" cy="0"/>
        </a:xfrm>
      </p:grpSpPr>
      <p:sp>
        <p:nvSpPr>
          <p:cNvPr id="53" name="Google Shape;53;p14"/>
          <p:cNvSpPr/>
          <p:nvPr/>
        </p:nvSpPr>
        <p:spPr>
          <a:xfrm>
            <a:off x="1593167" y="0"/>
            <a:ext cx="7550834" cy="1766372"/>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Google Shape;54;p14"/>
          <p:cNvSpPr txBox="1">
            <a:spLocks noGrp="1"/>
          </p:cNvSpPr>
          <p:nvPr>
            <p:ph type="title"/>
          </p:nvPr>
        </p:nvSpPr>
        <p:spPr>
          <a:xfrm>
            <a:off x="2171700" y="302559"/>
            <a:ext cx="6343648" cy="1264326"/>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700"/>
              <a:buFont typeface="Palatino"/>
              <a:buNone/>
              <a:defRPr sz="27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5" name="Google Shape;55;p14"/>
          <p:cNvSpPr txBox="1">
            <a:spLocks noGrp="1"/>
          </p:cNvSpPr>
          <p:nvPr>
            <p:ph type="body" idx="1"/>
          </p:nvPr>
        </p:nvSpPr>
        <p:spPr>
          <a:xfrm>
            <a:off x="622496" y="1996926"/>
            <a:ext cx="7892855" cy="2677064"/>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3F3F3F"/>
              </a:buClr>
              <a:buSzPts val="1800"/>
              <a:buFont typeface="Arial"/>
              <a:buNone/>
              <a:defRPr sz="1800"/>
            </a:lvl1pPr>
            <a:lvl2pPr marL="914400" lvl="1" indent="-342900" algn="l">
              <a:lnSpc>
                <a:spcPct val="90000"/>
              </a:lnSpc>
              <a:spcBef>
                <a:spcPts val="400"/>
              </a:spcBef>
              <a:spcAft>
                <a:spcPts val="0"/>
              </a:spcAft>
              <a:buClr>
                <a:srgbClr val="3F3F3F"/>
              </a:buClr>
              <a:buSzPts val="1800"/>
              <a:buChar char="•"/>
              <a:defRPr sz="1800"/>
            </a:lvl2pPr>
            <a:lvl3pPr marL="1371600" lvl="2" indent="-323850" algn="l">
              <a:lnSpc>
                <a:spcPct val="90000"/>
              </a:lnSpc>
              <a:spcBef>
                <a:spcPts val="400"/>
              </a:spcBef>
              <a:spcAft>
                <a:spcPts val="0"/>
              </a:spcAft>
              <a:buClr>
                <a:srgbClr val="3F3F3F"/>
              </a:buClr>
              <a:buSzPts val="1500"/>
              <a:buChar char="•"/>
              <a:defRPr sz="1500"/>
            </a:lvl3pPr>
            <a:lvl4pPr marL="1828800" lvl="3" indent="-317500" algn="l">
              <a:lnSpc>
                <a:spcPct val="90000"/>
              </a:lnSpc>
              <a:spcBef>
                <a:spcPts val="400"/>
              </a:spcBef>
              <a:spcAft>
                <a:spcPts val="0"/>
              </a:spcAft>
              <a:buClr>
                <a:srgbClr val="3F3F3F"/>
              </a:buClr>
              <a:buSzPts val="1400"/>
              <a:buChar char="•"/>
              <a:defRPr sz="1400"/>
            </a:lvl4pPr>
            <a:lvl5pPr marL="2286000" lvl="4" indent="-323850" algn="l">
              <a:lnSpc>
                <a:spcPct val="90000"/>
              </a:lnSpc>
              <a:spcBef>
                <a:spcPts val="400"/>
              </a:spcBef>
              <a:spcAft>
                <a:spcPts val="0"/>
              </a:spcAft>
              <a:buClr>
                <a:srgbClr val="3F3F3F"/>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6" name="Google Shape;56;p14"/>
          <p:cNvSpPr txBox="1">
            <a:spLocks noGrp="1"/>
          </p:cNvSpPr>
          <p:nvPr>
            <p:ph type="sldNum" idx="12"/>
          </p:nvPr>
        </p:nvSpPr>
        <p:spPr>
          <a:xfrm>
            <a:off x="7828671" y="4767263"/>
            <a:ext cx="686679" cy="273844"/>
          </a:xfrm>
          <a:prstGeom prst="rect">
            <a:avLst/>
          </a:prstGeom>
          <a:noFill/>
          <a:ln>
            <a:noFill/>
          </a:ln>
        </p:spPr>
        <p:txBody>
          <a:bodyPr spcFirstLastPara="1" wrap="square" lIns="68575" tIns="34275" rIns="0"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4"/>
          <p:cNvPicPr preferRelativeResize="0"/>
          <p:nvPr/>
        </p:nvPicPr>
        <p:blipFill rotWithShape="1">
          <a:blip r:embed="rId2">
            <a:alphaModFix/>
          </a:blip>
          <a:srcRect/>
          <a:stretch/>
        </p:blipFill>
        <p:spPr>
          <a:xfrm>
            <a:off x="622496" y="4782839"/>
            <a:ext cx="258268" cy="258268"/>
          </a:xfrm>
          <a:prstGeom prst="rect">
            <a:avLst/>
          </a:prstGeom>
          <a:noFill/>
          <a:ln>
            <a:noFill/>
          </a:ln>
        </p:spPr>
      </p:pic>
      <p:sp>
        <p:nvSpPr>
          <p:cNvPr id="58" name="Google Shape;58;p14"/>
          <p:cNvSpPr txBox="1">
            <a:spLocks noGrp="1"/>
          </p:cNvSpPr>
          <p:nvPr>
            <p:ph type="ftr" idx="11"/>
          </p:nvPr>
        </p:nvSpPr>
        <p:spPr>
          <a:xfrm>
            <a:off x="950449" y="4767263"/>
            <a:ext cx="30861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pic>
        <p:nvPicPr>
          <p:cNvPr id="59" name="Google Shape;59;p14"/>
          <p:cNvPicPr preferRelativeResize="0"/>
          <p:nvPr/>
        </p:nvPicPr>
        <p:blipFill rotWithShape="1">
          <a:blip r:embed="rId3">
            <a:alphaModFix/>
          </a:blip>
          <a:srcRect l="22088" t="18379" r="12911" b="15201"/>
          <a:stretch/>
        </p:blipFill>
        <p:spPr>
          <a:xfrm>
            <a:off x="0" y="0"/>
            <a:ext cx="2047009" cy="17663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695885"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15"/>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700"/>
              <a:buFont typeface="Palatino"/>
              <a:buNone/>
              <a:defRPr sz="27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3" name="Google Shape;63;p15"/>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sz="1100"/>
            </a:lvl1pPr>
            <a:lvl2pPr marL="914400" lvl="1" indent="-317500" algn="l">
              <a:lnSpc>
                <a:spcPct val="90000"/>
              </a:lnSpc>
              <a:spcBef>
                <a:spcPts val="400"/>
              </a:spcBef>
              <a:spcAft>
                <a:spcPts val="0"/>
              </a:spcAft>
              <a:buClr>
                <a:srgbClr val="3F3F3F"/>
              </a:buClr>
              <a:buSzPts val="1400"/>
              <a:buChar char="•"/>
              <a:defRPr sz="1100"/>
            </a:lvl2pPr>
            <a:lvl3pPr marL="1371600" lvl="2" indent="-317500" algn="l">
              <a:lnSpc>
                <a:spcPct val="90000"/>
              </a:lnSpc>
              <a:spcBef>
                <a:spcPts val="400"/>
              </a:spcBef>
              <a:spcAft>
                <a:spcPts val="0"/>
              </a:spcAft>
              <a:buClr>
                <a:srgbClr val="3F3F3F"/>
              </a:buClr>
              <a:buSzPts val="1400"/>
              <a:buChar char="•"/>
              <a:defRPr sz="1100"/>
            </a:lvl3pPr>
            <a:lvl4pPr marL="1828800" lvl="3" indent="-317500" algn="l">
              <a:lnSpc>
                <a:spcPct val="90000"/>
              </a:lnSpc>
              <a:spcBef>
                <a:spcPts val="400"/>
              </a:spcBef>
              <a:spcAft>
                <a:spcPts val="0"/>
              </a:spcAft>
              <a:buClr>
                <a:srgbClr val="3F3F3F"/>
              </a:buClr>
              <a:buSzPts val="1400"/>
              <a:buChar char="•"/>
              <a:defRPr sz="1100"/>
            </a:lvl4pPr>
            <a:lvl5pPr marL="2286000" lvl="4" indent="-317500" algn="l">
              <a:lnSpc>
                <a:spcPct val="90000"/>
              </a:lnSpc>
              <a:spcBef>
                <a:spcPts val="400"/>
              </a:spcBef>
              <a:spcAft>
                <a:spcPts val="0"/>
              </a:spcAft>
              <a:buClr>
                <a:srgbClr val="3F3F3F"/>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64" name="Google Shape;64;p15"/>
          <p:cNvSpPr txBox="1">
            <a:spLocks noGrp="1"/>
          </p:cNvSpPr>
          <p:nvPr>
            <p:ph type="sldNum" idx="12"/>
          </p:nvPr>
        </p:nvSpPr>
        <p:spPr>
          <a:xfrm>
            <a:off x="7828671" y="4767263"/>
            <a:ext cx="686679" cy="273844"/>
          </a:xfrm>
          <a:prstGeom prst="rect">
            <a:avLst/>
          </a:prstGeom>
          <a:noFill/>
          <a:ln>
            <a:noFill/>
          </a:ln>
        </p:spPr>
        <p:txBody>
          <a:bodyPr spcFirstLastPara="1" wrap="square" lIns="68575" tIns="34275" rIns="0"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5"/>
          <p:cNvPicPr preferRelativeResize="0"/>
          <p:nvPr/>
        </p:nvPicPr>
        <p:blipFill rotWithShape="1">
          <a:blip r:embed="rId2">
            <a:alphaModFix/>
          </a:blip>
          <a:srcRect/>
          <a:stretch/>
        </p:blipFill>
        <p:spPr>
          <a:xfrm>
            <a:off x="926585" y="4782839"/>
            <a:ext cx="258268" cy="258268"/>
          </a:xfrm>
          <a:prstGeom prst="rect">
            <a:avLst/>
          </a:prstGeom>
          <a:noFill/>
          <a:ln>
            <a:noFill/>
          </a:ln>
        </p:spPr>
      </p:pic>
      <p:sp>
        <p:nvSpPr>
          <p:cNvPr id="66" name="Google Shape;66;p15"/>
          <p:cNvSpPr txBox="1">
            <a:spLocks noGrp="1"/>
          </p:cNvSpPr>
          <p:nvPr>
            <p:ph type="ftr" idx="11"/>
          </p:nvPr>
        </p:nvSpPr>
        <p:spPr>
          <a:xfrm>
            <a:off x="1256421" y="4767263"/>
            <a:ext cx="30861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p:nvPr/>
        </p:nvSpPr>
        <p:spPr>
          <a:xfrm>
            <a:off x="0" y="0"/>
            <a:ext cx="695885" cy="51435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700"/>
              <a:buFont typeface="Palatino"/>
              <a:buNone/>
              <a:defRPr sz="27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70" name="Google Shape;70;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sz="1100"/>
            </a:lvl1pPr>
            <a:lvl2pPr marL="914400" lvl="1" indent="-317500" algn="l">
              <a:lnSpc>
                <a:spcPct val="90000"/>
              </a:lnSpc>
              <a:spcBef>
                <a:spcPts val="400"/>
              </a:spcBef>
              <a:spcAft>
                <a:spcPts val="0"/>
              </a:spcAft>
              <a:buClr>
                <a:srgbClr val="3F3F3F"/>
              </a:buClr>
              <a:buSzPts val="1400"/>
              <a:buChar char="•"/>
              <a:defRPr sz="1100"/>
            </a:lvl2pPr>
            <a:lvl3pPr marL="1371600" lvl="2" indent="-317500" algn="l">
              <a:lnSpc>
                <a:spcPct val="90000"/>
              </a:lnSpc>
              <a:spcBef>
                <a:spcPts val="400"/>
              </a:spcBef>
              <a:spcAft>
                <a:spcPts val="0"/>
              </a:spcAft>
              <a:buClr>
                <a:srgbClr val="3F3F3F"/>
              </a:buClr>
              <a:buSzPts val="1400"/>
              <a:buChar char="•"/>
              <a:defRPr sz="1100"/>
            </a:lvl3pPr>
            <a:lvl4pPr marL="1828800" lvl="3" indent="-317500" algn="l">
              <a:lnSpc>
                <a:spcPct val="90000"/>
              </a:lnSpc>
              <a:spcBef>
                <a:spcPts val="400"/>
              </a:spcBef>
              <a:spcAft>
                <a:spcPts val="0"/>
              </a:spcAft>
              <a:buClr>
                <a:srgbClr val="3F3F3F"/>
              </a:buClr>
              <a:buSzPts val="1400"/>
              <a:buChar char="•"/>
              <a:defRPr sz="1100"/>
            </a:lvl4pPr>
            <a:lvl5pPr marL="2286000" lvl="4" indent="-317500" algn="l">
              <a:lnSpc>
                <a:spcPct val="90000"/>
              </a:lnSpc>
              <a:spcBef>
                <a:spcPts val="400"/>
              </a:spcBef>
              <a:spcAft>
                <a:spcPts val="0"/>
              </a:spcAft>
              <a:buClr>
                <a:srgbClr val="3F3F3F"/>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71" name="Google Shape;71;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3F3F3F"/>
              </a:buClr>
              <a:buSzPts val="1400"/>
              <a:buChar char="•"/>
              <a:defRPr sz="1100"/>
            </a:lvl1pPr>
            <a:lvl2pPr marL="914400" lvl="1" indent="-317500" algn="l">
              <a:lnSpc>
                <a:spcPct val="90000"/>
              </a:lnSpc>
              <a:spcBef>
                <a:spcPts val="400"/>
              </a:spcBef>
              <a:spcAft>
                <a:spcPts val="0"/>
              </a:spcAft>
              <a:buClr>
                <a:srgbClr val="3F3F3F"/>
              </a:buClr>
              <a:buSzPts val="1400"/>
              <a:buChar char="•"/>
              <a:defRPr sz="1100"/>
            </a:lvl2pPr>
            <a:lvl3pPr marL="1371600" lvl="2" indent="-317500" algn="l">
              <a:lnSpc>
                <a:spcPct val="90000"/>
              </a:lnSpc>
              <a:spcBef>
                <a:spcPts val="400"/>
              </a:spcBef>
              <a:spcAft>
                <a:spcPts val="0"/>
              </a:spcAft>
              <a:buClr>
                <a:srgbClr val="3F3F3F"/>
              </a:buClr>
              <a:buSzPts val="1400"/>
              <a:buChar char="•"/>
              <a:defRPr sz="1100"/>
            </a:lvl3pPr>
            <a:lvl4pPr marL="1828800" lvl="3" indent="-317500" algn="l">
              <a:lnSpc>
                <a:spcPct val="90000"/>
              </a:lnSpc>
              <a:spcBef>
                <a:spcPts val="400"/>
              </a:spcBef>
              <a:spcAft>
                <a:spcPts val="0"/>
              </a:spcAft>
              <a:buClr>
                <a:srgbClr val="3F3F3F"/>
              </a:buClr>
              <a:buSzPts val="1400"/>
              <a:buChar char="•"/>
              <a:defRPr sz="1100"/>
            </a:lvl4pPr>
            <a:lvl5pPr marL="2286000" lvl="4" indent="-317500" algn="l">
              <a:lnSpc>
                <a:spcPct val="90000"/>
              </a:lnSpc>
              <a:spcBef>
                <a:spcPts val="400"/>
              </a:spcBef>
              <a:spcAft>
                <a:spcPts val="0"/>
              </a:spcAft>
              <a:buClr>
                <a:srgbClr val="3F3F3F"/>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pic>
        <p:nvPicPr>
          <p:cNvPr id="72" name="Google Shape;72;p16"/>
          <p:cNvPicPr preferRelativeResize="0"/>
          <p:nvPr/>
        </p:nvPicPr>
        <p:blipFill rotWithShape="1">
          <a:blip r:embed="rId2">
            <a:alphaModFix/>
          </a:blip>
          <a:srcRect/>
          <a:stretch/>
        </p:blipFill>
        <p:spPr>
          <a:xfrm>
            <a:off x="937136" y="4782839"/>
            <a:ext cx="258268" cy="258268"/>
          </a:xfrm>
          <a:prstGeom prst="rect">
            <a:avLst/>
          </a:prstGeom>
          <a:noFill/>
          <a:ln>
            <a:noFill/>
          </a:ln>
        </p:spPr>
      </p:pic>
      <p:sp>
        <p:nvSpPr>
          <p:cNvPr id="73" name="Google Shape;73;p16"/>
          <p:cNvSpPr txBox="1">
            <a:spLocks noGrp="1"/>
          </p:cNvSpPr>
          <p:nvPr>
            <p:ph type="sldNum" idx="12"/>
          </p:nvPr>
        </p:nvSpPr>
        <p:spPr>
          <a:xfrm>
            <a:off x="7828671" y="4767263"/>
            <a:ext cx="686679" cy="273844"/>
          </a:xfrm>
          <a:prstGeom prst="rect">
            <a:avLst/>
          </a:prstGeom>
          <a:noFill/>
          <a:ln>
            <a:noFill/>
          </a:ln>
        </p:spPr>
        <p:txBody>
          <a:bodyPr spcFirstLastPara="1" wrap="square" lIns="68575" tIns="34275" rIns="0"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6"/>
          <p:cNvSpPr txBox="1">
            <a:spLocks noGrp="1"/>
          </p:cNvSpPr>
          <p:nvPr>
            <p:ph type="ftr" idx="11"/>
          </p:nvPr>
        </p:nvSpPr>
        <p:spPr>
          <a:xfrm>
            <a:off x="1261139" y="4767263"/>
            <a:ext cx="30861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996168" y="1618072"/>
            <a:ext cx="5184000" cy="28500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SzPts val="2800"/>
              <a:buNone/>
              <a:defRPr sz="3300">
                <a:solidFill>
                  <a:schemeClr val="lt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Slide B" type="objTx">
  <p:cSld name="OBJECT_WITH_CAPTION_TEXT">
    <p:spTree>
      <p:nvGrpSpPr>
        <p:cNvPr id="1" name="Shape 77"/>
        <p:cNvGrpSpPr/>
        <p:nvPr/>
      </p:nvGrpSpPr>
      <p:grpSpPr>
        <a:xfrm>
          <a:off x="0" y="0"/>
          <a:ext cx="0" cy="0"/>
          <a:chOff x="0" y="0"/>
          <a:chExt cx="0" cy="0"/>
        </a:xfrm>
      </p:grpSpPr>
      <p:sp>
        <p:nvSpPr>
          <p:cNvPr id="78" name="Google Shape;78;p18"/>
          <p:cNvSpPr/>
          <p:nvPr/>
        </p:nvSpPr>
        <p:spPr>
          <a:xfrm>
            <a:off x="-16668" y="8334"/>
            <a:ext cx="3052500" cy="5171100"/>
          </a:xfrm>
          <a:prstGeom prst="rect">
            <a:avLst/>
          </a:prstGeom>
          <a:solidFill>
            <a:schemeClr val="dk1"/>
          </a:solidFill>
          <a:ln>
            <a:noFill/>
          </a:ln>
          <a:effectLst>
            <a:outerShdw blurRad="190500" dist="635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 </a:t>
            </a:r>
            <a:endParaRPr sz="1100"/>
          </a:p>
        </p:txBody>
      </p:sp>
      <p:sp>
        <p:nvSpPr>
          <p:cNvPr id="79" name="Google Shape;79;p18"/>
          <p:cNvSpPr/>
          <p:nvPr/>
        </p:nvSpPr>
        <p:spPr>
          <a:xfrm>
            <a:off x="-16669" y="2386960"/>
            <a:ext cx="3054000" cy="1932000"/>
          </a:xfrm>
          <a:prstGeom prst="rect">
            <a:avLst/>
          </a:prstGeom>
          <a:solidFill>
            <a:schemeClr val="lt1">
              <a:alpha val="29800"/>
            </a:schemeClr>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18"/>
          <p:cNvSpPr/>
          <p:nvPr/>
        </p:nvSpPr>
        <p:spPr>
          <a:xfrm>
            <a:off x="-16669" y="1024371"/>
            <a:ext cx="3054000" cy="1362600"/>
          </a:xfrm>
          <a:prstGeom prst="rect">
            <a:avLst/>
          </a:prstGeom>
          <a:solidFill>
            <a:schemeClr val="lt1">
              <a:alpha val="20000"/>
            </a:schemeClr>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395F8D"/>
              </a:solidFill>
              <a:latin typeface="Arial"/>
              <a:ea typeface="Arial"/>
              <a:cs typeface="Arial"/>
              <a:sym typeface="Arial"/>
            </a:endParaRPr>
          </a:p>
        </p:txBody>
      </p:sp>
      <p:sp>
        <p:nvSpPr>
          <p:cNvPr id="81" name="Google Shape;81;p18"/>
          <p:cNvSpPr txBox="1">
            <a:spLocks noGrp="1"/>
          </p:cNvSpPr>
          <p:nvPr>
            <p:ph type="title"/>
          </p:nvPr>
        </p:nvSpPr>
        <p:spPr>
          <a:xfrm>
            <a:off x="185351" y="1177964"/>
            <a:ext cx="2687700" cy="12090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SzPts val="2800"/>
              <a:buNone/>
              <a:defRPr sz="2700">
                <a:solidFill>
                  <a:schemeClr val="lt1"/>
                </a:solidFill>
              </a:defRPr>
            </a:lvl1pPr>
            <a:lvl2pPr lvl="1" algn="l" rtl="0">
              <a:lnSpc>
                <a:spcPct val="90000"/>
              </a:lnSpc>
              <a:spcBef>
                <a:spcPts val="0"/>
              </a:spcBef>
              <a:spcAft>
                <a:spcPts val="0"/>
              </a:spcAft>
              <a:buSzPts val="2800"/>
              <a:buNone/>
              <a:defRPr/>
            </a:lvl2pPr>
            <a:lvl3pPr lvl="2" algn="l" rtl="0">
              <a:lnSpc>
                <a:spcPct val="90000"/>
              </a:lnSpc>
              <a:spcBef>
                <a:spcPts val="0"/>
              </a:spcBef>
              <a:spcAft>
                <a:spcPts val="0"/>
              </a:spcAft>
              <a:buSzPts val="2800"/>
              <a:buNone/>
              <a:defRPr/>
            </a:lvl3pPr>
            <a:lvl4pPr lvl="3" algn="l" rtl="0">
              <a:lnSpc>
                <a:spcPct val="90000"/>
              </a:lnSpc>
              <a:spcBef>
                <a:spcPts val="0"/>
              </a:spcBef>
              <a:spcAft>
                <a:spcPts val="0"/>
              </a:spcAft>
              <a:buSzPts val="2800"/>
              <a:buNone/>
              <a:defRPr/>
            </a:lvl4pPr>
            <a:lvl5pPr lvl="4" algn="l" rtl="0">
              <a:lnSpc>
                <a:spcPct val="90000"/>
              </a:lnSpc>
              <a:spcBef>
                <a:spcPts val="0"/>
              </a:spcBef>
              <a:spcAft>
                <a:spcPts val="0"/>
              </a:spcAft>
              <a:buSzPts val="2800"/>
              <a:buNone/>
              <a:defRPr/>
            </a:lvl5pPr>
            <a:lvl6pPr lvl="5" algn="l" rtl="0">
              <a:lnSpc>
                <a:spcPct val="90000"/>
              </a:lnSpc>
              <a:spcBef>
                <a:spcPts val="0"/>
              </a:spcBef>
              <a:spcAft>
                <a:spcPts val="0"/>
              </a:spcAft>
              <a:buSzPts val="2800"/>
              <a:buNone/>
              <a:defRPr/>
            </a:lvl6pPr>
            <a:lvl7pPr lvl="6" algn="l" rtl="0">
              <a:lnSpc>
                <a:spcPct val="90000"/>
              </a:lnSpc>
              <a:spcBef>
                <a:spcPts val="0"/>
              </a:spcBef>
              <a:spcAft>
                <a:spcPts val="0"/>
              </a:spcAft>
              <a:buSzPts val="2800"/>
              <a:buNone/>
              <a:defRPr/>
            </a:lvl7pPr>
            <a:lvl8pPr lvl="7" algn="l" rtl="0">
              <a:lnSpc>
                <a:spcPct val="90000"/>
              </a:lnSpc>
              <a:spcBef>
                <a:spcPts val="0"/>
              </a:spcBef>
              <a:spcAft>
                <a:spcPts val="0"/>
              </a:spcAft>
              <a:buSzPts val="2800"/>
              <a:buNone/>
              <a:defRPr/>
            </a:lvl8pPr>
            <a:lvl9pPr lvl="8" algn="l" rtl="0">
              <a:lnSpc>
                <a:spcPct val="90000"/>
              </a:lnSpc>
              <a:spcBef>
                <a:spcPts val="0"/>
              </a:spcBef>
              <a:spcAft>
                <a:spcPts val="0"/>
              </a:spcAft>
              <a:buSzPts val="2800"/>
              <a:buNone/>
              <a:defRPr/>
            </a:lvl9pPr>
          </a:lstStyle>
          <a:p>
            <a:endParaRPr/>
          </a:p>
        </p:txBody>
      </p:sp>
      <p:sp>
        <p:nvSpPr>
          <p:cNvPr id="82" name="Google Shape;82;p18"/>
          <p:cNvSpPr txBox="1">
            <a:spLocks noGrp="1"/>
          </p:cNvSpPr>
          <p:nvPr>
            <p:ph type="body" idx="1"/>
          </p:nvPr>
        </p:nvSpPr>
        <p:spPr>
          <a:xfrm>
            <a:off x="185351" y="2462645"/>
            <a:ext cx="2687700" cy="1735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rgbClr val="404040"/>
              </a:buClr>
              <a:buSzPts val="1100"/>
              <a:buNone/>
              <a:defRPr sz="1100"/>
            </a:lvl2pPr>
            <a:lvl3pPr marL="1371600" lvl="2" indent="-228600" algn="l" rtl="0">
              <a:lnSpc>
                <a:spcPct val="90000"/>
              </a:lnSpc>
              <a:spcBef>
                <a:spcPts val="400"/>
              </a:spcBef>
              <a:spcAft>
                <a:spcPts val="0"/>
              </a:spcAft>
              <a:buClr>
                <a:srgbClr val="404040"/>
              </a:buClr>
              <a:buSzPts val="900"/>
              <a:buNone/>
              <a:defRPr sz="900"/>
            </a:lvl3pPr>
            <a:lvl4pPr marL="1828800" lvl="3" indent="-228600" algn="l" rtl="0">
              <a:lnSpc>
                <a:spcPct val="90000"/>
              </a:lnSpc>
              <a:spcBef>
                <a:spcPts val="400"/>
              </a:spcBef>
              <a:spcAft>
                <a:spcPts val="0"/>
              </a:spcAft>
              <a:buClr>
                <a:srgbClr val="404040"/>
              </a:buClr>
              <a:buSzPts val="800"/>
              <a:buNone/>
              <a:defRPr sz="800"/>
            </a:lvl4pPr>
            <a:lvl5pPr marL="2286000" lvl="4" indent="-228600" algn="l" rtl="0">
              <a:lnSpc>
                <a:spcPct val="90000"/>
              </a:lnSpc>
              <a:spcBef>
                <a:spcPts val="400"/>
              </a:spcBef>
              <a:spcAft>
                <a:spcPts val="0"/>
              </a:spcAft>
              <a:buClr>
                <a:srgbClr val="404040"/>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1200"/>
              </a:spcBef>
              <a:spcAft>
                <a:spcPts val="0"/>
              </a:spcAft>
              <a:buClr>
                <a:schemeClr val="dk1"/>
              </a:buClr>
              <a:buSzPts val="800"/>
              <a:buNone/>
              <a:defRPr sz="800"/>
            </a:lvl7pPr>
            <a:lvl8pPr marL="3657600" lvl="7" indent="-228600" algn="l" rtl="0">
              <a:lnSpc>
                <a:spcPct val="90000"/>
              </a:lnSpc>
              <a:spcBef>
                <a:spcPts val="1200"/>
              </a:spcBef>
              <a:spcAft>
                <a:spcPts val="0"/>
              </a:spcAft>
              <a:buClr>
                <a:schemeClr val="dk1"/>
              </a:buClr>
              <a:buSzPts val="800"/>
              <a:buNone/>
              <a:defRPr sz="800"/>
            </a:lvl8pPr>
            <a:lvl9pPr marL="4114800" lvl="8" indent="-228600" algn="l" rtl="0">
              <a:lnSpc>
                <a:spcPct val="90000"/>
              </a:lnSpc>
              <a:spcBef>
                <a:spcPts val="1200"/>
              </a:spcBef>
              <a:spcAft>
                <a:spcPts val="1200"/>
              </a:spcAft>
              <a:buClr>
                <a:schemeClr val="dk1"/>
              </a:buClr>
              <a:buSzPts val="800"/>
              <a:buNone/>
              <a:defRPr sz="800"/>
            </a:lvl9pPr>
          </a:lstStyle>
          <a:p>
            <a:endParaRPr/>
          </a:p>
        </p:txBody>
      </p:sp>
      <p:sp>
        <p:nvSpPr>
          <p:cNvPr id="83" name="Google Shape;83;p18"/>
          <p:cNvSpPr txBox="1">
            <a:spLocks noGrp="1"/>
          </p:cNvSpPr>
          <p:nvPr>
            <p:ph type="body" idx="2"/>
          </p:nvPr>
        </p:nvSpPr>
        <p:spPr>
          <a:xfrm>
            <a:off x="3345873" y="834081"/>
            <a:ext cx="4929000" cy="3818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rgbClr val="404040"/>
              </a:buClr>
              <a:buSzPts val="1800"/>
              <a:buFont typeface="Arial"/>
              <a:buNone/>
              <a:defRPr sz="1800"/>
            </a:lvl1pPr>
            <a:lvl2pPr marL="914400" lvl="1" indent="-336550" algn="l" rtl="0">
              <a:lnSpc>
                <a:spcPct val="90000"/>
              </a:lnSpc>
              <a:spcBef>
                <a:spcPts val="400"/>
              </a:spcBef>
              <a:spcAft>
                <a:spcPts val="0"/>
              </a:spcAft>
              <a:buClr>
                <a:srgbClr val="404040"/>
              </a:buClr>
              <a:buSzPts val="1700"/>
              <a:buChar char="○"/>
              <a:defRPr sz="1700"/>
            </a:lvl2pPr>
            <a:lvl3pPr marL="1371600" lvl="2" indent="-323850" algn="l" rtl="0">
              <a:lnSpc>
                <a:spcPct val="90000"/>
              </a:lnSpc>
              <a:spcBef>
                <a:spcPts val="400"/>
              </a:spcBef>
              <a:spcAft>
                <a:spcPts val="0"/>
              </a:spcAft>
              <a:buClr>
                <a:srgbClr val="404040"/>
              </a:buClr>
              <a:buSzPts val="1500"/>
              <a:buChar char="■"/>
              <a:defRPr sz="1500"/>
            </a:lvl3pPr>
            <a:lvl4pPr marL="1828800" lvl="3" indent="-317500" algn="l" rtl="0">
              <a:lnSpc>
                <a:spcPct val="90000"/>
              </a:lnSpc>
              <a:spcBef>
                <a:spcPts val="400"/>
              </a:spcBef>
              <a:spcAft>
                <a:spcPts val="0"/>
              </a:spcAft>
              <a:buClr>
                <a:srgbClr val="404040"/>
              </a:buClr>
              <a:buSzPts val="1400"/>
              <a:buChar char="●"/>
              <a:defRPr sz="1400"/>
            </a:lvl4pPr>
            <a:lvl5pPr marL="2286000" lvl="4" indent="-323850" algn="l" rtl="0">
              <a:lnSpc>
                <a:spcPct val="90000"/>
              </a:lnSpc>
              <a:spcBef>
                <a:spcPts val="400"/>
              </a:spcBef>
              <a:spcAft>
                <a:spcPts val="0"/>
              </a:spcAft>
              <a:buClr>
                <a:srgbClr val="404040"/>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1200"/>
              </a:spcBef>
              <a:spcAft>
                <a:spcPts val="0"/>
              </a:spcAft>
              <a:buClr>
                <a:schemeClr val="dk1"/>
              </a:buClr>
              <a:buSzPts val="1500"/>
              <a:buChar char="●"/>
              <a:defRPr sz="1500"/>
            </a:lvl7pPr>
            <a:lvl8pPr marL="3657600" lvl="7" indent="-323850" algn="l" rtl="0">
              <a:lnSpc>
                <a:spcPct val="90000"/>
              </a:lnSpc>
              <a:spcBef>
                <a:spcPts val="1200"/>
              </a:spcBef>
              <a:spcAft>
                <a:spcPts val="0"/>
              </a:spcAft>
              <a:buClr>
                <a:schemeClr val="dk1"/>
              </a:buClr>
              <a:buSzPts val="1500"/>
              <a:buChar char="○"/>
              <a:defRPr sz="1500"/>
            </a:lvl8pPr>
            <a:lvl9pPr marL="4114800" lvl="8" indent="-323850" algn="l" rtl="0">
              <a:lnSpc>
                <a:spcPct val="90000"/>
              </a:lnSpc>
              <a:spcBef>
                <a:spcPts val="1200"/>
              </a:spcBef>
              <a:spcAft>
                <a:spcPts val="1200"/>
              </a:spcAft>
              <a:buClr>
                <a:schemeClr val="dk1"/>
              </a:buClr>
              <a:buSzPts val="1500"/>
              <a:buChar char="■"/>
              <a:defRPr sz="1500"/>
            </a:lvl9pPr>
          </a:lstStyle>
          <a:p>
            <a:endParaRPr/>
          </a:p>
        </p:txBody>
      </p:sp>
      <p:sp>
        <p:nvSpPr>
          <p:cNvPr id="84" name="Google Shape;84;p18"/>
          <p:cNvSpPr txBox="1">
            <a:spLocks noGrp="1"/>
          </p:cNvSpPr>
          <p:nvPr>
            <p:ph type="sldNum" idx="12"/>
          </p:nvPr>
        </p:nvSpPr>
        <p:spPr>
          <a:xfrm>
            <a:off x="7417805" y="4857750"/>
            <a:ext cx="857400" cy="186000"/>
          </a:xfrm>
          <a:prstGeom prst="rect">
            <a:avLst/>
          </a:prstGeom>
          <a:noFill/>
          <a:ln>
            <a:noFill/>
          </a:ln>
        </p:spPr>
        <p:txBody>
          <a:bodyPr spcFirstLastPara="1" wrap="square" lIns="68575" tIns="34275" rIns="0" bIns="34275" anchor="ctr" anchorCtr="0">
            <a:normAutofit lnSpcReduction="20000"/>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85" name="Google Shape;85;p18"/>
          <p:cNvCxnSpPr/>
          <p:nvPr/>
        </p:nvCxnSpPr>
        <p:spPr>
          <a:xfrm>
            <a:off x="-16669" y="2422606"/>
            <a:ext cx="3052500" cy="0"/>
          </a:xfrm>
          <a:prstGeom prst="straightConnector1">
            <a:avLst/>
          </a:prstGeom>
          <a:noFill/>
          <a:ln w="38100" cap="flat" cmpd="sng">
            <a:solidFill>
              <a:schemeClr val="accent1"/>
            </a:solidFill>
            <a:prstDash val="solid"/>
            <a:miter lim="800000"/>
            <a:headEnd type="none" w="sm" len="sm"/>
            <a:tailEnd type="none" w="sm" len="sm"/>
          </a:ln>
        </p:spPr>
      </p:cxnSp>
      <p:pic>
        <p:nvPicPr>
          <p:cNvPr id="86" name="Google Shape;86;p18"/>
          <p:cNvPicPr preferRelativeResize="0"/>
          <p:nvPr/>
        </p:nvPicPr>
        <p:blipFill rotWithShape="1">
          <a:blip r:embed="rId2">
            <a:alphaModFix/>
          </a:blip>
          <a:srcRect l="9832" r="10167"/>
          <a:stretch/>
        </p:blipFill>
        <p:spPr>
          <a:xfrm flipH="1">
            <a:off x="8583643" y="22026"/>
            <a:ext cx="571499" cy="5143500"/>
          </a:xfrm>
          <a:prstGeom prst="rect">
            <a:avLst/>
          </a:prstGeom>
          <a:noFill/>
          <a:ln>
            <a:noFill/>
          </a:ln>
          <a:effectLst>
            <a:outerShdw blurRad="190500" dist="63500" dir="10800000" algn="ctr" rotWithShape="0">
              <a:srgbClr val="000000">
                <a:alpha val="40000"/>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996168" y="1618072"/>
            <a:ext cx="5184000" cy="28500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SzPts val="1100"/>
              <a:buNone/>
              <a:defRPr sz="33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Slide B" type="objTx">
  <p:cSld name="OBJECT_WITH_CAPTION_TEXT">
    <p:spTree>
      <p:nvGrpSpPr>
        <p:cNvPr id="1" name="Shape 93"/>
        <p:cNvGrpSpPr/>
        <p:nvPr/>
      </p:nvGrpSpPr>
      <p:grpSpPr>
        <a:xfrm>
          <a:off x="0" y="0"/>
          <a:ext cx="0" cy="0"/>
          <a:chOff x="0" y="0"/>
          <a:chExt cx="0" cy="0"/>
        </a:xfrm>
      </p:grpSpPr>
      <p:sp>
        <p:nvSpPr>
          <p:cNvPr id="94" name="Google Shape;94;p21"/>
          <p:cNvSpPr/>
          <p:nvPr/>
        </p:nvSpPr>
        <p:spPr>
          <a:xfrm>
            <a:off x="-16668" y="8334"/>
            <a:ext cx="3052500" cy="5171100"/>
          </a:xfrm>
          <a:prstGeom prst="rect">
            <a:avLst/>
          </a:prstGeom>
          <a:solidFill>
            <a:schemeClr val="dk1"/>
          </a:solidFill>
          <a:ln>
            <a:noFill/>
          </a:ln>
          <a:effectLst>
            <a:outerShdw blurRad="190500" dist="635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 </a:t>
            </a:r>
            <a:endParaRPr sz="1100"/>
          </a:p>
        </p:txBody>
      </p:sp>
      <p:sp>
        <p:nvSpPr>
          <p:cNvPr id="95" name="Google Shape;95;p21"/>
          <p:cNvSpPr/>
          <p:nvPr/>
        </p:nvSpPr>
        <p:spPr>
          <a:xfrm>
            <a:off x="-16669" y="2386960"/>
            <a:ext cx="3054000" cy="1932000"/>
          </a:xfrm>
          <a:prstGeom prst="rect">
            <a:avLst/>
          </a:prstGeom>
          <a:solidFill>
            <a:schemeClr val="lt1">
              <a:alpha val="29800"/>
            </a:schemeClr>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21"/>
          <p:cNvSpPr/>
          <p:nvPr/>
        </p:nvSpPr>
        <p:spPr>
          <a:xfrm>
            <a:off x="-16669" y="1024371"/>
            <a:ext cx="3054000" cy="1362600"/>
          </a:xfrm>
          <a:prstGeom prst="rect">
            <a:avLst/>
          </a:prstGeom>
          <a:solidFill>
            <a:schemeClr val="lt1">
              <a:alpha val="20000"/>
            </a:schemeClr>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395F8D"/>
              </a:solidFill>
              <a:latin typeface="Arial"/>
              <a:ea typeface="Arial"/>
              <a:cs typeface="Arial"/>
              <a:sym typeface="Arial"/>
            </a:endParaRPr>
          </a:p>
        </p:txBody>
      </p:sp>
      <p:sp>
        <p:nvSpPr>
          <p:cNvPr id="97" name="Google Shape;97;p21"/>
          <p:cNvSpPr txBox="1">
            <a:spLocks noGrp="1"/>
          </p:cNvSpPr>
          <p:nvPr>
            <p:ph type="title"/>
          </p:nvPr>
        </p:nvSpPr>
        <p:spPr>
          <a:xfrm>
            <a:off x="185351" y="1177964"/>
            <a:ext cx="2687700" cy="12090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SzPts val="1100"/>
              <a:buNone/>
              <a:defRPr sz="27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98" name="Google Shape;98;p21"/>
          <p:cNvSpPr txBox="1">
            <a:spLocks noGrp="1"/>
          </p:cNvSpPr>
          <p:nvPr>
            <p:ph type="body" idx="1"/>
          </p:nvPr>
        </p:nvSpPr>
        <p:spPr>
          <a:xfrm>
            <a:off x="185351" y="2462645"/>
            <a:ext cx="2687700" cy="1735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rgbClr val="404040"/>
              </a:buClr>
              <a:buSzPts val="1100"/>
              <a:buNone/>
              <a:defRPr sz="1100"/>
            </a:lvl2pPr>
            <a:lvl3pPr marL="1371600" lvl="2" indent="-228600" algn="l" rtl="0">
              <a:lnSpc>
                <a:spcPct val="90000"/>
              </a:lnSpc>
              <a:spcBef>
                <a:spcPts val="400"/>
              </a:spcBef>
              <a:spcAft>
                <a:spcPts val="0"/>
              </a:spcAft>
              <a:buClr>
                <a:srgbClr val="404040"/>
              </a:buClr>
              <a:buSzPts val="900"/>
              <a:buNone/>
              <a:defRPr sz="900"/>
            </a:lvl3pPr>
            <a:lvl4pPr marL="1828800" lvl="3" indent="-228600" algn="l" rtl="0">
              <a:lnSpc>
                <a:spcPct val="90000"/>
              </a:lnSpc>
              <a:spcBef>
                <a:spcPts val="400"/>
              </a:spcBef>
              <a:spcAft>
                <a:spcPts val="0"/>
              </a:spcAft>
              <a:buClr>
                <a:srgbClr val="404040"/>
              </a:buClr>
              <a:buSzPts val="800"/>
              <a:buNone/>
              <a:defRPr sz="800"/>
            </a:lvl4pPr>
            <a:lvl5pPr marL="2286000" lvl="4" indent="-228600" algn="l" rtl="0">
              <a:lnSpc>
                <a:spcPct val="90000"/>
              </a:lnSpc>
              <a:spcBef>
                <a:spcPts val="400"/>
              </a:spcBef>
              <a:spcAft>
                <a:spcPts val="0"/>
              </a:spcAft>
              <a:buClr>
                <a:srgbClr val="404040"/>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1"/>
          <p:cNvSpPr txBox="1">
            <a:spLocks noGrp="1"/>
          </p:cNvSpPr>
          <p:nvPr>
            <p:ph type="body" idx="2"/>
          </p:nvPr>
        </p:nvSpPr>
        <p:spPr>
          <a:xfrm>
            <a:off x="3345873" y="834081"/>
            <a:ext cx="4929000" cy="38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404040"/>
              </a:buClr>
              <a:buSzPts val="1800"/>
              <a:buFont typeface="Arial"/>
              <a:buNone/>
              <a:defRPr sz="1800"/>
            </a:lvl1pPr>
            <a:lvl2pPr marL="914400" lvl="1" indent="-336550" algn="l" rtl="0">
              <a:lnSpc>
                <a:spcPct val="90000"/>
              </a:lnSpc>
              <a:spcBef>
                <a:spcPts val="400"/>
              </a:spcBef>
              <a:spcAft>
                <a:spcPts val="0"/>
              </a:spcAft>
              <a:buClr>
                <a:srgbClr val="404040"/>
              </a:buClr>
              <a:buSzPts val="1700"/>
              <a:buChar char="•"/>
              <a:defRPr sz="1700"/>
            </a:lvl2pPr>
            <a:lvl3pPr marL="1371600" lvl="2" indent="-323850" algn="l" rtl="0">
              <a:lnSpc>
                <a:spcPct val="90000"/>
              </a:lnSpc>
              <a:spcBef>
                <a:spcPts val="400"/>
              </a:spcBef>
              <a:spcAft>
                <a:spcPts val="0"/>
              </a:spcAft>
              <a:buClr>
                <a:srgbClr val="404040"/>
              </a:buClr>
              <a:buSzPts val="1500"/>
              <a:buChar char="•"/>
              <a:defRPr sz="1500"/>
            </a:lvl3pPr>
            <a:lvl4pPr marL="1828800" lvl="3" indent="-317500" algn="l" rtl="0">
              <a:lnSpc>
                <a:spcPct val="90000"/>
              </a:lnSpc>
              <a:spcBef>
                <a:spcPts val="400"/>
              </a:spcBef>
              <a:spcAft>
                <a:spcPts val="0"/>
              </a:spcAft>
              <a:buClr>
                <a:srgbClr val="404040"/>
              </a:buClr>
              <a:buSzPts val="1400"/>
              <a:buChar char="•"/>
              <a:defRPr sz="1400"/>
            </a:lvl4pPr>
            <a:lvl5pPr marL="2286000" lvl="4" indent="-323850" algn="l" rtl="0">
              <a:lnSpc>
                <a:spcPct val="90000"/>
              </a:lnSpc>
              <a:spcBef>
                <a:spcPts val="400"/>
              </a:spcBef>
              <a:spcAft>
                <a:spcPts val="0"/>
              </a:spcAft>
              <a:buClr>
                <a:srgbClr val="404040"/>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0" name="Google Shape;100;p21"/>
          <p:cNvSpPr txBox="1">
            <a:spLocks noGrp="1"/>
          </p:cNvSpPr>
          <p:nvPr>
            <p:ph type="sldNum" idx="12"/>
          </p:nvPr>
        </p:nvSpPr>
        <p:spPr>
          <a:xfrm>
            <a:off x="7417805" y="4857750"/>
            <a:ext cx="857400" cy="1860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01" name="Google Shape;101;p21"/>
          <p:cNvCxnSpPr/>
          <p:nvPr/>
        </p:nvCxnSpPr>
        <p:spPr>
          <a:xfrm>
            <a:off x="-16669" y="2422606"/>
            <a:ext cx="3052500" cy="0"/>
          </a:xfrm>
          <a:prstGeom prst="straightConnector1">
            <a:avLst/>
          </a:prstGeom>
          <a:noFill/>
          <a:ln w="38100" cap="flat" cmpd="sng">
            <a:solidFill>
              <a:schemeClr val="accent1"/>
            </a:solidFill>
            <a:prstDash val="solid"/>
            <a:miter lim="800000"/>
            <a:headEnd type="none" w="sm" len="sm"/>
            <a:tailEnd type="none" w="sm" len="sm"/>
          </a:ln>
        </p:spPr>
      </p:cxnSp>
      <p:pic>
        <p:nvPicPr>
          <p:cNvPr id="102" name="Google Shape;102;p21"/>
          <p:cNvPicPr preferRelativeResize="0"/>
          <p:nvPr/>
        </p:nvPicPr>
        <p:blipFill rotWithShape="1">
          <a:blip r:embed="rId2">
            <a:alphaModFix/>
          </a:blip>
          <a:srcRect l="9832" r="10167"/>
          <a:stretch/>
        </p:blipFill>
        <p:spPr>
          <a:xfrm flipH="1">
            <a:off x="8583643" y="22026"/>
            <a:ext cx="571499" cy="5143500"/>
          </a:xfrm>
          <a:prstGeom prst="rect">
            <a:avLst/>
          </a:prstGeom>
          <a:noFill/>
          <a:ln>
            <a:noFill/>
          </a:ln>
          <a:effectLst>
            <a:outerShdw blurRad="190500" dist="63500" dir="10800000" algn="ctr"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solidFill>
                  <a:schemeClr val="dk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958238" y="1348740"/>
            <a:ext cx="3691800" cy="3293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2"/>
          <p:cNvSpPr txBox="1">
            <a:spLocks noGrp="1"/>
          </p:cNvSpPr>
          <p:nvPr>
            <p:ph type="body" idx="2"/>
          </p:nvPr>
        </p:nvSpPr>
        <p:spPr>
          <a:xfrm>
            <a:off x="4791194" y="1348740"/>
            <a:ext cx="3711600" cy="3293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22"/>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22"/>
          <p:cNvPicPr preferRelativeResize="0"/>
          <p:nvPr/>
        </p:nvPicPr>
        <p:blipFill rotWithShape="1">
          <a:blip r:embed="rId2">
            <a:alphaModFix/>
          </a:blip>
          <a:srcRect l="9832" r="10167"/>
          <a:stretch/>
        </p:blipFill>
        <p:spPr>
          <a:xfrm flipH="1">
            <a:off x="0" y="0"/>
            <a:ext cx="571499" cy="5143500"/>
          </a:xfrm>
          <a:prstGeom prst="rect">
            <a:avLst/>
          </a:prstGeom>
          <a:noFill/>
          <a:ln>
            <a:noFill/>
          </a:ln>
          <a:effectLst>
            <a:outerShdw blurRad="190500" dist="63500" algn="ctr" rotWithShape="0">
              <a:srgbClr val="000000">
                <a:alpha val="40000"/>
              </a:srgb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solidFill>
                  <a:schemeClr val="dk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11" name="Google Shape;111;p23"/>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3"/>
          <p:cNvPicPr preferRelativeResize="0"/>
          <p:nvPr/>
        </p:nvPicPr>
        <p:blipFill rotWithShape="1">
          <a:blip r:embed="rId2">
            <a:alphaModFix/>
          </a:blip>
          <a:srcRect l="9832" r="10167"/>
          <a:stretch/>
        </p:blipFill>
        <p:spPr>
          <a:xfrm flipH="1">
            <a:off x="0" y="0"/>
            <a:ext cx="571499" cy="5143500"/>
          </a:xfrm>
          <a:prstGeom prst="rect">
            <a:avLst/>
          </a:prstGeom>
          <a:noFill/>
          <a:ln>
            <a:noFill/>
          </a:ln>
          <a:effectLst>
            <a:outerShdw blurRad="190500" dist="63500" algn="ctr" rotWithShape="0">
              <a:srgbClr val="000000">
                <a:alpha val="40000"/>
              </a:srgbClr>
            </a:outerShdw>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bg>
      <p:bgPr>
        <a:solidFill>
          <a:schemeClr val="lt1"/>
        </a:solidFill>
        <a:effectLst/>
      </p:bgPr>
    </p:bg>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958238" y="273844"/>
            <a:ext cx="75570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116" name="Google Shape;116;p24"/>
          <p:cNvSpPr txBox="1">
            <a:spLocks noGrp="1"/>
          </p:cNvSpPr>
          <p:nvPr>
            <p:ph type="body" idx="1"/>
          </p:nvPr>
        </p:nvSpPr>
        <p:spPr>
          <a:xfrm>
            <a:off x="958238" y="1348740"/>
            <a:ext cx="7557000" cy="3314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a:solidFill>
                  <a:schemeClr val="lt1"/>
                </a:solidFill>
              </a:defRPr>
            </a:lvl1pPr>
            <a:lvl2pPr marL="914400" lvl="1" indent="-228600" algn="l" rtl="0">
              <a:lnSpc>
                <a:spcPct val="90000"/>
              </a:lnSpc>
              <a:spcBef>
                <a:spcPts val="400"/>
              </a:spcBef>
              <a:spcAft>
                <a:spcPts val="0"/>
              </a:spcAft>
              <a:buClr>
                <a:schemeClr val="lt1"/>
              </a:buClr>
              <a:buSzPts val="1700"/>
              <a:buNone/>
              <a:defRPr>
                <a:solidFill>
                  <a:schemeClr val="lt1"/>
                </a:solidFill>
              </a:defRPr>
            </a:lvl2pPr>
            <a:lvl3pPr marL="1371600" lvl="2" indent="-228600" algn="l" rtl="0">
              <a:lnSpc>
                <a:spcPct val="90000"/>
              </a:lnSpc>
              <a:spcBef>
                <a:spcPts val="400"/>
              </a:spcBef>
              <a:spcAft>
                <a:spcPts val="0"/>
              </a:spcAft>
              <a:buClr>
                <a:schemeClr val="lt1"/>
              </a:buClr>
              <a:buSzPts val="1500"/>
              <a:buNone/>
              <a:defRPr>
                <a:solidFill>
                  <a:schemeClr val="lt1"/>
                </a:solidFill>
              </a:defRPr>
            </a:lvl3pPr>
            <a:lvl4pPr marL="1828800" lvl="3" indent="-228600" algn="l" rtl="0">
              <a:lnSpc>
                <a:spcPct val="90000"/>
              </a:lnSpc>
              <a:spcBef>
                <a:spcPts val="400"/>
              </a:spcBef>
              <a:spcAft>
                <a:spcPts val="0"/>
              </a:spcAft>
              <a:buClr>
                <a:schemeClr val="lt1"/>
              </a:buClr>
              <a:buSzPts val="1400"/>
              <a:buNone/>
              <a:defRPr>
                <a:solidFill>
                  <a:schemeClr val="lt1"/>
                </a:solidFill>
              </a:defRPr>
            </a:lvl4pPr>
            <a:lvl5pPr marL="2286000" lvl="4" indent="-228600" algn="l" rtl="0">
              <a:lnSpc>
                <a:spcPct val="90000"/>
              </a:lnSpc>
              <a:spcBef>
                <a:spcPts val="400"/>
              </a:spcBef>
              <a:spcAft>
                <a:spcPts val="0"/>
              </a:spcAft>
              <a:buClr>
                <a:schemeClr val="lt1"/>
              </a:buClr>
              <a:buSzPts val="1400"/>
              <a:buNone/>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8" name="Google Shape;118;p24"/>
          <p:cNvPicPr preferRelativeResize="0"/>
          <p:nvPr/>
        </p:nvPicPr>
        <p:blipFill rotWithShape="1">
          <a:blip r:embed="rId2">
            <a:alphaModFix/>
          </a:blip>
          <a:srcRect l="9832" r="10167"/>
          <a:stretch/>
        </p:blipFill>
        <p:spPr>
          <a:xfrm flipH="1">
            <a:off x="0" y="0"/>
            <a:ext cx="571499" cy="5143500"/>
          </a:xfrm>
          <a:prstGeom prst="rect">
            <a:avLst/>
          </a:prstGeom>
          <a:noFill/>
          <a:ln>
            <a:noFill/>
          </a:ln>
          <a:effectLst>
            <a:outerShdw blurRad="190500" dist="63500" algn="ctr" rotWithShape="0">
              <a:srgbClr val="000000">
                <a:alpha val="40000"/>
              </a:srgb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5"/>
          <p:cNvSpPr txBox="1">
            <a:spLocks noGrp="1"/>
          </p:cNvSpPr>
          <p:nvPr>
            <p:ph type="sldNum" idx="12"/>
          </p:nvPr>
        </p:nvSpPr>
        <p:spPr>
          <a:xfrm>
            <a:off x="7723585" y="4767263"/>
            <a:ext cx="7917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26"/>
          <p:cNvSpPr txBox="1">
            <a:spLocks noGrp="1"/>
          </p:cNvSpPr>
          <p:nvPr>
            <p:ph type="ctrTitle"/>
          </p:nvPr>
        </p:nvSpPr>
        <p:spPr>
          <a:xfrm>
            <a:off x="685800" y="1028701"/>
            <a:ext cx="7848600" cy="14454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2"/>
              </a:buClr>
              <a:buSzPts val="4100"/>
              <a:buFont typeface="Arial"/>
              <a:buNone/>
              <a:defRPr sz="41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6"/>
          <p:cNvSpPr txBox="1">
            <a:spLocks noGrp="1"/>
          </p:cNvSpPr>
          <p:nvPr>
            <p:ph type="subTitle" idx="1"/>
          </p:nvPr>
        </p:nvSpPr>
        <p:spPr>
          <a:xfrm>
            <a:off x="685800" y="2628900"/>
            <a:ext cx="6400800" cy="1314600"/>
          </a:xfrm>
          <a:prstGeom prst="rect">
            <a:avLst/>
          </a:prstGeom>
          <a:noFill/>
          <a:ln>
            <a:noFill/>
          </a:ln>
        </p:spPr>
        <p:txBody>
          <a:bodyPr spcFirstLastPara="1" wrap="square" lIns="68575" tIns="34275" rIns="68575" bIns="34275" anchor="t" anchorCtr="0">
            <a:normAutofit/>
          </a:bodyPr>
          <a:lstStyle>
            <a:lvl1pPr lvl="0" algn="l" rtl="0">
              <a:spcBef>
                <a:spcPts val="400"/>
              </a:spcBef>
              <a:spcAft>
                <a:spcPts val="0"/>
              </a:spcAft>
              <a:buSzPts val="1500"/>
              <a:buNone/>
              <a:defRPr>
                <a:solidFill>
                  <a:srgbClr val="3F3F3F"/>
                </a:solidFill>
              </a:defRPr>
            </a:lvl1pPr>
            <a:lvl2pPr lvl="1" algn="ctr" rtl="0">
              <a:spcBef>
                <a:spcPts val="300"/>
              </a:spcBef>
              <a:spcAft>
                <a:spcPts val="0"/>
              </a:spcAft>
              <a:buSzPts val="1300"/>
              <a:buNone/>
              <a:defRPr>
                <a:solidFill>
                  <a:srgbClr val="888888"/>
                </a:solidFill>
              </a:defRPr>
            </a:lvl2pPr>
            <a:lvl3pPr lvl="2" algn="ctr" rtl="0">
              <a:spcBef>
                <a:spcPts val="300"/>
              </a:spcBef>
              <a:spcAft>
                <a:spcPts val="0"/>
              </a:spcAft>
              <a:buSzPts val="1200"/>
              <a:buNone/>
              <a:defRPr>
                <a:solidFill>
                  <a:srgbClr val="888888"/>
                </a:solidFill>
              </a:defRPr>
            </a:lvl3pPr>
            <a:lvl4pPr lvl="3" algn="ctr" rtl="0">
              <a:spcBef>
                <a:spcPts val="200"/>
              </a:spcBef>
              <a:spcAft>
                <a:spcPts val="0"/>
              </a:spcAft>
              <a:buSzPts val="1200"/>
              <a:buNone/>
              <a:defRPr>
                <a:solidFill>
                  <a:srgbClr val="888888"/>
                </a:solidFill>
              </a:defRPr>
            </a:lvl4pPr>
            <a:lvl5pPr lvl="4" algn="ctr" rtl="0">
              <a:spcBef>
                <a:spcPts val="200"/>
              </a:spcBef>
              <a:spcAft>
                <a:spcPts val="0"/>
              </a:spcAft>
              <a:buSzPts val="1100"/>
              <a:buNone/>
              <a:defRPr>
                <a:solidFill>
                  <a:srgbClr val="888888"/>
                </a:solidFill>
              </a:defRPr>
            </a:lvl5pPr>
            <a:lvl6pPr lvl="5" algn="ctr" rtl="0">
              <a:spcBef>
                <a:spcPts val="200"/>
              </a:spcBef>
              <a:spcAft>
                <a:spcPts val="0"/>
              </a:spcAft>
              <a:buSzPts val="1000"/>
              <a:buNone/>
              <a:defRPr>
                <a:solidFill>
                  <a:srgbClr val="888888"/>
                </a:solidFill>
              </a:defRPr>
            </a:lvl6pPr>
            <a:lvl7pPr lvl="6" algn="ctr" rtl="0">
              <a:spcBef>
                <a:spcPts val="200"/>
              </a:spcBef>
              <a:spcAft>
                <a:spcPts val="0"/>
              </a:spcAft>
              <a:buSzPts val="1000"/>
              <a:buNone/>
              <a:defRPr>
                <a:solidFill>
                  <a:srgbClr val="888888"/>
                </a:solidFill>
              </a:defRPr>
            </a:lvl7pPr>
            <a:lvl8pPr lvl="7" algn="ctr" rtl="0">
              <a:spcBef>
                <a:spcPts val="200"/>
              </a:spcBef>
              <a:spcAft>
                <a:spcPts val="0"/>
              </a:spcAft>
              <a:buSzPts val="1000"/>
              <a:buNone/>
              <a:defRPr>
                <a:solidFill>
                  <a:srgbClr val="888888"/>
                </a:solidFill>
              </a:defRPr>
            </a:lvl8pPr>
            <a:lvl9pPr lvl="8" algn="ctr" rtl="0">
              <a:spcBef>
                <a:spcPts val="200"/>
              </a:spcBef>
              <a:spcAft>
                <a:spcPts val="0"/>
              </a:spcAft>
              <a:buSzPts val="1000"/>
              <a:buNone/>
              <a:defRPr>
                <a:solidFill>
                  <a:srgbClr val="888888"/>
                </a:solidFill>
              </a:defRPr>
            </a:lvl9pPr>
          </a:lstStyle>
          <a:p>
            <a:endParaRPr/>
          </a:p>
        </p:txBody>
      </p:sp>
      <p:sp>
        <p:nvSpPr>
          <p:cNvPr id="124" name="Google Shape;124;p26"/>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5" name="Google Shape;125;p26"/>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6" name="Google Shape;126;p26"/>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27" name="Google Shape;127;p26"/>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457200" y="400050"/>
            <a:ext cx="8229600" cy="743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 name="Google Shape;130;p27"/>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normAutofit/>
          </a:bodyPr>
          <a:lstStyle>
            <a:lvl1pPr marL="457200" lvl="0" indent="-298450" algn="l" rtl="0">
              <a:spcBef>
                <a:spcPts val="300"/>
              </a:spcBef>
              <a:spcAft>
                <a:spcPts val="0"/>
              </a:spcAft>
              <a:buSzPts val="1100"/>
              <a:buChar char="•"/>
              <a:defRPr/>
            </a:lvl1pPr>
            <a:lvl2pPr marL="914400" lvl="1" indent="-298450" algn="l" rtl="0">
              <a:spcBef>
                <a:spcPts val="300"/>
              </a:spcBef>
              <a:spcAft>
                <a:spcPts val="0"/>
              </a:spcAft>
              <a:buSzPts val="1100"/>
              <a:buChar char="•"/>
              <a:defRPr/>
            </a:lvl2pPr>
            <a:lvl3pPr marL="1371600" lvl="2" indent="-304800" algn="l" rtl="0">
              <a:spcBef>
                <a:spcPts val="300"/>
              </a:spcBef>
              <a:spcAft>
                <a:spcPts val="0"/>
              </a:spcAft>
              <a:buSzPts val="12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31" name="Google Shape;131;p27"/>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2" name="Google Shape;132;p27"/>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3" name="Google Shape;133;p27"/>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57200" y="400050"/>
            <a:ext cx="8229600" cy="743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28"/>
          <p:cNvSpPr txBox="1">
            <a:spLocks noGrp="1"/>
          </p:cNvSpPr>
          <p:nvPr>
            <p:ph type="body" idx="1"/>
          </p:nvPr>
        </p:nvSpPr>
        <p:spPr>
          <a:xfrm>
            <a:off x="457200" y="1255014"/>
            <a:ext cx="4038600" cy="3538800"/>
          </a:xfrm>
          <a:prstGeom prst="rect">
            <a:avLst/>
          </a:prstGeom>
          <a:noFill/>
          <a:ln>
            <a:noFill/>
          </a:ln>
        </p:spPr>
        <p:txBody>
          <a:bodyPr spcFirstLastPara="1" wrap="square" lIns="68575" tIns="34275" rIns="68575" bIns="34275" anchor="t" anchorCtr="0">
            <a:normAutofit/>
          </a:bodyPr>
          <a:lstStyle>
            <a:lvl1pPr marL="457200" lvl="0" indent="-342900" algn="l" rtl="0">
              <a:spcBef>
                <a:spcPts val="400"/>
              </a:spcBef>
              <a:spcAft>
                <a:spcPts val="0"/>
              </a:spcAft>
              <a:buSzPts val="1800"/>
              <a:buChar char="•"/>
              <a:defRPr sz="2100"/>
            </a:lvl1pPr>
            <a:lvl2pPr marL="914400" lvl="1" indent="-323850" algn="l" rtl="0">
              <a:spcBef>
                <a:spcPts val="400"/>
              </a:spcBef>
              <a:spcAft>
                <a:spcPts val="0"/>
              </a:spcAft>
              <a:buSzPts val="1500"/>
              <a:buChar char="•"/>
              <a:defRPr sz="1800"/>
            </a:lvl2pPr>
            <a:lvl3pPr marL="1371600" lvl="2" indent="-317500" algn="l" rtl="0">
              <a:spcBef>
                <a:spcPts val="300"/>
              </a:spcBef>
              <a:spcAft>
                <a:spcPts val="0"/>
              </a:spcAft>
              <a:buSzPts val="14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sz="1400"/>
            </a:lvl6pPr>
            <a:lvl7pPr marL="3200400" lvl="6" indent="-317500" algn="l" rtl="0">
              <a:spcBef>
                <a:spcPts val="300"/>
              </a:spcBef>
              <a:spcAft>
                <a:spcPts val="0"/>
              </a:spcAft>
              <a:buSzPts val="1400"/>
              <a:buChar char="•"/>
              <a:defRPr sz="1400"/>
            </a:lvl7pPr>
            <a:lvl8pPr marL="3657600" lvl="7" indent="-317500" algn="l" rtl="0">
              <a:spcBef>
                <a:spcPts val="300"/>
              </a:spcBef>
              <a:spcAft>
                <a:spcPts val="0"/>
              </a:spcAft>
              <a:buSzPts val="1400"/>
              <a:buChar char="•"/>
              <a:defRPr sz="1400"/>
            </a:lvl8pPr>
            <a:lvl9pPr marL="4114800" lvl="8" indent="-317500" algn="l" rtl="0">
              <a:spcBef>
                <a:spcPts val="300"/>
              </a:spcBef>
              <a:spcAft>
                <a:spcPts val="0"/>
              </a:spcAft>
              <a:buSzPts val="1400"/>
              <a:buChar char="•"/>
              <a:defRPr sz="1400"/>
            </a:lvl9pPr>
          </a:lstStyle>
          <a:p>
            <a:endParaRPr/>
          </a:p>
        </p:txBody>
      </p:sp>
      <p:sp>
        <p:nvSpPr>
          <p:cNvPr id="137" name="Google Shape;137;p28"/>
          <p:cNvSpPr txBox="1">
            <a:spLocks noGrp="1"/>
          </p:cNvSpPr>
          <p:nvPr>
            <p:ph type="body" idx="2"/>
          </p:nvPr>
        </p:nvSpPr>
        <p:spPr>
          <a:xfrm>
            <a:off x="4648200" y="1255014"/>
            <a:ext cx="4038600" cy="3538800"/>
          </a:xfrm>
          <a:prstGeom prst="rect">
            <a:avLst/>
          </a:prstGeom>
          <a:noFill/>
          <a:ln>
            <a:noFill/>
          </a:ln>
        </p:spPr>
        <p:txBody>
          <a:bodyPr spcFirstLastPara="1" wrap="square" lIns="68575" tIns="34275" rIns="68575" bIns="34275" anchor="t" anchorCtr="0">
            <a:normAutofit/>
          </a:bodyPr>
          <a:lstStyle>
            <a:lvl1pPr marL="457200" lvl="0" indent="-342900" algn="l" rtl="0">
              <a:spcBef>
                <a:spcPts val="400"/>
              </a:spcBef>
              <a:spcAft>
                <a:spcPts val="0"/>
              </a:spcAft>
              <a:buSzPts val="1800"/>
              <a:buChar char="•"/>
              <a:defRPr sz="2100"/>
            </a:lvl1pPr>
            <a:lvl2pPr marL="914400" lvl="1" indent="-323850" algn="l" rtl="0">
              <a:spcBef>
                <a:spcPts val="400"/>
              </a:spcBef>
              <a:spcAft>
                <a:spcPts val="0"/>
              </a:spcAft>
              <a:buSzPts val="1500"/>
              <a:buChar char="•"/>
              <a:defRPr sz="1800"/>
            </a:lvl2pPr>
            <a:lvl3pPr marL="1371600" lvl="2" indent="-317500" algn="l" rtl="0">
              <a:spcBef>
                <a:spcPts val="300"/>
              </a:spcBef>
              <a:spcAft>
                <a:spcPts val="0"/>
              </a:spcAft>
              <a:buSzPts val="14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sz="1400"/>
            </a:lvl6pPr>
            <a:lvl7pPr marL="3200400" lvl="6" indent="-317500" algn="l" rtl="0">
              <a:spcBef>
                <a:spcPts val="300"/>
              </a:spcBef>
              <a:spcAft>
                <a:spcPts val="0"/>
              </a:spcAft>
              <a:buSzPts val="1400"/>
              <a:buChar char="•"/>
              <a:defRPr sz="1400"/>
            </a:lvl7pPr>
            <a:lvl8pPr marL="3657600" lvl="7" indent="-317500" algn="l" rtl="0">
              <a:spcBef>
                <a:spcPts val="300"/>
              </a:spcBef>
              <a:spcAft>
                <a:spcPts val="0"/>
              </a:spcAft>
              <a:buSzPts val="1400"/>
              <a:buChar char="•"/>
              <a:defRPr sz="1400"/>
            </a:lvl8pPr>
            <a:lvl9pPr marL="4114800" lvl="8" indent="-317500" algn="l" rtl="0">
              <a:spcBef>
                <a:spcPts val="300"/>
              </a:spcBef>
              <a:spcAft>
                <a:spcPts val="0"/>
              </a:spcAft>
              <a:buSzPts val="1400"/>
              <a:buChar char="•"/>
              <a:defRPr sz="1400"/>
            </a:lvl9pPr>
          </a:lstStyle>
          <a:p>
            <a:endParaRPr/>
          </a:p>
        </p:txBody>
      </p:sp>
      <p:sp>
        <p:nvSpPr>
          <p:cNvPr id="138" name="Google Shape;138;p28"/>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9" name="Google Shape;139;p28"/>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0" name="Google Shape;140;p28"/>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958454"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rgbClr val="1A7AB8"/>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89" name="Google Shape;89;p19"/>
          <p:cNvSpPr txBox="1">
            <a:spLocks noGrp="1"/>
          </p:cNvSpPr>
          <p:nvPr>
            <p:ph type="body" idx="1"/>
          </p:nvPr>
        </p:nvSpPr>
        <p:spPr>
          <a:xfrm>
            <a:off x="966788"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0" name="Google Shape;90;p1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up.org/our-work/protecting-academic-freedom/academic-freedom-and-first-amendment-2007"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cccco.edu/About-Us/Chancellors-Office/Divisions/General-Counsel/Pending-Regulatory-Action"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sites/default/files/Academic_Freedom_F20.pdf"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ccc.org/sites/default/files/Academic_Freedom_F20.pdf"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hyperlink" Target="https://www.aaup.org/reports-publications/publications/redbook" TargetMode="External"/><Relationship Id="rId3" Type="http://schemas.openxmlformats.org/officeDocument/2006/relationships/hyperlink" Target="https://www.asccc.org/sites/default/files/Academic_Freedom_F20.pdf" TargetMode="External"/><Relationship Id="rId7" Type="http://schemas.openxmlformats.org/officeDocument/2006/relationships/hyperlink" Target="https://www.asccc.org/sites/default/files/1988%20AB%201725%20Community%20College%20Reform%20Act%20(Vasconcellos).pdf"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hyperlink" Target="https://www.aaup.org/academic-unionism-statement" TargetMode="External"/><Relationship Id="rId5" Type="http://schemas.openxmlformats.org/officeDocument/2006/relationships/hyperlink" Target="https://www.aaup.org/report/1940-statement-principles-academic-freedom-and-tenure" TargetMode="External"/><Relationship Id="rId4" Type="http://schemas.openxmlformats.org/officeDocument/2006/relationships/hyperlink" Target="https://www.asccc.org/content/academic-freedom-and-equity" TargetMode="External"/><Relationship Id="rId9" Type="http://schemas.openxmlformats.org/officeDocument/2006/relationships/hyperlink" Target="https://www.asccc.org/events/april-25-2022-200pm/equity-and-anti-racism-academic-freed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ft.org/sites/default/files/academicfreedomstatement0907.pdf"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s://www.aaup.org/sites/default/files/Reichman_0.pdf" TargetMode="External"/><Relationship Id="rId5" Type="http://schemas.openxmlformats.org/officeDocument/2006/relationships/hyperlink" Target="https://www.nea.org/assets/docs/TA2017S_Messier.pdf" TargetMode="External"/><Relationship Id="rId4" Type="http://schemas.openxmlformats.org/officeDocument/2006/relationships/hyperlink" Target="https://www.aaup.org/report/statement-academic-government-institutions-engaged-collective-bargain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7" Type="http://schemas.openxmlformats.org/officeDocument/2006/relationships/hyperlink" Target="mailto:mvelez@sdccd.edu"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hyperlink" Target="mailto:stewarrl@lasc.edu" TargetMode="External"/><Relationship Id="rId5" Type="http://schemas.openxmlformats.org/officeDocument/2006/relationships/hyperlink" Target="mailto:stephanie.curry@reedleycollege.edu" TargetMode="External"/><Relationship Id="rId4" Type="http://schemas.openxmlformats.org/officeDocument/2006/relationships/hyperlink" Target="mailto:wendy.brill@canyon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aaup.org/our-work/protecting-academic-freedom/academic-freedom-and-first-amendment-2007"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1996168" y="1618072"/>
            <a:ext cx="5184000" cy="28500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SzPts val="1100"/>
              <a:buNone/>
            </a:pPr>
            <a:r>
              <a:rPr lang="en" sz="4100" dirty="0">
                <a:latin typeface="Palatino"/>
                <a:ea typeface="Palatino"/>
                <a:cs typeface="Palatino"/>
                <a:sym typeface="Palatino"/>
              </a:rPr>
              <a:t>Equity and Anti-racism in Academic Freedom </a:t>
            </a:r>
            <a:endParaRPr sz="4100" dirty="0">
              <a:latin typeface="Palatino"/>
              <a:ea typeface="Palatino"/>
              <a:cs typeface="Palatino"/>
              <a:sym typeface="Palatino"/>
            </a:endParaRPr>
          </a:p>
          <a:p>
            <a:pPr marL="0" lvl="0" indent="0" algn="ctr" rtl="0">
              <a:lnSpc>
                <a:spcPct val="90000"/>
              </a:lnSpc>
              <a:spcBef>
                <a:spcPts val="0"/>
              </a:spcBef>
              <a:spcAft>
                <a:spcPts val="0"/>
              </a:spcAft>
              <a:buSzPts val="1100"/>
              <a:buNone/>
            </a:pPr>
            <a:endParaRPr sz="4100" dirty="0">
              <a:latin typeface="Palatino"/>
              <a:ea typeface="Palatino"/>
              <a:cs typeface="Palatino"/>
              <a:sym typeface="Palatino"/>
            </a:endParaRPr>
          </a:p>
          <a:p>
            <a:pPr marL="0" lvl="0" indent="0" algn="ctr" rtl="0">
              <a:lnSpc>
                <a:spcPct val="90000"/>
              </a:lnSpc>
              <a:spcBef>
                <a:spcPts val="0"/>
              </a:spcBef>
              <a:spcAft>
                <a:spcPts val="0"/>
              </a:spcAft>
              <a:buSzPts val="1100"/>
              <a:buNone/>
            </a:pPr>
            <a:endParaRPr sz="4100" dirty="0">
              <a:latin typeface="Palatino"/>
              <a:ea typeface="Palatino"/>
              <a:cs typeface="Palatino"/>
              <a:sym typeface="Palatino"/>
            </a:endParaRPr>
          </a:p>
          <a:p>
            <a:pPr marL="0" lvl="0" indent="0" algn="ctr" rtl="0">
              <a:lnSpc>
                <a:spcPct val="90000"/>
              </a:lnSpc>
              <a:spcBef>
                <a:spcPts val="0"/>
              </a:spcBef>
              <a:spcAft>
                <a:spcPts val="0"/>
              </a:spcAft>
              <a:buSzPts val="1100"/>
              <a:buNone/>
            </a:pPr>
            <a:r>
              <a:rPr lang="en" sz="1800" dirty="0"/>
              <a:t>April 25, 2020</a:t>
            </a:r>
            <a:endParaRPr sz="1800" dirty="0"/>
          </a:p>
          <a:p>
            <a:pPr marL="0" lvl="0" indent="0" algn="ctr" rtl="0">
              <a:lnSpc>
                <a:spcPct val="90000"/>
              </a:lnSpc>
              <a:spcBef>
                <a:spcPts val="0"/>
              </a:spcBef>
              <a:spcAft>
                <a:spcPts val="0"/>
              </a:spcAft>
              <a:buSzPts val="1100"/>
              <a:buNone/>
            </a:pPr>
            <a:r>
              <a:rPr lang="en" sz="1800" dirty="0"/>
              <a:t>Webinar</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958250" y="273847"/>
            <a:ext cx="7534500" cy="583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b="1">
                <a:solidFill>
                  <a:srgbClr val="10476C"/>
                </a:solidFill>
              </a:rPr>
              <a:t>Academic Freedom is not Freedom of Speech</a:t>
            </a:r>
            <a:endParaRPr b="1">
              <a:solidFill>
                <a:srgbClr val="10476C"/>
              </a:solidFill>
            </a:endParaRPr>
          </a:p>
        </p:txBody>
      </p:sp>
      <p:sp>
        <p:nvSpPr>
          <p:cNvPr id="213" name="Google Shape;213;p38"/>
          <p:cNvSpPr txBox="1">
            <a:spLocks noGrp="1"/>
          </p:cNvSpPr>
          <p:nvPr>
            <p:ph type="body" idx="1"/>
          </p:nvPr>
        </p:nvSpPr>
        <p:spPr>
          <a:xfrm>
            <a:off x="958250" y="764327"/>
            <a:ext cx="7543800" cy="3899100"/>
          </a:xfrm>
          <a:prstGeom prst="rect">
            <a:avLst/>
          </a:prstGeom>
        </p:spPr>
        <p:txBody>
          <a:bodyPr spcFirstLastPara="1" wrap="square" lIns="68575" tIns="34275" rIns="68575" bIns="34275" anchor="t" anchorCtr="0">
            <a:noAutofit/>
          </a:bodyPr>
          <a:lstStyle/>
          <a:p>
            <a:pPr marL="76200" lvl="0" indent="0" algn="l" rtl="0">
              <a:lnSpc>
                <a:spcPct val="100000"/>
              </a:lnSpc>
              <a:spcBef>
                <a:spcPts val="800"/>
              </a:spcBef>
              <a:spcAft>
                <a:spcPts val="0"/>
              </a:spcAft>
              <a:buClr>
                <a:srgbClr val="4285F4"/>
              </a:buClr>
              <a:buSzPts val="1500"/>
              <a:buFont typeface="Arial"/>
              <a:buNone/>
            </a:pPr>
            <a:r>
              <a:rPr lang="en" sz="1300" b="1">
                <a:solidFill>
                  <a:srgbClr val="595959"/>
                </a:solidFill>
              </a:rPr>
              <a:t>Freedom of Speech </a:t>
            </a:r>
            <a:endParaRPr sz="1300" b="1">
              <a:solidFill>
                <a:srgbClr val="595959"/>
              </a:solidFill>
            </a:endParaRPr>
          </a:p>
          <a:p>
            <a:pPr marL="495300" lvl="1" indent="-209550" algn="l" rtl="0">
              <a:lnSpc>
                <a:spcPct val="100000"/>
              </a:lnSpc>
              <a:spcBef>
                <a:spcPts val="800"/>
              </a:spcBef>
              <a:spcAft>
                <a:spcPts val="0"/>
              </a:spcAft>
              <a:buClr>
                <a:srgbClr val="4285F4"/>
              </a:buClr>
              <a:buSzPts val="1500"/>
              <a:buChar char="•"/>
            </a:pPr>
            <a:r>
              <a:rPr lang="en" sz="1300">
                <a:solidFill>
                  <a:srgbClr val="595959"/>
                </a:solidFill>
              </a:rPr>
              <a:t>1</a:t>
            </a:r>
            <a:r>
              <a:rPr lang="en" sz="1300" baseline="30000">
                <a:solidFill>
                  <a:srgbClr val="595959"/>
                </a:solidFill>
              </a:rPr>
              <a:t>st</a:t>
            </a:r>
            <a:r>
              <a:rPr lang="en" sz="1300">
                <a:solidFill>
                  <a:srgbClr val="595959"/>
                </a:solidFill>
              </a:rPr>
              <a:t> amendment right for faculty </a:t>
            </a:r>
            <a:r>
              <a:rPr lang="en" sz="1300" b="1" u="sng">
                <a:solidFill>
                  <a:srgbClr val="595959"/>
                </a:solidFill>
              </a:rPr>
              <a:t>AND </a:t>
            </a:r>
            <a:r>
              <a:rPr lang="en" sz="1300">
                <a:solidFill>
                  <a:srgbClr val="595959"/>
                </a:solidFill>
              </a:rPr>
              <a:t>students</a:t>
            </a:r>
            <a:endParaRPr sz="1300">
              <a:solidFill>
                <a:srgbClr val="595959"/>
              </a:solidFill>
            </a:endParaRPr>
          </a:p>
          <a:p>
            <a:pPr marL="546100" lvl="1" indent="-260350" algn="l" rtl="0">
              <a:lnSpc>
                <a:spcPct val="100000"/>
              </a:lnSpc>
              <a:spcBef>
                <a:spcPts val="800"/>
              </a:spcBef>
              <a:spcAft>
                <a:spcPts val="0"/>
              </a:spcAft>
              <a:buClr>
                <a:srgbClr val="4285F4"/>
              </a:buClr>
              <a:buSzPts val="1500"/>
              <a:buChar char="•"/>
            </a:pPr>
            <a:r>
              <a:rPr lang="en" sz="1300">
                <a:solidFill>
                  <a:srgbClr val="595959"/>
                </a:solidFill>
              </a:rPr>
              <a:t>Restricts the right of a public institution, including a public college or university, to regulate expression</a:t>
            </a:r>
            <a:endParaRPr sz="1100">
              <a:solidFill>
                <a:srgbClr val="595959"/>
              </a:solidFill>
            </a:endParaRPr>
          </a:p>
          <a:p>
            <a:pPr marL="546100" lvl="1" indent="-260350" algn="l" rtl="0">
              <a:lnSpc>
                <a:spcPct val="100000"/>
              </a:lnSpc>
              <a:spcBef>
                <a:spcPts val="800"/>
              </a:spcBef>
              <a:spcAft>
                <a:spcPts val="0"/>
              </a:spcAft>
              <a:buClr>
                <a:srgbClr val="4285F4"/>
              </a:buClr>
              <a:buSzPts val="1500"/>
              <a:buChar char="•"/>
            </a:pPr>
            <a:r>
              <a:rPr lang="en" sz="1300">
                <a:solidFill>
                  <a:srgbClr val="595959"/>
                </a:solidFill>
              </a:rPr>
              <a:t>Instructors are not to required to provide class time for students to voice views that contradict the material being taught however, instructors are required to allow students to express opposing views and values to some extent where the instructor invites expression of students’ personal opinions and ideas</a:t>
            </a:r>
            <a:endParaRPr sz="1100">
              <a:solidFill>
                <a:srgbClr val="595959"/>
              </a:solidFill>
            </a:endParaRPr>
          </a:p>
          <a:p>
            <a:pPr marL="546100" lvl="1" indent="-260350" algn="l" rtl="0">
              <a:lnSpc>
                <a:spcPct val="100000"/>
              </a:lnSpc>
              <a:spcBef>
                <a:spcPts val="800"/>
              </a:spcBef>
              <a:spcAft>
                <a:spcPts val="0"/>
              </a:spcAft>
              <a:buClr>
                <a:srgbClr val="4285F4"/>
              </a:buClr>
              <a:buSzPts val="1500"/>
              <a:buChar char="•"/>
            </a:pPr>
            <a:r>
              <a:rPr lang="en" sz="1300">
                <a:solidFill>
                  <a:srgbClr val="595959"/>
                </a:solidFill>
              </a:rPr>
              <a:t>In the classroom, speech must be germane to the subject matter and advances an academic message (stick to your subject)</a:t>
            </a:r>
            <a:endParaRPr sz="1100">
              <a:solidFill>
                <a:srgbClr val="595959"/>
              </a:solidFill>
            </a:endParaRPr>
          </a:p>
          <a:p>
            <a:pPr marL="546100" lvl="1" indent="-260350" algn="l" rtl="0">
              <a:lnSpc>
                <a:spcPct val="100000"/>
              </a:lnSpc>
              <a:spcBef>
                <a:spcPts val="800"/>
              </a:spcBef>
              <a:spcAft>
                <a:spcPts val="0"/>
              </a:spcAft>
              <a:buClr>
                <a:srgbClr val="4285F4"/>
              </a:buClr>
              <a:buSzPts val="1500"/>
              <a:buChar char="•"/>
            </a:pPr>
            <a:r>
              <a:rPr lang="en" sz="1300" u="sng">
                <a:solidFill>
                  <a:srgbClr val="595959"/>
                </a:solidFill>
              </a:rPr>
              <a:t>Private</a:t>
            </a:r>
            <a:r>
              <a:rPr lang="en" sz="1300">
                <a:solidFill>
                  <a:srgbClr val="595959"/>
                </a:solidFill>
              </a:rPr>
              <a:t> institutions first amendment protections are often limited and </a:t>
            </a:r>
            <a:r>
              <a:rPr lang="en" sz="1300" b="1" u="sng">
                <a:solidFill>
                  <a:srgbClr val="595959"/>
                </a:solidFill>
              </a:rPr>
              <a:t>do not </a:t>
            </a:r>
            <a:r>
              <a:rPr lang="en" sz="1300">
                <a:solidFill>
                  <a:srgbClr val="595959"/>
                </a:solidFill>
              </a:rPr>
              <a:t>have the same protections as public institutions</a:t>
            </a:r>
            <a:endParaRPr sz="1100">
              <a:solidFill>
                <a:srgbClr val="595959"/>
              </a:solidFill>
            </a:endParaRPr>
          </a:p>
          <a:p>
            <a:pPr marL="546100" lvl="1" indent="-260350" algn="l" rtl="0">
              <a:lnSpc>
                <a:spcPct val="100000"/>
              </a:lnSpc>
              <a:spcBef>
                <a:spcPts val="800"/>
              </a:spcBef>
              <a:spcAft>
                <a:spcPts val="0"/>
              </a:spcAft>
              <a:buClr>
                <a:srgbClr val="4285F4"/>
              </a:buClr>
              <a:buSzPts val="1500"/>
              <a:buChar char="•"/>
            </a:pPr>
            <a:r>
              <a:rPr lang="en" sz="1300">
                <a:solidFill>
                  <a:srgbClr val="595959"/>
                </a:solidFill>
              </a:rPr>
              <a:t>Email on district server, electronic communications, and faculty pages are not necessary protected under “free speech”</a:t>
            </a:r>
            <a:endParaRPr sz="1300">
              <a:solidFill>
                <a:srgbClr val="595959"/>
              </a:solidFill>
            </a:endParaRPr>
          </a:p>
          <a:p>
            <a:pPr marL="279400" lvl="1" indent="0" algn="l" rtl="0">
              <a:lnSpc>
                <a:spcPct val="100000"/>
              </a:lnSpc>
              <a:spcBef>
                <a:spcPts val="800"/>
              </a:spcBef>
              <a:spcAft>
                <a:spcPts val="0"/>
              </a:spcAft>
              <a:buClr>
                <a:srgbClr val="4285F4"/>
              </a:buClr>
              <a:buSzPts val="1500"/>
              <a:buFont typeface="Arial"/>
              <a:buNone/>
            </a:pPr>
            <a:r>
              <a:rPr lang="en" sz="1300" u="sng">
                <a:solidFill>
                  <a:srgbClr val="1A7AB8"/>
                </a:solidFill>
                <a:hlinkClick r:id="rId3">
                  <a:extLst>
                    <a:ext uri="{A12FA001-AC4F-418D-AE19-62706E023703}">
                      <ahyp:hlinkClr xmlns:ahyp="http://schemas.microsoft.com/office/drawing/2018/hyperlinkcolor" val="tx"/>
                    </a:ext>
                  </a:extLst>
                </a:hlinkClick>
              </a:rPr>
              <a:t>https://www.aaup.org/our-work/protecting-academic-freedom/academic-freedom-and-first-amendment-2007</a:t>
            </a:r>
            <a:endParaRPr sz="1300">
              <a:solidFill>
                <a:srgbClr val="1A7AB8"/>
              </a:solidFill>
            </a:endParaRPr>
          </a:p>
          <a:p>
            <a:pPr marL="0" lvl="0" indent="0" algn="l" rtl="0">
              <a:spcBef>
                <a:spcPts val="8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rgbClr val="10476C"/>
                </a:solidFill>
              </a:rPr>
              <a:t>Equity, Curriculum and Academic Freedom </a:t>
            </a:r>
            <a:endParaRPr b="1">
              <a:solidFill>
                <a:srgbClr val="10476C"/>
              </a:solidFill>
            </a:endParaRPr>
          </a:p>
        </p:txBody>
      </p:sp>
      <p:sp>
        <p:nvSpPr>
          <p:cNvPr id="219" name="Google Shape;219;p39"/>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285750" lvl="0" indent="-323850" algn="l" rtl="0">
              <a:spcBef>
                <a:spcPts val="800"/>
              </a:spcBef>
              <a:spcAft>
                <a:spcPts val="0"/>
              </a:spcAft>
              <a:buClr>
                <a:srgbClr val="595959"/>
              </a:buClr>
              <a:buSzPts val="1500"/>
              <a:buAutoNum type="arabicParenR"/>
            </a:pPr>
            <a:r>
              <a:rPr lang="en" sz="1500">
                <a:solidFill>
                  <a:srgbClr val="595959"/>
                </a:solidFill>
              </a:rPr>
              <a:t>Role of the COR </a:t>
            </a:r>
            <a:endParaRPr sz="1500">
              <a:solidFill>
                <a:srgbClr val="595959"/>
              </a:solidFill>
            </a:endParaRPr>
          </a:p>
          <a:p>
            <a:pPr marL="742950" lvl="0" indent="-323850" algn="l" rtl="0">
              <a:spcBef>
                <a:spcPts val="0"/>
              </a:spcBef>
              <a:spcAft>
                <a:spcPts val="0"/>
              </a:spcAft>
              <a:buClr>
                <a:srgbClr val="595959"/>
              </a:buClr>
              <a:buSzPts val="1500"/>
              <a:buChar char="•"/>
            </a:pPr>
            <a:r>
              <a:rPr lang="en" sz="1500">
                <a:solidFill>
                  <a:srgbClr val="595959"/>
                </a:solidFill>
              </a:rPr>
              <a:t>Instructors must teach to the COR </a:t>
            </a:r>
            <a:endParaRPr sz="1500">
              <a:solidFill>
                <a:srgbClr val="595959"/>
              </a:solidFill>
            </a:endParaRPr>
          </a:p>
          <a:p>
            <a:pPr marL="742950" lvl="0" indent="-323850" algn="l" rtl="0">
              <a:spcBef>
                <a:spcPts val="0"/>
              </a:spcBef>
              <a:spcAft>
                <a:spcPts val="0"/>
              </a:spcAft>
              <a:buClr>
                <a:srgbClr val="595959"/>
              </a:buClr>
              <a:buSzPts val="1500"/>
              <a:buChar char="•"/>
            </a:pPr>
            <a:r>
              <a:rPr lang="en" sz="1500">
                <a:solidFill>
                  <a:srgbClr val="595959"/>
                </a:solidFill>
              </a:rPr>
              <a:t>Use of Academic Freedom to develop COR </a:t>
            </a:r>
            <a:endParaRPr sz="1500">
              <a:solidFill>
                <a:srgbClr val="595959"/>
              </a:solidFill>
            </a:endParaRPr>
          </a:p>
          <a:p>
            <a:pPr marL="742950" lvl="0" indent="-323850" algn="l" rtl="0">
              <a:spcBef>
                <a:spcPts val="0"/>
              </a:spcBef>
              <a:spcAft>
                <a:spcPts val="0"/>
              </a:spcAft>
              <a:buClr>
                <a:srgbClr val="595959"/>
              </a:buClr>
              <a:buSzPts val="1500"/>
              <a:buChar char="•"/>
            </a:pPr>
            <a:r>
              <a:rPr lang="en" sz="1500">
                <a:solidFill>
                  <a:srgbClr val="595959"/>
                </a:solidFill>
              </a:rPr>
              <a:t>Equity in the COR. </a:t>
            </a:r>
            <a:endParaRPr sz="1500">
              <a:solidFill>
                <a:srgbClr val="595959"/>
              </a:solidFill>
            </a:endParaRPr>
          </a:p>
          <a:p>
            <a:pPr marL="0" lvl="0" indent="0" algn="l" rtl="0">
              <a:spcBef>
                <a:spcPts val="800"/>
              </a:spcBef>
              <a:spcAft>
                <a:spcPts val="0"/>
              </a:spcAft>
              <a:buClr>
                <a:schemeClr val="accent4"/>
              </a:buClr>
              <a:buSzPts val="1100"/>
              <a:buFont typeface="Arial"/>
              <a:buNone/>
            </a:pPr>
            <a:r>
              <a:rPr lang="en" sz="1500" u="sng">
                <a:solidFill>
                  <a:srgbClr val="595959"/>
                </a:solidFill>
                <a:hlinkClick r:id="rId3">
                  <a:extLst>
                    <a:ext uri="{A12FA001-AC4F-418D-AE19-62706E023703}">
                      <ahyp:hlinkClr xmlns:ahyp="http://schemas.microsoft.com/office/drawing/2018/hyperlinkcolor" val="tx"/>
                    </a:ext>
                  </a:extLst>
                </a:hlinkClick>
              </a:rPr>
              <a:t>Resolution 9.01 Fall 2021</a:t>
            </a:r>
            <a:endParaRPr sz="1500">
              <a:solidFill>
                <a:srgbClr val="595959"/>
              </a:solidFill>
            </a:endParaRPr>
          </a:p>
          <a:p>
            <a:pPr marL="457200" lvl="0" indent="0" algn="l" rtl="0">
              <a:spcBef>
                <a:spcPts val="800"/>
              </a:spcBef>
              <a:spcAft>
                <a:spcPts val="0"/>
              </a:spcAft>
              <a:buClr>
                <a:schemeClr val="accent4"/>
              </a:buClr>
              <a:buSzPts val="1100"/>
              <a:buFont typeface="Arial"/>
              <a:buNone/>
            </a:pPr>
            <a:r>
              <a:rPr lang="en" sz="1500" i="1">
                <a:solidFill>
                  <a:srgbClr val="595959"/>
                </a:solidFill>
                <a:highlight>
                  <a:schemeClr val="lt1"/>
                </a:highlight>
              </a:rPr>
              <a:t>Resolved, That the Academic Senate for California Community Colleges work with the California Community Colleges Chancellor’s Office to revise California Code of Regulations Title 5 including section 55002 titled “Standards and Criteria for Courses” to include a component of culturally responsive curriculum, equity mindedness and anti-racism integrated into the COR that allows for local control on how that requirement is fulfilled;</a:t>
            </a:r>
            <a:endParaRPr sz="1500" i="1">
              <a:solidFill>
                <a:srgbClr val="595959"/>
              </a:solidFill>
            </a:endParaRPr>
          </a:p>
          <a:p>
            <a:pPr marL="285750" lvl="0" indent="-323850" algn="l" rtl="0">
              <a:spcBef>
                <a:spcPts val="800"/>
              </a:spcBef>
              <a:spcAft>
                <a:spcPts val="0"/>
              </a:spcAft>
              <a:buClr>
                <a:srgbClr val="595959"/>
              </a:buClr>
              <a:buSzPts val="1500"/>
              <a:buAutoNum type="arabicParenR"/>
            </a:pPr>
            <a:r>
              <a:rPr lang="en" sz="1500">
                <a:solidFill>
                  <a:srgbClr val="595959"/>
                </a:solidFill>
              </a:rPr>
              <a:t>Role of the Curriculum Committee </a:t>
            </a:r>
            <a:endParaRPr sz="1500">
              <a:solidFill>
                <a:srgbClr val="595959"/>
              </a:solidFill>
            </a:endParaRPr>
          </a:p>
          <a:p>
            <a:pPr marL="914400" lvl="1" indent="-323850" algn="l" rtl="0">
              <a:spcBef>
                <a:spcPts val="0"/>
              </a:spcBef>
              <a:spcAft>
                <a:spcPts val="0"/>
              </a:spcAft>
              <a:buClr>
                <a:srgbClr val="595959"/>
              </a:buClr>
              <a:buSzPts val="1500"/>
              <a:buChar char="•"/>
            </a:pPr>
            <a:r>
              <a:rPr lang="en" sz="1500">
                <a:solidFill>
                  <a:srgbClr val="595959"/>
                </a:solidFill>
              </a:rPr>
              <a:t>Review local Academic Freedom Policy</a:t>
            </a:r>
            <a:endParaRPr sz="1500">
              <a:solidFill>
                <a:srgbClr val="595959"/>
              </a:solidFill>
            </a:endParaRPr>
          </a:p>
          <a:p>
            <a:pPr marL="914400" lvl="1" indent="-323850" algn="l" rtl="0">
              <a:spcBef>
                <a:spcPts val="0"/>
              </a:spcBef>
              <a:spcAft>
                <a:spcPts val="0"/>
              </a:spcAft>
              <a:buClr>
                <a:srgbClr val="595959"/>
              </a:buClr>
              <a:buSzPts val="1500"/>
              <a:buChar char="•"/>
            </a:pPr>
            <a:r>
              <a:rPr lang="en" sz="1500">
                <a:solidFill>
                  <a:srgbClr val="595959"/>
                </a:solidFill>
              </a:rPr>
              <a:t>Provide/Support Academic Freedom Professional Devleopment </a:t>
            </a:r>
            <a:endParaRPr sz="1500">
              <a:solidFill>
                <a:srgbClr val="595959"/>
              </a:solidFill>
            </a:endParaRPr>
          </a:p>
          <a:p>
            <a:pPr marL="914400" lvl="1" indent="-323850" algn="l" rtl="0">
              <a:spcBef>
                <a:spcPts val="0"/>
              </a:spcBef>
              <a:spcAft>
                <a:spcPts val="0"/>
              </a:spcAft>
              <a:buClr>
                <a:srgbClr val="595959"/>
              </a:buClr>
              <a:buSzPts val="1500"/>
              <a:buChar char="•"/>
            </a:pPr>
            <a:r>
              <a:rPr lang="en" sz="1500">
                <a:solidFill>
                  <a:srgbClr val="595959"/>
                </a:solidFill>
              </a:rPr>
              <a:t>Support open conversations about equity and academic freedom.  </a:t>
            </a:r>
            <a:endParaRPr sz="150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185344" y="1211382"/>
            <a:ext cx="2687700" cy="27516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2"/>
              </a:buClr>
              <a:buSzPct val="111111"/>
              <a:buFont typeface="Arial"/>
              <a:buNone/>
            </a:pPr>
            <a:endParaRPr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r>
              <a:rPr lang="en" sz="3000" b="1"/>
              <a:t>ACADEMIC FREEDOM: </a:t>
            </a:r>
            <a:endParaRPr sz="3000"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33333"/>
              <a:buFont typeface="Arial"/>
              <a:buNone/>
            </a:pPr>
            <a:r>
              <a:rPr lang="en" b="1"/>
              <a:t>Protecting Academic Freedom and Tenure </a:t>
            </a:r>
            <a:endParaRPr b="1"/>
          </a:p>
          <a:p>
            <a:pPr marL="0" lvl="0" indent="0" algn="l" rtl="0">
              <a:spcBef>
                <a:spcPts val="0"/>
              </a:spcBef>
              <a:spcAft>
                <a:spcPts val="0"/>
              </a:spcAft>
              <a:buClr>
                <a:schemeClr val="dk2"/>
              </a:buClr>
              <a:buSzPct val="133333"/>
              <a:buFont typeface="Arial"/>
              <a:buNone/>
            </a:pPr>
            <a:endParaRPr b="1"/>
          </a:p>
        </p:txBody>
      </p:sp>
      <p:sp>
        <p:nvSpPr>
          <p:cNvPr id="227" name="Google Shape;227;p40"/>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228" name="Google Shape;228;p40"/>
          <p:cNvSpPr txBox="1">
            <a:spLocks noGrp="1"/>
          </p:cNvSpPr>
          <p:nvPr>
            <p:ph type="body" idx="2"/>
          </p:nvPr>
        </p:nvSpPr>
        <p:spPr>
          <a:xfrm>
            <a:off x="3345873" y="834081"/>
            <a:ext cx="4929000" cy="3818700"/>
          </a:xfrm>
          <a:prstGeom prst="rect">
            <a:avLst/>
          </a:prstGeom>
        </p:spPr>
        <p:txBody>
          <a:bodyPr spcFirstLastPara="1" wrap="square" lIns="68575" tIns="34275" rIns="68575" bIns="34275" anchor="t" anchorCtr="0">
            <a:noAutofit/>
          </a:bodyPr>
          <a:lstStyle/>
          <a:p>
            <a:pPr marL="342900" lvl="0" indent="-311150" algn="l" rtl="0">
              <a:spcBef>
                <a:spcPts val="800"/>
              </a:spcBef>
              <a:spcAft>
                <a:spcPts val="0"/>
              </a:spcAft>
              <a:buClr>
                <a:srgbClr val="595959"/>
              </a:buClr>
              <a:buSzPts val="2300"/>
              <a:buFont typeface="Calibri"/>
              <a:buChar char="●"/>
            </a:pPr>
            <a:r>
              <a:rPr lang="en" sz="2300">
                <a:solidFill>
                  <a:srgbClr val="595959"/>
                </a:solidFill>
                <a:latin typeface="Calibri"/>
                <a:ea typeface="Calibri"/>
                <a:cs typeface="Calibri"/>
                <a:sym typeface="Calibri"/>
              </a:rPr>
              <a:t>Tenure is the primary safeguard of academic freedom.</a:t>
            </a:r>
            <a:endParaRPr sz="2300">
              <a:solidFill>
                <a:srgbClr val="595959"/>
              </a:solidFill>
              <a:latin typeface="Calibri"/>
              <a:ea typeface="Calibri"/>
              <a:cs typeface="Calibri"/>
              <a:sym typeface="Calibri"/>
            </a:endParaRPr>
          </a:p>
          <a:p>
            <a:pPr marL="342900" lvl="0" indent="0" algn="l" rtl="0">
              <a:spcBef>
                <a:spcPts val="800"/>
              </a:spcBef>
              <a:spcAft>
                <a:spcPts val="0"/>
              </a:spcAft>
              <a:buClr>
                <a:schemeClr val="accent4"/>
              </a:buClr>
              <a:buSzPts val="1800"/>
              <a:buFont typeface="Arial"/>
              <a:buNone/>
            </a:pPr>
            <a:endParaRPr sz="1400">
              <a:solidFill>
                <a:srgbClr val="595959"/>
              </a:solidFill>
              <a:latin typeface="Calibri"/>
              <a:ea typeface="Calibri"/>
              <a:cs typeface="Calibri"/>
              <a:sym typeface="Calibri"/>
            </a:endParaRPr>
          </a:p>
          <a:p>
            <a:pPr marL="342900" lvl="0" indent="-311150" algn="l" rtl="0">
              <a:spcBef>
                <a:spcPts val="800"/>
              </a:spcBef>
              <a:spcAft>
                <a:spcPts val="0"/>
              </a:spcAft>
              <a:buClr>
                <a:srgbClr val="595959"/>
              </a:buClr>
              <a:buSzPts val="2300"/>
              <a:buFont typeface="Calibri"/>
              <a:buChar char="●"/>
            </a:pPr>
            <a:r>
              <a:rPr lang="en" sz="2300">
                <a:solidFill>
                  <a:srgbClr val="595959"/>
                </a:solidFill>
                <a:latin typeface="Calibri"/>
                <a:ea typeface="Calibri"/>
                <a:cs typeface="Calibri"/>
                <a:sym typeface="Calibri"/>
              </a:rPr>
              <a:t>However, “approximately 70% of faculty within the system and do not have the protections of  tenure status...This weakening of tenure adversely affects the protection and benefits of academic freedom, including participation in governance, for all faculty. “</a:t>
            </a:r>
            <a:endParaRPr sz="2300">
              <a:solidFill>
                <a:srgbClr val="595959"/>
              </a:solidFill>
              <a:latin typeface="Calibri"/>
              <a:ea typeface="Calibri"/>
              <a:cs typeface="Calibri"/>
              <a:sym typeface="Calibri"/>
            </a:endParaRPr>
          </a:p>
          <a:p>
            <a:pPr marL="0" lvl="0" indent="0" algn="r" rtl="0">
              <a:spcBef>
                <a:spcPts val="800"/>
              </a:spcBef>
              <a:spcAft>
                <a:spcPts val="0"/>
              </a:spcAft>
              <a:buNone/>
            </a:pPr>
            <a:r>
              <a:rPr lang="en" sz="1400">
                <a:solidFill>
                  <a:srgbClr val="595959"/>
                </a:solidFill>
                <a:latin typeface="Calibri"/>
                <a:ea typeface="Calibri"/>
                <a:cs typeface="Calibri"/>
                <a:sym typeface="Calibri"/>
              </a:rPr>
              <a:t>(Protecting the Future of Academic Freedom, 19)</a:t>
            </a:r>
            <a:endParaRPr sz="2300">
              <a:solidFill>
                <a:srgbClr val="595959"/>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185344" y="906582"/>
            <a:ext cx="2687700" cy="27516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2"/>
              </a:buClr>
              <a:buSzPct val="111111"/>
              <a:buFont typeface="Arial"/>
              <a:buNone/>
            </a:pPr>
            <a:endParaRPr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r>
              <a:rPr lang="en" sz="3000" b="1"/>
              <a:t>ACADEMIC FREEDOM: </a:t>
            </a:r>
            <a:endParaRPr sz="3000"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accent4"/>
              </a:buClr>
              <a:buSzPct val="40740"/>
              <a:buFont typeface="Arial"/>
              <a:buNone/>
            </a:pPr>
            <a:r>
              <a:rPr lang="en" b="1"/>
              <a:t>Academic Freedom and Evaluations</a:t>
            </a:r>
            <a:endParaRPr b="1"/>
          </a:p>
          <a:p>
            <a:pPr marL="0" lvl="0" indent="0" algn="l" rtl="0">
              <a:spcBef>
                <a:spcPts val="0"/>
              </a:spcBef>
              <a:spcAft>
                <a:spcPts val="0"/>
              </a:spcAft>
              <a:buClr>
                <a:schemeClr val="dk2"/>
              </a:buClr>
              <a:buSzPct val="133333"/>
              <a:buFont typeface="Arial"/>
              <a:buNone/>
            </a:pPr>
            <a:endParaRPr b="1"/>
          </a:p>
        </p:txBody>
      </p:sp>
      <p:sp>
        <p:nvSpPr>
          <p:cNvPr id="236" name="Google Shape;236;p41"/>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237" name="Google Shape;237;p41"/>
          <p:cNvSpPr txBox="1">
            <a:spLocks noGrp="1"/>
          </p:cNvSpPr>
          <p:nvPr>
            <p:ph type="body" idx="2"/>
          </p:nvPr>
        </p:nvSpPr>
        <p:spPr>
          <a:xfrm>
            <a:off x="3345875" y="540625"/>
            <a:ext cx="4929000" cy="4112100"/>
          </a:xfrm>
          <a:prstGeom prst="rect">
            <a:avLst/>
          </a:prstGeom>
        </p:spPr>
        <p:txBody>
          <a:bodyPr spcFirstLastPara="1" wrap="square" lIns="68575" tIns="34275" rIns="68575" bIns="34275" anchor="t" anchorCtr="0">
            <a:noAutofit/>
          </a:bodyPr>
          <a:lstStyle/>
          <a:p>
            <a:pPr marL="342900" lvl="0" indent="-298450" algn="l" rtl="0">
              <a:spcBef>
                <a:spcPts val="800"/>
              </a:spcBef>
              <a:spcAft>
                <a:spcPts val="0"/>
              </a:spcAft>
              <a:buClr>
                <a:srgbClr val="595959"/>
              </a:buClr>
              <a:buSzPts val="2100"/>
              <a:buFont typeface="Calibri"/>
              <a:buChar char="●"/>
            </a:pPr>
            <a:r>
              <a:rPr lang="en" sz="2100">
                <a:solidFill>
                  <a:srgbClr val="595959"/>
                </a:solidFill>
                <a:latin typeface="Calibri"/>
                <a:ea typeface="Calibri"/>
                <a:cs typeface="Calibri"/>
                <a:sym typeface="Calibri"/>
              </a:rPr>
              <a:t>Although colleges have academic freedom policies and some unions have negotiated language into the contract, it may not be enough as faculty face direct threats to academic freedom.</a:t>
            </a:r>
            <a:endParaRPr sz="2100">
              <a:solidFill>
                <a:srgbClr val="595959"/>
              </a:solidFill>
              <a:latin typeface="Calibri"/>
              <a:ea typeface="Calibri"/>
              <a:cs typeface="Calibri"/>
              <a:sym typeface="Calibri"/>
            </a:endParaRPr>
          </a:p>
          <a:p>
            <a:pPr marL="685800" lvl="1" indent="-298450" algn="l" rtl="0">
              <a:spcBef>
                <a:spcPts val="1000"/>
              </a:spcBef>
              <a:spcAft>
                <a:spcPts val="0"/>
              </a:spcAft>
              <a:buClr>
                <a:srgbClr val="595959"/>
              </a:buClr>
              <a:buSzPts val="2100"/>
              <a:buFont typeface="Calibri"/>
              <a:buChar char="○"/>
            </a:pPr>
            <a:r>
              <a:rPr lang="en" sz="2100">
                <a:solidFill>
                  <a:srgbClr val="595959"/>
                </a:solidFill>
                <a:latin typeface="Calibri"/>
                <a:ea typeface="Calibri"/>
                <a:cs typeface="Calibri"/>
                <a:sym typeface="Calibri"/>
              </a:rPr>
              <a:t>For part time faculty</a:t>
            </a:r>
            <a:endParaRPr sz="2100">
              <a:solidFill>
                <a:srgbClr val="595959"/>
              </a:solidFill>
              <a:latin typeface="Calibri"/>
              <a:ea typeface="Calibri"/>
              <a:cs typeface="Calibri"/>
              <a:sym typeface="Calibri"/>
            </a:endParaRPr>
          </a:p>
          <a:p>
            <a:pPr marL="1028700" lvl="2" indent="-298450" algn="l" rtl="0">
              <a:spcBef>
                <a:spcPts val="1000"/>
              </a:spcBef>
              <a:spcAft>
                <a:spcPts val="0"/>
              </a:spcAft>
              <a:buClr>
                <a:srgbClr val="595959"/>
              </a:buClr>
              <a:buSzPts val="2100"/>
              <a:buFont typeface="Calibri"/>
              <a:buChar char="■"/>
            </a:pPr>
            <a:r>
              <a:rPr lang="en" sz="2100">
                <a:solidFill>
                  <a:srgbClr val="595959"/>
                </a:solidFill>
                <a:latin typeface="Calibri"/>
                <a:ea typeface="Calibri"/>
                <a:cs typeface="Calibri"/>
                <a:sym typeface="Calibri"/>
              </a:rPr>
              <a:t>Threats of job loss if violations of academic freedom are called out or grieved.</a:t>
            </a:r>
            <a:endParaRPr sz="2100">
              <a:solidFill>
                <a:srgbClr val="595959"/>
              </a:solidFill>
              <a:latin typeface="Calibri"/>
              <a:ea typeface="Calibri"/>
              <a:cs typeface="Calibri"/>
              <a:sym typeface="Calibri"/>
            </a:endParaRPr>
          </a:p>
          <a:p>
            <a:pPr marL="1028700" lvl="2" indent="-298450" algn="l" rtl="0">
              <a:spcBef>
                <a:spcPts val="1000"/>
              </a:spcBef>
              <a:spcAft>
                <a:spcPts val="0"/>
              </a:spcAft>
              <a:buClr>
                <a:srgbClr val="595959"/>
              </a:buClr>
              <a:buSzPts val="2100"/>
              <a:buFont typeface="Calibri"/>
              <a:buChar char="■"/>
            </a:pPr>
            <a:r>
              <a:rPr lang="en" sz="2100">
                <a:solidFill>
                  <a:srgbClr val="595959"/>
                </a:solidFill>
                <a:latin typeface="Calibri"/>
                <a:ea typeface="Calibri"/>
                <a:cs typeface="Calibri"/>
                <a:sym typeface="Calibri"/>
              </a:rPr>
              <a:t>No or minimal compensation for shared governance.</a:t>
            </a:r>
            <a:endParaRPr sz="2100">
              <a:solidFill>
                <a:srgbClr val="595959"/>
              </a:solidFill>
              <a:latin typeface="Calibri"/>
              <a:ea typeface="Calibri"/>
              <a:cs typeface="Calibri"/>
              <a:sym typeface="Calibri"/>
            </a:endParaRPr>
          </a:p>
          <a:p>
            <a:pPr marL="685800" lvl="1" indent="-298450" algn="l" rtl="0">
              <a:spcBef>
                <a:spcPts val="1000"/>
              </a:spcBef>
              <a:spcAft>
                <a:spcPts val="1000"/>
              </a:spcAft>
              <a:buClr>
                <a:srgbClr val="595959"/>
              </a:buClr>
              <a:buSzPts val="2100"/>
              <a:buFont typeface="Calibri"/>
              <a:buChar char="○"/>
            </a:pPr>
            <a:r>
              <a:rPr lang="en" sz="2100">
                <a:solidFill>
                  <a:srgbClr val="595959"/>
                </a:solidFill>
                <a:latin typeface="Calibri"/>
                <a:ea typeface="Calibri"/>
                <a:cs typeface="Calibri"/>
                <a:sym typeface="Calibri"/>
              </a:rPr>
              <a:t>Burden of governance falls to full time faculty</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185344" y="830382"/>
            <a:ext cx="2687700" cy="27516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2"/>
              </a:buClr>
              <a:buSzPct val="111111"/>
              <a:buFont typeface="Arial"/>
              <a:buNone/>
            </a:pPr>
            <a:endParaRPr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endParaRPr sz="3000" b="1"/>
          </a:p>
          <a:p>
            <a:pPr marL="0" lvl="0" indent="0" algn="l" rtl="0">
              <a:spcBef>
                <a:spcPts val="0"/>
              </a:spcBef>
              <a:spcAft>
                <a:spcPts val="0"/>
              </a:spcAft>
              <a:buClr>
                <a:schemeClr val="dk2"/>
              </a:buClr>
              <a:buSzPct val="120000"/>
              <a:buFont typeface="Arial"/>
              <a:buNone/>
            </a:pPr>
            <a:r>
              <a:rPr lang="en" sz="3000" b="1"/>
              <a:t>ACADEMIC FREEDOM: </a:t>
            </a:r>
            <a:endParaRPr sz="3000" b="1"/>
          </a:p>
          <a:p>
            <a:pPr marL="0" lvl="0" indent="0" algn="l" rtl="0">
              <a:spcBef>
                <a:spcPts val="0"/>
              </a:spcBef>
              <a:spcAft>
                <a:spcPts val="0"/>
              </a:spcAft>
              <a:buClr>
                <a:schemeClr val="dk2"/>
              </a:buClr>
              <a:buSzPct val="133333"/>
              <a:buFont typeface="Arial"/>
              <a:buNone/>
            </a:pPr>
            <a:endParaRPr b="1"/>
          </a:p>
          <a:p>
            <a:pPr marL="0" lvl="0" indent="0" algn="l" rtl="0">
              <a:spcBef>
                <a:spcPts val="0"/>
              </a:spcBef>
              <a:spcAft>
                <a:spcPts val="0"/>
              </a:spcAft>
              <a:buClr>
                <a:schemeClr val="dk2"/>
              </a:buClr>
              <a:buSzPct val="133333"/>
              <a:buFont typeface="Arial"/>
              <a:buNone/>
            </a:pPr>
            <a:r>
              <a:rPr lang="en" b="1"/>
              <a:t>Protecting Academic Freedom and Tenure </a:t>
            </a:r>
            <a:endParaRPr b="1"/>
          </a:p>
          <a:p>
            <a:pPr marL="0" lvl="0" indent="0" algn="l" rtl="0">
              <a:spcBef>
                <a:spcPts val="0"/>
              </a:spcBef>
              <a:spcAft>
                <a:spcPts val="0"/>
              </a:spcAft>
              <a:buClr>
                <a:schemeClr val="dk2"/>
              </a:buClr>
              <a:buSzPct val="133333"/>
              <a:buFont typeface="Arial"/>
              <a:buNone/>
            </a:pPr>
            <a:endParaRPr b="1"/>
          </a:p>
        </p:txBody>
      </p:sp>
      <p:sp>
        <p:nvSpPr>
          <p:cNvPr id="245" name="Google Shape;245;p42"/>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246" name="Google Shape;246;p42"/>
          <p:cNvSpPr txBox="1">
            <a:spLocks noGrp="1"/>
          </p:cNvSpPr>
          <p:nvPr>
            <p:ph type="body" idx="2"/>
          </p:nvPr>
        </p:nvSpPr>
        <p:spPr>
          <a:xfrm>
            <a:off x="3345875" y="540625"/>
            <a:ext cx="4929000" cy="4112100"/>
          </a:xfrm>
          <a:prstGeom prst="rect">
            <a:avLst/>
          </a:prstGeom>
        </p:spPr>
        <p:txBody>
          <a:bodyPr spcFirstLastPara="1" wrap="square" lIns="68575" tIns="34275" rIns="68575" bIns="34275" anchor="t" anchorCtr="0">
            <a:noAutofit/>
          </a:bodyPr>
          <a:lstStyle/>
          <a:p>
            <a:pPr marL="342900" lvl="0" indent="-304800" algn="l" rtl="0">
              <a:spcBef>
                <a:spcPts val="800"/>
              </a:spcBef>
              <a:spcAft>
                <a:spcPts val="0"/>
              </a:spcAft>
              <a:buClr>
                <a:srgbClr val="595959"/>
              </a:buClr>
              <a:buSzPts val="2200"/>
              <a:buFont typeface="Calibri"/>
              <a:buChar char="●"/>
            </a:pPr>
            <a:r>
              <a:rPr lang="en" sz="2200">
                <a:solidFill>
                  <a:srgbClr val="595959"/>
                </a:solidFill>
                <a:latin typeface="Calibri"/>
                <a:ea typeface="Calibri"/>
                <a:cs typeface="Calibri"/>
                <a:sym typeface="Calibri"/>
              </a:rPr>
              <a:t>The demographic changes on our campuses have introduced diverse concepts and ideas into an academic environment that has and continues to be dominated by patriarchal euro-centric paradigms. </a:t>
            </a:r>
            <a:endParaRPr sz="2200">
              <a:solidFill>
                <a:srgbClr val="595959"/>
              </a:solidFill>
              <a:latin typeface="Calibri"/>
              <a:ea typeface="Calibri"/>
              <a:cs typeface="Calibri"/>
              <a:sym typeface="Calibri"/>
            </a:endParaRPr>
          </a:p>
          <a:p>
            <a:pPr marL="342900" lvl="0" indent="-304800" algn="l" rtl="0">
              <a:spcBef>
                <a:spcPts val="1000"/>
              </a:spcBef>
              <a:spcAft>
                <a:spcPts val="0"/>
              </a:spcAft>
              <a:buClr>
                <a:srgbClr val="595959"/>
              </a:buClr>
              <a:buSzPts val="2200"/>
              <a:buFont typeface="Calibri"/>
              <a:buChar char="●"/>
            </a:pPr>
            <a:r>
              <a:rPr lang="en" sz="2200">
                <a:solidFill>
                  <a:srgbClr val="595959"/>
                </a:solidFill>
                <a:latin typeface="Calibri"/>
                <a:ea typeface="Calibri"/>
                <a:cs typeface="Calibri"/>
                <a:sym typeface="Calibri"/>
              </a:rPr>
              <a:t>Does our evaluation process embrace these diverse ideas and concepts or does it perpetuate “traditional” academic paradigms?</a:t>
            </a:r>
            <a:endParaRPr sz="2200">
              <a:solidFill>
                <a:srgbClr val="595959"/>
              </a:solidFill>
              <a:latin typeface="Calibri"/>
              <a:ea typeface="Calibri"/>
              <a:cs typeface="Calibri"/>
              <a:sym typeface="Calibri"/>
            </a:endParaRPr>
          </a:p>
          <a:p>
            <a:pPr marL="342900" lvl="0" indent="-304800" algn="l" rtl="0">
              <a:spcBef>
                <a:spcPts val="1000"/>
              </a:spcBef>
              <a:spcAft>
                <a:spcPts val="1000"/>
              </a:spcAft>
              <a:buClr>
                <a:srgbClr val="595959"/>
              </a:buClr>
              <a:buSzPts val="2200"/>
              <a:buFont typeface="Calibri"/>
              <a:buChar char="●"/>
            </a:pPr>
            <a:r>
              <a:rPr lang="en" sz="2200">
                <a:solidFill>
                  <a:srgbClr val="595959"/>
                </a:solidFill>
                <a:latin typeface="Calibri"/>
                <a:ea typeface="Calibri"/>
                <a:cs typeface="Calibri"/>
                <a:sym typeface="Calibri"/>
              </a:rPr>
              <a:t>Do we (perhaps unintentionally) constrain our colleagues through the evaluation process? </a:t>
            </a:r>
            <a:endParaRPr sz="2000">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rgbClr val="10476C"/>
                </a:solidFill>
              </a:rPr>
              <a:t>DEIA Competencies and Criteria</a:t>
            </a:r>
            <a:endParaRPr b="1">
              <a:solidFill>
                <a:srgbClr val="10476C"/>
              </a:solidFill>
            </a:endParaRPr>
          </a:p>
        </p:txBody>
      </p:sp>
      <p:sp>
        <p:nvSpPr>
          <p:cNvPr id="252" name="Google Shape;252;p43"/>
          <p:cNvSpPr txBox="1">
            <a:spLocks noGrp="1"/>
          </p:cNvSpPr>
          <p:nvPr>
            <p:ph type="body" idx="1"/>
          </p:nvPr>
        </p:nvSpPr>
        <p:spPr>
          <a:xfrm>
            <a:off x="958250" y="1348751"/>
            <a:ext cx="7543800" cy="37947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1000"/>
              </a:spcBef>
              <a:spcAft>
                <a:spcPts val="0"/>
              </a:spcAft>
              <a:buSzPts val="1400"/>
              <a:buChar char="•"/>
            </a:pPr>
            <a:r>
              <a:rPr lang="en"/>
              <a:t>Why? Define the skills, knowledge, and behaviors that CCC employees must demonstrate</a:t>
            </a:r>
            <a:r>
              <a:rPr lang="en" b="1"/>
              <a:t> </a:t>
            </a:r>
            <a:r>
              <a:rPr lang="en"/>
              <a:t>to work, teach, and lead in a diverse environment that celebrates and is inclusive of diversity</a:t>
            </a:r>
            <a:endParaRPr/>
          </a:p>
          <a:p>
            <a:pPr marL="457200" lvl="0" indent="-317500" algn="l" rtl="0">
              <a:lnSpc>
                <a:spcPct val="115000"/>
              </a:lnSpc>
              <a:spcBef>
                <a:spcPts val="0"/>
              </a:spcBef>
              <a:spcAft>
                <a:spcPts val="0"/>
              </a:spcAft>
              <a:buSzPts val="1400"/>
              <a:buChar char="•"/>
            </a:pPr>
            <a:r>
              <a:rPr lang="en"/>
              <a:t>Intended to be developmental in nature so that employees can demonstrate their growth in skills, knowledge, and behaviors</a:t>
            </a:r>
            <a:endParaRPr/>
          </a:p>
          <a:p>
            <a:pPr marL="457200" lvl="0" indent="-317500" algn="l" rtl="0">
              <a:lnSpc>
                <a:spcPct val="115000"/>
              </a:lnSpc>
              <a:spcBef>
                <a:spcPts val="0"/>
              </a:spcBef>
              <a:spcAft>
                <a:spcPts val="0"/>
              </a:spcAft>
              <a:buSzPts val="1400"/>
              <a:buChar char="•"/>
            </a:pPr>
            <a:r>
              <a:rPr lang="en"/>
              <a:t>Measuring competencies is a more valid evaluation of performance</a:t>
            </a:r>
            <a:r>
              <a:rPr lang="en" b="1"/>
              <a:t> </a:t>
            </a:r>
            <a:r>
              <a:rPr lang="en"/>
              <a:t>than measurement of innate abilities</a:t>
            </a:r>
            <a:endParaRPr/>
          </a:p>
          <a:p>
            <a:pPr marL="457200" lvl="0" indent="-317500" algn="l" rtl="0">
              <a:lnSpc>
                <a:spcPct val="115000"/>
              </a:lnSpc>
              <a:spcBef>
                <a:spcPts val="0"/>
              </a:spcBef>
              <a:spcAft>
                <a:spcPts val="0"/>
              </a:spcAft>
              <a:buSzPts val="1400"/>
              <a:buChar char="•"/>
            </a:pPr>
            <a:r>
              <a:rPr lang="en"/>
              <a:t>Competencies and criteria developed by statewide representatives on the DEIA Implementation Workgroup are available. Dialog to determine local DEIA competencies &amp; criteria is encouraged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883275" y="138902"/>
            <a:ext cx="7534500" cy="1045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rgbClr val="10476C"/>
                </a:solidFill>
              </a:rPr>
              <a:t>DEIA Competencies and Criteria</a:t>
            </a:r>
            <a:endParaRPr b="1">
              <a:solidFill>
                <a:srgbClr val="10476C"/>
              </a:solidFill>
            </a:endParaRPr>
          </a:p>
        </p:txBody>
      </p:sp>
      <p:pic>
        <p:nvPicPr>
          <p:cNvPr id="258" name="Google Shape;258;p44"/>
          <p:cNvPicPr preferRelativeResize="0"/>
          <p:nvPr/>
        </p:nvPicPr>
        <p:blipFill>
          <a:blip r:embed="rId3">
            <a:alphaModFix/>
          </a:blip>
          <a:stretch>
            <a:fillRect/>
          </a:stretch>
        </p:blipFill>
        <p:spPr>
          <a:xfrm>
            <a:off x="587275" y="1383300"/>
            <a:ext cx="8556723" cy="3760200"/>
          </a:xfrm>
          <a:prstGeom prst="rect">
            <a:avLst/>
          </a:prstGeom>
          <a:noFill/>
          <a:ln>
            <a:noFill/>
          </a:ln>
        </p:spPr>
      </p:pic>
      <p:pic>
        <p:nvPicPr>
          <p:cNvPr id="259" name="Google Shape;259;p44"/>
          <p:cNvPicPr preferRelativeResize="0"/>
          <p:nvPr/>
        </p:nvPicPr>
        <p:blipFill>
          <a:blip r:embed="rId4">
            <a:alphaModFix/>
          </a:blip>
          <a:stretch>
            <a:fillRect/>
          </a:stretch>
        </p:blipFill>
        <p:spPr>
          <a:xfrm>
            <a:off x="6256486" y="1323300"/>
            <a:ext cx="2242713" cy="33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rgbClr val="10476C"/>
                </a:solidFill>
              </a:rPr>
              <a:t>DEIA, Evaluations, and Academic Freedom</a:t>
            </a:r>
            <a:endParaRPr b="1">
              <a:solidFill>
                <a:srgbClr val="10476C"/>
              </a:solidFill>
            </a:endParaRPr>
          </a:p>
        </p:txBody>
      </p:sp>
      <p:sp>
        <p:nvSpPr>
          <p:cNvPr id="265" name="Google Shape;265;p45"/>
          <p:cNvSpPr txBox="1">
            <a:spLocks noGrp="1"/>
          </p:cNvSpPr>
          <p:nvPr>
            <p:ph type="body" idx="1"/>
          </p:nvPr>
        </p:nvSpPr>
        <p:spPr>
          <a:xfrm>
            <a:off x="958250" y="1348751"/>
            <a:ext cx="7543800" cy="3794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accent4"/>
              </a:buClr>
              <a:buSzPts val="1100"/>
              <a:buFont typeface="Arial"/>
              <a:buNone/>
            </a:pPr>
            <a:r>
              <a:rPr lang="en"/>
              <a:t>Proposed regulations				</a:t>
            </a:r>
            <a:endParaRPr/>
          </a:p>
          <a:p>
            <a:pPr marL="457200" lvl="0" indent="-317500" algn="l" rtl="0">
              <a:spcBef>
                <a:spcPts val="0"/>
              </a:spcBef>
              <a:spcAft>
                <a:spcPts val="0"/>
              </a:spcAft>
              <a:buSzPts val="1400"/>
              <a:buChar char="•"/>
            </a:pPr>
            <a:r>
              <a:rPr lang="en"/>
              <a:t>Include growth-oriented requirements for DEIA in evaluations  and tenure review using DEIA competencies and criteria</a:t>
            </a:r>
            <a:endParaRPr/>
          </a:p>
          <a:p>
            <a:pPr marL="457200" lvl="0" indent="-317500" algn="l" rtl="0">
              <a:spcBef>
                <a:spcPts val="0"/>
              </a:spcBef>
              <a:spcAft>
                <a:spcPts val="0"/>
              </a:spcAft>
              <a:buSzPts val="1400"/>
              <a:buChar char="•"/>
            </a:pPr>
            <a:r>
              <a:rPr lang="en"/>
              <a:t>Dependent on provision of ongoing professional development opportunities for all personnel</a:t>
            </a:r>
            <a:endParaRPr/>
          </a:p>
          <a:p>
            <a:pPr marL="457200" lvl="0" indent="-317500" algn="l" rtl="0">
              <a:spcBef>
                <a:spcPts val="0"/>
              </a:spcBef>
              <a:spcAft>
                <a:spcPts val="0"/>
              </a:spcAft>
              <a:buSzPts val="1400"/>
              <a:buChar char="•"/>
            </a:pPr>
            <a:r>
              <a:rPr lang="en"/>
              <a:t>Dependent on local negotiation</a:t>
            </a:r>
            <a:endParaRPr/>
          </a:p>
          <a:p>
            <a:pPr marL="0" lvl="0" indent="0" algn="l" rtl="0">
              <a:spcBef>
                <a:spcPts val="0"/>
              </a:spcBef>
              <a:spcAft>
                <a:spcPts val="0"/>
              </a:spcAft>
              <a:buClr>
                <a:schemeClr val="accent4"/>
              </a:buClr>
              <a:buSzPts val="1100"/>
              <a:buFont typeface="Arial"/>
              <a:buNone/>
            </a:pPr>
            <a:r>
              <a:rPr lang="en"/>
              <a:t>Process</a:t>
            </a:r>
            <a:endParaRPr/>
          </a:p>
          <a:p>
            <a:pPr marL="457200" lvl="0" indent="-317500" algn="l" rtl="0">
              <a:spcBef>
                <a:spcPts val="0"/>
              </a:spcBef>
              <a:spcAft>
                <a:spcPts val="0"/>
              </a:spcAft>
              <a:buSzPts val="1400"/>
              <a:buChar char="•"/>
            </a:pPr>
            <a:r>
              <a:rPr lang="en"/>
              <a:t>Introduced at March 21, 2022 Board of Governors Meeting</a:t>
            </a:r>
            <a:endParaRPr/>
          </a:p>
          <a:p>
            <a:pPr marL="457200" lvl="0" indent="-317500" algn="l" rtl="0">
              <a:spcBef>
                <a:spcPts val="0"/>
              </a:spcBef>
              <a:spcAft>
                <a:spcPts val="0"/>
              </a:spcAft>
              <a:buSzPts val="1400"/>
              <a:buChar char="•"/>
            </a:pPr>
            <a:r>
              <a:rPr lang="en"/>
              <a:t>45-day comment period: March 11-April 25 @ 4:00PM</a:t>
            </a:r>
            <a:endParaRPr/>
          </a:p>
          <a:p>
            <a:pPr marL="457200" lvl="0" indent="-317500" algn="l" rtl="0">
              <a:spcBef>
                <a:spcPts val="0"/>
              </a:spcBef>
              <a:spcAft>
                <a:spcPts val="0"/>
              </a:spcAft>
              <a:buSzPts val="1400"/>
              <a:buChar char="•"/>
            </a:pPr>
            <a:r>
              <a:rPr lang="en"/>
              <a:t>Likely to undergo revision before May Board of Governors Meeting</a:t>
            </a:r>
            <a:endParaRPr/>
          </a:p>
          <a:p>
            <a:pPr marL="0" lvl="0" indent="0" algn="l" rtl="0">
              <a:spcBef>
                <a:spcPts val="0"/>
              </a:spcBef>
              <a:spcAft>
                <a:spcPts val="0"/>
              </a:spcAft>
              <a:buNone/>
            </a:pPr>
            <a:r>
              <a:rPr lang="en"/>
              <a:t>Academic Freedom</a:t>
            </a:r>
            <a:endParaRPr/>
          </a:p>
          <a:p>
            <a:pPr marL="457200" lvl="0" indent="-317500" algn="l" rtl="0">
              <a:spcBef>
                <a:spcPts val="0"/>
              </a:spcBef>
              <a:spcAft>
                <a:spcPts val="0"/>
              </a:spcAft>
              <a:buSzPts val="1400"/>
              <a:buChar char="•"/>
            </a:pPr>
            <a:r>
              <a:rPr lang="en"/>
              <a:t>Knowing how equity &amp; academic freedom intersect is important for members of evaluation committees</a:t>
            </a:r>
            <a:endParaRPr/>
          </a:p>
          <a:p>
            <a:pPr marL="279400" lvl="1" indent="0" algn="l" rtl="0">
              <a:lnSpc>
                <a:spcPct val="100000"/>
              </a:lnSpc>
              <a:spcBef>
                <a:spcPts val="800"/>
              </a:spcBef>
              <a:spcAft>
                <a:spcPts val="0"/>
              </a:spcAft>
              <a:buNone/>
            </a:pPr>
            <a:endParaRPr sz="1600"/>
          </a:p>
        </p:txBody>
      </p:sp>
      <p:sp>
        <p:nvSpPr>
          <p:cNvPr id="266" name="Google Shape;266;p45"/>
          <p:cNvSpPr txBox="1"/>
          <p:nvPr/>
        </p:nvSpPr>
        <p:spPr>
          <a:xfrm>
            <a:off x="6148200" y="1268050"/>
            <a:ext cx="277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Pending Regulatory Action Info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accent4"/>
              </a:buClr>
              <a:buSzPct val="39285"/>
              <a:buFont typeface="Arial"/>
              <a:buNone/>
            </a:pPr>
            <a:r>
              <a:rPr lang="en" sz="2800" b="1">
                <a:solidFill>
                  <a:srgbClr val="10476C"/>
                </a:solidFill>
              </a:rPr>
              <a:t>Academic Freedom Paper </a:t>
            </a:r>
            <a:endParaRPr sz="4300" b="1">
              <a:solidFill>
                <a:srgbClr val="10476C"/>
              </a:solidFill>
            </a:endParaRPr>
          </a:p>
          <a:p>
            <a:pPr marL="0" lvl="0" indent="0" algn="l" rtl="0">
              <a:spcBef>
                <a:spcPts val="0"/>
              </a:spcBef>
              <a:spcAft>
                <a:spcPts val="0"/>
              </a:spcAft>
              <a:buNone/>
            </a:pPr>
            <a:r>
              <a:rPr lang="en" sz="1600" u="sng">
                <a:solidFill>
                  <a:srgbClr val="10476C"/>
                </a:solidFill>
                <a:hlinkClick r:id="rId3">
                  <a:extLst>
                    <a:ext uri="{A12FA001-AC4F-418D-AE19-62706E023703}">
                      <ahyp:hlinkClr xmlns:ahyp="http://schemas.microsoft.com/office/drawing/2018/hyperlinkcolor" val="tx"/>
                    </a:ext>
                  </a:extLst>
                </a:hlinkClick>
              </a:rPr>
              <a:t>Protecting the Future of Academic Freedom During at Time of Significant Change (2020)</a:t>
            </a:r>
            <a:endParaRPr sz="3200" b="1">
              <a:solidFill>
                <a:srgbClr val="10476C"/>
              </a:solidFill>
            </a:endParaRPr>
          </a:p>
        </p:txBody>
      </p:sp>
      <p:sp>
        <p:nvSpPr>
          <p:cNvPr id="272" name="Google Shape;272;p46"/>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Introduction</a:t>
            </a:r>
            <a:endParaRPr sz="1500" b="1">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Academic Freedom Defined</a:t>
            </a:r>
            <a:endParaRPr sz="1500">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California Community College Changing Demographics</a:t>
            </a:r>
            <a:endParaRPr sz="1500">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Academic Freedom and Free Speech </a:t>
            </a:r>
            <a:endParaRPr sz="1500">
              <a:solidFill>
                <a:srgbClr val="595959"/>
              </a:solidFill>
            </a:endParaRPr>
          </a:p>
          <a:p>
            <a:pPr marL="0" lvl="0" indent="0" algn="l" rtl="0">
              <a:lnSpc>
                <a:spcPct val="115000"/>
              </a:lnSpc>
              <a:spcBef>
                <a:spcPts val="0"/>
              </a:spcBef>
              <a:spcAft>
                <a:spcPts val="0"/>
              </a:spcAft>
              <a:buClr>
                <a:schemeClr val="accent4"/>
              </a:buClr>
              <a:buSzPts val="1800"/>
              <a:buFont typeface="Arial"/>
              <a:buNone/>
            </a:pPr>
            <a:endParaRPr sz="1500" b="1">
              <a:solidFill>
                <a:srgbClr val="595959"/>
              </a:solidFill>
            </a:endParaRPr>
          </a:p>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Academic Freedom and Marginalized Communities </a:t>
            </a:r>
            <a:endParaRPr sz="1500" b="1">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Freedom of Research and Publication</a:t>
            </a:r>
            <a:endParaRPr sz="1500">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Freedom in the Classroom</a:t>
            </a:r>
            <a:endParaRPr sz="1500">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Freedom for Public Discussion</a:t>
            </a:r>
            <a:endParaRPr sz="1500">
              <a:solidFill>
                <a:srgbClr val="595959"/>
              </a:solidFill>
            </a:endParaRPr>
          </a:p>
          <a:p>
            <a:pPr marL="0" lvl="0" indent="0" algn="l" rtl="0">
              <a:lnSpc>
                <a:spcPct val="115000"/>
              </a:lnSpc>
              <a:spcBef>
                <a:spcPts val="0"/>
              </a:spcBef>
              <a:spcAft>
                <a:spcPts val="0"/>
              </a:spcAft>
              <a:buClr>
                <a:schemeClr val="accent4"/>
              </a:buClr>
              <a:buSzPts val="1800"/>
              <a:buFont typeface="Arial"/>
              <a:buNone/>
            </a:pPr>
            <a:endParaRPr sz="1500" b="1">
              <a:solidFill>
                <a:srgbClr val="595959"/>
              </a:solidFill>
            </a:endParaRPr>
          </a:p>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Academic freedom, tenure, and shared governance for full and part time faculty </a:t>
            </a:r>
            <a:endParaRPr sz="1500" b="1">
              <a:solidFill>
                <a:srgbClr val="595959"/>
              </a:solidFill>
            </a:endParaRPr>
          </a:p>
          <a:p>
            <a:pPr marL="342900" lvl="0" indent="0" algn="l" rtl="0">
              <a:lnSpc>
                <a:spcPct val="115000"/>
              </a:lnSpc>
              <a:spcBef>
                <a:spcPts val="0"/>
              </a:spcBef>
              <a:spcAft>
                <a:spcPts val="0"/>
              </a:spcAft>
              <a:buClr>
                <a:schemeClr val="accent4"/>
              </a:buClr>
              <a:buSzPts val="1800"/>
              <a:buFont typeface="Arial"/>
              <a:buNone/>
            </a:pPr>
            <a:r>
              <a:rPr lang="en" sz="1500">
                <a:solidFill>
                  <a:srgbClr val="595959"/>
                </a:solidFill>
              </a:rPr>
              <a:t>Academic Freedom and Tenure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Recommendations </a:t>
            </a:r>
            <a:endParaRPr sz="1500" b="1">
              <a:solidFill>
                <a:srgbClr val="595959"/>
              </a:solidFill>
            </a:endParaRPr>
          </a:p>
          <a:p>
            <a:pPr marL="342900" lvl="0" indent="0" algn="l" rtl="0">
              <a:lnSpc>
                <a:spcPct val="115000"/>
              </a:lnSpc>
              <a:spcBef>
                <a:spcPts val="0"/>
              </a:spcBef>
              <a:spcAft>
                <a:spcPts val="0"/>
              </a:spcAft>
              <a:buNone/>
            </a:pPr>
            <a:r>
              <a:rPr lang="en" sz="1500">
                <a:solidFill>
                  <a:srgbClr val="595959"/>
                </a:solidFill>
              </a:rPr>
              <a:t>Recommendations for local senates: </a:t>
            </a:r>
            <a:endParaRPr sz="1500">
              <a:solidFill>
                <a:srgbClr val="595959"/>
              </a:solidFill>
            </a:endParaRPr>
          </a:p>
          <a:p>
            <a:pPr marL="342900" lvl="0" indent="0" algn="l" rtl="0">
              <a:lnSpc>
                <a:spcPct val="115000"/>
              </a:lnSpc>
              <a:spcBef>
                <a:spcPts val="0"/>
              </a:spcBef>
              <a:spcAft>
                <a:spcPts val="0"/>
              </a:spcAft>
              <a:buNone/>
            </a:pPr>
            <a:r>
              <a:rPr lang="en" sz="1500">
                <a:solidFill>
                  <a:srgbClr val="595959"/>
                </a:solidFill>
              </a:rPr>
              <a:t>Recommendations for local senates in collaboration with union colleagues: </a:t>
            </a:r>
            <a:endParaRPr sz="1500">
              <a:solidFill>
                <a:srgbClr val="595959"/>
              </a:solidFill>
            </a:endParaRPr>
          </a:p>
          <a:p>
            <a:pPr marL="0" lvl="0" indent="0" algn="l" rtl="0">
              <a:lnSpc>
                <a:spcPct val="115000"/>
              </a:lnSpc>
              <a:spcBef>
                <a:spcPts val="0"/>
              </a:spcBef>
              <a:spcAft>
                <a:spcPts val="0"/>
              </a:spcAft>
              <a:buNone/>
            </a:pPr>
            <a:endParaRPr sz="1500">
              <a:solidFill>
                <a:srgbClr val="595959"/>
              </a:solidFill>
            </a:endParaRPr>
          </a:p>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Academic Freedom Resources</a:t>
            </a:r>
            <a:endParaRPr sz="1500" b="1">
              <a:solidFill>
                <a:srgbClr val="595959"/>
              </a:solidFill>
            </a:endParaRPr>
          </a:p>
          <a:p>
            <a:pPr marL="0" lvl="0" indent="0" algn="l" rtl="0">
              <a:lnSpc>
                <a:spcPct val="115000"/>
              </a:lnSpc>
              <a:spcBef>
                <a:spcPts val="0"/>
              </a:spcBef>
              <a:spcAft>
                <a:spcPts val="0"/>
              </a:spcAft>
              <a:buNone/>
            </a:pPr>
            <a:endParaRPr sz="1500">
              <a:solidFill>
                <a:srgbClr val="595959"/>
              </a:solidFill>
            </a:endParaRPr>
          </a:p>
          <a:p>
            <a:pPr marL="0" lvl="0" indent="0" algn="l" rtl="0">
              <a:lnSpc>
                <a:spcPct val="115000"/>
              </a:lnSpc>
              <a:spcBef>
                <a:spcPts val="0"/>
              </a:spcBef>
              <a:spcAft>
                <a:spcPts val="0"/>
              </a:spcAft>
              <a:buClr>
                <a:schemeClr val="accent4"/>
              </a:buClr>
              <a:buSzPts val="1800"/>
              <a:buFont typeface="Arial"/>
              <a:buNone/>
            </a:pPr>
            <a:r>
              <a:rPr lang="en" sz="1500" b="1">
                <a:solidFill>
                  <a:srgbClr val="595959"/>
                </a:solidFill>
              </a:rPr>
              <a:t>Appendices</a:t>
            </a:r>
            <a:r>
              <a:rPr lang="en" sz="1500">
                <a:solidFill>
                  <a:srgbClr val="595959"/>
                </a:solidFill>
              </a:rPr>
              <a:t> </a:t>
            </a:r>
            <a:endParaRPr sz="1500">
              <a:solidFill>
                <a:srgbClr val="595959"/>
              </a:solidFill>
            </a:endParaRPr>
          </a:p>
          <a:p>
            <a:pPr marL="342900" lvl="0" indent="0" algn="l" rtl="0">
              <a:lnSpc>
                <a:spcPct val="115000"/>
              </a:lnSpc>
              <a:spcBef>
                <a:spcPts val="0"/>
              </a:spcBef>
              <a:spcAft>
                <a:spcPts val="0"/>
              </a:spcAft>
              <a:buNone/>
            </a:pPr>
            <a:r>
              <a:rPr lang="en" sz="1500">
                <a:solidFill>
                  <a:srgbClr val="595959"/>
                </a:solidFill>
              </a:rPr>
              <a:t>Appendix 1: 1940 Statement of Principles on Academic Freedom and Tenure with 1970 Interpretive Comments </a:t>
            </a:r>
            <a:endParaRPr sz="1500">
              <a:solidFill>
                <a:srgbClr val="595959"/>
              </a:solidFill>
            </a:endParaRPr>
          </a:p>
          <a:p>
            <a:pPr marL="342900" lvl="0" indent="0" algn="l" rtl="0">
              <a:lnSpc>
                <a:spcPct val="115000"/>
              </a:lnSpc>
              <a:spcBef>
                <a:spcPts val="0"/>
              </a:spcBef>
              <a:spcAft>
                <a:spcPts val="0"/>
              </a:spcAft>
              <a:buNone/>
            </a:pPr>
            <a:r>
              <a:rPr lang="en" sz="1500">
                <a:solidFill>
                  <a:srgbClr val="595959"/>
                </a:solidFill>
              </a:rPr>
              <a:t>Appendix 2: Academic Freedom Contract Language </a:t>
            </a:r>
            <a:endParaRPr sz="1500">
              <a:solidFill>
                <a:srgbClr val="595959"/>
              </a:solidFill>
            </a:endParaRPr>
          </a:p>
          <a:p>
            <a:pPr marL="342900" lvl="0" indent="0" algn="l" rtl="0">
              <a:lnSpc>
                <a:spcPct val="115000"/>
              </a:lnSpc>
              <a:spcBef>
                <a:spcPts val="0"/>
              </a:spcBef>
              <a:spcAft>
                <a:spcPts val="0"/>
              </a:spcAft>
              <a:buNone/>
            </a:pPr>
            <a:r>
              <a:rPr lang="en" sz="1500">
                <a:solidFill>
                  <a:srgbClr val="595959"/>
                </a:solidFill>
              </a:rPr>
              <a:t>Appendix 3: Executive Summary of ASCCC Academic Freedom Survey Results</a:t>
            </a:r>
            <a:endParaRPr sz="1500">
              <a:solidFill>
                <a:srgbClr val="595959"/>
              </a:solidFill>
            </a:endParaRPr>
          </a:p>
          <a:p>
            <a:pPr marL="342900" lvl="0" indent="0" algn="l" rtl="0">
              <a:lnSpc>
                <a:spcPct val="115000"/>
              </a:lnSpc>
              <a:spcBef>
                <a:spcPts val="0"/>
              </a:spcBef>
              <a:spcAft>
                <a:spcPts val="0"/>
              </a:spcAft>
              <a:buNone/>
            </a:pPr>
            <a:r>
              <a:rPr lang="en" sz="1500">
                <a:solidFill>
                  <a:srgbClr val="595959"/>
                </a:solidFill>
              </a:rPr>
              <a:t>Appendix 4: College of the Canyons Joint Understanding Between Senate and Union</a:t>
            </a:r>
            <a:endParaRPr sz="1900" b="1">
              <a:solidFill>
                <a:srgbClr val="595959"/>
              </a:solidFill>
            </a:endParaRPr>
          </a:p>
        </p:txBody>
      </p:sp>
      <p:sp>
        <p:nvSpPr>
          <p:cNvPr id="278" name="Google Shape;278;p47"/>
          <p:cNvSpPr txBox="1">
            <a:spLocks noGrp="1"/>
          </p:cNvSpPr>
          <p:nvPr>
            <p:ph type="title"/>
          </p:nvPr>
        </p:nvSpPr>
        <p:spPr>
          <a:xfrm>
            <a:off x="958251" y="273850"/>
            <a:ext cx="79062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rgbClr val="10476C"/>
                </a:solidFill>
              </a:rPr>
              <a:t>Academic Freedom Paper </a:t>
            </a:r>
            <a:endParaRPr sz="4300" b="1">
              <a:solidFill>
                <a:srgbClr val="10476C"/>
              </a:solidFill>
            </a:endParaRPr>
          </a:p>
          <a:p>
            <a:pPr marL="0" lvl="0" indent="0" algn="l" rtl="0">
              <a:spcBef>
                <a:spcPts val="0"/>
              </a:spcBef>
              <a:spcAft>
                <a:spcPts val="0"/>
              </a:spcAft>
              <a:buNone/>
            </a:pPr>
            <a:r>
              <a:rPr lang="en" sz="1500" u="sng">
                <a:solidFill>
                  <a:srgbClr val="10476C"/>
                </a:solidFill>
                <a:hlinkClick r:id="rId3">
                  <a:extLst>
                    <a:ext uri="{A12FA001-AC4F-418D-AE19-62706E023703}">
                      <ahyp:hlinkClr xmlns:ahyp="http://schemas.microsoft.com/office/drawing/2018/hyperlinkcolor" val="tx"/>
                    </a:ext>
                  </a:extLst>
                </a:hlinkClick>
              </a:rPr>
              <a:t>Protecting the Future of Academic Freedom During at Time of Significant Change (2020)</a:t>
            </a:r>
            <a:endParaRPr sz="3100" b="1">
              <a:solidFill>
                <a:srgbClr val="10476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185344" y="1363782"/>
            <a:ext cx="2687700" cy="27516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2"/>
              </a:buClr>
              <a:buSzPts val="3000"/>
              <a:buFont typeface="Arial"/>
              <a:buNone/>
            </a:pPr>
            <a:endParaRPr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r>
              <a:rPr lang="en" b="1"/>
              <a:t>Equity and Anti-Racism in Academic Freedom</a:t>
            </a:r>
            <a:endParaRPr sz="2600">
              <a:latin typeface="Arial"/>
              <a:ea typeface="Arial"/>
              <a:cs typeface="Arial"/>
              <a:sym typeface="Arial"/>
            </a:endParaRPr>
          </a:p>
        </p:txBody>
      </p:sp>
      <p:sp>
        <p:nvSpPr>
          <p:cNvPr id="153" name="Google Shape;153;p30"/>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154" name="Google Shape;154;p30"/>
          <p:cNvSpPr txBox="1">
            <a:spLocks noGrp="1"/>
          </p:cNvSpPr>
          <p:nvPr>
            <p:ph type="body" idx="2"/>
          </p:nvPr>
        </p:nvSpPr>
        <p:spPr>
          <a:xfrm>
            <a:off x="3280623" y="395981"/>
            <a:ext cx="4929000" cy="38187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3F3F3F"/>
              </a:buClr>
              <a:buSzPts val="1700"/>
              <a:buFont typeface="Arial"/>
              <a:buNone/>
            </a:pPr>
            <a:r>
              <a:rPr lang="en" sz="1850">
                <a:solidFill>
                  <a:srgbClr val="7F7F7F"/>
                </a:solidFill>
                <a:highlight>
                  <a:schemeClr val="lt1"/>
                </a:highlight>
              </a:rPr>
              <a:t>Academic Freedom is essential to student-centered equity and anti-racism work in the California community colleges as identified in the California Community Colleges Chancellor’s Office Call to Action and the ASCCC Mission and Strategic Plan. The connection between academic freedom and equity is fundamental. Without the rights of faculty to speak, research, and pursue diverse ideas, equity is not possible. Academic freedom allows faculty to academically challenge racist ideology and structures in the context of their subject matter expertise.</a:t>
            </a:r>
            <a:r>
              <a:rPr lang="en" sz="1300">
                <a:solidFill>
                  <a:srgbClr val="7F7F7F"/>
                </a:solidFill>
              </a:rPr>
              <a:t> </a:t>
            </a:r>
            <a:endParaRPr>
              <a:solidFill>
                <a:srgbClr val="7F7F7F"/>
              </a:solidFill>
            </a:endParaRPr>
          </a:p>
          <a:p>
            <a:pPr marL="0" lvl="0" indent="0" algn="l" rtl="0">
              <a:lnSpc>
                <a:spcPct val="115000"/>
              </a:lnSpc>
              <a:spcBef>
                <a:spcPts val="800"/>
              </a:spcBef>
              <a:spcAft>
                <a:spcPts val="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176025" y="1169125"/>
            <a:ext cx="2687700" cy="2475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600"/>
              <a:buFont typeface="Arial"/>
              <a:buNone/>
            </a:pPr>
            <a:r>
              <a:rPr lang="en" sz="3000" b="1"/>
              <a:t>ACADEMIC FREEDOM: </a:t>
            </a:r>
            <a:endParaRPr sz="3000"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r>
              <a:rPr lang="en" sz="2400" b="1"/>
              <a:t>Comments and Questions </a:t>
            </a:r>
            <a:endParaRPr sz="2400" b="1"/>
          </a:p>
          <a:p>
            <a:pPr marL="0" lvl="0" indent="0" algn="l" rtl="0">
              <a:spcBef>
                <a:spcPts val="0"/>
              </a:spcBef>
              <a:spcAft>
                <a:spcPts val="0"/>
              </a:spcAft>
              <a:buClr>
                <a:schemeClr val="dk2"/>
              </a:buClr>
              <a:buSzPts val="3600"/>
              <a:buFont typeface="Arial"/>
              <a:buNone/>
            </a:pPr>
            <a:endParaRPr sz="2400" b="1"/>
          </a:p>
        </p:txBody>
      </p:sp>
      <p:sp>
        <p:nvSpPr>
          <p:cNvPr id="286" name="Google Shape;286;p48"/>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87" name="Google Shape;287;p48"/>
          <p:cNvPicPr preferRelativeResize="0"/>
          <p:nvPr/>
        </p:nvPicPr>
        <p:blipFill rotWithShape="1">
          <a:blip r:embed="rId3">
            <a:alphaModFix/>
          </a:blip>
          <a:srcRect/>
          <a:stretch/>
        </p:blipFill>
        <p:spPr>
          <a:xfrm>
            <a:off x="3358124" y="869520"/>
            <a:ext cx="4751900" cy="3632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176025" y="600550"/>
            <a:ext cx="2687700" cy="2475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600"/>
              <a:buFont typeface="Arial"/>
              <a:buNone/>
            </a:pPr>
            <a:r>
              <a:rPr lang="en" sz="3000" b="1"/>
              <a:t>ACADEMIC FREEDOM: </a:t>
            </a:r>
            <a:endParaRPr sz="3000"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r>
              <a:rPr lang="en" sz="2400" b="1"/>
              <a:t>Resources		</a:t>
            </a:r>
            <a:endParaRPr sz="2400" b="1"/>
          </a:p>
        </p:txBody>
      </p:sp>
      <p:sp>
        <p:nvSpPr>
          <p:cNvPr id="295" name="Google Shape;295;p49"/>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96" name="Google Shape;296;p49"/>
          <p:cNvSpPr txBox="1">
            <a:spLocks noGrp="1"/>
          </p:cNvSpPr>
          <p:nvPr>
            <p:ph type="body" idx="2"/>
          </p:nvPr>
        </p:nvSpPr>
        <p:spPr>
          <a:xfrm>
            <a:off x="3269575" y="333150"/>
            <a:ext cx="5064300" cy="4710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100" u="sng">
                <a:solidFill>
                  <a:srgbClr val="1A7AB8"/>
                </a:solidFill>
                <a:hlinkClick r:id="rId3">
                  <a:extLst>
                    <a:ext uri="{A12FA001-AC4F-418D-AE19-62706E023703}">
                      <ahyp:hlinkClr xmlns:ahyp="http://schemas.microsoft.com/office/drawing/2018/hyperlinkcolor" val="tx"/>
                    </a:ext>
                  </a:extLst>
                </a:hlinkClick>
              </a:rPr>
              <a:t>Protecting the Future of Academic Freedom During at Time of Significant Change (2020)</a:t>
            </a:r>
            <a:r>
              <a:rPr lang="en" sz="1100" b="1">
                <a:solidFill>
                  <a:srgbClr val="595959"/>
                </a:solidFill>
                <a:latin typeface="Calibri"/>
                <a:ea typeface="Calibri"/>
                <a:cs typeface="Calibri"/>
                <a:sym typeface="Calibri"/>
              </a:rPr>
              <a:t>-- </a:t>
            </a:r>
            <a:r>
              <a:rPr lang="en" sz="1100" b="1">
                <a:solidFill>
                  <a:schemeClr val="accent4"/>
                </a:solidFill>
                <a:latin typeface="Calibri"/>
                <a:ea typeface="Calibri"/>
                <a:cs typeface="Calibri"/>
                <a:sym typeface="Calibri"/>
              </a:rPr>
              <a:t>ASCCC Paper </a:t>
            </a:r>
            <a:br>
              <a:rPr lang="en" sz="1100" b="1">
                <a:solidFill>
                  <a:srgbClr val="595959"/>
                </a:solidFill>
                <a:latin typeface="Calibri"/>
                <a:ea typeface="Calibri"/>
                <a:cs typeface="Calibri"/>
                <a:sym typeface="Calibri"/>
              </a:rPr>
            </a:br>
            <a:endParaRPr sz="1100" b="1">
              <a:solidFill>
                <a:srgbClr val="595959"/>
              </a:solidFill>
              <a:latin typeface="Calibri"/>
              <a:ea typeface="Calibri"/>
              <a:cs typeface="Calibri"/>
              <a:sym typeface="Calibri"/>
            </a:endParaRPr>
          </a:p>
          <a:p>
            <a:pPr marL="0" lvl="0" indent="0" algn="l" rtl="0">
              <a:lnSpc>
                <a:spcPct val="100000"/>
              </a:lnSpc>
              <a:spcBef>
                <a:spcPts val="0"/>
              </a:spcBef>
              <a:spcAft>
                <a:spcPts val="0"/>
              </a:spcAft>
              <a:buNone/>
            </a:pPr>
            <a:endParaRPr sz="1100" b="1">
              <a:solidFill>
                <a:srgbClr val="595959"/>
              </a:solidFill>
              <a:latin typeface="Calibri"/>
              <a:ea typeface="Calibri"/>
              <a:cs typeface="Calibri"/>
              <a:sym typeface="Calibri"/>
            </a:endParaRPr>
          </a:p>
          <a:p>
            <a:pPr marL="0" lvl="0" indent="0" algn="l" rtl="0">
              <a:lnSpc>
                <a:spcPct val="100000"/>
              </a:lnSpc>
              <a:spcBef>
                <a:spcPts val="0"/>
              </a:spcBef>
              <a:spcAft>
                <a:spcPts val="0"/>
              </a:spcAft>
              <a:buNone/>
            </a:pPr>
            <a:r>
              <a:rPr lang="en" sz="1100" b="1" u="sng">
                <a:solidFill>
                  <a:srgbClr val="1A7AB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Academic Freedom and Equity-</a:t>
            </a:r>
            <a:r>
              <a:rPr lang="en" sz="1100" b="1">
                <a:solidFill>
                  <a:srgbClr val="595959"/>
                </a:solidFill>
                <a:latin typeface="Calibri"/>
                <a:ea typeface="Calibri"/>
                <a:cs typeface="Calibri"/>
                <a:sym typeface="Calibri"/>
              </a:rPr>
              <a:t> </a:t>
            </a:r>
            <a:r>
              <a:rPr lang="en" sz="1100" b="1">
                <a:solidFill>
                  <a:schemeClr val="accent4"/>
                </a:solidFill>
                <a:latin typeface="Calibri"/>
                <a:ea typeface="Calibri"/>
                <a:cs typeface="Calibri"/>
                <a:sym typeface="Calibri"/>
              </a:rPr>
              <a:t>Rostrum Article, November 2020 </a:t>
            </a:r>
            <a:br>
              <a:rPr lang="en" sz="1100" b="1">
                <a:solidFill>
                  <a:srgbClr val="595959"/>
                </a:solidFill>
                <a:latin typeface="Calibri"/>
                <a:ea typeface="Calibri"/>
                <a:cs typeface="Calibri"/>
                <a:sym typeface="Calibri"/>
              </a:rPr>
            </a:br>
            <a:endParaRPr sz="1100" b="1">
              <a:solidFill>
                <a:srgbClr val="595959"/>
              </a:solidFill>
              <a:latin typeface="Calibri"/>
              <a:ea typeface="Calibri"/>
              <a:cs typeface="Calibri"/>
              <a:sym typeface="Calibri"/>
            </a:endParaRPr>
          </a:p>
          <a:p>
            <a:pPr marL="0" lvl="0" indent="0" algn="l" rtl="0">
              <a:lnSpc>
                <a:spcPct val="100000"/>
              </a:lnSpc>
              <a:spcBef>
                <a:spcPts val="0"/>
              </a:spcBef>
              <a:spcAft>
                <a:spcPts val="0"/>
              </a:spcAft>
              <a:buNone/>
            </a:pPr>
            <a:endParaRPr sz="1100" b="1">
              <a:solidFill>
                <a:srgbClr val="595959"/>
              </a:solidFill>
              <a:latin typeface="Calibri"/>
              <a:ea typeface="Calibri"/>
              <a:cs typeface="Calibri"/>
              <a:sym typeface="Calibri"/>
            </a:endParaRPr>
          </a:p>
          <a:p>
            <a:pPr marL="0" lvl="0" indent="0" algn="l" rtl="0">
              <a:lnSpc>
                <a:spcPct val="100000"/>
              </a:lnSpc>
              <a:spcBef>
                <a:spcPts val="0"/>
              </a:spcBef>
              <a:spcAft>
                <a:spcPts val="0"/>
              </a:spcAft>
              <a:buNone/>
            </a:pPr>
            <a:r>
              <a:rPr lang="en" sz="1100" b="1">
                <a:solidFill>
                  <a:schemeClr val="accent4"/>
                </a:solidFill>
                <a:latin typeface="Calibri"/>
                <a:ea typeface="Calibri"/>
                <a:cs typeface="Calibri"/>
                <a:sym typeface="Calibri"/>
              </a:rPr>
              <a:t>AAUP 1940 Statement of Principles on Academic Freedom and Tenure</a:t>
            </a:r>
            <a:r>
              <a:rPr lang="en" sz="1100" b="1">
                <a:solidFill>
                  <a:schemeClr val="accent4"/>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1100" b="1">
              <a:solidFill>
                <a:schemeClr val="accent4"/>
              </a:solidFill>
            </a:endParaRPr>
          </a:p>
          <a:p>
            <a:pPr marL="0" lvl="0" indent="0" algn="l" rtl="0">
              <a:lnSpc>
                <a:spcPct val="100000"/>
              </a:lnSpc>
              <a:spcBef>
                <a:spcPts val="600"/>
              </a:spcBef>
              <a:spcAft>
                <a:spcPts val="0"/>
              </a:spcAft>
              <a:buNone/>
            </a:pPr>
            <a:r>
              <a:rPr lang="en" sz="1100" u="sng">
                <a:solidFill>
                  <a:srgbClr val="1A7AB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https://www.aaup.org/report/1940-statement-principles-academic-freedom-and-tenure</a:t>
            </a:r>
            <a:br>
              <a:rPr lang="en" sz="1100" u="sng">
                <a:solidFill>
                  <a:srgbClr val="0000FF"/>
                </a:solidFill>
                <a:latin typeface="Helvetica Neue"/>
                <a:ea typeface="Helvetica Neue"/>
                <a:cs typeface="Helvetica Neue"/>
                <a:sym typeface="Helvetica Neue"/>
              </a:rPr>
            </a:br>
            <a:endParaRPr sz="110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00" b="1">
                <a:solidFill>
                  <a:schemeClr val="accent4"/>
                </a:solidFill>
                <a:latin typeface="Calibri"/>
                <a:ea typeface="Calibri"/>
                <a:cs typeface="Calibri"/>
                <a:sym typeface="Calibri"/>
              </a:rPr>
              <a:t>AAUP Academic Unionism Statement</a:t>
            </a:r>
            <a:endParaRPr sz="1100" b="1">
              <a:solidFill>
                <a:schemeClr val="accent4"/>
              </a:solidFill>
              <a:latin typeface="Calibri"/>
              <a:ea typeface="Calibri"/>
              <a:cs typeface="Calibri"/>
              <a:sym typeface="Calibri"/>
            </a:endParaRPr>
          </a:p>
          <a:p>
            <a:pPr marL="0" lvl="0" indent="0" algn="l" rtl="0">
              <a:lnSpc>
                <a:spcPct val="100000"/>
              </a:lnSpc>
              <a:spcBef>
                <a:spcPts val="600"/>
              </a:spcBef>
              <a:spcAft>
                <a:spcPts val="0"/>
              </a:spcAft>
              <a:buNone/>
            </a:pPr>
            <a:r>
              <a:rPr lang="en" sz="1100" u="sng">
                <a:solidFill>
                  <a:srgbClr val="1A7AB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https://www.aaup.org/academic-unionism-statement</a:t>
            </a:r>
            <a:br>
              <a:rPr lang="en" sz="1100" u="sng">
                <a:solidFill>
                  <a:srgbClr val="1A7AB8"/>
                </a:solidFill>
                <a:latin typeface="Helvetica Neue"/>
                <a:ea typeface="Helvetica Neue"/>
                <a:cs typeface="Helvetica Neue"/>
                <a:sym typeface="Helvetica Neue"/>
              </a:rPr>
            </a:br>
            <a:endParaRPr sz="1100" u="sng">
              <a:solidFill>
                <a:srgbClr val="1A7AB8"/>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00" b="1">
                <a:solidFill>
                  <a:schemeClr val="accent4"/>
                </a:solidFill>
                <a:latin typeface="Calibri"/>
                <a:ea typeface="Calibri"/>
                <a:cs typeface="Calibri"/>
                <a:sym typeface="Calibri"/>
              </a:rPr>
              <a:t>Assembly Bill 1725 Vasconcellos (1988)</a:t>
            </a:r>
            <a:endParaRPr sz="1100" b="1">
              <a:solidFill>
                <a:schemeClr val="accent4"/>
              </a:solidFill>
              <a:latin typeface="Calibri"/>
              <a:ea typeface="Calibri"/>
              <a:cs typeface="Calibri"/>
              <a:sym typeface="Calibri"/>
            </a:endParaRPr>
          </a:p>
          <a:p>
            <a:pPr marL="0" lvl="0" indent="0" algn="l" rtl="0">
              <a:lnSpc>
                <a:spcPct val="100000"/>
              </a:lnSpc>
              <a:spcBef>
                <a:spcPts val="600"/>
              </a:spcBef>
              <a:spcAft>
                <a:spcPts val="0"/>
              </a:spcAft>
              <a:buNone/>
            </a:pPr>
            <a:r>
              <a:rPr lang="en" sz="1100" u="sng">
                <a:solidFill>
                  <a:srgbClr val="1A7AB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https://www.asccc.org/sites/default/files/1988%20AB%201725%20Community%20College%20Reform%20Act%20%28Vasconcellos%29.pdf</a:t>
            </a:r>
            <a:br>
              <a:rPr lang="en" sz="1100" u="sng">
                <a:solidFill>
                  <a:srgbClr val="0000FF"/>
                </a:solidFill>
                <a:latin typeface="Helvetica Neue"/>
                <a:ea typeface="Helvetica Neue"/>
                <a:cs typeface="Helvetica Neue"/>
                <a:sym typeface="Helvetica Neue"/>
              </a:rPr>
            </a:br>
            <a:endParaRPr sz="110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00" b="1">
                <a:solidFill>
                  <a:schemeClr val="dk1"/>
                </a:solidFill>
                <a:latin typeface="Calibri"/>
                <a:ea typeface="Calibri"/>
                <a:cs typeface="Calibri"/>
                <a:sym typeface="Calibri"/>
              </a:rPr>
              <a:t>AAUP Red Book – </a:t>
            </a:r>
            <a:r>
              <a:rPr lang="en" sz="1100" b="1" u="sng">
                <a:solidFill>
                  <a:schemeClr val="accent4"/>
                </a:solidFill>
                <a:latin typeface="Calibri"/>
                <a:ea typeface="Calibri"/>
                <a:cs typeface="Calibri"/>
                <a:sym typeface="Calibri"/>
              </a:rPr>
              <a:t>Policy Documents and Reports, American Association of University Professors, 2015</a:t>
            </a:r>
            <a:endParaRPr sz="1100" b="1" u="sng">
              <a:solidFill>
                <a:schemeClr val="accent4"/>
              </a:solidFill>
              <a:latin typeface="Calibri"/>
              <a:ea typeface="Calibri"/>
              <a:cs typeface="Calibri"/>
              <a:sym typeface="Calibri"/>
            </a:endParaRPr>
          </a:p>
          <a:p>
            <a:pPr marL="0" lvl="0" indent="0" algn="l" rtl="0">
              <a:lnSpc>
                <a:spcPct val="100000"/>
              </a:lnSpc>
              <a:spcBef>
                <a:spcPts val="600"/>
              </a:spcBef>
              <a:spcAft>
                <a:spcPts val="0"/>
              </a:spcAft>
              <a:buNone/>
            </a:pPr>
            <a:r>
              <a:rPr lang="en" sz="1100" u="sng">
                <a:solidFill>
                  <a:srgbClr val="1A7AB8"/>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https://www.aaup.org/reports-publications/publications/redbook</a:t>
            </a:r>
            <a:endParaRPr sz="1100">
              <a:solidFill>
                <a:srgbClr val="1A7AB8"/>
              </a:solidFill>
            </a:endParaRPr>
          </a:p>
          <a:p>
            <a:pPr marL="0" lvl="0" indent="0" algn="l" rtl="0">
              <a:lnSpc>
                <a:spcPct val="100000"/>
              </a:lnSpc>
              <a:spcBef>
                <a:spcPts val="600"/>
              </a:spcBef>
              <a:spcAft>
                <a:spcPts val="600"/>
              </a:spcAft>
              <a:buNone/>
            </a:pPr>
            <a:r>
              <a:rPr lang="en" sz="1100" u="sng">
                <a:solidFill>
                  <a:srgbClr val="1A7AB8"/>
                </a:solid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https://www.asccc.org/events/april-25-2022-200pm/equity-and-anti-racism-academic-freedom</a:t>
            </a:r>
            <a:endParaRPr sz="1250" b="1">
              <a:solidFill>
                <a:srgbClr val="1A7AB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185350" y="619175"/>
            <a:ext cx="2687700" cy="2475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600"/>
              <a:buFont typeface="Arial"/>
              <a:buNone/>
            </a:pPr>
            <a:r>
              <a:rPr lang="en" sz="3000" b="1"/>
              <a:t>ACADEMIC FREEDOM: </a:t>
            </a:r>
            <a:endParaRPr sz="3000"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r>
              <a:rPr lang="en" sz="2400" b="1"/>
              <a:t>Resources		</a:t>
            </a:r>
            <a:endParaRPr sz="2400" b="1"/>
          </a:p>
        </p:txBody>
      </p:sp>
      <p:sp>
        <p:nvSpPr>
          <p:cNvPr id="304" name="Google Shape;304;p50"/>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05" name="Google Shape;305;p50"/>
          <p:cNvSpPr txBox="1">
            <a:spLocks noGrp="1"/>
          </p:cNvSpPr>
          <p:nvPr>
            <p:ph type="body" idx="2"/>
          </p:nvPr>
        </p:nvSpPr>
        <p:spPr>
          <a:xfrm>
            <a:off x="3269575" y="333150"/>
            <a:ext cx="5064300" cy="4710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150" b="1">
                <a:solidFill>
                  <a:schemeClr val="dk1"/>
                </a:solidFill>
                <a:latin typeface="Calibri"/>
                <a:ea typeface="Calibri"/>
                <a:cs typeface="Calibri"/>
                <a:sym typeface="Calibri"/>
              </a:rPr>
              <a:t>Academic Freedom in the 21st-Century College and University: </a:t>
            </a:r>
            <a:r>
              <a:rPr lang="en" sz="1150" b="1" i="1">
                <a:solidFill>
                  <a:schemeClr val="dk1"/>
                </a:solidFill>
                <a:latin typeface="Calibri"/>
                <a:ea typeface="Calibri"/>
                <a:cs typeface="Calibri"/>
                <a:sym typeface="Calibri"/>
              </a:rPr>
              <a:t>Academic Freedom for All Faculty and Instructional Staff</a:t>
            </a:r>
            <a:endParaRPr sz="1150" b="1" i="1">
              <a:solidFill>
                <a:schemeClr val="dk1"/>
              </a:solidFill>
              <a:latin typeface="Calibri"/>
              <a:ea typeface="Calibri"/>
              <a:cs typeface="Calibri"/>
              <a:sym typeface="Calibri"/>
            </a:endParaRPr>
          </a:p>
          <a:p>
            <a:pPr marL="0" lvl="0" indent="0" algn="l" rtl="0">
              <a:lnSpc>
                <a:spcPct val="100000"/>
              </a:lnSpc>
              <a:spcBef>
                <a:spcPts val="600"/>
              </a:spcBef>
              <a:spcAft>
                <a:spcPts val="0"/>
              </a:spcAft>
              <a:buNone/>
            </a:pPr>
            <a:r>
              <a:rPr lang="en" sz="1150" u="sng">
                <a:solidFill>
                  <a:srgbClr val="1A7AB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https://www.aft.org/sites/default/files/academicfreedomstatement0907.pdf</a:t>
            </a:r>
            <a:endParaRPr sz="1150" u="sng">
              <a:solidFill>
                <a:srgbClr val="1A7AB8"/>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endParaRPr sz="115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50" b="1">
                <a:solidFill>
                  <a:schemeClr val="dk1"/>
                </a:solidFill>
                <a:latin typeface="Calibri"/>
                <a:ea typeface="Calibri"/>
                <a:cs typeface="Calibri"/>
                <a:sym typeface="Calibri"/>
              </a:rPr>
              <a:t>AAUP Statement on Academic Government for Institutions Engaged in Collective Bargaining</a:t>
            </a:r>
            <a:br>
              <a:rPr lang="en" sz="1150" b="1">
                <a:solidFill>
                  <a:srgbClr val="595959"/>
                </a:solidFill>
                <a:latin typeface="Calibri"/>
                <a:ea typeface="Calibri"/>
                <a:cs typeface="Calibri"/>
                <a:sym typeface="Calibri"/>
              </a:rPr>
            </a:br>
            <a:r>
              <a:rPr lang="en" sz="1150" u="sng">
                <a:solidFill>
                  <a:srgbClr val="1A7AB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https://www.aaup.org/report/statement-academic-government-institutions-engaged-collective-bargaining</a:t>
            </a:r>
            <a:endParaRPr sz="1150" u="sng">
              <a:solidFill>
                <a:srgbClr val="1A7AB8"/>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endParaRPr sz="115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50" b="1">
                <a:solidFill>
                  <a:schemeClr val="dk1"/>
                </a:solidFill>
                <a:latin typeface="Calibri"/>
                <a:ea typeface="Calibri"/>
                <a:cs typeface="Calibri"/>
                <a:sym typeface="Calibri"/>
              </a:rPr>
              <a:t>Messier, John “Shared Governance and Academic Freedom: Yes, This Is Union Work” 2017, NEA</a:t>
            </a:r>
            <a:r>
              <a:rPr lang="en" sz="1150" b="1">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1150" b="1">
              <a:solidFill>
                <a:schemeClr val="dk1"/>
              </a:solidFill>
            </a:endParaRPr>
          </a:p>
          <a:p>
            <a:pPr marL="0" lvl="0" indent="0" algn="l" rtl="0">
              <a:lnSpc>
                <a:spcPct val="100000"/>
              </a:lnSpc>
              <a:spcBef>
                <a:spcPts val="600"/>
              </a:spcBef>
              <a:spcAft>
                <a:spcPts val="0"/>
              </a:spcAft>
              <a:buNone/>
            </a:pPr>
            <a:r>
              <a:rPr lang="en" sz="1150" u="sng">
                <a:solidFill>
                  <a:srgbClr val="1A7AB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https://www.nea.org/assets/docs/TA2017S_Messier.pdf</a:t>
            </a:r>
            <a:endParaRPr sz="1150" u="sng">
              <a:solidFill>
                <a:srgbClr val="1A7AB8"/>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endParaRPr sz="115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r>
              <a:rPr lang="en" sz="1150" b="1">
                <a:solidFill>
                  <a:schemeClr val="dk1"/>
                </a:solidFill>
                <a:latin typeface="Calibri"/>
                <a:ea typeface="Calibri"/>
                <a:cs typeface="Calibri"/>
                <a:sym typeface="Calibri"/>
              </a:rPr>
              <a:t>Reichman, Henry “Professionalism and Unionism: Academic Freedom, Collective Bargaining, and the American Association of University Professors” AAUP Journal of Academic Freedom, 2015</a:t>
            </a:r>
            <a:endParaRPr sz="1150" b="1">
              <a:solidFill>
                <a:schemeClr val="dk1"/>
              </a:solidFill>
              <a:latin typeface="Calibri"/>
              <a:ea typeface="Calibri"/>
              <a:cs typeface="Calibri"/>
              <a:sym typeface="Calibri"/>
            </a:endParaRPr>
          </a:p>
          <a:p>
            <a:pPr marL="0" lvl="0" indent="0" algn="l" rtl="0">
              <a:lnSpc>
                <a:spcPct val="100000"/>
              </a:lnSpc>
              <a:spcBef>
                <a:spcPts val="600"/>
              </a:spcBef>
              <a:spcAft>
                <a:spcPts val="0"/>
              </a:spcAft>
              <a:buNone/>
            </a:pPr>
            <a:r>
              <a:rPr lang="en" sz="1150" u="sng">
                <a:solidFill>
                  <a:srgbClr val="1A7AB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https://www.aaup.org/sites/default/files/Reichman_0.pdf</a:t>
            </a:r>
            <a:endParaRPr sz="1150" u="sng">
              <a:solidFill>
                <a:srgbClr val="1A7AB8"/>
              </a:solidFill>
              <a:latin typeface="Helvetica Neue"/>
              <a:ea typeface="Helvetica Neue"/>
              <a:cs typeface="Helvetica Neue"/>
              <a:sym typeface="Helvetica Neue"/>
            </a:endParaRPr>
          </a:p>
          <a:p>
            <a:pPr marL="0" lvl="0" indent="0" algn="l" rtl="0">
              <a:lnSpc>
                <a:spcPct val="100000"/>
              </a:lnSpc>
              <a:spcBef>
                <a:spcPts val="600"/>
              </a:spcBef>
              <a:spcAft>
                <a:spcPts val="0"/>
              </a:spcAft>
              <a:buNone/>
            </a:pPr>
            <a:endParaRPr sz="1150" u="sng">
              <a:solidFill>
                <a:srgbClr val="0000FF"/>
              </a:solidFill>
              <a:latin typeface="Helvetica Neue"/>
              <a:ea typeface="Helvetica Neue"/>
              <a:cs typeface="Helvetica Neue"/>
              <a:sym typeface="Helvetica Neue"/>
            </a:endParaRPr>
          </a:p>
          <a:p>
            <a:pPr marL="0" lvl="0" indent="0" algn="l" rtl="0">
              <a:lnSpc>
                <a:spcPct val="100000"/>
              </a:lnSpc>
              <a:spcBef>
                <a:spcPts val="600"/>
              </a:spcBef>
              <a:spcAft>
                <a:spcPts val="600"/>
              </a:spcAft>
              <a:buNone/>
            </a:pPr>
            <a:r>
              <a:rPr lang="en" sz="1150" b="1">
                <a:solidFill>
                  <a:schemeClr val="dk1"/>
                </a:solidFill>
                <a:latin typeface="Calibri"/>
                <a:ea typeface="Calibri"/>
                <a:cs typeface="Calibri"/>
                <a:sym typeface="Calibri"/>
              </a:rPr>
              <a:t>Reichman, Henry, </a:t>
            </a:r>
            <a:r>
              <a:rPr lang="en" sz="1150" b="1" u="sng">
                <a:solidFill>
                  <a:schemeClr val="dk1"/>
                </a:solidFill>
                <a:latin typeface="Calibri"/>
                <a:ea typeface="Calibri"/>
                <a:cs typeface="Calibri"/>
                <a:sym typeface="Calibri"/>
              </a:rPr>
              <a:t>The Future of Academic Freedom</a:t>
            </a:r>
            <a:r>
              <a:rPr lang="en" sz="1150" b="1">
                <a:solidFill>
                  <a:schemeClr val="dk1"/>
                </a:solidFill>
                <a:latin typeface="Calibri"/>
                <a:ea typeface="Calibri"/>
                <a:cs typeface="Calibri"/>
                <a:sym typeface="Calibri"/>
              </a:rPr>
              <a:t>, John Hopkins University Press, 2019</a:t>
            </a:r>
            <a:endParaRPr sz="115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185350" y="833550"/>
            <a:ext cx="2687700" cy="2475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dk2"/>
              </a:buClr>
              <a:buSzPts val="3600"/>
              <a:buFont typeface="Arial"/>
              <a:buNone/>
            </a:pPr>
            <a:r>
              <a:rPr lang="en" sz="3000" b="1"/>
              <a:t>ACADEMIC FREEDOM: </a:t>
            </a:r>
            <a:endParaRPr sz="3000" b="1"/>
          </a:p>
          <a:p>
            <a:pPr marL="0" lvl="0" indent="0" algn="l" rtl="0">
              <a:spcBef>
                <a:spcPts val="0"/>
              </a:spcBef>
              <a:spcAft>
                <a:spcPts val="0"/>
              </a:spcAft>
              <a:buClr>
                <a:schemeClr val="dk2"/>
              </a:buClr>
              <a:buSzPts val="3600"/>
              <a:buFont typeface="Arial"/>
              <a:buNone/>
            </a:pPr>
            <a:endParaRPr sz="3000" b="1"/>
          </a:p>
          <a:p>
            <a:pPr marL="0" lvl="0" indent="0" algn="l" rtl="0">
              <a:spcBef>
                <a:spcPts val="0"/>
              </a:spcBef>
              <a:spcAft>
                <a:spcPts val="0"/>
              </a:spcAft>
              <a:buClr>
                <a:schemeClr val="dk2"/>
              </a:buClr>
              <a:buSzPts val="3600"/>
              <a:buFont typeface="Arial"/>
              <a:buNone/>
            </a:pPr>
            <a:r>
              <a:rPr lang="en" sz="2400" b="1"/>
              <a:t>Presenter Contact Information	</a:t>
            </a:r>
            <a:endParaRPr sz="2400" b="1"/>
          </a:p>
        </p:txBody>
      </p:sp>
      <p:sp>
        <p:nvSpPr>
          <p:cNvPr id="313" name="Google Shape;313;p51"/>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14" name="Google Shape;314;p51"/>
          <p:cNvSpPr txBox="1">
            <a:spLocks noGrp="1"/>
          </p:cNvSpPr>
          <p:nvPr>
            <p:ph type="body" idx="2"/>
          </p:nvPr>
        </p:nvSpPr>
        <p:spPr>
          <a:xfrm>
            <a:off x="3269575" y="755000"/>
            <a:ext cx="5064300" cy="4288800"/>
          </a:xfrm>
          <a:prstGeom prst="rect">
            <a:avLst/>
          </a:prstGeom>
        </p:spPr>
        <p:txBody>
          <a:bodyPr spcFirstLastPara="1" wrap="square" lIns="68575" tIns="34275" rIns="68575" bIns="34275" anchor="t" anchorCtr="0">
            <a:noAutofit/>
          </a:bodyPr>
          <a:lstStyle/>
          <a:p>
            <a:pPr marL="0" lvl="0" indent="0" algn="l" rtl="0">
              <a:spcBef>
                <a:spcPts val="400"/>
              </a:spcBef>
              <a:spcAft>
                <a:spcPts val="0"/>
              </a:spcAft>
              <a:buNone/>
            </a:pPr>
            <a:r>
              <a:rPr lang="en" sz="1600">
                <a:solidFill>
                  <a:schemeClr val="accent4"/>
                </a:solidFill>
              </a:rPr>
              <a:t>Cheryl Aschenbach, ASCCC Secretary </a:t>
            </a:r>
            <a:r>
              <a:rPr lang="en" sz="1600" u="sng">
                <a:solidFill>
                  <a:schemeClr val="hlink"/>
                </a:solidFill>
                <a:hlinkClick r:id="rId3"/>
              </a:rPr>
              <a:t>caschenbach@lassencollege.edu</a:t>
            </a:r>
            <a:endParaRPr sz="1600">
              <a:solidFill>
                <a:schemeClr val="accent4"/>
              </a:solidFill>
            </a:endParaRPr>
          </a:p>
          <a:p>
            <a:pPr marL="0" lvl="0" indent="0" algn="l" rtl="0">
              <a:spcBef>
                <a:spcPts val="400"/>
              </a:spcBef>
              <a:spcAft>
                <a:spcPts val="0"/>
              </a:spcAft>
              <a:buNone/>
            </a:pPr>
            <a:endParaRPr sz="1600">
              <a:solidFill>
                <a:schemeClr val="accent4"/>
              </a:solidFill>
            </a:endParaRPr>
          </a:p>
          <a:p>
            <a:pPr marL="0" lvl="0" indent="0" algn="l" rtl="0">
              <a:spcBef>
                <a:spcPts val="400"/>
              </a:spcBef>
              <a:spcAft>
                <a:spcPts val="0"/>
              </a:spcAft>
              <a:buNone/>
            </a:pPr>
            <a:r>
              <a:rPr lang="en" sz="1600">
                <a:solidFill>
                  <a:schemeClr val="accent4"/>
                </a:solidFill>
              </a:rPr>
              <a:t>Wendy Brill-Wynkoop </a:t>
            </a:r>
            <a:r>
              <a:rPr lang="en" sz="1600" u="sng">
                <a:solidFill>
                  <a:schemeClr val="hlink"/>
                </a:solidFill>
                <a:hlinkClick r:id="rId4"/>
              </a:rPr>
              <a:t>wendy.brill@canyons.edu</a:t>
            </a:r>
            <a:endParaRPr sz="1600">
              <a:solidFill>
                <a:schemeClr val="accent4"/>
              </a:solidFill>
            </a:endParaRPr>
          </a:p>
          <a:p>
            <a:pPr marL="0" lvl="0" indent="0" algn="l" rtl="0">
              <a:spcBef>
                <a:spcPts val="400"/>
              </a:spcBef>
              <a:spcAft>
                <a:spcPts val="0"/>
              </a:spcAft>
              <a:buNone/>
            </a:pPr>
            <a:endParaRPr sz="1600">
              <a:solidFill>
                <a:schemeClr val="accent4"/>
              </a:solidFill>
            </a:endParaRPr>
          </a:p>
          <a:p>
            <a:pPr marL="0" lvl="0" indent="0" algn="l" rtl="0">
              <a:spcBef>
                <a:spcPts val="400"/>
              </a:spcBef>
              <a:spcAft>
                <a:spcPts val="0"/>
              </a:spcAft>
              <a:buNone/>
            </a:pPr>
            <a:r>
              <a:rPr lang="en" sz="1600">
                <a:solidFill>
                  <a:schemeClr val="accent4"/>
                </a:solidFill>
              </a:rPr>
              <a:t>Stephanie Curry, ASCCC Area A Representative</a:t>
            </a:r>
            <a:endParaRPr sz="1600">
              <a:solidFill>
                <a:schemeClr val="accent4"/>
              </a:solidFill>
            </a:endParaRPr>
          </a:p>
          <a:p>
            <a:pPr marL="0" lvl="0" indent="0" algn="l" rtl="0">
              <a:spcBef>
                <a:spcPts val="400"/>
              </a:spcBef>
              <a:spcAft>
                <a:spcPts val="0"/>
              </a:spcAft>
              <a:buNone/>
            </a:pPr>
            <a:r>
              <a:rPr lang="en" sz="1600" u="sng">
                <a:solidFill>
                  <a:schemeClr val="hlink"/>
                </a:solidFill>
                <a:hlinkClick r:id="rId5"/>
              </a:rPr>
              <a:t>stephanie.curry@reedleycollege.edu</a:t>
            </a:r>
            <a:endParaRPr sz="1600">
              <a:solidFill>
                <a:schemeClr val="accent4"/>
              </a:solidFill>
            </a:endParaRPr>
          </a:p>
          <a:p>
            <a:pPr marL="0" lvl="0" indent="0" algn="l" rtl="0">
              <a:spcBef>
                <a:spcPts val="400"/>
              </a:spcBef>
              <a:spcAft>
                <a:spcPts val="0"/>
              </a:spcAft>
              <a:buNone/>
            </a:pPr>
            <a:endParaRPr sz="1600">
              <a:solidFill>
                <a:schemeClr val="accent4"/>
              </a:solidFill>
            </a:endParaRPr>
          </a:p>
          <a:p>
            <a:pPr marL="0" lvl="0" indent="0" algn="l" rtl="0">
              <a:spcBef>
                <a:spcPts val="400"/>
              </a:spcBef>
              <a:spcAft>
                <a:spcPts val="0"/>
              </a:spcAft>
              <a:buNone/>
            </a:pPr>
            <a:r>
              <a:rPr lang="en" sz="1600">
                <a:solidFill>
                  <a:schemeClr val="accent4"/>
                </a:solidFill>
              </a:rPr>
              <a:t>Robert L. Stewart, Jr., ASCCC Area C Representative</a:t>
            </a:r>
            <a:endParaRPr sz="1600">
              <a:solidFill>
                <a:schemeClr val="accent4"/>
              </a:solidFill>
            </a:endParaRPr>
          </a:p>
          <a:p>
            <a:pPr marL="0" lvl="0" indent="0" algn="l" rtl="0">
              <a:spcBef>
                <a:spcPts val="400"/>
              </a:spcBef>
              <a:spcAft>
                <a:spcPts val="0"/>
              </a:spcAft>
              <a:buNone/>
            </a:pPr>
            <a:r>
              <a:rPr lang="en" sz="1600" u="sng">
                <a:solidFill>
                  <a:schemeClr val="hlink"/>
                </a:solidFill>
                <a:hlinkClick r:id="rId6"/>
              </a:rPr>
              <a:t>stewarrl@lasc.edu</a:t>
            </a:r>
            <a:endParaRPr sz="1600">
              <a:solidFill>
                <a:schemeClr val="accent4"/>
              </a:solidFill>
            </a:endParaRPr>
          </a:p>
          <a:p>
            <a:pPr marL="0" lvl="0" indent="0" algn="l" rtl="0">
              <a:spcBef>
                <a:spcPts val="400"/>
              </a:spcBef>
              <a:spcAft>
                <a:spcPts val="0"/>
              </a:spcAft>
              <a:buNone/>
            </a:pPr>
            <a:endParaRPr sz="1600">
              <a:solidFill>
                <a:schemeClr val="accent4"/>
              </a:solidFill>
            </a:endParaRPr>
          </a:p>
          <a:p>
            <a:pPr marL="0" lvl="0" indent="0" algn="l" rtl="0">
              <a:spcBef>
                <a:spcPts val="400"/>
              </a:spcBef>
              <a:spcAft>
                <a:spcPts val="0"/>
              </a:spcAft>
              <a:buNone/>
            </a:pPr>
            <a:r>
              <a:rPr lang="en" sz="1600">
                <a:solidFill>
                  <a:schemeClr val="accent4"/>
                </a:solidFill>
              </a:rPr>
              <a:t>Manuel Vélez, ASCCC South Representative</a:t>
            </a:r>
            <a:endParaRPr sz="1600">
              <a:solidFill>
                <a:schemeClr val="accent4"/>
              </a:solidFill>
            </a:endParaRPr>
          </a:p>
          <a:p>
            <a:pPr marL="0" lvl="0" indent="0" algn="l" rtl="0">
              <a:spcBef>
                <a:spcPts val="400"/>
              </a:spcBef>
              <a:spcAft>
                <a:spcPts val="0"/>
              </a:spcAft>
              <a:buNone/>
            </a:pPr>
            <a:r>
              <a:rPr lang="en" sz="1600" u="sng">
                <a:solidFill>
                  <a:schemeClr val="hlink"/>
                </a:solidFill>
                <a:hlinkClick r:id="rId7"/>
              </a:rPr>
              <a:t>mvelez@sdccd.edu</a:t>
            </a:r>
            <a:endParaRPr sz="1600">
              <a:solidFill>
                <a:schemeClr val="accent4"/>
              </a:solidFill>
            </a:endParaRPr>
          </a:p>
          <a:p>
            <a:pPr marL="0" lvl="0" indent="0" algn="l" rtl="0">
              <a:spcBef>
                <a:spcPts val="400"/>
              </a:spcBef>
              <a:spcAft>
                <a:spcPts val="0"/>
              </a:spcAft>
              <a:buNone/>
            </a:pPr>
            <a:endParaRPr sz="170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166694" y="953632"/>
            <a:ext cx="2687700" cy="27516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2"/>
              </a:buClr>
              <a:buSzPct val="111111"/>
              <a:buFont typeface="Arial"/>
              <a:buNone/>
            </a:pPr>
            <a:endParaRPr b="1"/>
          </a:p>
          <a:p>
            <a:pPr marL="0" lvl="0" indent="0" algn="l" rtl="0">
              <a:spcBef>
                <a:spcPts val="0"/>
              </a:spcBef>
              <a:spcAft>
                <a:spcPts val="0"/>
              </a:spcAft>
              <a:buClr>
                <a:schemeClr val="dk2"/>
              </a:buClr>
              <a:buSzPct val="120000"/>
              <a:buFont typeface="Arial"/>
              <a:buNone/>
            </a:pPr>
            <a:r>
              <a:rPr lang="en" sz="3000" b="1"/>
              <a:t>ACADEMIC FREEDOM: </a:t>
            </a:r>
            <a:endParaRPr sz="3000" b="1"/>
          </a:p>
          <a:p>
            <a:pPr marL="0" lvl="0" indent="0" algn="l" rtl="0">
              <a:spcBef>
                <a:spcPts val="0"/>
              </a:spcBef>
              <a:spcAft>
                <a:spcPts val="0"/>
              </a:spcAft>
              <a:buClr>
                <a:schemeClr val="dk2"/>
              </a:buClr>
              <a:buSzPct val="133333"/>
              <a:buFont typeface="Arial"/>
              <a:buNone/>
            </a:pPr>
            <a:endParaRPr b="1"/>
          </a:p>
          <a:p>
            <a:pPr marL="0" lvl="0" indent="0" algn="l" rtl="0">
              <a:spcBef>
                <a:spcPts val="0"/>
              </a:spcBef>
              <a:spcAft>
                <a:spcPts val="0"/>
              </a:spcAft>
              <a:buClr>
                <a:schemeClr val="dk2"/>
              </a:buClr>
              <a:buSzPct val="156521"/>
              <a:buFont typeface="Arial"/>
              <a:buNone/>
            </a:pPr>
            <a:r>
              <a:rPr lang="en" sz="2300"/>
              <a:t>What is it and why is it important to local academic senates?</a:t>
            </a:r>
            <a:endParaRPr sz="2600"/>
          </a:p>
        </p:txBody>
      </p:sp>
      <p:sp>
        <p:nvSpPr>
          <p:cNvPr id="162" name="Google Shape;162;p31"/>
          <p:cNvSpPr txBox="1">
            <a:spLocks noGrp="1"/>
          </p:cNvSpPr>
          <p:nvPr>
            <p:ph type="sldNum" idx="12"/>
          </p:nvPr>
        </p:nvSpPr>
        <p:spPr>
          <a:xfrm>
            <a:off x="7417805" y="4857750"/>
            <a:ext cx="857400" cy="1860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163" name="Google Shape;163;p31"/>
          <p:cNvSpPr txBox="1">
            <a:spLocks noGrp="1"/>
          </p:cNvSpPr>
          <p:nvPr>
            <p:ph type="body" idx="2"/>
          </p:nvPr>
        </p:nvSpPr>
        <p:spPr>
          <a:xfrm>
            <a:off x="3345873" y="834081"/>
            <a:ext cx="4929000" cy="38187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accent4"/>
              </a:buClr>
              <a:buSzPts val="1800"/>
              <a:buFont typeface="Arial"/>
              <a:buNone/>
            </a:pPr>
            <a:r>
              <a:rPr lang="en" sz="2200">
                <a:solidFill>
                  <a:srgbClr val="595959"/>
                </a:solidFill>
                <a:latin typeface="Calibri"/>
                <a:ea typeface="Calibri"/>
                <a:cs typeface="Calibri"/>
                <a:sym typeface="Calibri"/>
              </a:rPr>
              <a:t>Academic Freedom is required so that the faculty professionals who teach and research are protected from external forces that might try to influence the development of culture, science, and knowledge in order to serve any interest other than the intellectual, socioeconomic, and socioemotional advancement of students through the attainment of an education. </a:t>
            </a:r>
            <a:endParaRPr>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rgbClr val="0070C0"/>
              </a:buClr>
              <a:buSzPts val="3000"/>
              <a:buFont typeface="Arial"/>
              <a:buNone/>
            </a:pPr>
            <a:r>
              <a:rPr lang="en" b="1">
                <a:solidFill>
                  <a:srgbClr val="10476C"/>
                </a:solidFill>
              </a:rPr>
              <a:t>AAUP and Academic Freedom</a:t>
            </a:r>
            <a:endParaRPr>
              <a:solidFill>
                <a:srgbClr val="10476C"/>
              </a:solidFill>
            </a:endParaRPr>
          </a:p>
        </p:txBody>
      </p:sp>
      <p:sp>
        <p:nvSpPr>
          <p:cNvPr id="169" name="Google Shape;169;p32"/>
          <p:cNvSpPr txBox="1">
            <a:spLocks noGrp="1"/>
          </p:cNvSpPr>
          <p:nvPr>
            <p:ph type="body" idx="1"/>
          </p:nvPr>
        </p:nvSpPr>
        <p:spPr>
          <a:xfrm>
            <a:off x="958252" y="1348750"/>
            <a:ext cx="7356300" cy="3414300"/>
          </a:xfrm>
          <a:prstGeom prst="rect">
            <a:avLst/>
          </a:prstGeom>
        </p:spPr>
        <p:txBody>
          <a:bodyPr spcFirstLastPara="1" wrap="square" lIns="68575" tIns="34275" rIns="68575" bIns="34275" anchor="t" anchorCtr="0">
            <a:noAutofit/>
          </a:bodyPr>
          <a:lstStyle/>
          <a:p>
            <a:pPr marL="139700" lvl="0" indent="-158750" algn="l" rtl="0">
              <a:spcBef>
                <a:spcPts val="0"/>
              </a:spcBef>
              <a:spcAft>
                <a:spcPts val="0"/>
              </a:spcAft>
              <a:buClr>
                <a:srgbClr val="595959"/>
              </a:buClr>
              <a:buSzPts val="1700"/>
              <a:buChar char="•"/>
            </a:pPr>
            <a:r>
              <a:rPr lang="en" sz="1700">
                <a:solidFill>
                  <a:srgbClr val="595959"/>
                </a:solidFill>
              </a:rPr>
              <a:t>Academic freedom is related to the pursuit of knowledge without unnecessary restrictions.</a:t>
            </a:r>
            <a:endParaRPr sz="1700">
              <a:solidFill>
                <a:srgbClr val="595959"/>
              </a:solidFill>
            </a:endParaRPr>
          </a:p>
          <a:p>
            <a:pPr marL="139700" lvl="0" indent="-158750" algn="l" rtl="0">
              <a:spcBef>
                <a:spcPts val="900"/>
              </a:spcBef>
              <a:spcAft>
                <a:spcPts val="0"/>
              </a:spcAft>
              <a:buClr>
                <a:srgbClr val="595959"/>
              </a:buClr>
              <a:buSzPts val="1700"/>
              <a:buChar char="•"/>
            </a:pPr>
            <a:r>
              <a:rPr lang="en" sz="1700">
                <a:solidFill>
                  <a:srgbClr val="595959"/>
                </a:solidFill>
              </a:rPr>
              <a:t>The AAUP’s Statement on Professional Ethics contains the following that supports this idea:</a:t>
            </a:r>
            <a:endParaRPr sz="1700">
              <a:solidFill>
                <a:srgbClr val="595959"/>
              </a:solidFill>
            </a:endParaRPr>
          </a:p>
          <a:p>
            <a:pPr marL="342900" lvl="1" indent="-158750" algn="l" rtl="0">
              <a:spcBef>
                <a:spcPts val="900"/>
              </a:spcBef>
              <a:spcAft>
                <a:spcPts val="0"/>
              </a:spcAft>
              <a:buClr>
                <a:srgbClr val="595959"/>
              </a:buClr>
              <a:buSzPts val="1700"/>
              <a:buChar char="•"/>
            </a:pPr>
            <a:r>
              <a:rPr lang="en">
                <a:solidFill>
                  <a:srgbClr val="595959"/>
                </a:solidFill>
              </a:rPr>
              <a:t>Professors, guided by a deep conviction of the worth and dignity of the advancement of knowledge, recognize the special responsibilities placed upon them. Their primary responsibility to their subject is to seek and to state the truth as they see it.</a:t>
            </a:r>
            <a:endParaRPr>
              <a:solidFill>
                <a:srgbClr val="595959"/>
              </a:solidFill>
            </a:endParaRPr>
          </a:p>
          <a:p>
            <a:pPr marL="342900" lvl="1" indent="-158750" algn="l" rtl="0">
              <a:spcBef>
                <a:spcPts val="900"/>
              </a:spcBef>
              <a:spcAft>
                <a:spcPts val="0"/>
              </a:spcAft>
              <a:buClr>
                <a:srgbClr val="595959"/>
              </a:buClr>
              <a:buSzPts val="1700"/>
              <a:buChar char="•"/>
            </a:pPr>
            <a:r>
              <a:rPr lang="en">
                <a:solidFill>
                  <a:srgbClr val="595959"/>
                </a:solidFill>
              </a:rPr>
              <a:t>As teachers, professors encourage the free pursuit of learning in their students. They hold before them the best scholarly and ethical standards of their discipline.</a:t>
            </a:r>
            <a:endParaRPr>
              <a:solidFill>
                <a:srgbClr val="595959"/>
              </a:solidFill>
            </a:endParaRPr>
          </a:p>
          <a:p>
            <a:pPr marL="342900" lvl="1" indent="-158750" algn="l" rtl="0">
              <a:spcBef>
                <a:spcPts val="900"/>
              </a:spcBef>
              <a:spcAft>
                <a:spcPts val="0"/>
              </a:spcAft>
              <a:buClr>
                <a:srgbClr val="595959"/>
              </a:buClr>
              <a:buSzPts val="1700"/>
              <a:buChar char="•"/>
            </a:pPr>
            <a:r>
              <a:rPr lang="en">
                <a:solidFill>
                  <a:srgbClr val="595959"/>
                </a:solidFill>
              </a:rPr>
              <a:t>…professors seek above all to be effective teachers and scholars</a:t>
            </a:r>
            <a:endParaRPr>
              <a:solidFill>
                <a:srgbClr val="595959"/>
              </a:solidFill>
            </a:endParaRPr>
          </a:p>
        </p:txBody>
      </p:sp>
      <p:sp>
        <p:nvSpPr>
          <p:cNvPr id="170" name="Google Shape;170;p32"/>
          <p:cNvSpPr txBox="1"/>
          <p:nvPr/>
        </p:nvSpPr>
        <p:spPr>
          <a:xfrm>
            <a:off x="3399119" y="4843746"/>
            <a:ext cx="4803000" cy="20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http://www.aaup.org/AAUP/pubsres/policydocs/contents/statementonprofessionalethics.htm</a:t>
            </a:r>
            <a:endParaRPr sz="9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0070C0"/>
              </a:buClr>
              <a:buSzPts val="3000"/>
              <a:buFont typeface="Arial"/>
              <a:buNone/>
            </a:pPr>
            <a:r>
              <a:rPr lang="en" b="1">
                <a:solidFill>
                  <a:srgbClr val="10476C"/>
                </a:solidFill>
              </a:rPr>
              <a:t>So What Does Academic Freedom </a:t>
            </a:r>
            <a:endParaRPr b="1">
              <a:solidFill>
                <a:srgbClr val="10476C"/>
              </a:solidFill>
            </a:endParaRPr>
          </a:p>
          <a:p>
            <a:pPr marL="0" lvl="0" indent="0" algn="l" rtl="0">
              <a:spcBef>
                <a:spcPts val="0"/>
              </a:spcBef>
              <a:spcAft>
                <a:spcPts val="0"/>
              </a:spcAft>
              <a:buClr>
                <a:srgbClr val="0070C0"/>
              </a:buClr>
              <a:buSzPts val="3000"/>
              <a:buFont typeface="Arial"/>
              <a:buNone/>
            </a:pPr>
            <a:r>
              <a:rPr lang="en" b="1">
                <a:solidFill>
                  <a:srgbClr val="10476C"/>
                </a:solidFill>
              </a:rPr>
              <a:t>Really Mean?</a:t>
            </a:r>
            <a:endParaRPr>
              <a:solidFill>
                <a:srgbClr val="10476C"/>
              </a:solidFill>
            </a:endParaRPr>
          </a:p>
        </p:txBody>
      </p:sp>
      <p:sp>
        <p:nvSpPr>
          <p:cNvPr id="178" name="Google Shape;178;p33"/>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0" lvl="0" indent="0" algn="l" rtl="0">
              <a:spcBef>
                <a:spcPts val="400"/>
              </a:spcBef>
              <a:spcAft>
                <a:spcPts val="0"/>
              </a:spcAft>
              <a:buNone/>
            </a:pPr>
            <a:r>
              <a:rPr lang="en" sz="1700" b="1"/>
              <a:t>Academic Freedom procedures related to academic freedom should address the following best practices from the AAUP: </a:t>
            </a:r>
            <a:endParaRPr sz="1700" b="1"/>
          </a:p>
          <a:p>
            <a:pPr marL="546100" lvl="1" indent="-273050" algn="l" rtl="0">
              <a:spcBef>
                <a:spcPts val="800"/>
              </a:spcBef>
              <a:spcAft>
                <a:spcPts val="0"/>
              </a:spcAft>
              <a:buSzPts val="1700"/>
              <a:buChar char="•"/>
            </a:pPr>
            <a:r>
              <a:rPr lang="en"/>
              <a:t>Research and publication of the results </a:t>
            </a:r>
            <a:endParaRPr/>
          </a:p>
          <a:p>
            <a:pPr marL="546100" lvl="1" indent="-273050" algn="l" rtl="0">
              <a:spcBef>
                <a:spcPts val="800"/>
              </a:spcBef>
              <a:spcAft>
                <a:spcPts val="0"/>
              </a:spcAft>
              <a:buSzPts val="1700"/>
              <a:buChar char="•"/>
            </a:pPr>
            <a:r>
              <a:rPr lang="en"/>
              <a:t>Classroom in discussing their subject</a:t>
            </a:r>
            <a:endParaRPr/>
          </a:p>
          <a:p>
            <a:pPr marL="546100" lvl="1" indent="-273050" algn="l" rtl="0">
              <a:spcBef>
                <a:spcPts val="800"/>
              </a:spcBef>
              <a:spcAft>
                <a:spcPts val="0"/>
              </a:spcAft>
              <a:buSzPts val="1700"/>
              <a:buChar char="•"/>
            </a:pPr>
            <a:r>
              <a:rPr lang="en"/>
              <a:t>When they speak or write as citizens, they should be free from institutional censorship or discipline </a:t>
            </a:r>
            <a:endParaRPr/>
          </a:p>
          <a:p>
            <a:pPr marL="520700" lvl="0" indent="0" algn="l" rtl="0">
              <a:spcBef>
                <a:spcPts val="800"/>
              </a:spcBef>
              <a:spcAft>
                <a:spcPts val="0"/>
              </a:spcAft>
              <a:buNone/>
            </a:pPr>
            <a:endParaRPr sz="1700"/>
          </a:p>
          <a:p>
            <a:pPr marL="0" lvl="0" indent="0" algn="l" rtl="0">
              <a:spcBef>
                <a:spcPts val="800"/>
              </a:spcBef>
              <a:spcAft>
                <a:spcPts val="0"/>
              </a:spcAft>
              <a:buNone/>
            </a:pPr>
            <a:r>
              <a:rPr lang="en" sz="1700" b="1"/>
              <a:t>Academic freedom is not absolute or equivalent to freedom of speech</a:t>
            </a:r>
            <a:endParaRPr sz="1700" b="1"/>
          </a:p>
          <a:p>
            <a:pPr marL="0" lvl="0" indent="0" algn="l" rtl="0">
              <a:spcBef>
                <a:spcPts val="800"/>
              </a:spcBef>
              <a:spcAft>
                <a:spcPts val="0"/>
              </a:spcAft>
              <a:buNone/>
            </a:pPr>
            <a:endParaRPr sz="1700"/>
          </a:p>
          <a:p>
            <a:pPr marL="0" lvl="0" indent="0" algn="l" rtl="0">
              <a:spcBef>
                <a:spcPts val="0"/>
              </a:spcBef>
              <a:spcAft>
                <a:spcPts val="0"/>
              </a:spcAft>
              <a:buNone/>
            </a:pPr>
            <a:r>
              <a:rPr lang="en" sz="1700"/>
              <a:t>Colleges have specific policies that define local academic freedom</a:t>
            </a:r>
            <a:endParaRPr sz="1700"/>
          </a:p>
          <a:p>
            <a:pPr marL="520700" lvl="1" indent="-196850" algn="l" rtl="0">
              <a:spcBef>
                <a:spcPts val="0"/>
              </a:spcBef>
              <a:spcAft>
                <a:spcPts val="0"/>
              </a:spcAft>
              <a:buClr>
                <a:schemeClr val="dk2"/>
              </a:buClr>
              <a:buSzPts val="1700"/>
              <a:buChar char="•"/>
            </a:pPr>
            <a:r>
              <a:rPr lang="en" b="1">
                <a:solidFill>
                  <a:schemeClr val="dk2"/>
                </a:solidFill>
              </a:rPr>
              <a:t>Read your district Academic Freedom policy!</a:t>
            </a:r>
            <a:endParaRPr sz="1600"/>
          </a:p>
        </p:txBody>
      </p:sp>
      <p:sp>
        <p:nvSpPr>
          <p:cNvPr id="179" name="Google Shape;179;p33"/>
          <p:cNvSpPr txBox="1">
            <a:spLocks noGrp="1"/>
          </p:cNvSpPr>
          <p:nvPr>
            <p:ph type="sldNum" idx="12"/>
          </p:nvPr>
        </p:nvSpPr>
        <p:spPr>
          <a:xfrm>
            <a:off x="7828360" y="4767263"/>
            <a:ext cx="6870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000" b="1">
                <a:solidFill>
                  <a:srgbClr val="10476C"/>
                </a:solidFill>
              </a:rPr>
              <a:t>The Relationship Between Academic Freedom, Theoretical Frameworks, and Disciplines</a:t>
            </a:r>
            <a:endParaRPr sz="3000" b="1">
              <a:solidFill>
                <a:srgbClr val="10476C"/>
              </a:solidFill>
            </a:endParaRPr>
          </a:p>
        </p:txBody>
      </p:sp>
      <p:sp>
        <p:nvSpPr>
          <p:cNvPr id="185" name="Google Shape;185;p34"/>
          <p:cNvSpPr txBox="1">
            <a:spLocks noGrp="1"/>
          </p:cNvSpPr>
          <p:nvPr>
            <p:ph type="body" idx="1"/>
          </p:nvPr>
        </p:nvSpPr>
        <p:spPr>
          <a:xfrm>
            <a:off x="958252" y="1348750"/>
            <a:ext cx="7356300" cy="3414300"/>
          </a:xfrm>
          <a:prstGeom prst="rect">
            <a:avLst/>
          </a:prstGeom>
        </p:spPr>
        <p:txBody>
          <a:bodyPr spcFirstLastPara="1" wrap="square" lIns="68575" tIns="34275" rIns="68575" bIns="34275" anchor="t" anchorCtr="0">
            <a:normAutofit fontScale="92500" lnSpcReduction="10000"/>
          </a:bodyPr>
          <a:lstStyle/>
          <a:p>
            <a:pPr marL="457200" lvl="0" indent="-317500" algn="l" rtl="0">
              <a:spcBef>
                <a:spcPts val="800"/>
              </a:spcBef>
              <a:spcAft>
                <a:spcPts val="0"/>
              </a:spcAft>
              <a:buSzPts val="1400"/>
              <a:buChar char="•"/>
            </a:pPr>
            <a:r>
              <a:rPr lang="en"/>
              <a:t>Academic Freedom allows faculty to introduce course content through theoretical frameworks that offer diverse or new perspectives on the content</a:t>
            </a:r>
            <a:endParaRPr/>
          </a:p>
          <a:p>
            <a:pPr marL="457200" lvl="0" indent="-317500" algn="l" rtl="0">
              <a:spcBef>
                <a:spcPts val="1000"/>
              </a:spcBef>
              <a:spcAft>
                <a:spcPts val="0"/>
              </a:spcAft>
              <a:buSzPts val="1400"/>
              <a:buChar char="•"/>
            </a:pPr>
            <a:r>
              <a:rPr lang="en"/>
              <a:t>Faculty within traditional disciplines have used Academic Freedom to both evolve and challenge the theoretical frameworks and bodies of knowledge related to their disciplines</a:t>
            </a:r>
            <a:endParaRPr/>
          </a:p>
          <a:p>
            <a:pPr marL="457200" lvl="0" indent="-317500" algn="l" rtl="0">
              <a:spcBef>
                <a:spcPts val="1000"/>
              </a:spcBef>
              <a:spcAft>
                <a:spcPts val="0"/>
              </a:spcAft>
              <a:buSzPts val="1400"/>
              <a:buChar char="•"/>
            </a:pPr>
            <a:r>
              <a:rPr lang="en"/>
              <a:t>For faculty of color and faculty committed to decolonization this meant challenging the eurocentric foundations of their academia in general and of their disciplines specifically</a:t>
            </a:r>
            <a:endParaRPr/>
          </a:p>
          <a:p>
            <a:pPr marL="457200" lvl="0" indent="-317500" algn="l" rtl="0">
              <a:spcBef>
                <a:spcPts val="1000"/>
              </a:spcBef>
              <a:spcAft>
                <a:spcPts val="1000"/>
              </a:spcAft>
              <a:buSzPts val="1400"/>
              <a:buChar char="•"/>
            </a:pPr>
            <a:r>
              <a:rPr lang="en"/>
              <a:t>These challenges have led to a re-imagining of the role and structure of disciplines and to the establishment of disciplines such as Cultural Studies, the Ethnic Studies disciplines, Women and Gender Studies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accent4"/>
              </a:buClr>
              <a:buSzPts val="2700"/>
              <a:buFont typeface="Arial"/>
              <a:buNone/>
            </a:pPr>
            <a:r>
              <a:rPr lang="en" sz="2600" b="1">
                <a:solidFill>
                  <a:schemeClr val="dk1"/>
                </a:solidFill>
              </a:rPr>
              <a:t>Importance of Academic Freedom in the </a:t>
            </a:r>
            <a:endParaRPr sz="2600" b="1">
              <a:solidFill>
                <a:schemeClr val="dk1"/>
              </a:solidFill>
            </a:endParaRPr>
          </a:p>
          <a:p>
            <a:pPr marL="0" lvl="0" indent="0" algn="l" rtl="0">
              <a:spcBef>
                <a:spcPts val="0"/>
              </a:spcBef>
              <a:spcAft>
                <a:spcPts val="0"/>
              </a:spcAft>
              <a:buClr>
                <a:schemeClr val="accent4"/>
              </a:buClr>
              <a:buSzPts val="2700"/>
              <a:buFont typeface="Arial"/>
              <a:buNone/>
            </a:pPr>
            <a:r>
              <a:rPr lang="en" sz="2600" b="1">
                <a:solidFill>
                  <a:schemeClr val="dk1"/>
                </a:solidFill>
              </a:rPr>
              <a:t>advancement of Equity and Anti-Racism </a:t>
            </a:r>
            <a:endParaRPr sz="4800" b="1">
              <a:solidFill>
                <a:schemeClr val="dk1"/>
              </a:solidFill>
            </a:endParaRPr>
          </a:p>
        </p:txBody>
      </p:sp>
      <p:sp>
        <p:nvSpPr>
          <p:cNvPr id="191" name="Google Shape;191;p35"/>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254000" lvl="0" indent="-165100" algn="l" rtl="0">
              <a:spcBef>
                <a:spcPts val="800"/>
              </a:spcBef>
              <a:spcAft>
                <a:spcPts val="0"/>
              </a:spcAft>
              <a:buClr>
                <a:schemeClr val="accent4"/>
              </a:buClr>
              <a:buSzPts val="1800"/>
              <a:buFont typeface="Arial"/>
              <a:buNone/>
            </a:pPr>
            <a:r>
              <a:rPr lang="en" sz="1700">
                <a:solidFill>
                  <a:srgbClr val="595959"/>
                </a:solidFill>
              </a:rPr>
              <a:t>The Connection between academic freedom and equity is fundamental.</a:t>
            </a:r>
            <a:endParaRPr sz="1300">
              <a:solidFill>
                <a:srgbClr val="595959"/>
              </a:solidFill>
            </a:endParaRPr>
          </a:p>
          <a:p>
            <a:pPr marL="254000" lvl="0" indent="-165100" algn="l" rtl="0">
              <a:spcBef>
                <a:spcPts val="800"/>
              </a:spcBef>
              <a:spcAft>
                <a:spcPts val="0"/>
              </a:spcAft>
              <a:buClr>
                <a:schemeClr val="accent4"/>
              </a:buClr>
              <a:buSzPts val="1800"/>
              <a:buFont typeface="Arial"/>
              <a:buNone/>
            </a:pPr>
            <a:r>
              <a:rPr lang="en" sz="1700">
                <a:solidFill>
                  <a:srgbClr val="595959"/>
                </a:solidFill>
              </a:rPr>
              <a:t>Without the rights of faculty to speak, research and pursue diverse ideas, equity is not possible.</a:t>
            </a:r>
            <a:endParaRPr sz="1300">
              <a:solidFill>
                <a:srgbClr val="595959"/>
              </a:solidFill>
            </a:endParaRPr>
          </a:p>
          <a:p>
            <a:pPr marL="254000" lvl="0" indent="-165100" algn="l" rtl="0">
              <a:spcBef>
                <a:spcPts val="800"/>
              </a:spcBef>
              <a:spcAft>
                <a:spcPts val="0"/>
              </a:spcAft>
              <a:buClr>
                <a:schemeClr val="accent4"/>
              </a:buClr>
              <a:buSzPts val="1800"/>
              <a:buFont typeface="Arial"/>
              <a:buNone/>
            </a:pPr>
            <a:r>
              <a:rPr lang="en" sz="1700">
                <a:solidFill>
                  <a:srgbClr val="595959"/>
                </a:solidFill>
              </a:rPr>
              <a:t>Academic Freedoms allow faculty to academically challenge racist ideologies and structures in the context of their expertise  </a:t>
            </a:r>
            <a:endParaRPr sz="1300">
              <a:solidFill>
                <a:srgbClr val="595959"/>
              </a:solidFill>
            </a:endParaRPr>
          </a:p>
          <a:p>
            <a:pPr marL="254000" lvl="0" indent="-165100" algn="l" rtl="0">
              <a:spcBef>
                <a:spcPts val="800"/>
              </a:spcBef>
              <a:spcAft>
                <a:spcPts val="0"/>
              </a:spcAft>
              <a:buClr>
                <a:schemeClr val="accent4"/>
              </a:buClr>
              <a:buSzPts val="1800"/>
              <a:buFont typeface="Arial"/>
              <a:buNone/>
            </a:pPr>
            <a:r>
              <a:rPr lang="en" sz="1700">
                <a:solidFill>
                  <a:srgbClr val="595959"/>
                </a:solidFill>
              </a:rPr>
              <a:t>Academic Freedom allows students to be introduced to a diverse range of ideas that often contrast and compete with  each other within an academic framework and invites them to participate in a rigorous analysis, the development of a independent critical judgement </a:t>
            </a:r>
            <a:endParaRPr sz="1300">
              <a:solidFill>
                <a:srgbClr val="595959"/>
              </a:solidFill>
            </a:endParaRPr>
          </a:p>
          <a:p>
            <a:pPr marL="254000" lvl="0" indent="-165100" algn="l" rtl="0">
              <a:spcBef>
                <a:spcPts val="800"/>
              </a:spcBef>
              <a:spcAft>
                <a:spcPts val="0"/>
              </a:spcAft>
              <a:buSzPts val="1800"/>
              <a:buNone/>
            </a:pPr>
            <a:r>
              <a:rPr lang="en" sz="1700">
                <a:solidFill>
                  <a:srgbClr val="595959"/>
                </a:solidFill>
              </a:rPr>
              <a:t>Allows faculty members the freedom to shape their courses in a way that allows for their subjects to be viewed, analyzed from different and specific lenses, particularly when the contrast with more traditional established theories </a:t>
            </a:r>
            <a:endParaRPr sz="2000" i="1">
              <a:solidFill>
                <a:srgbClr val="595959"/>
              </a:solidFill>
            </a:endParaRPr>
          </a:p>
        </p:txBody>
      </p:sp>
      <p:sp>
        <p:nvSpPr>
          <p:cNvPr id="192" name="Google Shape;192;p35"/>
          <p:cNvSpPr txBox="1">
            <a:spLocks noGrp="1"/>
          </p:cNvSpPr>
          <p:nvPr>
            <p:ph type="sldNum" idx="12"/>
          </p:nvPr>
        </p:nvSpPr>
        <p:spPr>
          <a:xfrm>
            <a:off x="7828360" y="4767263"/>
            <a:ext cx="687000" cy="2739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718674" y="205373"/>
            <a:ext cx="8046600" cy="975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0070C0"/>
              </a:buClr>
              <a:buSzPts val="3300"/>
              <a:buFont typeface="Arial"/>
              <a:buNone/>
            </a:pPr>
            <a:r>
              <a:rPr lang="en" b="1">
                <a:solidFill>
                  <a:srgbClr val="10476C"/>
                </a:solidFill>
              </a:rPr>
              <a:t>Things Academic Freedom Allows</a:t>
            </a:r>
            <a:endParaRPr>
              <a:solidFill>
                <a:srgbClr val="10476C"/>
              </a:solidFill>
            </a:endParaRPr>
          </a:p>
        </p:txBody>
      </p:sp>
      <p:sp>
        <p:nvSpPr>
          <p:cNvPr id="200" name="Google Shape;200;p36"/>
          <p:cNvSpPr txBox="1">
            <a:spLocks noGrp="1"/>
          </p:cNvSpPr>
          <p:nvPr>
            <p:ph type="body" idx="1"/>
          </p:nvPr>
        </p:nvSpPr>
        <p:spPr>
          <a:xfrm>
            <a:off x="718674" y="1260305"/>
            <a:ext cx="8056800" cy="3253200"/>
          </a:xfrm>
          <a:prstGeom prst="rect">
            <a:avLst/>
          </a:prstGeom>
          <a:noFill/>
          <a:ln>
            <a:noFill/>
          </a:ln>
        </p:spPr>
        <p:txBody>
          <a:bodyPr spcFirstLastPara="1" wrap="square" lIns="68575" tIns="34275" rIns="68575" bIns="34275" anchor="t" anchorCtr="0">
            <a:noAutofit/>
          </a:bodyPr>
          <a:lstStyle/>
          <a:p>
            <a:pPr marL="139700" lvl="0" indent="-139700" algn="l" rtl="0">
              <a:spcBef>
                <a:spcPts val="0"/>
              </a:spcBef>
              <a:spcAft>
                <a:spcPts val="0"/>
              </a:spcAft>
              <a:buClr>
                <a:srgbClr val="595959"/>
              </a:buClr>
              <a:buSzPts val="1800"/>
              <a:buChar char="•"/>
            </a:pPr>
            <a:r>
              <a:rPr lang="en">
                <a:solidFill>
                  <a:srgbClr val="595959"/>
                </a:solidFill>
              </a:rPr>
              <a:t>Academic freedom typically allows faculty to do the following:</a:t>
            </a:r>
            <a:endParaRPr>
              <a:solidFill>
                <a:srgbClr val="595959"/>
              </a:solidFill>
            </a:endParaRPr>
          </a:p>
          <a:p>
            <a:pPr marL="342900" lvl="1" indent="-152400" algn="l" rtl="0">
              <a:spcBef>
                <a:spcPts val="900"/>
              </a:spcBef>
              <a:spcAft>
                <a:spcPts val="0"/>
              </a:spcAft>
              <a:buClr>
                <a:srgbClr val="595959"/>
              </a:buClr>
              <a:buSzPts val="1800"/>
              <a:buChar char="•"/>
            </a:pPr>
            <a:r>
              <a:rPr lang="en" sz="1800" b="1">
                <a:solidFill>
                  <a:srgbClr val="595959"/>
                </a:solidFill>
              </a:rPr>
              <a:t>Present the course content</a:t>
            </a:r>
            <a:r>
              <a:rPr lang="en" sz="1800">
                <a:solidFill>
                  <a:srgbClr val="595959"/>
                </a:solidFill>
              </a:rPr>
              <a:t> (per the Course Outline of Record) in the way they deem most appropriate</a:t>
            </a:r>
            <a:endParaRPr sz="1800">
              <a:solidFill>
                <a:srgbClr val="595959"/>
              </a:solidFill>
            </a:endParaRPr>
          </a:p>
          <a:p>
            <a:pPr marL="342900" lvl="1" indent="-152400" algn="l" rtl="0">
              <a:spcBef>
                <a:spcPts val="900"/>
              </a:spcBef>
              <a:spcAft>
                <a:spcPts val="0"/>
              </a:spcAft>
              <a:buClr>
                <a:srgbClr val="595959"/>
              </a:buClr>
              <a:buSzPts val="1800"/>
              <a:buChar char="•"/>
            </a:pPr>
            <a:r>
              <a:rPr lang="en" sz="1800" b="1">
                <a:solidFill>
                  <a:srgbClr val="595959"/>
                </a:solidFill>
              </a:rPr>
              <a:t>Determine</a:t>
            </a:r>
            <a:r>
              <a:rPr lang="en" sz="1800">
                <a:solidFill>
                  <a:srgbClr val="595959"/>
                </a:solidFill>
              </a:rPr>
              <a:t> the assignments, readings, assessments, and exams that will work best for their class.</a:t>
            </a:r>
            <a:endParaRPr sz="1800">
              <a:solidFill>
                <a:srgbClr val="595959"/>
              </a:solidFill>
            </a:endParaRPr>
          </a:p>
          <a:p>
            <a:pPr marL="342900" lvl="1" indent="-152400" algn="l" rtl="0">
              <a:spcBef>
                <a:spcPts val="900"/>
              </a:spcBef>
              <a:spcAft>
                <a:spcPts val="800"/>
              </a:spcAft>
              <a:buClr>
                <a:srgbClr val="595959"/>
              </a:buClr>
              <a:buSzPts val="1800"/>
              <a:buChar char="•"/>
            </a:pPr>
            <a:r>
              <a:rPr lang="en" sz="1800">
                <a:solidFill>
                  <a:srgbClr val="595959"/>
                </a:solidFill>
              </a:rPr>
              <a:t>To </a:t>
            </a:r>
            <a:r>
              <a:rPr lang="en" sz="1800" b="1">
                <a:solidFill>
                  <a:srgbClr val="595959"/>
                </a:solidFill>
              </a:rPr>
              <a:t>create a classroom environment where controversial topics can be discussed without being censored</a:t>
            </a:r>
            <a:r>
              <a:rPr lang="en" sz="1800">
                <a:solidFill>
                  <a:srgbClr val="595959"/>
                </a:solidFill>
              </a:rPr>
              <a:t> as long as the topic relates to the course and with recognition of students’ right to first amendment (freedom of speech)</a:t>
            </a:r>
            <a:endParaRPr sz="1800">
              <a:solidFill>
                <a:srgbClr val="595959"/>
              </a:solidFill>
            </a:endParaRPr>
          </a:p>
        </p:txBody>
      </p:sp>
      <p:sp>
        <p:nvSpPr>
          <p:cNvPr id="201" name="Google Shape;201;p36"/>
          <p:cNvSpPr txBox="1">
            <a:spLocks noGrp="1"/>
          </p:cNvSpPr>
          <p:nvPr>
            <p:ph type="sldNum" idx="12"/>
          </p:nvPr>
        </p:nvSpPr>
        <p:spPr>
          <a:xfrm>
            <a:off x="8055878" y="4615337"/>
            <a:ext cx="733800" cy="268800"/>
          </a:xfrm>
          <a:prstGeom prst="rect">
            <a:avLst/>
          </a:prstGeom>
        </p:spPr>
        <p:txBody>
          <a:bodyPr spcFirstLastPara="1" wrap="square" lIns="68575" tIns="34275" rIns="0"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b="1">
                <a:solidFill>
                  <a:srgbClr val="10476C"/>
                </a:solidFill>
              </a:rPr>
              <a:t>Limitations on Academic Freedom</a:t>
            </a:r>
            <a:endParaRPr b="1">
              <a:solidFill>
                <a:srgbClr val="10476C"/>
              </a:solidFill>
            </a:endParaRPr>
          </a:p>
        </p:txBody>
      </p:sp>
      <p:sp>
        <p:nvSpPr>
          <p:cNvPr id="207" name="Google Shape;207;p3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342900" lvl="0" indent="-260350" algn="l" rtl="0">
              <a:lnSpc>
                <a:spcPct val="100000"/>
              </a:lnSpc>
              <a:spcBef>
                <a:spcPts val="800"/>
              </a:spcBef>
              <a:spcAft>
                <a:spcPts val="0"/>
              </a:spcAft>
              <a:buClr>
                <a:srgbClr val="595959"/>
              </a:buClr>
              <a:buSzPts val="1500"/>
              <a:buChar char="•"/>
            </a:pPr>
            <a:r>
              <a:rPr lang="en" b="1">
                <a:solidFill>
                  <a:srgbClr val="595959"/>
                </a:solidFill>
              </a:rPr>
              <a:t>Limitations on Academic Freedom</a:t>
            </a:r>
            <a:endParaRPr sz="1100">
              <a:solidFill>
                <a:srgbClr val="595959"/>
              </a:solidFill>
            </a:endParaRPr>
          </a:p>
          <a:p>
            <a:pPr marL="546100" lvl="1" indent="-260350" algn="l" rtl="0">
              <a:lnSpc>
                <a:spcPct val="100000"/>
              </a:lnSpc>
              <a:spcBef>
                <a:spcPts val="800"/>
              </a:spcBef>
              <a:spcAft>
                <a:spcPts val="0"/>
              </a:spcAft>
              <a:buClr>
                <a:srgbClr val="595959"/>
              </a:buClr>
              <a:buSzPts val="1500"/>
              <a:buChar char="•"/>
            </a:pPr>
            <a:r>
              <a:rPr lang="en" sz="1800">
                <a:solidFill>
                  <a:srgbClr val="595959"/>
                </a:solidFill>
              </a:rPr>
              <a:t>Right of professor to determine </a:t>
            </a:r>
            <a:r>
              <a:rPr lang="en" sz="1800" u="sng">
                <a:solidFill>
                  <a:srgbClr val="595959"/>
                </a:solidFill>
              </a:rPr>
              <a:t>content</a:t>
            </a:r>
            <a:r>
              <a:rPr lang="en" sz="1800">
                <a:solidFill>
                  <a:srgbClr val="595959"/>
                </a:solidFill>
              </a:rPr>
              <a:t> of courses – as specified by Course Outline of Record, departmental and/or curriculum committee decision</a:t>
            </a:r>
            <a:endParaRPr sz="1100">
              <a:solidFill>
                <a:srgbClr val="595959"/>
              </a:solidFill>
            </a:endParaRPr>
          </a:p>
          <a:p>
            <a:pPr marL="546100" lvl="1" indent="-260350" algn="l" rtl="0">
              <a:lnSpc>
                <a:spcPct val="100000"/>
              </a:lnSpc>
              <a:spcBef>
                <a:spcPts val="800"/>
              </a:spcBef>
              <a:spcAft>
                <a:spcPts val="0"/>
              </a:spcAft>
              <a:buClr>
                <a:srgbClr val="595959"/>
              </a:buClr>
              <a:buSzPts val="1500"/>
              <a:buChar char="•"/>
            </a:pPr>
            <a:r>
              <a:rPr lang="en" sz="1800">
                <a:solidFill>
                  <a:srgbClr val="595959"/>
                </a:solidFill>
              </a:rPr>
              <a:t>Teachers are allowed to compel speech from students as long as doing so was “reasonably related to pedagogical concerns”</a:t>
            </a:r>
            <a:endParaRPr sz="1100">
              <a:solidFill>
                <a:srgbClr val="595959"/>
              </a:solidFill>
            </a:endParaRPr>
          </a:p>
          <a:p>
            <a:pPr marL="546100" lvl="1" indent="-260350" algn="l" rtl="0">
              <a:lnSpc>
                <a:spcPct val="100000"/>
              </a:lnSpc>
              <a:spcBef>
                <a:spcPts val="800"/>
              </a:spcBef>
              <a:spcAft>
                <a:spcPts val="0"/>
              </a:spcAft>
              <a:buClr>
                <a:srgbClr val="595959"/>
              </a:buClr>
              <a:buSzPts val="1500"/>
              <a:buChar char="•"/>
            </a:pPr>
            <a:r>
              <a:rPr lang="en" sz="1800">
                <a:solidFill>
                  <a:srgbClr val="595959"/>
                </a:solidFill>
              </a:rPr>
              <a:t>Not absolute to the point of compromising a student’s right to learn in a hostile-free environment</a:t>
            </a:r>
            <a:endParaRPr sz="1100">
              <a:solidFill>
                <a:srgbClr val="595959"/>
              </a:solidFill>
            </a:endParaRPr>
          </a:p>
          <a:p>
            <a:pPr marL="279400" lvl="1" indent="0" algn="l" rtl="0">
              <a:lnSpc>
                <a:spcPct val="100000"/>
              </a:lnSpc>
              <a:spcBef>
                <a:spcPts val="800"/>
              </a:spcBef>
              <a:spcAft>
                <a:spcPts val="0"/>
              </a:spcAft>
              <a:buClr>
                <a:srgbClr val="4285F4"/>
              </a:buClr>
              <a:buSzPts val="1500"/>
              <a:buFont typeface="Arial"/>
              <a:buNone/>
            </a:pPr>
            <a:endParaRPr sz="1800">
              <a:solidFill>
                <a:srgbClr val="595959"/>
              </a:solidFill>
            </a:endParaRPr>
          </a:p>
          <a:p>
            <a:pPr marL="279400" lvl="1" indent="0" algn="l" rtl="0">
              <a:lnSpc>
                <a:spcPct val="100000"/>
              </a:lnSpc>
              <a:spcBef>
                <a:spcPts val="800"/>
              </a:spcBef>
              <a:spcAft>
                <a:spcPts val="0"/>
              </a:spcAft>
              <a:buNone/>
            </a:pPr>
            <a:r>
              <a:rPr lang="en" sz="1100" u="sng">
                <a:solidFill>
                  <a:schemeClr val="hlink"/>
                </a:solidFill>
                <a:hlinkClick r:id="rId3"/>
              </a:rPr>
              <a:t>https://www.aaup.org/our-work/protecting-academic-freedom/academic-freedom-and-first-amendment-2007</a:t>
            </a:r>
            <a:endParaRPr sz="1100">
              <a:solidFill>
                <a:schemeClr val="accent4"/>
              </a:solidFill>
            </a:endParaRPr>
          </a:p>
          <a:p>
            <a:pPr marL="279400" lvl="1" indent="0" algn="l" rtl="0">
              <a:lnSpc>
                <a:spcPct val="100000"/>
              </a:lnSpc>
              <a:spcBef>
                <a:spcPts val="800"/>
              </a:spcBef>
              <a:spcAft>
                <a:spcPts val="0"/>
              </a:spcAft>
              <a:buNone/>
            </a:pPr>
            <a:endParaRPr sz="1100">
              <a:solidFill>
                <a:schemeClr val="accent4"/>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FACCC colors 2021-22">
      <a:dk1>
        <a:srgbClr val="043663"/>
      </a:dk1>
      <a:lt1>
        <a:srgbClr val="FFFFFF"/>
      </a:lt1>
      <a:dk2>
        <a:srgbClr val="397FB4"/>
      </a:dk2>
      <a:lt2>
        <a:srgbClr val="92D8E7"/>
      </a:lt2>
      <a:accent1>
        <a:srgbClr val="F6C651"/>
      </a:accent1>
      <a:accent2>
        <a:srgbClr val="B92083"/>
      </a:accent2>
      <a:accent3>
        <a:srgbClr val="5180B8"/>
      </a:accent3>
      <a:accent4>
        <a:srgbClr val="000000"/>
      </a:accent4>
      <a:accent5>
        <a:srgbClr val="7FC3FF"/>
      </a:accent5>
      <a:accent6>
        <a:srgbClr val="B1DAF4"/>
      </a:accent6>
      <a:hlink>
        <a:srgbClr val="2E57AA"/>
      </a:hlink>
      <a:folHlink>
        <a:srgbClr val="118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2341</Words>
  <Application>Microsoft Office PowerPoint</Application>
  <PresentationFormat>On-screen Show (16:9)</PresentationFormat>
  <Paragraphs>255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Helvetica Neue</vt:lpstr>
      <vt:lpstr>Palatino</vt:lpstr>
      <vt:lpstr>Simple Light</vt:lpstr>
      <vt:lpstr>ASCCC Curriculum Inst. 2020 Theme</vt:lpstr>
      <vt:lpstr>Equity and Anti-racism in Academic Freedom    April 25, 2020 Webinar</vt:lpstr>
      <vt:lpstr>   Equity and Anti-Racism in Academic Freedom</vt:lpstr>
      <vt:lpstr> ACADEMIC FREEDOM:   What is it and why is it important to local academic senates?</vt:lpstr>
      <vt:lpstr>AAUP and Academic Freedom</vt:lpstr>
      <vt:lpstr>So What Does Academic Freedom  Really Mean?</vt:lpstr>
      <vt:lpstr>The Relationship Between Academic Freedom, Theoretical Frameworks, and Disciplines</vt:lpstr>
      <vt:lpstr>Importance of Academic Freedom in the  advancement of Equity and Anti-Racism </vt:lpstr>
      <vt:lpstr>Things Academic Freedom Allows</vt:lpstr>
      <vt:lpstr>Limitations on Academic Freedom</vt:lpstr>
      <vt:lpstr>Academic Freedom is not Freedom of Speech</vt:lpstr>
      <vt:lpstr>Equity, Curriculum and Academic Freedom </vt:lpstr>
      <vt:lpstr>  ACADEMIC FREEDOM:   Protecting Academic Freedom and Tenure  </vt:lpstr>
      <vt:lpstr>   ACADEMIC FREEDOM:   Academic Freedom and Evaluations </vt:lpstr>
      <vt:lpstr>    ACADEMIC FREEDOM:   Protecting Academic Freedom and Tenure  </vt:lpstr>
      <vt:lpstr>DEIA Competencies and Criteria</vt:lpstr>
      <vt:lpstr>DEIA Competencies and Criteria</vt:lpstr>
      <vt:lpstr>DEIA, Evaluations, and Academic Freedom</vt:lpstr>
      <vt:lpstr>Academic Freedom Paper  Protecting the Future of Academic Freedom During at Time of Significant Change (2020)</vt:lpstr>
      <vt:lpstr>Academic Freedom Paper  Protecting the Future of Academic Freedom During at Time of Significant Change (2020)</vt:lpstr>
      <vt:lpstr>ACADEMIC FREEDOM:   Comments and Questions  </vt:lpstr>
      <vt:lpstr>ACADEMIC FREEDOM:   Resources  </vt:lpstr>
      <vt:lpstr>ACADEMIC FREEDOM:   Resources  </vt:lpstr>
      <vt:lpstr>ACADEMIC FREEDOM:   Presenter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and Anti-racism in Academic Freedom    April 25, 2020 Webinar</dc:title>
  <dc:creator>James</dc:creator>
  <cp:lastModifiedBy>James</cp:lastModifiedBy>
  <cp:revision>2</cp:revision>
  <cp:lastPrinted>2022-04-25T19:30:20Z</cp:lastPrinted>
  <dcterms:modified xsi:type="dcterms:W3CDTF">2022-04-25T19:31:47Z</dcterms:modified>
</cp:coreProperties>
</file>