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60" r:id="rId2"/>
    <p:sldId id="262" r:id="rId3"/>
    <p:sldId id="263" r:id="rId4"/>
    <p:sldId id="264" r:id="rId5"/>
    <p:sldId id="265" r:id="rId6"/>
    <p:sldId id="267" r:id="rId7"/>
    <p:sldId id="268" r:id="rId8"/>
    <p:sldId id="269" r:id="rId9"/>
    <p:sldId id="270" r:id="rId10"/>
    <p:sldId id="271" r:id="rId11"/>
    <p:sldId id="272" r:id="rId12"/>
    <p:sldId id="273" r:id="rId13"/>
    <p:sldId id="279" r:id="rId14"/>
    <p:sldId id="274" r:id="rId15"/>
    <p:sldId id="275"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p:restoredTop sz="94168"/>
  </p:normalViewPr>
  <p:slideViewPr>
    <p:cSldViewPr snapToGrid="0" snapToObjects="1">
      <p:cViewPr>
        <p:scale>
          <a:sx n="75" d="100"/>
          <a:sy n="75" d="100"/>
        </p:scale>
        <p:origin x="1264" y="-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11/3/20</a:t>
            </a:fld>
            <a:endParaRPr lang="en-US"/>
          </a:p>
        </p:txBody>
      </p:sp>
      <p:sp>
        <p:nvSpPr>
          <p:cNvPr id="4" name="Footer Placeholder 3">
            <a:extLst>
              <a:ext uri="{FF2B5EF4-FFF2-40B4-BE49-F238E27FC236}">
                <a16:creationId xmlns:a16="http://schemas.microsoft.com/office/drawing/2014/main" xmlns=""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xmlns=""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56d3b3e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56d3b3e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65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6e4305c6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6e4305c6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GE area does Ethnic Studies meet at your college?</a:t>
            </a:r>
            <a:endParaRPr/>
          </a:p>
        </p:txBody>
      </p:sp>
    </p:spTree>
    <p:extLst>
      <p:ext uri="{BB962C8B-B14F-4D97-AF65-F5344CB8AC3E}">
        <p14:creationId xmlns:p14="http://schemas.microsoft.com/office/powerpoint/2010/main" val="108679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56d3b3e6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56d3b3e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53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6dbbcdff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6dbbcdff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60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56d3b3e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56d3b3e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3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56d3b3e6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56d3b3e6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6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56d3b3e6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56d3b3e6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6dbbcdf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6dbbcdf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15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6dbbcdff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6dbbcdff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8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56d3b3e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56d3b3e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84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6e4305c6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6e4305c6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024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6e4305c6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6e4305c6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98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56d3b3e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56d3b3e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8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6dbbcdf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6dbbcdff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64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56d3b3e6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56d3b3e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GE area does Ethnic Studies meet at your college?</a:t>
            </a:r>
            <a:endParaRPr/>
          </a:p>
        </p:txBody>
      </p:sp>
    </p:spTree>
    <p:extLst>
      <p:ext uri="{BB962C8B-B14F-4D97-AF65-F5344CB8AC3E}">
        <p14:creationId xmlns:p14="http://schemas.microsoft.com/office/powerpoint/2010/main" val="121665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xmlns=""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xmlns=""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xmlns=""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xmlns=""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smtClean="0"/>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10">
            <a:extLst>
              <a:ext uri="{FF2B5EF4-FFF2-40B4-BE49-F238E27FC236}">
                <a16:creationId xmlns:a16="http://schemas.microsoft.com/office/drawing/2014/main" xmlns=""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xmlns=""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xmlns=""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smtClean="0"/>
              <a:t>Click to edit Master title style</a:t>
            </a:r>
            <a:endParaRPr lang="en-US" dirty="0"/>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a:extLst>
              <a:ext uri="{FF2B5EF4-FFF2-40B4-BE49-F238E27FC236}">
                <a16:creationId xmlns:a16="http://schemas.microsoft.com/office/drawing/2014/main" xmlns=""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xmlns=""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xmlns=""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xmlns=""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xmlns=""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81049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923143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xmlns=""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xmlns=""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8" r:id="rId6"/>
    <p:sldLayoutId id="2147483669" r:id="rId7"/>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asccc.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s://news.stanford.edu/2016/01/12/ethnic-studies-benefits-011216/" TargetMode="External"/><Relationship Id="rId4" Type="http://schemas.openxmlformats.org/officeDocument/2006/relationships/hyperlink" Target="https://develop.sfsu.edu/college-ethnic-studies?college-ethnic-studies&amp;gclid=EAIaIQobChMIhdDIsKbl7AIVxyCtBh3XMANbEAAYASAAEgKI7vD_BwE" TargetMode="External"/><Relationship Id="rId5" Type="http://schemas.openxmlformats.org/officeDocument/2006/relationships/hyperlink" Target="https://www.sjsu.edu/ccs/" TargetMode="External"/><Relationship Id="rId6" Type="http://schemas.openxmlformats.org/officeDocument/2006/relationships/hyperlink" Target="https://www.youtube.com/user/uclacenterx" TargetMode="External"/><Relationship Id="rId7" Type="http://schemas.openxmlformats.org/officeDocument/2006/relationships/hyperlink" Target="https://www.news.ucsb.edu/2020/020062/recipe-success" TargetMode="External"/><Relationship Id="rId8" Type="http://schemas.openxmlformats.org/officeDocument/2006/relationships/hyperlink" Target="https://ethnicstudies.berkeley.edu/"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eanza.edu/asam/" TargetMode="External"/><Relationship Id="rId4" Type="http://schemas.openxmlformats.org/officeDocument/2006/relationships/hyperlink" Target="https://www.deanza.edu/equityoffice/" TargetMode="External"/><Relationship Id="rId5" Type="http://schemas.openxmlformats.org/officeDocument/2006/relationships/hyperlink" Target="https://www.sjcc.edu/academics/departments-divisions/ethnic-studies" TargetMode="External"/><Relationship Id="rId6" Type="http://schemas.openxmlformats.org/officeDocument/2006/relationships/hyperlink" Target="https://www.chabotcollege.edu/academics/social-sciences/ethnic-studies/" TargetMode="External"/><Relationship Id="rId7" Type="http://schemas.openxmlformats.org/officeDocument/2006/relationships/hyperlink" Target="https://www.berkeleycitycollege.edu/wp/ethnic-studies/" TargetMode="External"/><Relationship Id="rId8" Type="http://schemas.openxmlformats.org/officeDocument/2006/relationships/hyperlink" Target="https://www.lasc.edu/programs/divisions/liberal-arts/behavioral-social-sciences/ethnic-studies" TargetMode="External"/><Relationship Id="rId9" Type="http://schemas.openxmlformats.org/officeDocument/2006/relationships/hyperlink" Target="https://www.smc.edu/academics/areas-of-interest/culture-history-languages/interdepartmental-studies/Ethnic-Studies.php" TargetMode="External"/><Relationship Id="rId10" Type="http://schemas.openxmlformats.org/officeDocument/2006/relationships/hyperlink" Target="http://www.sdmesa.edu/academics/academic-programs/chicano-studies.shtml"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leginfo.legislature.ca.gov/faces/billTextClient.xhtml?bill_id=201920200AB1460#:~:text=AB%201460%2C%20Weber.%20California%20State,%3A%20graduation%20requirement%3A%20ethnic%20studies.&amp;text=Existing%20law%20requires%20the%20trustees,and%20the%20California%20State%20Univers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leginfo.legislature.ca.gov/faces/billTextClient.xhtml?bill_id=201920200AB1460#:~:text=AB%201460%2C%20Weber.%20California%20State,%3A%20graduation%20requirement%3A%20ethnic%20studies.&amp;text=Existing%20law%20requires%20the%20trustees,and%20the%20California%20State%20Univers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2.calstate.edu/impact-of-the-csu/diversity/advancement-of-ethnic-studies/Documents/CSU-GE-Breadth-Draft-EO-Revised-10-8-20.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2.calstate.edu/impact-of-the-csu/diversity/advancement-of-ethnic-studies/Documents/CSU-GE-Breadth-Draft-EO-Revised-10-8-2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B4136-8A07-5641-9BB4-C3C7D2C0DDBA}"/>
              </a:ext>
            </a:extLst>
          </p:cNvPr>
          <p:cNvSpPr>
            <a:spLocks noGrp="1"/>
          </p:cNvSpPr>
          <p:nvPr>
            <p:ph type="title"/>
          </p:nvPr>
        </p:nvSpPr>
        <p:spPr>
          <a:xfrm>
            <a:off x="481820" y="5111646"/>
            <a:ext cx="8240150" cy="1573967"/>
          </a:xfrm>
        </p:spPr>
        <p:txBody>
          <a:bodyPr/>
          <a:lstStyle/>
          <a:p>
            <a:r>
              <a:rPr lang="en" dirty="0"/>
              <a:t>Ethnic Studies in </a:t>
            </a:r>
            <a:r>
              <a:rPr lang="en-US" dirty="0" smtClean="0"/>
              <a:t/>
            </a:r>
            <a:br>
              <a:rPr lang="en-US" dirty="0" smtClean="0"/>
            </a:br>
            <a:r>
              <a:rPr lang="en" dirty="0" smtClean="0"/>
              <a:t>California </a:t>
            </a:r>
            <a:r>
              <a:rPr lang="en" dirty="0"/>
              <a:t>Community Colleges</a:t>
            </a:r>
            <a:endParaRPr lang="en-US" dirty="0"/>
          </a:p>
        </p:txBody>
      </p:sp>
      <p:sp>
        <p:nvSpPr>
          <p:cNvPr id="3" name="TextBox 2"/>
          <p:cNvSpPr txBox="1"/>
          <p:nvPr/>
        </p:nvSpPr>
        <p:spPr>
          <a:xfrm>
            <a:off x="9325708" y="5111646"/>
            <a:ext cx="2866292" cy="2031325"/>
          </a:xfrm>
          <a:prstGeom prst="rect">
            <a:avLst/>
          </a:prstGeom>
          <a:noFill/>
        </p:spPr>
        <p:txBody>
          <a:bodyPr wrap="square" rtlCol="0">
            <a:spAutoFit/>
          </a:bodyPr>
          <a:lstStyle/>
          <a:p>
            <a:pPr algn="ctr"/>
            <a:r>
              <a:rPr lang="en" b="1" dirty="0">
                <a:solidFill>
                  <a:schemeClr val="bg1"/>
                </a:solidFill>
              </a:rPr>
              <a:t>Karen </a:t>
            </a:r>
            <a:r>
              <a:rPr lang="en" b="1" dirty="0" smtClean="0">
                <a:solidFill>
                  <a:schemeClr val="bg1"/>
                </a:solidFill>
              </a:rPr>
              <a:t>Chow </a:t>
            </a:r>
            <a:endParaRPr lang="en-US" b="1" dirty="0" smtClean="0">
              <a:solidFill>
                <a:schemeClr val="bg1"/>
              </a:solidFill>
            </a:endParaRPr>
          </a:p>
          <a:p>
            <a:pPr algn="ctr"/>
            <a:r>
              <a:rPr lang="en" dirty="0" smtClean="0">
                <a:solidFill>
                  <a:schemeClr val="bg1"/>
                </a:solidFill>
              </a:rPr>
              <a:t>ASCCC </a:t>
            </a:r>
            <a:r>
              <a:rPr lang="en" dirty="0">
                <a:solidFill>
                  <a:schemeClr val="bg1"/>
                </a:solidFill>
              </a:rPr>
              <a:t>Area B Representative</a:t>
            </a:r>
          </a:p>
          <a:p>
            <a:pPr algn="ctr"/>
            <a:endParaRPr lang="en-US" dirty="0" smtClean="0">
              <a:solidFill>
                <a:schemeClr val="bg1"/>
              </a:solidFill>
            </a:endParaRPr>
          </a:p>
          <a:p>
            <a:pPr algn="ctr"/>
            <a:r>
              <a:rPr lang="en" b="1" dirty="0" smtClean="0">
                <a:solidFill>
                  <a:schemeClr val="bg1"/>
                </a:solidFill>
              </a:rPr>
              <a:t>Cheryl </a:t>
            </a:r>
            <a:r>
              <a:rPr lang="en" b="1" dirty="0" err="1" smtClean="0">
                <a:solidFill>
                  <a:schemeClr val="bg1"/>
                </a:solidFill>
              </a:rPr>
              <a:t>Aschenbach</a:t>
            </a:r>
            <a:r>
              <a:rPr lang="en" b="1" dirty="0" smtClean="0">
                <a:solidFill>
                  <a:schemeClr val="bg1"/>
                </a:solidFill>
              </a:rPr>
              <a:t> </a:t>
            </a:r>
            <a:r>
              <a:rPr lang="en" dirty="0">
                <a:solidFill>
                  <a:schemeClr val="bg1"/>
                </a:solidFill>
              </a:rPr>
              <a:t>ASCCC Secretary</a:t>
            </a:r>
          </a:p>
          <a:p>
            <a:endParaRPr lang="en-US" dirty="0">
              <a:solidFill>
                <a:schemeClr val="bg1"/>
              </a:solidFill>
            </a:endParaRP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CCC </a:t>
            </a:r>
            <a:r>
              <a:rPr lang="en-US" sz="4400" dirty="0" smtClean="0"/>
              <a:t/>
            </a:r>
            <a:br>
              <a:rPr lang="en-US" sz="4400" dirty="0" smtClean="0"/>
            </a:br>
            <a:r>
              <a:rPr lang="en" sz="4400" dirty="0" smtClean="0"/>
              <a:t>Ethnic </a:t>
            </a:r>
            <a:r>
              <a:rPr lang="en" sz="4400" dirty="0"/>
              <a:t>Studies </a:t>
            </a:r>
            <a:r>
              <a:rPr lang="en" sz="4400" dirty="0" smtClean="0"/>
              <a:t>Requirement</a:t>
            </a:r>
            <a:endParaRPr sz="4400" dirty="0"/>
          </a:p>
        </p:txBody>
      </p:sp>
      <p:sp>
        <p:nvSpPr>
          <p:cNvPr id="113" name="Google Shape;113;p23"/>
          <p:cNvSpPr txBox="1">
            <a:spLocks noGrp="1"/>
          </p:cNvSpPr>
          <p:nvPr>
            <p:ph sz="half" idx="1"/>
          </p:nvPr>
        </p:nvSpPr>
        <p:spPr>
          <a:xfrm>
            <a:off x="1277650" y="1798320"/>
            <a:ext cx="10355550" cy="44196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1867" b="1" dirty="0">
                <a:solidFill>
                  <a:schemeClr val="tx2"/>
                </a:solidFill>
              </a:rPr>
              <a:t>CA Code of Regulations (title 5) §55063 Minimum Requirements for the Associate Degree</a:t>
            </a:r>
            <a:endParaRPr sz="1867" b="1" dirty="0">
              <a:solidFill>
                <a:schemeClr val="tx2"/>
              </a:solidFill>
            </a:endParaRPr>
          </a:p>
          <a:p>
            <a:pPr marL="0" indent="0">
              <a:lnSpc>
                <a:spcPct val="100000"/>
              </a:lnSpc>
              <a:spcBef>
                <a:spcPts val="133"/>
              </a:spcBef>
              <a:buNone/>
            </a:pPr>
            <a:endParaRPr sz="1867" dirty="0">
              <a:solidFill>
                <a:schemeClr val="tx2"/>
              </a:solidFill>
            </a:endParaRPr>
          </a:p>
          <a:p>
            <a:pPr marL="0" indent="0">
              <a:lnSpc>
                <a:spcPct val="100000"/>
              </a:lnSpc>
              <a:spcBef>
                <a:spcPts val="133"/>
              </a:spcBef>
              <a:buNone/>
            </a:pPr>
            <a:r>
              <a:rPr lang="en" sz="1867" dirty="0">
                <a:solidFill>
                  <a:schemeClr val="tx2"/>
                </a:solidFill>
              </a:rPr>
              <a:t>(b)(2) </a:t>
            </a:r>
            <a:r>
              <a:rPr lang="en" sz="1867" dirty="0">
                <a:solidFill>
                  <a:schemeClr val="tx2"/>
                </a:solidFill>
                <a:highlight>
                  <a:srgbClr val="FFFFFF"/>
                </a:highlight>
              </a:rPr>
              <a:t>Ethnic Studies will be offered in at least one of the areas required by subdivision (1).</a:t>
            </a:r>
            <a:endParaRPr sz="1867" dirty="0">
              <a:solidFill>
                <a:schemeClr val="tx2"/>
              </a:solidFill>
              <a:highlight>
                <a:srgbClr val="FFFFFF"/>
              </a:highlight>
            </a:endParaRPr>
          </a:p>
          <a:p>
            <a:pPr marL="0" indent="0">
              <a:lnSpc>
                <a:spcPct val="100000"/>
              </a:lnSpc>
              <a:spcBef>
                <a:spcPts val="133"/>
              </a:spcBef>
              <a:buNone/>
            </a:pPr>
            <a:endParaRPr sz="1867" dirty="0">
              <a:solidFill>
                <a:schemeClr val="tx2"/>
              </a:solidFill>
              <a:highlight>
                <a:srgbClr val="FFFFFF"/>
              </a:highlight>
            </a:endParaRPr>
          </a:p>
          <a:p>
            <a:pPr marL="0" indent="0">
              <a:lnSpc>
                <a:spcPct val="100000"/>
              </a:lnSpc>
              <a:spcBef>
                <a:spcPts val="133"/>
              </a:spcBef>
              <a:buNone/>
            </a:pPr>
            <a:r>
              <a:rPr lang="en" sz="1867" dirty="0">
                <a:solidFill>
                  <a:schemeClr val="tx2"/>
                </a:solidFill>
                <a:highlight>
                  <a:srgbClr val="FFFFFF"/>
                </a:highlight>
              </a:rPr>
              <a:t>(b)(1) Students receiving an associate degree shall complete a minimum of 18 semester or 27 quarter units of general education coursework which includes a minimum of three semester or four quarter units in each of the areas specified in paragraphs (A), (B) and (C) and the same minimum in each part of paragraph (D). The remainder of the unit requirement is also to be selected from among these four divisions of learning or as determined by local option:</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(A) Natural Sciences.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(B) Social and Behavioral Sciences.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(C) Humanities.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(D) Language and Rationality. </a:t>
            </a:r>
            <a:endParaRPr sz="1867" dirty="0">
              <a:solidFill>
                <a:schemeClr val="tx2"/>
              </a:solidFill>
              <a:highlight>
                <a:srgbClr val="FFFFFF"/>
              </a:highlight>
            </a:endParaRPr>
          </a:p>
          <a:p>
            <a:pPr marL="1219170" indent="0">
              <a:lnSpc>
                <a:spcPct val="100000"/>
              </a:lnSpc>
              <a:spcBef>
                <a:spcPts val="133"/>
              </a:spcBef>
              <a:buNone/>
            </a:pPr>
            <a:r>
              <a:rPr lang="en" sz="1867" dirty="0">
                <a:solidFill>
                  <a:schemeClr val="tx2"/>
                </a:solidFill>
                <a:highlight>
                  <a:srgbClr val="FFFFFF"/>
                </a:highlight>
              </a:rPr>
              <a:t>(</a:t>
            </a:r>
            <a:r>
              <a:rPr lang="en" sz="1867" dirty="0" err="1">
                <a:solidFill>
                  <a:schemeClr val="tx2"/>
                </a:solidFill>
                <a:highlight>
                  <a:srgbClr val="FFFFFF"/>
                </a:highlight>
              </a:rPr>
              <a:t>i</a:t>
            </a:r>
            <a:r>
              <a:rPr lang="en" sz="1867" dirty="0">
                <a:solidFill>
                  <a:schemeClr val="tx2"/>
                </a:solidFill>
                <a:highlight>
                  <a:srgbClr val="FFFFFF"/>
                </a:highlight>
              </a:rPr>
              <a:t>) English Composition.</a:t>
            </a:r>
            <a:endParaRPr sz="1867" dirty="0">
              <a:solidFill>
                <a:schemeClr val="tx2"/>
              </a:solidFill>
              <a:highlight>
                <a:srgbClr val="FFFFFF"/>
              </a:highlight>
            </a:endParaRPr>
          </a:p>
          <a:p>
            <a:pPr marL="1219170" indent="0">
              <a:lnSpc>
                <a:spcPct val="100000"/>
              </a:lnSpc>
              <a:spcBef>
                <a:spcPts val="133"/>
              </a:spcBef>
              <a:buNone/>
            </a:pPr>
            <a:r>
              <a:rPr lang="en" sz="1867" dirty="0">
                <a:solidFill>
                  <a:schemeClr val="tx2"/>
                </a:solidFill>
                <a:highlight>
                  <a:srgbClr val="FFFFFF"/>
                </a:highlight>
              </a:rPr>
              <a:t>(ii) Communication and Analytical Thinking.</a:t>
            </a:r>
            <a:endParaRPr sz="1867" dirty="0">
              <a:solidFill>
                <a:schemeClr val="tx2"/>
              </a:solidFill>
              <a:highlight>
                <a:srgbClr val="FFFFFF"/>
              </a:highlight>
            </a:endParaRPr>
          </a:p>
          <a:p>
            <a:pPr marL="0" indent="0">
              <a:spcBef>
                <a:spcPts val="1467"/>
              </a:spcBef>
              <a:buClr>
                <a:schemeClr val="dk1"/>
              </a:buClr>
              <a:buSzPts val="1100"/>
              <a:buNone/>
            </a:pPr>
            <a:endParaRPr sz="1600" dirty="0">
              <a:solidFill>
                <a:schemeClr val="tx2"/>
              </a:solidFill>
              <a:highlight>
                <a:srgbClr val="FFFFFF"/>
              </a:highlight>
            </a:endParaRPr>
          </a:p>
          <a:p>
            <a:pPr marL="0" indent="0">
              <a:spcAft>
                <a:spcPts val="2133"/>
              </a:spcAft>
              <a:buNone/>
            </a:pPr>
            <a:endParaRPr dirty="0"/>
          </a:p>
        </p:txBody>
      </p:sp>
    </p:spTree>
    <p:extLst>
      <p:ext uri="{BB962C8B-B14F-4D97-AF65-F5344CB8AC3E}">
        <p14:creationId xmlns:p14="http://schemas.microsoft.com/office/powerpoint/2010/main" val="86266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CCC </a:t>
            </a:r>
            <a:r>
              <a:rPr lang="en-US" sz="4400" dirty="0" smtClean="0"/>
              <a:t/>
            </a:r>
            <a:br>
              <a:rPr lang="en-US" sz="4400" dirty="0" smtClean="0"/>
            </a:br>
            <a:r>
              <a:rPr lang="en" sz="4400" dirty="0" smtClean="0"/>
              <a:t>Ethnic </a:t>
            </a:r>
            <a:r>
              <a:rPr lang="en" sz="4400" dirty="0"/>
              <a:t>Studies </a:t>
            </a:r>
            <a:r>
              <a:rPr lang="en" sz="4400" dirty="0" smtClean="0"/>
              <a:t>Requirement</a:t>
            </a:r>
            <a:endParaRPr sz="4400" dirty="0"/>
          </a:p>
        </p:txBody>
      </p:sp>
      <p:sp>
        <p:nvSpPr>
          <p:cNvPr id="119" name="Google Shape;119;p24"/>
          <p:cNvSpPr txBox="1">
            <a:spLocks noGrp="1"/>
          </p:cNvSpPr>
          <p:nvPr>
            <p:ph sz="half" idx="1"/>
          </p:nvPr>
        </p:nvSpPr>
        <p:spPr>
          <a:xfrm>
            <a:off x="1277649" y="1798320"/>
            <a:ext cx="10372483" cy="44196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1867" b="1" dirty="0">
                <a:solidFill>
                  <a:srgbClr val="434343"/>
                </a:solidFill>
              </a:rPr>
              <a:t>CA Code of Regulations (title 5) §55063 Minimum Requirements for the Associate Degree</a:t>
            </a:r>
            <a:endParaRPr sz="1867" b="1" dirty="0">
              <a:solidFill>
                <a:srgbClr val="434343"/>
              </a:solidFill>
            </a:endParaRPr>
          </a:p>
          <a:p>
            <a:pPr marL="0" indent="0">
              <a:lnSpc>
                <a:spcPct val="100000"/>
              </a:lnSpc>
              <a:spcBef>
                <a:spcPts val="133"/>
              </a:spcBef>
              <a:buNone/>
            </a:pPr>
            <a:endParaRPr sz="1867" dirty="0">
              <a:solidFill>
                <a:srgbClr val="434343"/>
              </a:solidFill>
            </a:endParaRPr>
          </a:p>
          <a:p>
            <a:pPr marL="0" indent="0">
              <a:lnSpc>
                <a:spcPct val="100000"/>
              </a:lnSpc>
              <a:spcBef>
                <a:spcPts val="133"/>
              </a:spcBef>
              <a:buNone/>
            </a:pPr>
            <a:r>
              <a:rPr lang="en" sz="1867" dirty="0">
                <a:solidFill>
                  <a:schemeClr val="tx2"/>
                </a:solidFill>
              </a:rPr>
              <a:t>(b)(2) </a:t>
            </a:r>
            <a:r>
              <a:rPr lang="en" sz="1867" dirty="0">
                <a:solidFill>
                  <a:schemeClr val="tx2"/>
                </a:solidFill>
                <a:highlight>
                  <a:srgbClr val="FFFFFF"/>
                </a:highlight>
              </a:rPr>
              <a:t>Ethnic Studies will be offered in at least one of the areas required by subdivision (1).</a:t>
            </a:r>
            <a:endParaRPr sz="1867" dirty="0">
              <a:solidFill>
                <a:schemeClr val="tx2"/>
              </a:solidFill>
              <a:highlight>
                <a:srgbClr val="FFFFFF"/>
              </a:highlight>
            </a:endParaRPr>
          </a:p>
          <a:p>
            <a:pPr marL="0" indent="0">
              <a:lnSpc>
                <a:spcPct val="100000"/>
              </a:lnSpc>
              <a:spcBef>
                <a:spcPts val="133"/>
              </a:spcBef>
              <a:buNone/>
            </a:pPr>
            <a:endParaRPr sz="1867" dirty="0">
              <a:solidFill>
                <a:schemeClr val="tx2"/>
              </a:solidFill>
              <a:highlight>
                <a:srgbClr val="FFFFFF"/>
              </a:highlight>
            </a:endParaRPr>
          </a:p>
          <a:p>
            <a:pPr marL="0" indent="0">
              <a:lnSpc>
                <a:spcPct val="100000"/>
              </a:lnSpc>
              <a:spcBef>
                <a:spcPts val="133"/>
              </a:spcBef>
              <a:buNone/>
            </a:pPr>
            <a:r>
              <a:rPr lang="en" sz="1867" dirty="0">
                <a:solidFill>
                  <a:schemeClr val="tx2"/>
                </a:solidFill>
                <a:highlight>
                  <a:srgbClr val="FFFFFF"/>
                </a:highlight>
              </a:rPr>
              <a:t>(b)(1) Students receiving an associate degree shall complete a minimum of 18 semester or 27 quarter units of general education coursework which includes a minimum of three semester or four quarter units in each of the areas specified in paragraphs (A), (B) and (C) and the same minimum in each part of paragraph (D). The remainder of the unit requirement is also to be selected from among these four divisions of learning or as determined by local option:</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(A) Natural Sciences.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(B) Social and Behavioral Sciences.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(C) Humanities. </a:t>
            </a:r>
            <a:endParaRPr sz="1867" dirty="0">
              <a:solidFill>
                <a:schemeClr val="tx2"/>
              </a:solidFill>
              <a:highlight>
                <a:srgbClr val="FFFFFF"/>
              </a:highlight>
            </a:endParaRPr>
          </a:p>
          <a:p>
            <a:pPr indent="0">
              <a:lnSpc>
                <a:spcPct val="100000"/>
              </a:lnSpc>
              <a:spcBef>
                <a:spcPts val="133"/>
              </a:spcBef>
              <a:buNone/>
            </a:pPr>
            <a:r>
              <a:rPr lang="en" sz="1867" dirty="0">
                <a:solidFill>
                  <a:schemeClr val="tx2"/>
                </a:solidFill>
                <a:highlight>
                  <a:srgbClr val="FFFFFF"/>
                </a:highlight>
              </a:rPr>
              <a:t>(D) Language and Rationality. </a:t>
            </a:r>
            <a:endParaRPr sz="1867" dirty="0">
              <a:solidFill>
                <a:schemeClr val="tx2"/>
              </a:solidFill>
              <a:highlight>
                <a:srgbClr val="FFFFFF"/>
              </a:highlight>
            </a:endParaRPr>
          </a:p>
          <a:p>
            <a:pPr marL="1219170" indent="0">
              <a:lnSpc>
                <a:spcPct val="100000"/>
              </a:lnSpc>
              <a:spcBef>
                <a:spcPts val="133"/>
              </a:spcBef>
              <a:buNone/>
            </a:pPr>
            <a:r>
              <a:rPr lang="en" sz="1867" dirty="0">
                <a:solidFill>
                  <a:schemeClr val="tx2"/>
                </a:solidFill>
                <a:highlight>
                  <a:srgbClr val="FFFFFF"/>
                </a:highlight>
              </a:rPr>
              <a:t>(</a:t>
            </a:r>
            <a:r>
              <a:rPr lang="en" sz="1867" dirty="0" err="1">
                <a:solidFill>
                  <a:schemeClr val="tx2"/>
                </a:solidFill>
                <a:highlight>
                  <a:srgbClr val="FFFFFF"/>
                </a:highlight>
              </a:rPr>
              <a:t>i</a:t>
            </a:r>
            <a:r>
              <a:rPr lang="en" sz="1867" dirty="0">
                <a:solidFill>
                  <a:schemeClr val="tx2"/>
                </a:solidFill>
                <a:highlight>
                  <a:srgbClr val="FFFFFF"/>
                </a:highlight>
              </a:rPr>
              <a:t>) English Composition.</a:t>
            </a:r>
            <a:endParaRPr sz="1867" dirty="0">
              <a:solidFill>
                <a:schemeClr val="tx2"/>
              </a:solidFill>
              <a:highlight>
                <a:srgbClr val="FFFFFF"/>
              </a:highlight>
            </a:endParaRPr>
          </a:p>
          <a:p>
            <a:pPr marL="1219170" indent="0">
              <a:lnSpc>
                <a:spcPct val="100000"/>
              </a:lnSpc>
              <a:spcBef>
                <a:spcPts val="133"/>
              </a:spcBef>
              <a:buNone/>
            </a:pPr>
            <a:r>
              <a:rPr lang="en" sz="1867" dirty="0">
                <a:solidFill>
                  <a:schemeClr val="tx2"/>
                </a:solidFill>
                <a:highlight>
                  <a:srgbClr val="FFFFFF"/>
                </a:highlight>
              </a:rPr>
              <a:t>(ii) Communication and Analytical Thinking.</a:t>
            </a:r>
            <a:endParaRPr sz="1867" dirty="0">
              <a:solidFill>
                <a:schemeClr val="tx2"/>
              </a:solidFill>
              <a:highlight>
                <a:srgbClr val="FFFFFF"/>
              </a:highlight>
            </a:endParaRPr>
          </a:p>
          <a:p>
            <a:pPr marL="0" indent="0">
              <a:spcBef>
                <a:spcPts val="1467"/>
              </a:spcBef>
              <a:buClr>
                <a:schemeClr val="dk1"/>
              </a:buClr>
              <a:buSzPts val="1100"/>
              <a:buNone/>
            </a:pPr>
            <a:endParaRPr sz="1600" dirty="0">
              <a:solidFill>
                <a:schemeClr val="accent2"/>
              </a:solidFill>
              <a:highlight>
                <a:srgbClr val="FFFFFF"/>
              </a:highlight>
            </a:endParaRPr>
          </a:p>
          <a:p>
            <a:pPr marL="0" indent="0">
              <a:spcAft>
                <a:spcPts val="2133"/>
              </a:spcAft>
              <a:buNone/>
            </a:pPr>
            <a:endParaRPr dirty="0"/>
          </a:p>
        </p:txBody>
      </p:sp>
      <p:sp>
        <p:nvSpPr>
          <p:cNvPr id="120" name="Google Shape;120;p24"/>
          <p:cNvSpPr txBox="1">
            <a:spLocks noGrp="1"/>
          </p:cNvSpPr>
          <p:nvPr>
            <p:ph type="body" idx="4294967295"/>
          </p:nvPr>
        </p:nvSpPr>
        <p:spPr>
          <a:xfrm>
            <a:off x="7681383" y="4876799"/>
            <a:ext cx="3642309" cy="1799167"/>
          </a:xfrm>
          <a:prstGeom prst="rect">
            <a:avLst/>
          </a:prstGeom>
          <a:ln w="9525" cap="flat" cmpd="sng">
            <a:solidFill>
              <a:srgbClr val="980000"/>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spcBef>
                <a:spcPts val="1467"/>
              </a:spcBef>
              <a:buClr>
                <a:schemeClr val="dk1"/>
              </a:buClr>
              <a:buSzPts val="1100"/>
              <a:buNone/>
            </a:pPr>
            <a:r>
              <a:rPr lang="en" sz="1867">
                <a:solidFill>
                  <a:srgbClr val="980000"/>
                </a:solidFill>
                <a:highlight>
                  <a:srgbClr val="FFFFFF"/>
                </a:highlight>
              </a:rPr>
              <a:t>Challenge:</a:t>
            </a:r>
            <a:endParaRPr sz="1867" dirty="0">
              <a:solidFill>
                <a:srgbClr val="980000"/>
              </a:solidFill>
              <a:highlight>
                <a:srgbClr val="FFFFFF"/>
              </a:highlight>
            </a:endParaRPr>
          </a:p>
          <a:p>
            <a:pPr marL="0" indent="0">
              <a:spcBef>
                <a:spcPts val="1467"/>
              </a:spcBef>
              <a:buClr>
                <a:schemeClr val="dk1"/>
              </a:buClr>
              <a:buSzPts val="1100"/>
              <a:buNone/>
            </a:pPr>
            <a:r>
              <a:rPr lang="en" sz="1867" dirty="0">
                <a:solidFill>
                  <a:srgbClr val="980000"/>
                </a:solidFill>
                <a:highlight>
                  <a:srgbClr val="FFFFFF"/>
                </a:highlight>
              </a:rPr>
              <a:t>Ethnic Studies is not defined, which means local interpretation and implementation vary</a:t>
            </a:r>
            <a:endParaRPr sz="1867" dirty="0">
              <a:solidFill>
                <a:srgbClr val="980000"/>
              </a:solidFill>
              <a:highlight>
                <a:srgbClr val="FFFFFF"/>
              </a:highlight>
            </a:endParaRPr>
          </a:p>
          <a:p>
            <a:pPr marL="0" indent="0">
              <a:spcBef>
                <a:spcPts val="1467"/>
              </a:spcBef>
              <a:buClr>
                <a:schemeClr val="dk1"/>
              </a:buClr>
              <a:buSzPts val="1100"/>
              <a:buNone/>
            </a:pPr>
            <a:endParaRPr sz="1867" dirty="0">
              <a:solidFill>
                <a:srgbClr val="434343"/>
              </a:solidFill>
              <a:highlight>
                <a:srgbClr val="FFFFFF"/>
              </a:highlight>
            </a:endParaRPr>
          </a:p>
          <a:p>
            <a:pPr marL="0" indent="0">
              <a:spcBef>
                <a:spcPts val="1467"/>
              </a:spcBef>
              <a:buClr>
                <a:schemeClr val="dk1"/>
              </a:buClr>
              <a:buSzPts val="1100"/>
              <a:buNone/>
            </a:pPr>
            <a:endParaRPr sz="1867" dirty="0">
              <a:solidFill>
                <a:srgbClr val="434343"/>
              </a:solidFill>
              <a:highlight>
                <a:srgbClr val="FFFFFF"/>
              </a:highlight>
            </a:endParaRPr>
          </a:p>
          <a:p>
            <a:pPr marL="0" indent="0">
              <a:spcAft>
                <a:spcPts val="2133"/>
              </a:spcAft>
              <a:buNone/>
            </a:pPr>
            <a:endParaRPr dirty="0"/>
          </a:p>
        </p:txBody>
      </p:sp>
    </p:spTree>
    <p:extLst>
      <p:ext uri="{BB962C8B-B14F-4D97-AF65-F5344CB8AC3E}">
        <p14:creationId xmlns:p14="http://schemas.microsoft.com/office/powerpoint/2010/main" val="211343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sz="4400" dirty="0" smtClean="0"/>
              <a:t>Process for</a:t>
            </a:r>
            <a:br>
              <a:rPr lang="en-US" sz="4400" dirty="0" smtClean="0"/>
            </a:br>
            <a:r>
              <a:rPr lang="en" sz="4400" dirty="0" smtClean="0"/>
              <a:t>Title </a:t>
            </a:r>
            <a:r>
              <a:rPr lang="en" sz="4400" dirty="0"/>
              <a:t>5 Ethnic Studies Changes</a:t>
            </a:r>
            <a:endParaRPr sz="4400" dirty="0"/>
          </a:p>
        </p:txBody>
      </p:sp>
      <p:sp>
        <p:nvSpPr>
          <p:cNvPr id="126" name="Google Shape;126;p25"/>
          <p:cNvSpPr txBox="1">
            <a:spLocks noGrp="1"/>
          </p:cNvSpPr>
          <p:nvPr>
            <p:ph sz="half" idx="1"/>
          </p:nvPr>
        </p:nvSpPr>
        <p:spPr>
          <a:xfrm>
            <a:off x="1277650" y="1798319"/>
            <a:ext cx="10058400" cy="4737947"/>
          </a:xfrm>
          <a:prstGeom prst="rect">
            <a:avLst/>
          </a:prstGeom>
        </p:spPr>
        <p:txBody>
          <a:bodyPr spcFirstLastPara="1" vert="horz" wrap="square" lIns="121900" tIns="121900" rIns="121900" bIns="121900" rtlCol="0" anchor="t" anchorCtr="0">
            <a:noAutofit/>
          </a:bodyPr>
          <a:lstStyle/>
          <a:p>
            <a:pPr marL="0" indent="0">
              <a:buNone/>
            </a:pPr>
            <a:r>
              <a:rPr lang="en" sz="2200" dirty="0">
                <a:solidFill>
                  <a:schemeClr val="tx2"/>
                </a:solidFill>
                <a:highlight>
                  <a:srgbClr val="FFFFFF"/>
                </a:highlight>
              </a:rPr>
              <a:t>California Community Colleges Curriculum Committee (5C) and 5C Workgroup </a:t>
            </a:r>
            <a:endParaRPr sz="2200" dirty="0">
              <a:solidFill>
                <a:schemeClr val="tx2"/>
              </a:solidFill>
              <a:highlight>
                <a:srgbClr val="FFFFFF"/>
              </a:highlight>
            </a:endParaRPr>
          </a:p>
          <a:p>
            <a:pPr marL="0" indent="0">
              <a:spcBef>
                <a:spcPts val="2133"/>
              </a:spcBef>
              <a:buClr>
                <a:schemeClr val="dk1"/>
              </a:buClr>
              <a:buSzPts val="1100"/>
              <a:buNone/>
            </a:pPr>
            <a:r>
              <a:rPr lang="en" sz="2200" dirty="0">
                <a:solidFill>
                  <a:schemeClr val="tx2"/>
                </a:solidFill>
                <a:highlight>
                  <a:srgbClr val="FFFFFF"/>
                </a:highlight>
              </a:rPr>
              <a:t>Any recommended changes to Title 5 must go through the following:</a:t>
            </a:r>
            <a:endParaRPr sz="2200" dirty="0">
              <a:solidFill>
                <a:schemeClr val="tx2"/>
              </a:solidFill>
              <a:highlight>
                <a:srgbClr val="FFFFFF"/>
              </a:highlight>
            </a:endParaRPr>
          </a:p>
          <a:p>
            <a:pPr>
              <a:spcBef>
                <a:spcPts val="2000"/>
              </a:spcBef>
              <a:buClr>
                <a:schemeClr val="dk1"/>
              </a:buClr>
              <a:buSzPts val="1600"/>
            </a:pPr>
            <a:r>
              <a:rPr lang="en" sz="2000" dirty="0">
                <a:solidFill>
                  <a:schemeClr val="tx2"/>
                </a:solidFill>
                <a:highlight>
                  <a:srgbClr val="FFFFFF"/>
                </a:highlight>
              </a:rPr>
              <a:t>5C as recommending group for all system-level curriculum-related curricular changes</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Legal consultation at the Chancellor’s Office</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Chancellor’s Office Consultation Council, a stakeholder representative group </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The Board of Governors for a first reading; includes a 45-day notice to the public to provide comment</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Back to the Chancellor’s Office legal counsel to provide responses to the comments with a 15-day notice if additional changes are made</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The Board of Governors for a second reading for consideration of approval</a:t>
            </a:r>
            <a:endParaRPr sz="2000" dirty="0">
              <a:solidFill>
                <a:schemeClr val="tx2"/>
              </a:solidFill>
              <a:highlight>
                <a:srgbClr val="FFFFFF"/>
              </a:highlight>
            </a:endParaRPr>
          </a:p>
          <a:p>
            <a:pPr>
              <a:buClr>
                <a:schemeClr val="dk1"/>
              </a:buClr>
              <a:buSzPts val="1600"/>
            </a:pPr>
            <a:r>
              <a:rPr lang="en" sz="2000" dirty="0">
                <a:solidFill>
                  <a:schemeClr val="tx2"/>
                </a:solidFill>
                <a:highlight>
                  <a:srgbClr val="FFFFFF"/>
                </a:highlight>
              </a:rPr>
              <a:t>If approved by the Board of Governors, to the Legislative Analysts Office.</a:t>
            </a:r>
            <a:endParaRPr sz="2000" dirty="0">
              <a:solidFill>
                <a:schemeClr val="tx2"/>
              </a:solidFill>
              <a:highlight>
                <a:srgbClr val="FFFFFF"/>
              </a:highlight>
              <a:latin typeface="Georgia"/>
              <a:ea typeface="Georgia"/>
              <a:cs typeface="Georgia"/>
              <a:sym typeface="Georgia"/>
            </a:endParaRPr>
          </a:p>
        </p:txBody>
      </p:sp>
    </p:spTree>
    <p:extLst>
      <p:ext uri="{BB962C8B-B14F-4D97-AF65-F5344CB8AC3E}">
        <p14:creationId xmlns:p14="http://schemas.microsoft.com/office/powerpoint/2010/main" val="158278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Next Steps for CCC Faculty</a:t>
            </a:r>
            <a:endParaRPr lang="en-US" dirty="0"/>
          </a:p>
        </p:txBody>
      </p:sp>
      <p:sp>
        <p:nvSpPr>
          <p:cNvPr id="3" name="Content Placeholder 2"/>
          <p:cNvSpPr>
            <a:spLocks noGrp="1"/>
          </p:cNvSpPr>
          <p:nvPr>
            <p:ph sz="half" idx="1"/>
          </p:nvPr>
        </p:nvSpPr>
        <p:spPr/>
        <p:txBody>
          <a:bodyPr/>
          <a:lstStyle/>
          <a:p>
            <a:r>
              <a:rPr lang="en-US" dirty="0" smtClean="0"/>
              <a:t>Review ASCCC resolutions for Saturday debate and voting</a:t>
            </a:r>
          </a:p>
          <a:p>
            <a:pPr lvl="1"/>
            <a:r>
              <a:rPr lang="en-US" dirty="0" smtClean="0"/>
              <a:t>9.02 Strengthen the Ethnic Studies Requirement</a:t>
            </a:r>
          </a:p>
          <a:p>
            <a:pPr lvl="1"/>
            <a:r>
              <a:rPr lang="en-US" dirty="0" smtClean="0"/>
              <a:t>9.04 Ethnic Studies Graduation Requirement</a:t>
            </a:r>
          </a:p>
          <a:p>
            <a:pPr lvl="1"/>
            <a:r>
              <a:rPr lang="en-US" dirty="0" smtClean="0"/>
              <a:t>9.05 Clarify and Strengthen the Ethnic Studies </a:t>
            </a:r>
            <a:r>
              <a:rPr lang="en-US" smtClean="0"/>
              <a:t>Graduation Requirement</a:t>
            </a:r>
            <a:endParaRPr lang="en-US" dirty="0" smtClean="0"/>
          </a:p>
          <a:p>
            <a:r>
              <a:rPr lang="en-US" dirty="0"/>
              <a:t>Communicate with Senate President and Curriculum Chair</a:t>
            </a:r>
          </a:p>
          <a:p>
            <a:r>
              <a:rPr lang="en-US" dirty="0" smtClean="0"/>
              <a:t>Follow </a:t>
            </a:r>
            <a:r>
              <a:rPr lang="en-US" dirty="0" smtClean="0">
                <a:hlinkClick r:id="rId2"/>
              </a:rPr>
              <a:t>ASCCC</a:t>
            </a:r>
            <a:r>
              <a:rPr lang="en-US" dirty="0" smtClean="0"/>
              <a:t> for updates, announcements, and invitations to open forums</a:t>
            </a:r>
          </a:p>
          <a:p>
            <a:r>
              <a:rPr lang="en-US" dirty="0"/>
              <a:t>Participate in opportunities to provide input locally &amp; </a:t>
            </a:r>
            <a:r>
              <a:rPr lang="en-US" dirty="0" smtClean="0"/>
              <a:t>statewide</a:t>
            </a:r>
          </a:p>
          <a:p>
            <a:r>
              <a:rPr lang="en-US" dirty="0" smtClean="0"/>
              <a:t>Consider an Ethnic Studies implementation team to prepare for CSU and CCC changes</a:t>
            </a:r>
          </a:p>
        </p:txBody>
      </p:sp>
      <p:sp>
        <p:nvSpPr>
          <p:cNvPr id="4" name="Slide Number Placeholder 3"/>
          <p:cNvSpPr>
            <a:spLocks noGrp="1"/>
          </p:cNvSpPr>
          <p:nvPr>
            <p:ph type="sldNum" sz="quarter" idx="11"/>
          </p:nvPr>
        </p:nvSpPr>
        <p:spPr/>
        <p:txBody>
          <a:bodyPr/>
          <a:lstStyle/>
          <a:p>
            <a:fld id="{507A54D3-287C-3948-AA89-E53C9D689F15}" type="slidenum">
              <a:rPr lang="en-US" smtClean="0"/>
              <a:pPr/>
              <a:t>13</a:t>
            </a:fld>
            <a:endParaRPr lang="en-US" dirty="0"/>
          </a:p>
        </p:txBody>
      </p:sp>
      <p:sp>
        <p:nvSpPr>
          <p:cNvPr id="5" name="Footer Placeholder 4"/>
          <p:cNvSpPr>
            <a:spLocks noGrp="1"/>
          </p:cNvSpPr>
          <p:nvPr>
            <p:ph type="ftr" sz="quarter" idx="12"/>
          </p:nvPr>
        </p:nvSpPr>
        <p:spPr/>
        <p:txBody>
          <a:bodyPr/>
          <a:lstStyle/>
          <a:p>
            <a:r>
              <a:rPr lang="en-US" smtClean="0"/>
              <a:t>ASCCC Academic Academy 2020</a:t>
            </a:r>
            <a:endParaRPr lang="en-US" dirty="0"/>
          </a:p>
        </p:txBody>
      </p:sp>
    </p:spTree>
    <p:extLst>
      <p:ext uri="{BB962C8B-B14F-4D97-AF65-F5344CB8AC3E}">
        <p14:creationId xmlns:p14="http://schemas.microsoft.com/office/powerpoint/2010/main" val="80990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2895599" y="403412"/>
            <a:ext cx="8906933" cy="1685768"/>
          </a:xfrm>
          <a:prstGeom prst="rect">
            <a:avLst/>
          </a:prstGeom>
        </p:spPr>
        <p:txBody>
          <a:bodyPr spcFirstLastPara="1" vert="horz" wrap="square" lIns="121900" tIns="121900" rIns="121900" bIns="121900" rtlCol="0" anchor="ctr" anchorCtr="0">
            <a:noAutofit/>
          </a:bodyPr>
          <a:lstStyle/>
          <a:p>
            <a:r>
              <a:rPr lang="en" sz="4000" dirty="0"/>
              <a:t>The Value of Ethnic Studies</a:t>
            </a:r>
            <a:endParaRPr sz="4000" dirty="0"/>
          </a:p>
          <a:p>
            <a:r>
              <a:rPr lang="en" sz="4000" dirty="0"/>
              <a:t>&amp; Ways to Embed It </a:t>
            </a:r>
            <a:r>
              <a:rPr lang="en" sz="4000" dirty="0" smtClean="0"/>
              <a:t>Into </a:t>
            </a:r>
            <a:r>
              <a:rPr lang="en" sz="4000" dirty="0"/>
              <a:t>Our Colleges</a:t>
            </a:r>
            <a:endParaRPr sz="4000"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61233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Value of Ethnic Studies</a:t>
            </a:r>
            <a:endParaRPr sz="4400" dirty="0"/>
          </a:p>
        </p:txBody>
      </p:sp>
      <p:sp>
        <p:nvSpPr>
          <p:cNvPr id="137" name="Google Shape;137;p27"/>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a:lnSpc>
                <a:spcPct val="100000"/>
              </a:lnSpc>
            </a:pPr>
            <a:r>
              <a:rPr lang="en" dirty="0">
                <a:hlinkClick r:id="rId3"/>
              </a:rPr>
              <a:t>Stanford </a:t>
            </a:r>
            <a:r>
              <a:rPr lang="en-US" dirty="0" smtClean="0">
                <a:hlinkClick r:id="rId3"/>
              </a:rPr>
              <a:t>s</a:t>
            </a:r>
            <a:r>
              <a:rPr lang="en" dirty="0" smtClean="0">
                <a:hlinkClick r:id="rId3"/>
              </a:rPr>
              <a:t>tudy </a:t>
            </a:r>
            <a:r>
              <a:rPr lang="en" dirty="0"/>
              <a:t>suggests academic benefits to Ethnic Studies </a:t>
            </a:r>
            <a:r>
              <a:rPr lang="en" dirty="0" smtClean="0"/>
              <a:t>courses </a:t>
            </a:r>
            <a:endParaRPr lang="en-US" dirty="0" smtClean="0"/>
          </a:p>
          <a:p>
            <a:pPr>
              <a:lnSpc>
                <a:spcPct val="100000"/>
              </a:lnSpc>
            </a:pPr>
            <a:r>
              <a:rPr lang="en" dirty="0" smtClean="0">
                <a:hlinkClick r:id="rId4"/>
              </a:rPr>
              <a:t>SFSU </a:t>
            </a:r>
            <a:r>
              <a:rPr lang="en" dirty="0">
                <a:hlinkClick r:id="rId4"/>
              </a:rPr>
              <a:t>Ethnic </a:t>
            </a:r>
            <a:r>
              <a:rPr lang="en" dirty="0" smtClean="0">
                <a:hlinkClick r:id="rId4"/>
              </a:rPr>
              <a:t>Studies</a:t>
            </a:r>
            <a:endParaRPr dirty="0"/>
          </a:p>
          <a:p>
            <a:pPr>
              <a:lnSpc>
                <a:spcPct val="100000"/>
              </a:lnSpc>
            </a:pPr>
            <a:r>
              <a:rPr lang="en" dirty="0">
                <a:hlinkClick r:id="rId5"/>
              </a:rPr>
              <a:t>SJSU Chicano &amp; Chicana </a:t>
            </a:r>
            <a:r>
              <a:rPr lang="en" dirty="0" smtClean="0">
                <a:hlinkClick r:id="rId5"/>
              </a:rPr>
              <a:t>Studies</a:t>
            </a:r>
            <a:endParaRPr lang="en-US" dirty="0"/>
          </a:p>
          <a:p>
            <a:pPr>
              <a:lnSpc>
                <a:spcPct val="100000"/>
              </a:lnSpc>
            </a:pPr>
            <a:r>
              <a:rPr lang="en" dirty="0" smtClean="0">
                <a:hlinkClick r:id="rId6"/>
              </a:rPr>
              <a:t>UCLA </a:t>
            </a:r>
            <a:r>
              <a:rPr lang="en" dirty="0">
                <a:hlinkClick r:id="rId6"/>
              </a:rPr>
              <a:t>Ethnic </a:t>
            </a:r>
            <a:r>
              <a:rPr lang="en" dirty="0" smtClean="0">
                <a:hlinkClick r:id="rId6"/>
              </a:rPr>
              <a:t>Studies</a:t>
            </a:r>
            <a:endParaRPr dirty="0"/>
          </a:p>
          <a:p>
            <a:pPr>
              <a:lnSpc>
                <a:spcPct val="100000"/>
              </a:lnSpc>
            </a:pPr>
            <a:r>
              <a:rPr lang="en" dirty="0">
                <a:hlinkClick r:id="rId7"/>
              </a:rPr>
              <a:t>UCSB Ethnic Studies &amp; teacher </a:t>
            </a:r>
            <a:r>
              <a:rPr lang="en" dirty="0" smtClean="0">
                <a:hlinkClick r:id="rId7"/>
              </a:rPr>
              <a:t>training</a:t>
            </a:r>
            <a:endParaRPr dirty="0"/>
          </a:p>
          <a:p>
            <a:pPr>
              <a:lnSpc>
                <a:spcPct val="100000"/>
              </a:lnSpc>
            </a:pPr>
            <a:r>
              <a:rPr lang="en" dirty="0">
                <a:hlinkClick r:id="rId8"/>
              </a:rPr>
              <a:t>UC Berkeley Ethnic </a:t>
            </a:r>
            <a:r>
              <a:rPr lang="en" dirty="0" smtClean="0">
                <a:hlinkClick r:id="rId8"/>
              </a:rPr>
              <a:t>Studies</a:t>
            </a:r>
            <a:endParaRPr dirty="0"/>
          </a:p>
          <a:p>
            <a:pPr marL="0" indent="0">
              <a:spcBef>
                <a:spcPts val="2133"/>
              </a:spcBef>
              <a:buNone/>
            </a:pP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174883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Ways to Embed Ethnic Studies in CCCs</a:t>
            </a:r>
            <a:endParaRPr sz="4400" dirty="0"/>
          </a:p>
        </p:txBody>
      </p:sp>
      <p:sp>
        <p:nvSpPr>
          <p:cNvPr id="143" name="Google Shape;143;p28"/>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a:buClr>
                <a:schemeClr val="dk1"/>
              </a:buClr>
              <a:buSzPct val="75000"/>
            </a:pPr>
            <a:r>
              <a:rPr lang="en" dirty="0">
                <a:hlinkClick r:id="rId3"/>
              </a:rPr>
              <a:t>De Anza Asian American Studies </a:t>
            </a:r>
            <a:r>
              <a:rPr lang="en" dirty="0" smtClean="0">
                <a:hlinkClick r:id="rId3"/>
              </a:rPr>
              <a:t>website</a:t>
            </a:r>
            <a:r>
              <a:rPr lang="en-US" dirty="0"/>
              <a:t> </a:t>
            </a:r>
            <a:r>
              <a:rPr lang="en-US" dirty="0" smtClean="0"/>
              <a:t>and</a:t>
            </a:r>
            <a:r>
              <a:rPr lang="en" dirty="0" smtClean="0"/>
              <a:t> </a:t>
            </a:r>
            <a:r>
              <a:rPr lang="en" dirty="0" smtClean="0">
                <a:hlinkClick r:id="rId4"/>
              </a:rPr>
              <a:t>De </a:t>
            </a:r>
            <a:r>
              <a:rPr lang="en" dirty="0">
                <a:hlinkClick r:id="rId4"/>
              </a:rPr>
              <a:t>Anza Office of </a:t>
            </a:r>
            <a:r>
              <a:rPr lang="en" dirty="0" smtClean="0">
                <a:hlinkClick r:id="rId4"/>
              </a:rPr>
              <a:t>Equity </a:t>
            </a:r>
            <a:endParaRPr lang="en-US" dirty="0" smtClean="0"/>
          </a:p>
          <a:p>
            <a:pPr>
              <a:buClr>
                <a:schemeClr val="dk1"/>
              </a:buClr>
              <a:buSzPct val="75000"/>
            </a:pPr>
            <a:r>
              <a:rPr lang="en" dirty="0" smtClean="0">
                <a:hlinkClick r:id="rId5"/>
              </a:rPr>
              <a:t>SJCC </a:t>
            </a:r>
            <a:r>
              <a:rPr lang="en" dirty="0">
                <a:hlinkClick r:id="rId5"/>
              </a:rPr>
              <a:t>Ethnic Studies </a:t>
            </a:r>
            <a:r>
              <a:rPr lang="en" dirty="0" smtClean="0">
                <a:hlinkClick r:id="rId5"/>
              </a:rPr>
              <a:t>website</a:t>
            </a:r>
            <a:endParaRPr lang="en-US" dirty="0" smtClean="0"/>
          </a:p>
          <a:p>
            <a:pPr>
              <a:buClr>
                <a:schemeClr val="dk1"/>
              </a:buClr>
              <a:buSzPct val="75000"/>
            </a:pPr>
            <a:r>
              <a:rPr lang="en" dirty="0" smtClean="0">
                <a:hlinkClick r:id="rId6"/>
              </a:rPr>
              <a:t>Chabot </a:t>
            </a:r>
            <a:r>
              <a:rPr lang="en" dirty="0">
                <a:hlinkClick r:id="rId6"/>
              </a:rPr>
              <a:t>College Ethnic </a:t>
            </a:r>
            <a:r>
              <a:rPr lang="en" dirty="0" smtClean="0">
                <a:hlinkClick r:id="rId6"/>
              </a:rPr>
              <a:t>Studies</a:t>
            </a:r>
            <a:r>
              <a:rPr lang="en" dirty="0" smtClean="0"/>
              <a:t> </a:t>
            </a:r>
            <a:endParaRPr lang="en-US" dirty="0" smtClean="0"/>
          </a:p>
          <a:p>
            <a:pPr>
              <a:buClr>
                <a:schemeClr val="dk1"/>
              </a:buClr>
              <a:buSzPct val="75000"/>
            </a:pPr>
            <a:r>
              <a:rPr lang="en" dirty="0" smtClean="0">
                <a:hlinkClick r:id="rId7"/>
              </a:rPr>
              <a:t>Berkeley City College Ethnic Studies</a:t>
            </a:r>
            <a:endParaRPr lang="en-US" dirty="0" smtClean="0"/>
          </a:p>
          <a:p>
            <a:pPr>
              <a:buClr>
                <a:schemeClr val="dk1"/>
              </a:buClr>
              <a:buSzPct val="75000"/>
            </a:pPr>
            <a:r>
              <a:rPr lang="en" dirty="0" smtClean="0">
                <a:hlinkClick r:id="rId8"/>
              </a:rPr>
              <a:t>Los </a:t>
            </a:r>
            <a:r>
              <a:rPr lang="en" dirty="0">
                <a:hlinkClick r:id="rId8"/>
              </a:rPr>
              <a:t>Angeles Southwest College Ethnic </a:t>
            </a:r>
            <a:r>
              <a:rPr lang="en" dirty="0" smtClean="0">
                <a:hlinkClick r:id="rId8"/>
              </a:rPr>
              <a:t>Studies</a:t>
            </a:r>
            <a:endParaRPr lang="en-US" dirty="0" smtClean="0"/>
          </a:p>
          <a:p>
            <a:pPr>
              <a:buClr>
                <a:schemeClr val="dk1"/>
              </a:buClr>
              <a:buSzPct val="75000"/>
            </a:pPr>
            <a:r>
              <a:rPr lang="en" dirty="0" smtClean="0">
                <a:hlinkClick r:id="rId9"/>
              </a:rPr>
              <a:t>Santa </a:t>
            </a:r>
            <a:r>
              <a:rPr lang="en" dirty="0">
                <a:hlinkClick r:id="rId9"/>
              </a:rPr>
              <a:t>Monica College Ethnic </a:t>
            </a:r>
            <a:r>
              <a:rPr lang="en" dirty="0" smtClean="0">
                <a:hlinkClick r:id="rId9"/>
              </a:rPr>
              <a:t>Studies</a:t>
            </a:r>
            <a:endParaRPr lang="en-US" dirty="0" smtClean="0"/>
          </a:p>
          <a:p>
            <a:pPr>
              <a:buClr>
                <a:schemeClr val="dk1"/>
              </a:buClr>
              <a:buSzPct val="75000"/>
            </a:pPr>
            <a:r>
              <a:rPr lang="en" dirty="0" smtClean="0">
                <a:hlinkClick r:id="rId10"/>
              </a:rPr>
              <a:t>San </a:t>
            </a:r>
            <a:r>
              <a:rPr lang="en" dirty="0">
                <a:hlinkClick r:id="rId10"/>
              </a:rPr>
              <a:t>Diego Mesa Chicana &amp; Chicano </a:t>
            </a:r>
            <a:r>
              <a:rPr lang="en" dirty="0" smtClean="0">
                <a:hlinkClick r:id="rId10"/>
              </a:rPr>
              <a:t>Studies</a:t>
            </a:r>
            <a:endParaRPr dirty="0"/>
          </a:p>
          <a:p>
            <a:pPr marL="0" indent="0">
              <a:spcBef>
                <a:spcPts val="2133"/>
              </a:spcBef>
              <a:buNone/>
            </a:pPr>
            <a:r>
              <a:rPr lang="en-US" dirty="0" smtClean="0"/>
              <a:t>Does your college have an Ethnic Studies department or program?</a:t>
            </a:r>
            <a:endParaRPr dirty="0"/>
          </a:p>
          <a:p>
            <a:pPr marL="0" indent="0">
              <a:spcBef>
                <a:spcPts val="2133"/>
              </a:spcBef>
              <a:buNone/>
            </a:pPr>
            <a:endParaRPr sz="2000" dirty="0"/>
          </a:p>
          <a:p>
            <a:pPr marL="0" indent="0">
              <a:spcBef>
                <a:spcPts val="2133"/>
              </a:spcBef>
              <a:buClr>
                <a:schemeClr val="dk1"/>
              </a:buClr>
              <a:buSzPts val="1100"/>
              <a:buNone/>
            </a:pPr>
            <a:endParaRPr dirty="0"/>
          </a:p>
          <a:p>
            <a:pPr marL="0" indent="0">
              <a:spcBef>
                <a:spcPts val="2133"/>
              </a:spcBef>
              <a:spcAft>
                <a:spcPts val="2133"/>
              </a:spcAft>
              <a:buNone/>
            </a:pPr>
            <a:endParaRPr dirty="0"/>
          </a:p>
        </p:txBody>
      </p:sp>
    </p:spTree>
    <p:extLst>
      <p:ext uri="{BB962C8B-B14F-4D97-AF65-F5344CB8AC3E}">
        <p14:creationId xmlns:p14="http://schemas.microsoft.com/office/powerpoint/2010/main" val="191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Questions and Dialog</a:t>
            </a:r>
            <a:endParaRPr sz="4400" dirty="0"/>
          </a:p>
        </p:txBody>
      </p:sp>
      <p:sp>
        <p:nvSpPr>
          <p:cNvPr id="149" name="Google Shape;149;p29"/>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a:buClr>
                <a:schemeClr val="tx1"/>
              </a:buClr>
            </a:pPr>
            <a:r>
              <a:rPr lang="en" dirty="0">
                <a:solidFill>
                  <a:schemeClr val="tx2"/>
                </a:solidFill>
              </a:rPr>
              <a:t>What do you need?</a:t>
            </a:r>
            <a:endParaRPr dirty="0">
              <a:solidFill>
                <a:schemeClr val="tx2"/>
              </a:solidFill>
            </a:endParaRPr>
          </a:p>
          <a:p>
            <a:pPr>
              <a:spcBef>
                <a:spcPts val="2133"/>
              </a:spcBef>
              <a:buClr>
                <a:schemeClr val="tx1"/>
              </a:buClr>
            </a:pPr>
            <a:r>
              <a:rPr lang="en" dirty="0">
                <a:solidFill>
                  <a:schemeClr val="tx2"/>
                </a:solidFill>
              </a:rPr>
              <a:t>How do colleges start an Ethnic Studies program? </a:t>
            </a:r>
            <a:endParaRPr dirty="0">
              <a:solidFill>
                <a:schemeClr val="tx2"/>
              </a:solidFill>
            </a:endParaRPr>
          </a:p>
          <a:p>
            <a:pPr>
              <a:spcBef>
                <a:spcPts val="2133"/>
              </a:spcBef>
              <a:buClr>
                <a:schemeClr val="tx1"/>
              </a:buClr>
            </a:pPr>
            <a:r>
              <a:rPr lang="en" dirty="0">
                <a:solidFill>
                  <a:schemeClr val="tx2"/>
                </a:solidFill>
              </a:rPr>
              <a:t>Who writes the curriculum? </a:t>
            </a:r>
            <a:endParaRPr dirty="0">
              <a:solidFill>
                <a:schemeClr val="tx2"/>
              </a:solidFill>
            </a:endParaRPr>
          </a:p>
          <a:p>
            <a:pPr>
              <a:spcBef>
                <a:spcPts val="2133"/>
              </a:spcBef>
              <a:spcAft>
                <a:spcPts val="2133"/>
              </a:spcAft>
              <a:buClr>
                <a:schemeClr val="tx1"/>
              </a:buClr>
            </a:pPr>
            <a:r>
              <a:rPr lang="en" dirty="0">
                <a:solidFill>
                  <a:schemeClr val="tx2"/>
                </a:solidFill>
              </a:rPr>
              <a:t>How do you pull faculty together to collaborate on curriculum when they are from different departments? </a:t>
            </a:r>
            <a:endParaRPr dirty="0">
              <a:solidFill>
                <a:schemeClr val="tx2"/>
              </a:solidFill>
            </a:endParaRPr>
          </a:p>
        </p:txBody>
      </p:sp>
    </p:spTree>
    <p:extLst>
      <p:ext uri="{BB962C8B-B14F-4D97-AF65-F5344CB8AC3E}">
        <p14:creationId xmlns:p14="http://schemas.microsoft.com/office/powerpoint/2010/main" val="173691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792517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latin typeface="Palatino" charset="0"/>
                <a:ea typeface="Palatino" charset="0"/>
                <a:cs typeface="Palatino" charset="0"/>
              </a:rPr>
              <a:t>Description</a:t>
            </a:r>
            <a:endParaRPr sz="4400" dirty="0">
              <a:latin typeface="Palatino" charset="0"/>
              <a:ea typeface="Palatino" charset="0"/>
              <a:cs typeface="Palatino" charset="0"/>
            </a:endParaRPr>
          </a:p>
        </p:txBody>
      </p:sp>
      <p:sp>
        <p:nvSpPr>
          <p:cNvPr id="61" name="Google Shape;61;p14"/>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2667" dirty="0">
                <a:solidFill>
                  <a:schemeClr val="dk1"/>
                </a:solidFill>
                <a:highlight>
                  <a:srgbClr val="FFFFFF"/>
                </a:highlight>
                <a:latin typeface="Calibri"/>
                <a:ea typeface="Calibri"/>
                <a:cs typeface="Calibri"/>
                <a:sym typeface="Calibri"/>
              </a:rPr>
              <a:t>The recent passage of AB 1460 mandates that each California State University (CSU) campus offer courses in ethnic studies by the fall of 2021 </a:t>
            </a:r>
            <a:r>
              <a:rPr lang="en" sz="2667" dirty="0">
                <a:solidFill>
                  <a:schemeClr val="dk1"/>
                </a:solidFill>
                <a:latin typeface="Calibri"/>
                <a:ea typeface="Calibri"/>
                <a:cs typeface="Calibri"/>
                <a:sym typeface="Calibri"/>
              </a:rPr>
              <a:t>and </a:t>
            </a:r>
            <a:r>
              <a:rPr lang="en" sz="2667" dirty="0">
                <a:solidFill>
                  <a:schemeClr val="dk1"/>
                </a:solidFill>
                <a:highlight>
                  <a:srgbClr val="FFFFFF"/>
                </a:highlight>
                <a:latin typeface="Calibri"/>
                <a:ea typeface="Calibri"/>
                <a:cs typeface="Calibri"/>
                <a:sym typeface="Calibri"/>
              </a:rPr>
              <a:t>that students graduating in 2024-25 and beyond, including transfers from California community colleges, shall </a:t>
            </a:r>
            <a:r>
              <a:rPr lang="en" sz="2667" dirty="0">
                <a:solidFill>
                  <a:schemeClr val="dk1"/>
                </a:solidFill>
                <a:latin typeface="Calibri"/>
                <a:ea typeface="Calibri"/>
                <a:cs typeface="Calibri"/>
                <a:sym typeface="Calibri"/>
              </a:rPr>
              <a:t>meet </a:t>
            </a:r>
            <a:r>
              <a:rPr lang="en" sz="2667" dirty="0">
                <a:solidFill>
                  <a:schemeClr val="dk1"/>
                </a:solidFill>
                <a:highlight>
                  <a:srgbClr val="FFFFFF"/>
                </a:highlight>
                <a:latin typeface="Calibri"/>
                <a:ea typeface="Calibri"/>
                <a:cs typeface="Calibri"/>
                <a:sym typeface="Calibri"/>
              </a:rPr>
              <a:t>the ethnic studies requirement. Join us to </a:t>
            </a:r>
            <a:r>
              <a:rPr lang="en" sz="2667" b="1" dirty="0">
                <a:solidFill>
                  <a:srgbClr val="000000"/>
                </a:solidFill>
                <a:highlight>
                  <a:srgbClr val="FFFFFF"/>
                </a:highlight>
                <a:latin typeface="Calibri"/>
                <a:ea typeface="Calibri"/>
                <a:cs typeface="Calibri"/>
                <a:sym typeface="Calibri"/>
              </a:rPr>
              <a:t>discuss the latest updates </a:t>
            </a:r>
            <a:r>
              <a:rPr lang="en" sz="2667" b="1" dirty="0">
                <a:solidFill>
                  <a:srgbClr val="000000"/>
                </a:solidFill>
                <a:latin typeface="Calibri"/>
                <a:ea typeface="Calibri"/>
                <a:cs typeface="Calibri"/>
                <a:sym typeface="Calibri"/>
              </a:rPr>
              <a:t>related to</a:t>
            </a:r>
            <a:r>
              <a:rPr lang="en" sz="2667" b="1" dirty="0">
                <a:solidFill>
                  <a:srgbClr val="000000"/>
                </a:solidFill>
                <a:highlight>
                  <a:srgbClr val="FFFFFF"/>
                </a:highlight>
                <a:latin typeface="Calibri"/>
                <a:ea typeface="Calibri"/>
                <a:cs typeface="Calibri"/>
                <a:sym typeface="Calibri"/>
              </a:rPr>
              <a:t> AB 1640</a:t>
            </a:r>
            <a:r>
              <a:rPr lang="en" sz="2667" dirty="0">
                <a:solidFill>
                  <a:schemeClr val="dk1"/>
                </a:solidFill>
                <a:highlight>
                  <a:srgbClr val="FFFFFF"/>
                </a:highlight>
                <a:latin typeface="Calibri"/>
                <a:ea typeface="Calibri"/>
                <a:cs typeface="Calibri"/>
                <a:sym typeface="Calibri"/>
              </a:rPr>
              <a:t>, </a:t>
            </a:r>
            <a:r>
              <a:rPr lang="en" sz="2667" dirty="0">
                <a:solidFill>
                  <a:schemeClr val="dk1"/>
                </a:solidFill>
                <a:latin typeface="Calibri"/>
                <a:ea typeface="Calibri"/>
                <a:cs typeface="Calibri"/>
                <a:sym typeface="Calibri"/>
              </a:rPr>
              <a:t>efforts to </a:t>
            </a:r>
            <a:r>
              <a:rPr lang="en" sz="2667" b="1" dirty="0">
                <a:solidFill>
                  <a:srgbClr val="000000"/>
                </a:solidFill>
                <a:latin typeface="Calibri"/>
                <a:ea typeface="Calibri"/>
                <a:cs typeface="Calibri"/>
                <a:sym typeface="Calibri"/>
              </a:rPr>
              <a:t>institute intentional ethnic studies requirements for community colleges</a:t>
            </a:r>
            <a:r>
              <a:rPr lang="en" sz="2667" dirty="0">
                <a:solidFill>
                  <a:schemeClr val="dk1"/>
                </a:solidFill>
                <a:latin typeface="Calibri"/>
                <a:ea typeface="Calibri"/>
                <a:cs typeface="Calibri"/>
                <a:sym typeface="Calibri"/>
              </a:rPr>
              <a:t>, and </a:t>
            </a:r>
            <a:r>
              <a:rPr lang="en" sz="2667" dirty="0">
                <a:solidFill>
                  <a:schemeClr val="dk1"/>
                </a:solidFill>
                <a:highlight>
                  <a:srgbClr val="FFFFFF"/>
                </a:highlight>
                <a:latin typeface="Calibri"/>
                <a:ea typeface="Calibri"/>
                <a:cs typeface="Calibri"/>
                <a:sym typeface="Calibri"/>
              </a:rPr>
              <a:t>the </a:t>
            </a:r>
            <a:r>
              <a:rPr lang="en" sz="2667" b="1" dirty="0">
                <a:solidFill>
                  <a:srgbClr val="000000"/>
                </a:solidFill>
                <a:highlight>
                  <a:srgbClr val="FFFFFF"/>
                </a:highlight>
                <a:latin typeface="Calibri"/>
                <a:ea typeface="Calibri"/>
                <a:cs typeface="Calibri"/>
                <a:sym typeface="Calibri"/>
              </a:rPr>
              <a:t>role of Ethnic Studies in creating physical and virtual culturally inclusive spaces on campus and fostering a sense of belonging for students of color</a:t>
            </a:r>
            <a:r>
              <a:rPr lang="en" sz="2667" dirty="0">
                <a:solidFill>
                  <a:schemeClr val="dk1"/>
                </a:solidFill>
                <a:highlight>
                  <a:srgbClr val="FFFFFF"/>
                </a:highlight>
                <a:latin typeface="Calibri"/>
                <a:ea typeface="Calibri"/>
                <a:cs typeface="Calibri"/>
                <a:sym typeface="Calibri"/>
              </a:rPr>
              <a:t>.</a:t>
            </a:r>
            <a:endParaRPr sz="2667" dirty="0"/>
          </a:p>
        </p:txBody>
      </p:sp>
    </p:spTree>
    <p:extLst>
      <p:ext uri="{BB962C8B-B14F-4D97-AF65-F5344CB8AC3E}">
        <p14:creationId xmlns:p14="http://schemas.microsoft.com/office/powerpoint/2010/main" val="52314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 sz="4400" dirty="0"/>
              <a:t>AB 1460 (2020, Weber) and CSU</a:t>
            </a:r>
            <a:endParaRPr sz="4400" dirty="0"/>
          </a:p>
        </p:txBody>
      </p:sp>
      <p:sp>
        <p:nvSpPr>
          <p:cNvPr id="2" name="Content Placeholder 1" hidden="1"/>
          <p:cNvSpPr>
            <a:spLocks noGrp="1"/>
          </p:cNvSpPr>
          <p:nvPr>
            <p:ph idx="1"/>
          </p:nvPr>
        </p:nvSpPr>
        <p:spPr/>
        <p:txBody>
          <a:bodyPr/>
          <a:lstStyle/>
          <a:p>
            <a:endParaRPr lang="en-US"/>
          </a:p>
        </p:txBody>
      </p:sp>
    </p:spTree>
    <p:extLst>
      <p:ext uri="{BB962C8B-B14F-4D97-AF65-F5344CB8AC3E}">
        <p14:creationId xmlns:p14="http://schemas.microsoft.com/office/powerpoint/2010/main" val="185414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u="sng" dirty="0">
                <a:solidFill>
                  <a:schemeClr val="hlink"/>
                </a:solidFill>
                <a:hlinkClick r:id="rId3"/>
              </a:rPr>
              <a:t>AB1460</a:t>
            </a:r>
            <a:r>
              <a:rPr lang="en" sz="4400" dirty="0"/>
              <a:t> (Weber, 2020)</a:t>
            </a:r>
            <a:endParaRPr sz="4400" dirty="0"/>
          </a:p>
        </p:txBody>
      </p:sp>
      <p:sp>
        <p:nvSpPr>
          <p:cNvPr id="72" name="Google Shape;72;p16"/>
          <p:cNvSpPr txBox="1">
            <a:spLocks noGrp="1"/>
          </p:cNvSpPr>
          <p:nvPr>
            <p:ph sz="half" idx="1"/>
          </p:nvPr>
        </p:nvSpPr>
        <p:spPr>
          <a:xfrm>
            <a:off x="1277650" y="1798320"/>
            <a:ext cx="10046044" cy="4707988"/>
          </a:xfrm>
          <a:prstGeom prst="rect">
            <a:avLst/>
          </a:prstGeom>
        </p:spPr>
        <p:txBody>
          <a:bodyPr spcFirstLastPara="1" vert="horz" wrap="square" lIns="121900" tIns="121900" rIns="121900" bIns="121900" rtlCol="0" anchor="t" anchorCtr="0">
            <a:noAutofit/>
          </a:bodyPr>
          <a:lstStyle/>
          <a:p>
            <a:pPr marL="0" indent="0" algn="just">
              <a:buNone/>
            </a:pPr>
            <a:r>
              <a:rPr lang="en" sz="2000" b="1" dirty="0">
                <a:solidFill>
                  <a:schemeClr val="dk1"/>
                </a:solidFill>
                <a:highlight>
                  <a:srgbClr val="FFFFFF"/>
                </a:highlight>
              </a:rPr>
              <a:t>California Education Code §89032.</a:t>
            </a:r>
            <a:r>
              <a:rPr lang="en" sz="2000" dirty="0">
                <a:solidFill>
                  <a:srgbClr val="333333"/>
                </a:solidFill>
                <a:highlight>
                  <a:srgbClr val="FFFFFF"/>
                </a:highlight>
              </a:rPr>
              <a:t> </a:t>
            </a:r>
            <a:endParaRPr sz="2000" dirty="0">
              <a:solidFill>
                <a:srgbClr val="333333"/>
              </a:solidFill>
              <a:highlight>
                <a:srgbClr val="FFFFFF"/>
              </a:highlight>
            </a:endParaRPr>
          </a:p>
          <a:p>
            <a:pPr marL="0" indent="0" algn="just">
              <a:spcBef>
                <a:spcPts val="1467"/>
              </a:spcBef>
              <a:buNone/>
            </a:pPr>
            <a:r>
              <a:rPr lang="en" sz="2000" dirty="0">
                <a:solidFill>
                  <a:srgbClr val="333333"/>
                </a:solidFill>
                <a:highlight>
                  <a:srgbClr val="FFFFFF"/>
                </a:highlight>
              </a:rPr>
              <a:t>(a) It is the intent of the Legislature that students of the California State University acquire the knowledge and skills that will help them comprehend the diversity and social justice history of the United States and of the society in which they live to enable them to contribute to that society as responsible and constructive citizens.</a:t>
            </a:r>
            <a:endParaRPr sz="2000" dirty="0">
              <a:solidFill>
                <a:srgbClr val="333333"/>
              </a:solidFill>
              <a:highlight>
                <a:srgbClr val="FFFFFF"/>
              </a:highlight>
            </a:endParaRPr>
          </a:p>
          <a:p>
            <a:pPr marL="0" indent="0" algn="just">
              <a:spcBef>
                <a:spcPts val="1467"/>
              </a:spcBef>
              <a:buNone/>
            </a:pPr>
            <a:r>
              <a:rPr lang="en" sz="2000" dirty="0">
                <a:solidFill>
                  <a:srgbClr val="333333"/>
                </a:solidFill>
                <a:highlight>
                  <a:srgbClr val="FFFFFF"/>
                </a:highlight>
              </a:rPr>
              <a:t>(b) Commencing with the 2021–22 academic year, the California State University shall provide for courses in ethnic studies at each of its campuses.</a:t>
            </a:r>
            <a:endParaRPr sz="2000" dirty="0">
              <a:solidFill>
                <a:srgbClr val="333333"/>
              </a:solidFill>
              <a:highlight>
                <a:srgbClr val="FFFFFF"/>
              </a:highlight>
            </a:endParaRPr>
          </a:p>
          <a:p>
            <a:pPr marL="0" indent="0" algn="just">
              <a:spcBef>
                <a:spcPts val="1467"/>
              </a:spcBef>
              <a:buNone/>
            </a:pPr>
            <a:r>
              <a:rPr lang="en" sz="2000" dirty="0">
                <a:solidFill>
                  <a:srgbClr val="333333"/>
                </a:solidFill>
                <a:highlight>
                  <a:srgbClr val="FFFFFF"/>
                </a:highlight>
              </a:rPr>
              <a:t>(c) The California State University shall collaborate with the California State University Council on Ethnic Studies and the Academic Senate of the California State University to develop core competencies to be achieved by students who complete an ethnic studies course pursuant to implementation of this section. The council and the academic senate shall approve the core competencies before commencement of the 2021–22 academic year.</a:t>
            </a:r>
            <a:endParaRPr sz="2000" dirty="0">
              <a:solidFill>
                <a:srgbClr val="333333"/>
              </a:solidFill>
              <a:highlight>
                <a:srgbClr val="FFFFFF"/>
              </a:highlight>
            </a:endParaRPr>
          </a:p>
          <a:p>
            <a:pPr marL="0" indent="0" algn="just">
              <a:spcBef>
                <a:spcPts val="1467"/>
              </a:spcBef>
              <a:buNone/>
            </a:pPr>
            <a:endParaRPr sz="1867" dirty="0">
              <a:solidFill>
                <a:srgbClr val="333333"/>
              </a:solidFill>
              <a:highlight>
                <a:srgbClr val="FFFFFF"/>
              </a:highlight>
            </a:endParaRPr>
          </a:p>
          <a:p>
            <a:pPr marL="0" indent="0">
              <a:spcBef>
                <a:spcPts val="1467"/>
              </a:spcBef>
              <a:spcAft>
                <a:spcPts val="2133"/>
              </a:spcAft>
              <a:buNone/>
            </a:pPr>
            <a:endParaRPr dirty="0"/>
          </a:p>
        </p:txBody>
      </p:sp>
    </p:spTree>
    <p:extLst>
      <p:ext uri="{BB962C8B-B14F-4D97-AF65-F5344CB8AC3E}">
        <p14:creationId xmlns:p14="http://schemas.microsoft.com/office/powerpoint/2010/main" val="142045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u="sng" dirty="0">
                <a:solidFill>
                  <a:schemeClr val="hlink"/>
                </a:solidFill>
                <a:hlinkClick r:id="rId3"/>
              </a:rPr>
              <a:t>AB1460</a:t>
            </a:r>
            <a:r>
              <a:rPr lang="en" sz="4400" dirty="0"/>
              <a:t> (Weber, 2020)</a:t>
            </a:r>
            <a:endParaRPr sz="4400" dirty="0"/>
          </a:p>
        </p:txBody>
      </p:sp>
      <p:sp>
        <p:nvSpPr>
          <p:cNvPr id="78" name="Google Shape;78;p17"/>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marL="0" indent="0" algn="just">
              <a:buNone/>
            </a:pPr>
            <a:r>
              <a:rPr lang="en" sz="2000" b="1" dirty="0">
                <a:solidFill>
                  <a:schemeClr val="dk1"/>
                </a:solidFill>
                <a:highlight>
                  <a:srgbClr val="FFFFFF"/>
                </a:highlight>
              </a:rPr>
              <a:t>California Education Code §89032. (continued)</a:t>
            </a:r>
            <a:endParaRPr sz="2000" b="1" dirty="0">
              <a:solidFill>
                <a:schemeClr val="dk1"/>
              </a:solidFill>
              <a:highlight>
                <a:srgbClr val="FFFFFF"/>
              </a:highlight>
            </a:endParaRPr>
          </a:p>
          <a:p>
            <a:pPr marL="0" indent="0" algn="just">
              <a:spcBef>
                <a:spcPts val="1467"/>
              </a:spcBef>
              <a:buClr>
                <a:schemeClr val="dk1"/>
              </a:buClr>
              <a:buSzPts val="1100"/>
              <a:buNone/>
            </a:pPr>
            <a:r>
              <a:rPr lang="en" sz="2000" dirty="0">
                <a:solidFill>
                  <a:srgbClr val="333333"/>
                </a:solidFill>
                <a:highlight>
                  <a:srgbClr val="FFFFFF"/>
                </a:highlight>
              </a:rPr>
              <a:t>(d) Commencing with students graduating in the 2024–25 academic year, the California State University shall require, as an undergraduate graduation requirement, the completion of, at minimum, one three-unit course in ethnic studies. The university shall not increase the number of units required to graduate from the university with a baccalaureate degree by the enforcement of this requirement. This graduation requirement shall not apply to a </a:t>
            </a:r>
            <a:r>
              <a:rPr lang="en" sz="2000" dirty="0" err="1">
                <a:solidFill>
                  <a:srgbClr val="333333"/>
                </a:solidFill>
                <a:highlight>
                  <a:srgbClr val="FFFFFF"/>
                </a:highlight>
              </a:rPr>
              <a:t>postbaccalaureate</a:t>
            </a:r>
            <a:r>
              <a:rPr lang="en" sz="2000" dirty="0">
                <a:solidFill>
                  <a:srgbClr val="333333"/>
                </a:solidFill>
                <a:highlight>
                  <a:srgbClr val="FFFFFF"/>
                </a:highlight>
              </a:rPr>
              <a:t> student who is enrolled in a baccalaureate degree program at the university if the student has satisfied either of the following:</a:t>
            </a:r>
            <a:endParaRPr sz="2000" dirty="0">
              <a:solidFill>
                <a:srgbClr val="333333"/>
              </a:solidFill>
              <a:highlight>
                <a:srgbClr val="FFFFFF"/>
              </a:highlight>
            </a:endParaRPr>
          </a:p>
          <a:p>
            <a:pPr marL="0" indent="0" algn="just">
              <a:spcBef>
                <a:spcPts val="1467"/>
              </a:spcBef>
              <a:buClr>
                <a:schemeClr val="dk1"/>
              </a:buClr>
              <a:buSzPts val="1100"/>
              <a:buNone/>
            </a:pPr>
            <a:r>
              <a:rPr lang="en" sz="2000" dirty="0">
                <a:solidFill>
                  <a:srgbClr val="333333"/>
                </a:solidFill>
                <a:highlight>
                  <a:srgbClr val="FFFFFF"/>
                </a:highlight>
              </a:rPr>
              <a:t>(1) The student has earned a baccalaureate degree from an institution accredited by a regional accrediting agency.</a:t>
            </a:r>
            <a:endParaRPr sz="2000" dirty="0">
              <a:solidFill>
                <a:srgbClr val="333333"/>
              </a:solidFill>
              <a:highlight>
                <a:srgbClr val="FFFFFF"/>
              </a:highlight>
            </a:endParaRPr>
          </a:p>
          <a:p>
            <a:pPr marL="0" indent="0" algn="just">
              <a:spcBef>
                <a:spcPts val="1467"/>
              </a:spcBef>
              <a:buClr>
                <a:schemeClr val="dk1"/>
              </a:buClr>
              <a:buSzPts val="1100"/>
              <a:buNone/>
            </a:pPr>
            <a:r>
              <a:rPr lang="en" sz="2000" dirty="0">
                <a:solidFill>
                  <a:srgbClr val="333333"/>
                </a:solidFill>
                <a:highlight>
                  <a:srgbClr val="FFFFFF"/>
                </a:highlight>
              </a:rPr>
              <a:t>(2) The student has completed an ethnic studies course at a postsecondary educational institution accredited by a regional accrediting agency.</a:t>
            </a:r>
            <a:endParaRPr sz="2000" dirty="0">
              <a:solidFill>
                <a:srgbClr val="333333"/>
              </a:solidFill>
              <a:highlight>
                <a:srgbClr val="FFFFFF"/>
              </a:highlight>
            </a:endParaRPr>
          </a:p>
          <a:p>
            <a:pPr marL="0" indent="0">
              <a:spcBef>
                <a:spcPts val="1467"/>
              </a:spcBef>
              <a:spcAft>
                <a:spcPts val="2133"/>
              </a:spcAft>
              <a:buNone/>
            </a:pPr>
            <a:endParaRPr sz="1867" dirty="0"/>
          </a:p>
        </p:txBody>
      </p:sp>
    </p:spTree>
    <p:extLst>
      <p:ext uri="{BB962C8B-B14F-4D97-AF65-F5344CB8AC3E}">
        <p14:creationId xmlns:p14="http://schemas.microsoft.com/office/powerpoint/2010/main" val="140428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CSU Ethnic Studies</a:t>
            </a:r>
            <a:endParaRPr sz="4400" dirty="0"/>
          </a:p>
        </p:txBody>
      </p:sp>
      <p:sp>
        <p:nvSpPr>
          <p:cNvPr id="90" name="Google Shape;90;p19"/>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As proposed in </a:t>
            </a:r>
            <a:r>
              <a:rPr lang="en" u="sng" dirty="0">
                <a:solidFill>
                  <a:schemeClr val="hlink"/>
                </a:solidFill>
                <a:hlinkClick r:id="rId3"/>
              </a:rPr>
              <a:t>CSU GE Breadth Revised Executive Order (EO) Draft (10/8/2020)</a:t>
            </a:r>
            <a:r>
              <a:rPr lang="en" dirty="0"/>
              <a:t>:</a:t>
            </a:r>
            <a:endParaRPr dirty="0"/>
          </a:p>
          <a:p>
            <a:pPr marL="0" indent="0">
              <a:spcBef>
                <a:spcPts val="2133"/>
              </a:spcBef>
              <a:buNone/>
            </a:pPr>
            <a:r>
              <a:rPr lang="en" dirty="0"/>
              <a:t>New area of CSU GE Breadth: Area F. Ethnic Studies</a:t>
            </a:r>
            <a:endParaRPr dirty="0"/>
          </a:p>
          <a:p>
            <a:pPr marL="0" indent="0">
              <a:spcBef>
                <a:spcPts val="2133"/>
              </a:spcBef>
              <a:spcAft>
                <a:spcPts val="2133"/>
              </a:spcAft>
              <a:buNone/>
            </a:pPr>
            <a:r>
              <a:rPr lang="en" dirty="0"/>
              <a:t>This lower-division, 3 semester (4 quarter) unit requirement fulfills Education Code Section 89032 and shall only be met by courses offered by the departments of African American, Asian American, Latina/o American or Native American Studies. Approved cross-listed courses and courses offered by departments with names related to the four listed departments, such as Pan-African Studies, American Indian Studies or Ethnic Studies, shall also meet this requirement. This requirement shall not be waived or substituted.</a:t>
            </a:r>
            <a:endParaRPr dirty="0"/>
          </a:p>
        </p:txBody>
      </p:sp>
    </p:spTree>
    <p:extLst>
      <p:ext uri="{BB962C8B-B14F-4D97-AF65-F5344CB8AC3E}">
        <p14:creationId xmlns:p14="http://schemas.microsoft.com/office/powerpoint/2010/main" val="188257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CSU Ethnic Studies</a:t>
            </a:r>
            <a:endParaRPr sz="4400" dirty="0"/>
          </a:p>
        </p:txBody>
      </p:sp>
      <p:sp>
        <p:nvSpPr>
          <p:cNvPr id="96" name="Google Shape;96;p20"/>
          <p:cNvSpPr txBox="1">
            <a:spLocks noGrp="1"/>
          </p:cNvSpPr>
          <p:nvPr>
            <p:ph sz="half" idx="1"/>
          </p:nvPr>
        </p:nvSpPr>
        <p:spPr>
          <a:xfrm>
            <a:off x="1277650" y="1273385"/>
            <a:ext cx="10660350" cy="5415281"/>
          </a:xfrm>
          <a:prstGeom prst="rect">
            <a:avLst/>
          </a:prstGeom>
        </p:spPr>
        <p:txBody>
          <a:bodyPr spcFirstLastPara="1" vert="horz" wrap="square" lIns="121900" tIns="121900" rIns="121900" bIns="121900" rtlCol="0" anchor="t" anchorCtr="0">
            <a:noAutofit/>
          </a:bodyPr>
          <a:lstStyle/>
          <a:p>
            <a:pPr marL="0" indent="0">
              <a:buNone/>
            </a:pPr>
            <a:r>
              <a:rPr lang="en" sz="2000" dirty="0"/>
              <a:t>As proposed in </a:t>
            </a:r>
            <a:r>
              <a:rPr lang="en" sz="2000" u="sng" dirty="0">
                <a:solidFill>
                  <a:schemeClr val="hlink"/>
                </a:solidFill>
                <a:hlinkClick r:id="rId3"/>
              </a:rPr>
              <a:t>CSU GE Breadth Revised Executive Order (EO) Draft (10/8/2020)</a:t>
            </a:r>
            <a:r>
              <a:rPr lang="en" sz="2000" dirty="0"/>
              <a:t>:</a:t>
            </a:r>
            <a:endParaRPr sz="2000" dirty="0"/>
          </a:p>
          <a:p>
            <a:pPr marL="0" indent="0">
              <a:spcBef>
                <a:spcPts val="2133"/>
              </a:spcBef>
              <a:buNone/>
            </a:pPr>
            <a:r>
              <a:rPr lang="en" sz="2000" dirty="0"/>
              <a:t>Courses that are approved to meet this requirement shall meet the following core competencies. Campuses may add additional competencies to those listed.</a:t>
            </a:r>
            <a:endParaRPr sz="2000" dirty="0"/>
          </a:p>
          <a:p>
            <a:pPr marL="342900" indent="-342900">
              <a:spcBef>
                <a:spcPts val="2133"/>
              </a:spcBef>
              <a:buSzPts val="1200"/>
              <a:buFont typeface="+mj-lt"/>
              <a:buAutoNum type="arabicPeriod"/>
            </a:pPr>
            <a:r>
              <a:rPr lang="en" sz="1600" dirty="0"/>
              <a:t>Analyze and articulate concepts of ethnic studies, including but not limited to race and ethnicity, racialization, equity, ethno-centrism, eurocentrism, white supremacy, self-determination, liberation, decolonization and anti-racism. </a:t>
            </a:r>
            <a:endParaRPr sz="1600" dirty="0"/>
          </a:p>
          <a:p>
            <a:pPr marL="342900" indent="-342900">
              <a:buSzPts val="1200"/>
              <a:buFont typeface="+mj-lt"/>
              <a:buAutoNum type="arabicPeriod"/>
            </a:pPr>
            <a:r>
              <a:rPr lang="en" sz="1600" dirty="0"/>
              <a:t>Apply theory to describe critical events in the histories, cultures and intellectual traditions, with special focus on the lived-experiences and social struggles of one or more of the following four historically defined racialized core groups: Native Americans, African Americans, Latina/o Americans and/or Asian Americans, and emphasizing agency and group-affirmation. </a:t>
            </a:r>
            <a:endParaRPr sz="1600" dirty="0"/>
          </a:p>
          <a:p>
            <a:pPr marL="342900" indent="-342900">
              <a:buSzPts val="1200"/>
              <a:buFont typeface="+mj-lt"/>
              <a:buAutoNum type="arabicPeriod"/>
            </a:pPr>
            <a:r>
              <a:rPr lang="en" sz="1600" dirty="0"/>
              <a:t>Critically discuss the intersection of race and ethnicity with other forms of difference affected by hierarchy and oppression, such as class, gender, sexuality, religion, spirituality, national origin, immigration status, ability and/or age. </a:t>
            </a:r>
            <a:endParaRPr sz="1600" dirty="0"/>
          </a:p>
          <a:p>
            <a:pPr marL="342900" indent="-342900">
              <a:buSzPts val="1200"/>
              <a:buFont typeface="+mj-lt"/>
              <a:buAutoNum type="arabicPeriod"/>
            </a:pPr>
            <a:r>
              <a:rPr lang="en" sz="1600" dirty="0"/>
              <a:t>Describe how struggle, resistance, social justice, solidarity and liberation as experienced by communities of color are relevant to current issues. </a:t>
            </a:r>
            <a:endParaRPr sz="1600" dirty="0"/>
          </a:p>
          <a:p>
            <a:pPr marL="342900" indent="-342900">
              <a:buSzPts val="1200"/>
              <a:buFont typeface="+mj-lt"/>
              <a:buAutoNum type="arabicPeriod"/>
            </a:pPr>
            <a:r>
              <a:rPr lang="en" sz="1600" dirty="0"/>
              <a:t>Demonstrate active engagement with anti-racist issues, practices and movements to build a diverse, just and equitable society beyond the classroom.</a:t>
            </a:r>
            <a:endParaRPr sz="1600" dirty="0"/>
          </a:p>
        </p:txBody>
      </p:sp>
    </p:spTree>
    <p:extLst>
      <p:ext uri="{BB962C8B-B14F-4D97-AF65-F5344CB8AC3E}">
        <p14:creationId xmlns:p14="http://schemas.microsoft.com/office/powerpoint/2010/main" val="21882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sz="4400" dirty="0"/>
              <a:t>Potential Impacts for CCCs</a:t>
            </a:r>
            <a:endParaRPr sz="4400" dirty="0"/>
          </a:p>
        </p:txBody>
      </p:sp>
      <p:sp>
        <p:nvSpPr>
          <p:cNvPr id="102" name="Google Shape;102;p21"/>
          <p:cNvSpPr txBox="1">
            <a:spLocks noGrp="1"/>
          </p:cNvSpPr>
          <p:nvPr>
            <p:ph sz="half" idx="1"/>
          </p:nvPr>
        </p:nvSpPr>
        <p:spPr>
          <a:prstGeom prst="rect">
            <a:avLst/>
          </a:prstGeom>
        </p:spPr>
        <p:txBody>
          <a:bodyPr spcFirstLastPara="1" vert="horz" wrap="square" lIns="121900" tIns="121900" rIns="121900" bIns="121900" rtlCol="0" anchor="t" anchorCtr="0">
            <a:noAutofit/>
          </a:bodyPr>
          <a:lstStyle/>
          <a:p>
            <a:r>
              <a:rPr lang="en" sz="2200" dirty="0"/>
              <a:t>Changes to CSU GE Breadth means changes for </a:t>
            </a:r>
            <a:r>
              <a:rPr lang="en-US" sz="2200" dirty="0" smtClean="0"/>
              <a:t>CCC resources such as CSU GE checklist for students </a:t>
            </a:r>
            <a:r>
              <a:rPr lang="en" sz="2200" dirty="0" smtClean="0"/>
              <a:t>with </a:t>
            </a:r>
            <a:r>
              <a:rPr lang="en" sz="2200" dirty="0"/>
              <a:t>the intention of transferring to </a:t>
            </a:r>
            <a:r>
              <a:rPr lang="en" sz="2200" dirty="0" smtClean="0"/>
              <a:t>CSU</a:t>
            </a:r>
            <a:endParaRPr lang="en-US" sz="2200" dirty="0" smtClean="0"/>
          </a:p>
          <a:p>
            <a:r>
              <a:rPr lang="en-US" sz="2200" dirty="0" smtClean="0"/>
              <a:t>Determining what is needed for Ethnic Studies CSU GE Breadth while finalizing 2021-2022 </a:t>
            </a:r>
            <a:r>
              <a:rPr lang="en" sz="2200" dirty="0" smtClean="0"/>
              <a:t>curriculum </a:t>
            </a:r>
            <a:r>
              <a:rPr lang="en" sz="2200" dirty="0"/>
              <a:t>and catalogs </a:t>
            </a:r>
            <a:r>
              <a:rPr lang="en" sz="2200" dirty="0" smtClean="0"/>
              <a:t>(</a:t>
            </a:r>
            <a:r>
              <a:rPr lang="en" sz="2200" dirty="0"/>
              <a:t>given CSU fall 2021 start date in AB 1460)</a:t>
            </a:r>
            <a:endParaRPr sz="2200" dirty="0"/>
          </a:p>
          <a:p>
            <a:r>
              <a:rPr lang="en-US" sz="2200" dirty="0" smtClean="0"/>
              <a:t>Determinin</a:t>
            </a:r>
            <a:r>
              <a:rPr lang="en-US" sz="2200" dirty="0" smtClean="0"/>
              <a:t>g whether an Ethnic Studies prefix, and cross-listing, is needed, and the curricular processes for approving the prefix, cross-listings, and courses satisfying the CSU Ethnic Studies five core competencies</a:t>
            </a:r>
          </a:p>
          <a:p>
            <a:r>
              <a:rPr lang="en-US" sz="2200" dirty="0" smtClean="0"/>
              <a:t>Submission of eligible courses for CSU GE Breadth approval</a:t>
            </a:r>
          </a:p>
          <a:p>
            <a:r>
              <a:rPr lang="en-US" sz="2200" dirty="0" smtClean="0"/>
              <a:t>Keeping up with the latest CSU implementation decisions around AB1460</a:t>
            </a:r>
            <a:endParaRPr lang="en-US" sz="2200" dirty="0" smtClean="0"/>
          </a:p>
          <a:p>
            <a:r>
              <a:rPr lang="en-US" sz="2200" dirty="0" smtClean="0"/>
              <a:t>What else?</a:t>
            </a:r>
            <a:endParaRPr sz="2200" dirty="0"/>
          </a:p>
          <a:p>
            <a:pPr marL="0" indent="0">
              <a:spcBef>
                <a:spcPts val="2133"/>
              </a:spcBef>
              <a:spcAft>
                <a:spcPts val="2133"/>
              </a:spcAft>
              <a:buNone/>
            </a:pPr>
            <a:endParaRPr sz="2200" dirty="0"/>
          </a:p>
        </p:txBody>
      </p:sp>
    </p:spTree>
    <p:extLst>
      <p:ext uri="{BB962C8B-B14F-4D97-AF65-F5344CB8AC3E}">
        <p14:creationId xmlns:p14="http://schemas.microsoft.com/office/powerpoint/2010/main" val="135171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 sz="4400" dirty="0"/>
              <a:t>Ethnic Studies in </a:t>
            </a:r>
            <a:endParaRPr sz="4400" dirty="0"/>
          </a:p>
          <a:p>
            <a:r>
              <a:rPr lang="en" sz="4400" dirty="0"/>
              <a:t>California Community Colleges</a:t>
            </a:r>
            <a:endParaRPr sz="4400" dirty="0"/>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53774307"/>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2020 Fall 200929 ppt template</Template>
  <TotalTime>44</TotalTime>
  <Words>1626</Words>
  <Application>Microsoft Macintosh PowerPoint</Application>
  <PresentationFormat>Widescreen</PresentationFormat>
  <Paragraphs>114</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Georgia</vt:lpstr>
      <vt:lpstr>Gill Sans</vt:lpstr>
      <vt:lpstr>Palatino</vt:lpstr>
      <vt:lpstr>Arial</vt:lpstr>
      <vt:lpstr>ASCCC Curriculum Inst. 2020 Theme</vt:lpstr>
      <vt:lpstr>Ethnic Studies in  California Community Colleges</vt:lpstr>
      <vt:lpstr>Description</vt:lpstr>
      <vt:lpstr>AB 1460 (2020, Weber) and CSU</vt:lpstr>
      <vt:lpstr>AB1460 (Weber, 2020)</vt:lpstr>
      <vt:lpstr>AB1460 (Weber, 2020)</vt:lpstr>
      <vt:lpstr>CSU Ethnic Studies</vt:lpstr>
      <vt:lpstr>CSU Ethnic Studies</vt:lpstr>
      <vt:lpstr>Potential Impacts for CCCs</vt:lpstr>
      <vt:lpstr>Ethnic Studies in  California Community Colleges</vt:lpstr>
      <vt:lpstr>CCC  Ethnic Studies Requirement</vt:lpstr>
      <vt:lpstr>CCC  Ethnic Studies Requirement</vt:lpstr>
      <vt:lpstr>Process for Title 5 Ethnic Studies Changes</vt:lpstr>
      <vt:lpstr>Potential Next Steps for CCC Faculty</vt:lpstr>
      <vt:lpstr>The Value of Ethnic Studies &amp; Ways to Embed It Into Our Colleges</vt:lpstr>
      <vt:lpstr>Value of Ethnic Studies</vt:lpstr>
      <vt:lpstr>Ways to Embed Ethnic Studies in CCCs</vt:lpstr>
      <vt:lpstr>Questions and Dialog</vt:lpstr>
      <vt:lpstr>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2020-11-03T21:04:20Z</dcterms:created>
  <dcterms:modified xsi:type="dcterms:W3CDTF">2020-11-03T23:17:39Z</dcterms:modified>
</cp:coreProperties>
</file>