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383" r:id="rId3"/>
    <p:sldId id="379" r:id="rId4"/>
    <p:sldId id="377" r:id="rId5"/>
    <p:sldId id="369" r:id="rId6"/>
    <p:sldId id="374" r:id="rId7"/>
    <p:sldId id="380" r:id="rId8"/>
    <p:sldId id="384" r:id="rId9"/>
    <p:sldId id="381" r:id="rId10"/>
    <p:sldId id="382" r:id="rId11"/>
    <p:sldId id="370" r:id="rId12"/>
    <p:sldId id="366" r:id="rId13"/>
    <p:sldId id="375" r:id="rId14"/>
    <p:sldId id="365" r:id="rId15"/>
    <p:sldId id="372" r:id="rId16"/>
    <p:sldId id="373" r:id="rId17"/>
    <p:sldId id="368" r:id="rId18"/>
    <p:sldId id="367" r:id="rId19"/>
    <p:sldId id="3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1640A1-B556-438B-8458-58E2B0D6F6B2}">
          <p14:sldIdLst>
            <p14:sldId id="256"/>
            <p14:sldId id="383"/>
            <p14:sldId id="379"/>
            <p14:sldId id="377"/>
            <p14:sldId id="369"/>
            <p14:sldId id="374"/>
            <p14:sldId id="380"/>
            <p14:sldId id="384"/>
            <p14:sldId id="381"/>
            <p14:sldId id="382"/>
            <p14:sldId id="370"/>
            <p14:sldId id="366"/>
            <p14:sldId id="375"/>
            <p14:sldId id="365"/>
          </p14:sldIdLst>
        </p14:section>
        <p14:section name="Reference Slides" id="{215E147E-6236-4995-AC23-F95E876CBC6B}">
          <p14:sldIdLst>
            <p14:sldId id="372"/>
            <p14:sldId id="373"/>
            <p14:sldId id="368"/>
            <p14:sldId id="367"/>
            <p14:sldId id="37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F18"/>
    <a:srgbClr val="F7CC6D"/>
    <a:srgbClr val="159EDB"/>
    <a:srgbClr val="0A5E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8" autoAdjust="0"/>
    <p:restoredTop sz="84728" autoAdjust="0"/>
  </p:normalViewPr>
  <p:slideViewPr>
    <p:cSldViewPr snapToGrid="0" snapToObjects="1">
      <p:cViewPr>
        <p:scale>
          <a:sx n="60" d="100"/>
          <a:sy n="60" d="100"/>
        </p:scale>
        <p:origin x="258" y="-18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D8BA41-6CDB-4CC9-85E3-7F9987D55E4E}" type="doc">
      <dgm:prSet loTypeId="urn:microsoft.com/office/officeart/2005/8/layout/hProcess3" loCatId="process" qsTypeId="urn:microsoft.com/office/officeart/2005/8/quickstyle/simple1" qsCatId="simple" csTypeId="urn:microsoft.com/office/officeart/2005/8/colors/accent1_2" csCatId="accent1" phldr="1"/>
      <dgm:spPr/>
    </dgm:pt>
    <dgm:pt modelId="{385BAC04-B823-430E-86A4-F5D354ABF080}">
      <dgm:prSet phldrT="[Text]"/>
      <dgm:spPr/>
      <dgm:t>
        <a:bodyPr/>
        <a:lstStyle/>
        <a:p>
          <a:r>
            <a:rPr lang="en-US" dirty="0" smtClean="0"/>
            <a:t>Values</a:t>
          </a:r>
          <a:endParaRPr lang="en-US" dirty="0"/>
        </a:p>
      </dgm:t>
    </dgm:pt>
    <dgm:pt modelId="{C8B567D5-AA66-4FAB-B78D-DCB07BEE0804}" type="parTrans" cxnId="{EB13C340-90AD-4F1F-BC7D-60D7000ABC84}">
      <dgm:prSet/>
      <dgm:spPr/>
      <dgm:t>
        <a:bodyPr/>
        <a:lstStyle/>
        <a:p>
          <a:endParaRPr lang="en-US"/>
        </a:p>
      </dgm:t>
    </dgm:pt>
    <dgm:pt modelId="{BC4422C2-F633-488E-B27D-4FA006ABE9A0}" type="sibTrans" cxnId="{EB13C340-90AD-4F1F-BC7D-60D7000ABC84}">
      <dgm:prSet/>
      <dgm:spPr/>
      <dgm:t>
        <a:bodyPr/>
        <a:lstStyle/>
        <a:p>
          <a:endParaRPr lang="en-US"/>
        </a:p>
      </dgm:t>
    </dgm:pt>
    <dgm:pt modelId="{4EF9D376-9CB9-4A2D-863A-CFF06E4C44DF}">
      <dgm:prSet phldrT="[Text]"/>
      <dgm:spPr/>
      <dgm:t>
        <a:bodyPr/>
        <a:lstStyle/>
        <a:p>
          <a:r>
            <a:rPr lang="en-US" dirty="0" smtClean="0"/>
            <a:t>Mission Statement</a:t>
          </a:r>
          <a:endParaRPr lang="en-US" dirty="0"/>
        </a:p>
      </dgm:t>
    </dgm:pt>
    <dgm:pt modelId="{5BAD0589-27BE-4CA0-9ADC-31FEE67DC739}" type="parTrans" cxnId="{826B52EE-DDAA-4502-9072-F950D75B757C}">
      <dgm:prSet/>
      <dgm:spPr/>
      <dgm:t>
        <a:bodyPr/>
        <a:lstStyle/>
        <a:p>
          <a:endParaRPr lang="en-US"/>
        </a:p>
      </dgm:t>
    </dgm:pt>
    <dgm:pt modelId="{6C4D98A5-A43E-4086-A79C-BC01AF59D053}" type="sibTrans" cxnId="{826B52EE-DDAA-4502-9072-F950D75B757C}">
      <dgm:prSet/>
      <dgm:spPr/>
      <dgm:t>
        <a:bodyPr/>
        <a:lstStyle/>
        <a:p>
          <a:endParaRPr lang="en-US"/>
        </a:p>
      </dgm:t>
    </dgm:pt>
    <dgm:pt modelId="{719D8712-E5C6-4BCE-B9E4-B35709B79354}">
      <dgm:prSet phldrT="[Text]"/>
      <dgm:spPr/>
      <dgm:t>
        <a:bodyPr/>
        <a:lstStyle/>
        <a:p>
          <a:r>
            <a:rPr lang="en-US" dirty="0" smtClean="0"/>
            <a:t>Vision</a:t>
          </a:r>
          <a:endParaRPr lang="en-US" dirty="0"/>
        </a:p>
      </dgm:t>
    </dgm:pt>
    <dgm:pt modelId="{419CEDF8-B7C6-4C1B-A378-DAE41BEC3761}" type="parTrans" cxnId="{999F106D-90DB-480D-B7FA-A82E5565D6D0}">
      <dgm:prSet/>
      <dgm:spPr/>
      <dgm:t>
        <a:bodyPr/>
        <a:lstStyle/>
        <a:p>
          <a:endParaRPr lang="en-US"/>
        </a:p>
      </dgm:t>
    </dgm:pt>
    <dgm:pt modelId="{F45CFBC0-2DA3-43A5-B09A-FC50FD559DBB}" type="sibTrans" cxnId="{999F106D-90DB-480D-B7FA-A82E5565D6D0}">
      <dgm:prSet/>
      <dgm:spPr/>
      <dgm:t>
        <a:bodyPr/>
        <a:lstStyle/>
        <a:p>
          <a:endParaRPr lang="en-US"/>
        </a:p>
      </dgm:t>
    </dgm:pt>
    <dgm:pt modelId="{1DFFE272-93C3-4E55-9181-20C5ACC5CDFD}">
      <dgm:prSet/>
      <dgm:spPr/>
      <dgm:t>
        <a:bodyPr/>
        <a:lstStyle/>
        <a:p>
          <a:r>
            <a:rPr lang="en-US" dirty="0" smtClean="0"/>
            <a:t>Strategic Goals</a:t>
          </a:r>
          <a:endParaRPr lang="en-US" dirty="0"/>
        </a:p>
      </dgm:t>
    </dgm:pt>
    <dgm:pt modelId="{A4EC61DF-28F6-4515-ACD1-062A67C17E61}" type="parTrans" cxnId="{FB4270D8-0C92-411F-8A74-AD1D003AA04A}">
      <dgm:prSet/>
      <dgm:spPr/>
      <dgm:t>
        <a:bodyPr/>
        <a:lstStyle/>
        <a:p>
          <a:endParaRPr lang="en-US"/>
        </a:p>
      </dgm:t>
    </dgm:pt>
    <dgm:pt modelId="{3E18996C-B375-43ED-983C-749727A72377}" type="sibTrans" cxnId="{FB4270D8-0C92-411F-8A74-AD1D003AA04A}">
      <dgm:prSet/>
      <dgm:spPr/>
      <dgm:t>
        <a:bodyPr/>
        <a:lstStyle/>
        <a:p>
          <a:endParaRPr lang="en-US"/>
        </a:p>
      </dgm:t>
    </dgm:pt>
    <dgm:pt modelId="{C4C5D9B7-123D-43D5-8236-28E9D83BC557}">
      <dgm:prSet/>
      <dgm:spPr/>
      <dgm:t>
        <a:bodyPr/>
        <a:lstStyle/>
        <a:p>
          <a:r>
            <a:rPr lang="en-US" dirty="0" smtClean="0"/>
            <a:t>Goals &amp; Objectives</a:t>
          </a:r>
          <a:endParaRPr lang="en-US" dirty="0"/>
        </a:p>
      </dgm:t>
    </dgm:pt>
    <dgm:pt modelId="{E8A6778E-C57D-4E26-A728-E6569E8BFEFC}" type="parTrans" cxnId="{2E76AE01-426A-4150-8D1E-B7DB04561ED2}">
      <dgm:prSet/>
      <dgm:spPr/>
      <dgm:t>
        <a:bodyPr/>
        <a:lstStyle/>
        <a:p>
          <a:endParaRPr lang="en-US"/>
        </a:p>
      </dgm:t>
    </dgm:pt>
    <dgm:pt modelId="{58AAA207-8015-406B-BE59-8B4F558BA0CD}" type="sibTrans" cxnId="{2E76AE01-426A-4150-8D1E-B7DB04561ED2}">
      <dgm:prSet/>
      <dgm:spPr/>
      <dgm:t>
        <a:bodyPr/>
        <a:lstStyle/>
        <a:p>
          <a:endParaRPr lang="en-US"/>
        </a:p>
      </dgm:t>
    </dgm:pt>
    <dgm:pt modelId="{80EB8C3D-F42D-43CF-AEEB-CC9609A7852C}" type="pres">
      <dgm:prSet presAssocID="{33D8BA41-6CDB-4CC9-85E3-7F9987D55E4E}" presName="Name0" presStyleCnt="0">
        <dgm:presLayoutVars>
          <dgm:dir/>
          <dgm:animLvl val="lvl"/>
          <dgm:resizeHandles val="exact"/>
        </dgm:presLayoutVars>
      </dgm:prSet>
      <dgm:spPr/>
    </dgm:pt>
    <dgm:pt modelId="{CB5593AC-041F-44EB-BF96-BAAFCEFD0D7F}" type="pres">
      <dgm:prSet presAssocID="{33D8BA41-6CDB-4CC9-85E3-7F9987D55E4E}" presName="dummy" presStyleCnt="0"/>
      <dgm:spPr/>
    </dgm:pt>
    <dgm:pt modelId="{5045E1AF-E9D2-4DF3-8BC0-57BFFC50FB4E}" type="pres">
      <dgm:prSet presAssocID="{33D8BA41-6CDB-4CC9-85E3-7F9987D55E4E}" presName="linH" presStyleCnt="0"/>
      <dgm:spPr/>
    </dgm:pt>
    <dgm:pt modelId="{73523A2C-C1CA-44FB-872D-D350BE3FD90A}" type="pres">
      <dgm:prSet presAssocID="{33D8BA41-6CDB-4CC9-85E3-7F9987D55E4E}" presName="padding1" presStyleCnt="0"/>
      <dgm:spPr/>
    </dgm:pt>
    <dgm:pt modelId="{5483FE06-C771-4515-AF78-9E44B4519BF7}" type="pres">
      <dgm:prSet presAssocID="{385BAC04-B823-430E-86A4-F5D354ABF080}" presName="linV" presStyleCnt="0"/>
      <dgm:spPr/>
    </dgm:pt>
    <dgm:pt modelId="{1DE69D15-043F-4103-AB89-3CB33333C03E}" type="pres">
      <dgm:prSet presAssocID="{385BAC04-B823-430E-86A4-F5D354ABF080}" presName="spVertical1" presStyleCnt="0"/>
      <dgm:spPr/>
    </dgm:pt>
    <dgm:pt modelId="{007A6D65-55EE-4E95-AF9A-BAF275981318}" type="pres">
      <dgm:prSet presAssocID="{385BAC04-B823-430E-86A4-F5D354ABF080}" presName="parTx" presStyleLbl="revTx" presStyleIdx="0" presStyleCnt="5">
        <dgm:presLayoutVars>
          <dgm:chMax val="0"/>
          <dgm:chPref val="0"/>
          <dgm:bulletEnabled val="1"/>
        </dgm:presLayoutVars>
      </dgm:prSet>
      <dgm:spPr/>
      <dgm:t>
        <a:bodyPr/>
        <a:lstStyle/>
        <a:p>
          <a:endParaRPr lang="en-US"/>
        </a:p>
      </dgm:t>
    </dgm:pt>
    <dgm:pt modelId="{86971FD2-6DA5-4429-A90C-61198D8021B4}" type="pres">
      <dgm:prSet presAssocID="{385BAC04-B823-430E-86A4-F5D354ABF080}" presName="spVertical2" presStyleCnt="0"/>
      <dgm:spPr/>
    </dgm:pt>
    <dgm:pt modelId="{1C4709B7-6789-4D87-8175-111D1E10F2CA}" type="pres">
      <dgm:prSet presAssocID="{385BAC04-B823-430E-86A4-F5D354ABF080}" presName="spVertical3" presStyleCnt="0"/>
      <dgm:spPr/>
    </dgm:pt>
    <dgm:pt modelId="{305FDEA3-C21E-4EA1-B61F-D3A32AFE97F4}" type="pres">
      <dgm:prSet presAssocID="{BC4422C2-F633-488E-B27D-4FA006ABE9A0}" presName="space" presStyleCnt="0"/>
      <dgm:spPr/>
    </dgm:pt>
    <dgm:pt modelId="{C1059E4D-E4B3-419F-8306-C3F98E5AC3F9}" type="pres">
      <dgm:prSet presAssocID="{4EF9D376-9CB9-4A2D-863A-CFF06E4C44DF}" presName="linV" presStyleCnt="0"/>
      <dgm:spPr/>
    </dgm:pt>
    <dgm:pt modelId="{DA31F439-CF9E-46DF-BF48-F6545059D643}" type="pres">
      <dgm:prSet presAssocID="{4EF9D376-9CB9-4A2D-863A-CFF06E4C44DF}" presName="spVertical1" presStyleCnt="0"/>
      <dgm:spPr/>
    </dgm:pt>
    <dgm:pt modelId="{47E131A2-A409-4E8A-8B4A-3FED44884040}" type="pres">
      <dgm:prSet presAssocID="{4EF9D376-9CB9-4A2D-863A-CFF06E4C44DF}" presName="parTx" presStyleLbl="revTx" presStyleIdx="1" presStyleCnt="5">
        <dgm:presLayoutVars>
          <dgm:chMax val="0"/>
          <dgm:chPref val="0"/>
          <dgm:bulletEnabled val="1"/>
        </dgm:presLayoutVars>
      </dgm:prSet>
      <dgm:spPr/>
      <dgm:t>
        <a:bodyPr/>
        <a:lstStyle/>
        <a:p>
          <a:endParaRPr lang="en-US"/>
        </a:p>
      </dgm:t>
    </dgm:pt>
    <dgm:pt modelId="{D145894B-5D5C-4339-844A-420097441BDC}" type="pres">
      <dgm:prSet presAssocID="{4EF9D376-9CB9-4A2D-863A-CFF06E4C44DF}" presName="spVertical2" presStyleCnt="0"/>
      <dgm:spPr/>
    </dgm:pt>
    <dgm:pt modelId="{CE8AF907-9C80-4ACF-9DB6-8F2851B6C9CB}" type="pres">
      <dgm:prSet presAssocID="{4EF9D376-9CB9-4A2D-863A-CFF06E4C44DF}" presName="spVertical3" presStyleCnt="0"/>
      <dgm:spPr/>
    </dgm:pt>
    <dgm:pt modelId="{999E44CE-01E2-43FA-8E02-6347F38033D7}" type="pres">
      <dgm:prSet presAssocID="{6C4D98A5-A43E-4086-A79C-BC01AF59D053}" presName="space" presStyleCnt="0"/>
      <dgm:spPr/>
    </dgm:pt>
    <dgm:pt modelId="{ABDE70D3-C643-4B7A-A2AD-D5D670D3AB11}" type="pres">
      <dgm:prSet presAssocID="{719D8712-E5C6-4BCE-B9E4-B35709B79354}" presName="linV" presStyleCnt="0"/>
      <dgm:spPr/>
    </dgm:pt>
    <dgm:pt modelId="{7A5D6554-CD1D-4AE4-9BBA-19C1C95A51D9}" type="pres">
      <dgm:prSet presAssocID="{719D8712-E5C6-4BCE-B9E4-B35709B79354}" presName="spVertical1" presStyleCnt="0"/>
      <dgm:spPr/>
    </dgm:pt>
    <dgm:pt modelId="{7BCF7958-0551-4FC9-8DA8-884216661EE1}" type="pres">
      <dgm:prSet presAssocID="{719D8712-E5C6-4BCE-B9E4-B35709B79354}" presName="parTx" presStyleLbl="revTx" presStyleIdx="2" presStyleCnt="5">
        <dgm:presLayoutVars>
          <dgm:chMax val="0"/>
          <dgm:chPref val="0"/>
          <dgm:bulletEnabled val="1"/>
        </dgm:presLayoutVars>
      </dgm:prSet>
      <dgm:spPr/>
      <dgm:t>
        <a:bodyPr/>
        <a:lstStyle/>
        <a:p>
          <a:endParaRPr lang="en-US"/>
        </a:p>
      </dgm:t>
    </dgm:pt>
    <dgm:pt modelId="{A9A0C520-85B7-454F-8DCC-8969AC1F3F9E}" type="pres">
      <dgm:prSet presAssocID="{719D8712-E5C6-4BCE-B9E4-B35709B79354}" presName="spVertical2" presStyleCnt="0"/>
      <dgm:spPr/>
    </dgm:pt>
    <dgm:pt modelId="{EBB1749D-4983-4C5B-8554-98241873F3D8}" type="pres">
      <dgm:prSet presAssocID="{719D8712-E5C6-4BCE-B9E4-B35709B79354}" presName="spVertical3" presStyleCnt="0"/>
      <dgm:spPr/>
    </dgm:pt>
    <dgm:pt modelId="{FD937DF2-A648-4190-AAA7-6B0245A010A9}" type="pres">
      <dgm:prSet presAssocID="{F45CFBC0-2DA3-43A5-B09A-FC50FD559DBB}" presName="space" presStyleCnt="0"/>
      <dgm:spPr/>
    </dgm:pt>
    <dgm:pt modelId="{47B746AF-7100-415A-9588-6A340C6535C6}" type="pres">
      <dgm:prSet presAssocID="{1DFFE272-93C3-4E55-9181-20C5ACC5CDFD}" presName="linV" presStyleCnt="0"/>
      <dgm:spPr/>
    </dgm:pt>
    <dgm:pt modelId="{C4DDEA68-93D7-428E-BDEC-0949F924205B}" type="pres">
      <dgm:prSet presAssocID="{1DFFE272-93C3-4E55-9181-20C5ACC5CDFD}" presName="spVertical1" presStyleCnt="0"/>
      <dgm:spPr/>
    </dgm:pt>
    <dgm:pt modelId="{4C1025BA-5C08-450E-BDFA-D61C394F4723}" type="pres">
      <dgm:prSet presAssocID="{1DFFE272-93C3-4E55-9181-20C5ACC5CDFD}" presName="parTx" presStyleLbl="revTx" presStyleIdx="3" presStyleCnt="5">
        <dgm:presLayoutVars>
          <dgm:chMax val="0"/>
          <dgm:chPref val="0"/>
          <dgm:bulletEnabled val="1"/>
        </dgm:presLayoutVars>
      </dgm:prSet>
      <dgm:spPr/>
      <dgm:t>
        <a:bodyPr/>
        <a:lstStyle/>
        <a:p>
          <a:endParaRPr lang="en-US"/>
        </a:p>
      </dgm:t>
    </dgm:pt>
    <dgm:pt modelId="{23C5B78C-8809-4AC1-AB45-EE61B1CAE64E}" type="pres">
      <dgm:prSet presAssocID="{1DFFE272-93C3-4E55-9181-20C5ACC5CDFD}" presName="spVertical2" presStyleCnt="0"/>
      <dgm:spPr/>
    </dgm:pt>
    <dgm:pt modelId="{2329B85A-9557-4482-BBDF-3AD611A904B2}" type="pres">
      <dgm:prSet presAssocID="{1DFFE272-93C3-4E55-9181-20C5ACC5CDFD}" presName="spVertical3" presStyleCnt="0"/>
      <dgm:spPr/>
    </dgm:pt>
    <dgm:pt modelId="{79C2CDD4-0230-488F-92E5-304ADFCD8EC2}" type="pres">
      <dgm:prSet presAssocID="{3E18996C-B375-43ED-983C-749727A72377}" presName="space" presStyleCnt="0"/>
      <dgm:spPr/>
    </dgm:pt>
    <dgm:pt modelId="{F314628D-53FF-4E3F-8E4A-5217B372C709}" type="pres">
      <dgm:prSet presAssocID="{C4C5D9B7-123D-43D5-8236-28E9D83BC557}" presName="linV" presStyleCnt="0"/>
      <dgm:spPr/>
    </dgm:pt>
    <dgm:pt modelId="{7BEDF65E-7E1B-4908-9DAB-E9125AC91805}" type="pres">
      <dgm:prSet presAssocID="{C4C5D9B7-123D-43D5-8236-28E9D83BC557}" presName="spVertical1" presStyleCnt="0"/>
      <dgm:spPr/>
    </dgm:pt>
    <dgm:pt modelId="{7958A29E-1004-4857-AD53-8AF2303E8548}" type="pres">
      <dgm:prSet presAssocID="{C4C5D9B7-123D-43D5-8236-28E9D83BC557}" presName="parTx" presStyleLbl="revTx" presStyleIdx="4" presStyleCnt="5">
        <dgm:presLayoutVars>
          <dgm:chMax val="0"/>
          <dgm:chPref val="0"/>
          <dgm:bulletEnabled val="1"/>
        </dgm:presLayoutVars>
      </dgm:prSet>
      <dgm:spPr/>
      <dgm:t>
        <a:bodyPr/>
        <a:lstStyle/>
        <a:p>
          <a:endParaRPr lang="en-US"/>
        </a:p>
      </dgm:t>
    </dgm:pt>
    <dgm:pt modelId="{6D3B0F9E-05C4-4800-AA01-FDE19A2B0F5B}" type="pres">
      <dgm:prSet presAssocID="{C4C5D9B7-123D-43D5-8236-28E9D83BC557}" presName="spVertical2" presStyleCnt="0"/>
      <dgm:spPr/>
    </dgm:pt>
    <dgm:pt modelId="{BD17C8A8-ECB0-4D9F-A1A6-1DA123EBABE2}" type="pres">
      <dgm:prSet presAssocID="{C4C5D9B7-123D-43D5-8236-28E9D83BC557}" presName="spVertical3" presStyleCnt="0"/>
      <dgm:spPr/>
    </dgm:pt>
    <dgm:pt modelId="{59C896B1-33B0-471A-88D1-3B54F73A0259}" type="pres">
      <dgm:prSet presAssocID="{33D8BA41-6CDB-4CC9-85E3-7F9987D55E4E}" presName="padding2" presStyleCnt="0"/>
      <dgm:spPr/>
    </dgm:pt>
    <dgm:pt modelId="{3CA1EE17-37A9-451D-AB68-BEEF3CA5694E}" type="pres">
      <dgm:prSet presAssocID="{33D8BA41-6CDB-4CC9-85E3-7F9987D55E4E}" presName="negArrow" presStyleCnt="0"/>
      <dgm:spPr/>
    </dgm:pt>
    <dgm:pt modelId="{B9DC0180-75F7-4327-B1B0-39F1B88013AF}" type="pres">
      <dgm:prSet presAssocID="{33D8BA41-6CDB-4CC9-85E3-7F9987D55E4E}" presName="backgroundArrow" presStyleLbl="node1" presStyleIdx="0" presStyleCnt="1"/>
      <dgm:spPr/>
      <dgm:t>
        <a:bodyPr/>
        <a:lstStyle/>
        <a:p>
          <a:endParaRPr lang="en-US"/>
        </a:p>
      </dgm:t>
    </dgm:pt>
  </dgm:ptLst>
  <dgm:cxnLst>
    <dgm:cxn modelId="{93F73049-C103-49F9-81B3-9D8E56D7ED63}" type="presOf" srcId="{4EF9D376-9CB9-4A2D-863A-CFF06E4C44DF}" destId="{47E131A2-A409-4E8A-8B4A-3FED44884040}" srcOrd="0" destOrd="0" presId="urn:microsoft.com/office/officeart/2005/8/layout/hProcess3"/>
    <dgm:cxn modelId="{4D4D3F5A-E021-4BD9-A378-892142446FFF}" type="presOf" srcId="{719D8712-E5C6-4BCE-B9E4-B35709B79354}" destId="{7BCF7958-0551-4FC9-8DA8-884216661EE1}" srcOrd="0" destOrd="0" presId="urn:microsoft.com/office/officeart/2005/8/layout/hProcess3"/>
    <dgm:cxn modelId="{E6F55B44-04F5-4E70-AAA8-7FFBE6F4EFF1}" type="presOf" srcId="{33D8BA41-6CDB-4CC9-85E3-7F9987D55E4E}" destId="{80EB8C3D-F42D-43CF-AEEB-CC9609A7852C}" srcOrd="0" destOrd="0" presId="urn:microsoft.com/office/officeart/2005/8/layout/hProcess3"/>
    <dgm:cxn modelId="{991B90D8-96DA-4D61-B0A3-B78578A60B4F}" type="presOf" srcId="{1DFFE272-93C3-4E55-9181-20C5ACC5CDFD}" destId="{4C1025BA-5C08-450E-BDFA-D61C394F4723}" srcOrd="0" destOrd="0" presId="urn:microsoft.com/office/officeart/2005/8/layout/hProcess3"/>
    <dgm:cxn modelId="{826B52EE-DDAA-4502-9072-F950D75B757C}" srcId="{33D8BA41-6CDB-4CC9-85E3-7F9987D55E4E}" destId="{4EF9D376-9CB9-4A2D-863A-CFF06E4C44DF}" srcOrd="1" destOrd="0" parTransId="{5BAD0589-27BE-4CA0-9ADC-31FEE67DC739}" sibTransId="{6C4D98A5-A43E-4086-A79C-BC01AF59D053}"/>
    <dgm:cxn modelId="{999F106D-90DB-480D-B7FA-A82E5565D6D0}" srcId="{33D8BA41-6CDB-4CC9-85E3-7F9987D55E4E}" destId="{719D8712-E5C6-4BCE-B9E4-B35709B79354}" srcOrd="2" destOrd="0" parTransId="{419CEDF8-B7C6-4C1B-A378-DAE41BEC3761}" sibTransId="{F45CFBC0-2DA3-43A5-B09A-FC50FD559DBB}"/>
    <dgm:cxn modelId="{FB4270D8-0C92-411F-8A74-AD1D003AA04A}" srcId="{33D8BA41-6CDB-4CC9-85E3-7F9987D55E4E}" destId="{1DFFE272-93C3-4E55-9181-20C5ACC5CDFD}" srcOrd="3" destOrd="0" parTransId="{A4EC61DF-28F6-4515-ACD1-062A67C17E61}" sibTransId="{3E18996C-B375-43ED-983C-749727A72377}"/>
    <dgm:cxn modelId="{EB13C340-90AD-4F1F-BC7D-60D7000ABC84}" srcId="{33D8BA41-6CDB-4CC9-85E3-7F9987D55E4E}" destId="{385BAC04-B823-430E-86A4-F5D354ABF080}" srcOrd="0" destOrd="0" parTransId="{C8B567D5-AA66-4FAB-B78D-DCB07BEE0804}" sibTransId="{BC4422C2-F633-488E-B27D-4FA006ABE9A0}"/>
    <dgm:cxn modelId="{2E76AE01-426A-4150-8D1E-B7DB04561ED2}" srcId="{33D8BA41-6CDB-4CC9-85E3-7F9987D55E4E}" destId="{C4C5D9B7-123D-43D5-8236-28E9D83BC557}" srcOrd="4" destOrd="0" parTransId="{E8A6778E-C57D-4E26-A728-E6569E8BFEFC}" sibTransId="{58AAA207-8015-406B-BE59-8B4F558BA0CD}"/>
    <dgm:cxn modelId="{42CFFC58-C0F7-4F19-BDFD-BF0AB9296643}" type="presOf" srcId="{385BAC04-B823-430E-86A4-F5D354ABF080}" destId="{007A6D65-55EE-4E95-AF9A-BAF275981318}" srcOrd="0" destOrd="0" presId="urn:microsoft.com/office/officeart/2005/8/layout/hProcess3"/>
    <dgm:cxn modelId="{A7E46F9C-D55D-4624-A9C5-990F41F800E8}" type="presOf" srcId="{C4C5D9B7-123D-43D5-8236-28E9D83BC557}" destId="{7958A29E-1004-4857-AD53-8AF2303E8548}" srcOrd="0" destOrd="0" presId="urn:microsoft.com/office/officeart/2005/8/layout/hProcess3"/>
    <dgm:cxn modelId="{0D1D569E-FB66-48B0-9CA7-F1F7367CCD53}" type="presParOf" srcId="{80EB8C3D-F42D-43CF-AEEB-CC9609A7852C}" destId="{CB5593AC-041F-44EB-BF96-BAAFCEFD0D7F}" srcOrd="0" destOrd="0" presId="urn:microsoft.com/office/officeart/2005/8/layout/hProcess3"/>
    <dgm:cxn modelId="{3508F92D-24DB-41EC-AD15-6EC2243CB3CD}" type="presParOf" srcId="{80EB8C3D-F42D-43CF-AEEB-CC9609A7852C}" destId="{5045E1AF-E9D2-4DF3-8BC0-57BFFC50FB4E}" srcOrd="1" destOrd="0" presId="urn:microsoft.com/office/officeart/2005/8/layout/hProcess3"/>
    <dgm:cxn modelId="{634CD9E5-CBA3-429A-8BA2-045DA8E1E3C1}" type="presParOf" srcId="{5045E1AF-E9D2-4DF3-8BC0-57BFFC50FB4E}" destId="{73523A2C-C1CA-44FB-872D-D350BE3FD90A}" srcOrd="0" destOrd="0" presId="urn:microsoft.com/office/officeart/2005/8/layout/hProcess3"/>
    <dgm:cxn modelId="{00A23011-F17A-40D9-B3DD-676BB1B04327}" type="presParOf" srcId="{5045E1AF-E9D2-4DF3-8BC0-57BFFC50FB4E}" destId="{5483FE06-C771-4515-AF78-9E44B4519BF7}" srcOrd="1" destOrd="0" presId="urn:microsoft.com/office/officeart/2005/8/layout/hProcess3"/>
    <dgm:cxn modelId="{80341AF3-6DC7-41EB-8DE2-C00D7AA8CE5A}" type="presParOf" srcId="{5483FE06-C771-4515-AF78-9E44B4519BF7}" destId="{1DE69D15-043F-4103-AB89-3CB33333C03E}" srcOrd="0" destOrd="0" presId="urn:microsoft.com/office/officeart/2005/8/layout/hProcess3"/>
    <dgm:cxn modelId="{B7F567B9-7F48-40B7-8A3F-C04885516E55}" type="presParOf" srcId="{5483FE06-C771-4515-AF78-9E44B4519BF7}" destId="{007A6D65-55EE-4E95-AF9A-BAF275981318}" srcOrd="1" destOrd="0" presId="urn:microsoft.com/office/officeart/2005/8/layout/hProcess3"/>
    <dgm:cxn modelId="{2902747E-0B59-4693-8160-26D48BED6B05}" type="presParOf" srcId="{5483FE06-C771-4515-AF78-9E44B4519BF7}" destId="{86971FD2-6DA5-4429-A90C-61198D8021B4}" srcOrd="2" destOrd="0" presId="urn:microsoft.com/office/officeart/2005/8/layout/hProcess3"/>
    <dgm:cxn modelId="{E5940FBC-A0C3-443B-AA84-61764C0C5263}" type="presParOf" srcId="{5483FE06-C771-4515-AF78-9E44B4519BF7}" destId="{1C4709B7-6789-4D87-8175-111D1E10F2CA}" srcOrd="3" destOrd="0" presId="urn:microsoft.com/office/officeart/2005/8/layout/hProcess3"/>
    <dgm:cxn modelId="{4E0F2D0D-FA80-4263-AF28-3515E395F6BF}" type="presParOf" srcId="{5045E1AF-E9D2-4DF3-8BC0-57BFFC50FB4E}" destId="{305FDEA3-C21E-4EA1-B61F-D3A32AFE97F4}" srcOrd="2" destOrd="0" presId="urn:microsoft.com/office/officeart/2005/8/layout/hProcess3"/>
    <dgm:cxn modelId="{67344B1D-4E30-480E-8DFA-0E0BD7A65DD1}" type="presParOf" srcId="{5045E1AF-E9D2-4DF3-8BC0-57BFFC50FB4E}" destId="{C1059E4D-E4B3-419F-8306-C3F98E5AC3F9}" srcOrd="3" destOrd="0" presId="urn:microsoft.com/office/officeart/2005/8/layout/hProcess3"/>
    <dgm:cxn modelId="{57FA2A64-BBA4-4A53-AA73-5AF5105BCACE}" type="presParOf" srcId="{C1059E4D-E4B3-419F-8306-C3F98E5AC3F9}" destId="{DA31F439-CF9E-46DF-BF48-F6545059D643}" srcOrd="0" destOrd="0" presId="urn:microsoft.com/office/officeart/2005/8/layout/hProcess3"/>
    <dgm:cxn modelId="{8E67BFC5-FE47-4F58-B878-9C603574CBD0}" type="presParOf" srcId="{C1059E4D-E4B3-419F-8306-C3F98E5AC3F9}" destId="{47E131A2-A409-4E8A-8B4A-3FED44884040}" srcOrd="1" destOrd="0" presId="urn:microsoft.com/office/officeart/2005/8/layout/hProcess3"/>
    <dgm:cxn modelId="{8F7C5C03-D8F7-4486-A694-9D3D58EBCE5E}" type="presParOf" srcId="{C1059E4D-E4B3-419F-8306-C3F98E5AC3F9}" destId="{D145894B-5D5C-4339-844A-420097441BDC}" srcOrd="2" destOrd="0" presId="urn:microsoft.com/office/officeart/2005/8/layout/hProcess3"/>
    <dgm:cxn modelId="{CB24037C-C8B0-48E2-A21F-60E812DBAA88}" type="presParOf" srcId="{C1059E4D-E4B3-419F-8306-C3F98E5AC3F9}" destId="{CE8AF907-9C80-4ACF-9DB6-8F2851B6C9CB}" srcOrd="3" destOrd="0" presId="urn:microsoft.com/office/officeart/2005/8/layout/hProcess3"/>
    <dgm:cxn modelId="{A4B05C2F-7131-468A-A663-3C6766BC7141}" type="presParOf" srcId="{5045E1AF-E9D2-4DF3-8BC0-57BFFC50FB4E}" destId="{999E44CE-01E2-43FA-8E02-6347F38033D7}" srcOrd="4" destOrd="0" presId="urn:microsoft.com/office/officeart/2005/8/layout/hProcess3"/>
    <dgm:cxn modelId="{EC3973B3-2AEE-452A-B605-C1CD1D8F5758}" type="presParOf" srcId="{5045E1AF-E9D2-4DF3-8BC0-57BFFC50FB4E}" destId="{ABDE70D3-C643-4B7A-A2AD-D5D670D3AB11}" srcOrd="5" destOrd="0" presId="urn:microsoft.com/office/officeart/2005/8/layout/hProcess3"/>
    <dgm:cxn modelId="{ABC14E2E-C299-45DC-B48D-35F28C5F590A}" type="presParOf" srcId="{ABDE70D3-C643-4B7A-A2AD-D5D670D3AB11}" destId="{7A5D6554-CD1D-4AE4-9BBA-19C1C95A51D9}" srcOrd="0" destOrd="0" presId="urn:microsoft.com/office/officeart/2005/8/layout/hProcess3"/>
    <dgm:cxn modelId="{1D7B5879-26B5-41A2-B1D8-0C2AA97A4032}" type="presParOf" srcId="{ABDE70D3-C643-4B7A-A2AD-D5D670D3AB11}" destId="{7BCF7958-0551-4FC9-8DA8-884216661EE1}" srcOrd="1" destOrd="0" presId="urn:microsoft.com/office/officeart/2005/8/layout/hProcess3"/>
    <dgm:cxn modelId="{74C50E0C-E6B4-460F-BA23-A4F743D71E40}" type="presParOf" srcId="{ABDE70D3-C643-4B7A-A2AD-D5D670D3AB11}" destId="{A9A0C520-85B7-454F-8DCC-8969AC1F3F9E}" srcOrd="2" destOrd="0" presId="urn:microsoft.com/office/officeart/2005/8/layout/hProcess3"/>
    <dgm:cxn modelId="{56256E0E-1B66-4E4D-B6C0-E0812C3425ED}" type="presParOf" srcId="{ABDE70D3-C643-4B7A-A2AD-D5D670D3AB11}" destId="{EBB1749D-4983-4C5B-8554-98241873F3D8}" srcOrd="3" destOrd="0" presId="urn:microsoft.com/office/officeart/2005/8/layout/hProcess3"/>
    <dgm:cxn modelId="{9A0E39DB-8B43-4E5E-B217-6380ED72B1C6}" type="presParOf" srcId="{5045E1AF-E9D2-4DF3-8BC0-57BFFC50FB4E}" destId="{FD937DF2-A648-4190-AAA7-6B0245A010A9}" srcOrd="6" destOrd="0" presId="urn:microsoft.com/office/officeart/2005/8/layout/hProcess3"/>
    <dgm:cxn modelId="{39D3E928-BFF2-46A7-9F5D-A3E7DA9674AE}" type="presParOf" srcId="{5045E1AF-E9D2-4DF3-8BC0-57BFFC50FB4E}" destId="{47B746AF-7100-415A-9588-6A340C6535C6}" srcOrd="7" destOrd="0" presId="urn:microsoft.com/office/officeart/2005/8/layout/hProcess3"/>
    <dgm:cxn modelId="{09394ABF-DFC5-445A-99C1-081164214638}" type="presParOf" srcId="{47B746AF-7100-415A-9588-6A340C6535C6}" destId="{C4DDEA68-93D7-428E-BDEC-0949F924205B}" srcOrd="0" destOrd="0" presId="urn:microsoft.com/office/officeart/2005/8/layout/hProcess3"/>
    <dgm:cxn modelId="{101DCAB7-14A0-4A87-BA22-09F42AE58249}" type="presParOf" srcId="{47B746AF-7100-415A-9588-6A340C6535C6}" destId="{4C1025BA-5C08-450E-BDFA-D61C394F4723}" srcOrd="1" destOrd="0" presId="urn:microsoft.com/office/officeart/2005/8/layout/hProcess3"/>
    <dgm:cxn modelId="{7D25829E-5991-4632-95E6-F212400CF363}" type="presParOf" srcId="{47B746AF-7100-415A-9588-6A340C6535C6}" destId="{23C5B78C-8809-4AC1-AB45-EE61B1CAE64E}" srcOrd="2" destOrd="0" presId="urn:microsoft.com/office/officeart/2005/8/layout/hProcess3"/>
    <dgm:cxn modelId="{FB8396AC-4474-4E98-8941-55D1B563824D}" type="presParOf" srcId="{47B746AF-7100-415A-9588-6A340C6535C6}" destId="{2329B85A-9557-4482-BBDF-3AD611A904B2}" srcOrd="3" destOrd="0" presId="urn:microsoft.com/office/officeart/2005/8/layout/hProcess3"/>
    <dgm:cxn modelId="{2826545D-FC6C-4496-8993-998C87322821}" type="presParOf" srcId="{5045E1AF-E9D2-4DF3-8BC0-57BFFC50FB4E}" destId="{79C2CDD4-0230-488F-92E5-304ADFCD8EC2}" srcOrd="8" destOrd="0" presId="urn:microsoft.com/office/officeart/2005/8/layout/hProcess3"/>
    <dgm:cxn modelId="{73FEB08C-C027-4379-AE64-8F47FA63876A}" type="presParOf" srcId="{5045E1AF-E9D2-4DF3-8BC0-57BFFC50FB4E}" destId="{F314628D-53FF-4E3F-8E4A-5217B372C709}" srcOrd="9" destOrd="0" presId="urn:microsoft.com/office/officeart/2005/8/layout/hProcess3"/>
    <dgm:cxn modelId="{24E96ABA-170C-4B57-BE4F-E1EA3EE7410E}" type="presParOf" srcId="{F314628D-53FF-4E3F-8E4A-5217B372C709}" destId="{7BEDF65E-7E1B-4908-9DAB-E9125AC91805}" srcOrd="0" destOrd="0" presId="urn:microsoft.com/office/officeart/2005/8/layout/hProcess3"/>
    <dgm:cxn modelId="{7A8A39BD-B1CF-4E1F-8BE6-5E24B44C2744}" type="presParOf" srcId="{F314628D-53FF-4E3F-8E4A-5217B372C709}" destId="{7958A29E-1004-4857-AD53-8AF2303E8548}" srcOrd="1" destOrd="0" presId="urn:microsoft.com/office/officeart/2005/8/layout/hProcess3"/>
    <dgm:cxn modelId="{B241476C-774F-4B7F-B4F9-343F9B9BE13B}" type="presParOf" srcId="{F314628D-53FF-4E3F-8E4A-5217B372C709}" destId="{6D3B0F9E-05C4-4800-AA01-FDE19A2B0F5B}" srcOrd="2" destOrd="0" presId="urn:microsoft.com/office/officeart/2005/8/layout/hProcess3"/>
    <dgm:cxn modelId="{0F8CFB0B-DE96-4FB2-A275-5C47A46C8F26}" type="presParOf" srcId="{F314628D-53FF-4E3F-8E4A-5217B372C709}" destId="{BD17C8A8-ECB0-4D9F-A1A6-1DA123EBABE2}" srcOrd="3" destOrd="0" presId="urn:microsoft.com/office/officeart/2005/8/layout/hProcess3"/>
    <dgm:cxn modelId="{B9514AFC-CBB1-4A73-8FF8-83CA72CA0443}" type="presParOf" srcId="{5045E1AF-E9D2-4DF3-8BC0-57BFFC50FB4E}" destId="{59C896B1-33B0-471A-88D1-3B54F73A0259}" srcOrd="10" destOrd="0" presId="urn:microsoft.com/office/officeart/2005/8/layout/hProcess3"/>
    <dgm:cxn modelId="{1C89D244-08FE-48CD-8F93-297B6B1143F3}" type="presParOf" srcId="{5045E1AF-E9D2-4DF3-8BC0-57BFFC50FB4E}" destId="{3CA1EE17-37A9-451D-AB68-BEEF3CA5694E}" srcOrd="11" destOrd="0" presId="urn:microsoft.com/office/officeart/2005/8/layout/hProcess3"/>
    <dgm:cxn modelId="{CEEE145E-9851-4040-88FF-55D304402FCA}" type="presParOf" srcId="{5045E1AF-E9D2-4DF3-8BC0-57BFFC50FB4E}" destId="{B9DC0180-75F7-4327-B1B0-39F1B88013AF}" srcOrd="12"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C0180-75F7-4327-B1B0-39F1B88013AF}">
      <dsp:nvSpPr>
        <dsp:cNvPr id="0" name=""/>
        <dsp:cNvSpPr/>
      </dsp:nvSpPr>
      <dsp:spPr>
        <a:xfrm>
          <a:off x="0" y="1187760"/>
          <a:ext cx="10972800" cy="2501280"/>
        </a:xfrm>
        <a:prstGeom prst="rightArrow">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8A29E-1004-4857-AD53-8AF2303E8548}">
      <dsp:nvSpPr>
        <dsp:cNvPr id="0" name=""/>
        <dsp:cNvSpPr/>
      </dsp:nvSpPr>
      <dsp:spPr>
        <a:xfrm>
          <a:off x="8324433" y="1813080"/>
          <a:ext cx="1551086" cy="125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lvl="0" algn="ctr" defTabSz="1155700">
            <a:lnSpc>
              <a:spcPct val="90000"/>
            </a:lnSpc>
            <a:spcBef>
              <a:spcPct val="0"/>
            </a:spcBef>
            <a:spcAft>
              <a:spcPct val="35000"/>
            </a:spcAft>
          </a:pPr>
          <a:r>
            <a:rPr lang="en-US" sz="2600" kern="1200" dirty="0" smtClean="0"/>
            <a:t>Goals &amp; Objectives</a:t>
          </a:r>
          <a:endParaRPr lang="en-US" sz="2600" kern="1200" dirty="0"/>
        </a:p>
      </dsp:txBody>
      <dsp:txXfrm>
        <a:off x="8324433" y="1813080"/>
        <a:ext cx="1551086" cy="1250640"/>
      </dsp:txXfrm>
    </dsp:sp>
    <dsp:sp modelId="{4C1025BA-5C08-450E-BDFA-D61C394F4723}">
      <dsp:nvSpPr>
        <dsp:cNvPr id="0" name=""/>
        <dsp:cNvSpPr/>
      </dsp:nvSpPr>
      <dsp:spPr>
        <a:xfrm>
          <a:off x="6463129" y="1813080"/>
          <a:ext cx="1551086" cy="125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lvl="0" algn="ctr" defTabSz="1155700">
            <a:lnSpc>
              <a:spcPct val="90000"/>
            </a:lnSpc>
            <a:spcBef>
              <a:spcPct val="0"/>
            </a:spcBef>
            <a:spcAft>
              <a:spcPct val="35000"/>
            </a:spcAft>
          </a:pPr>
          <a:r>
            <a:rPr lang="en-US" sz="2600" kern="1200" dirty="0" smtClean="0"/>
            <a:t>Strategic Goals</a:t>
          </a:r>
          <a:endParaRPr lang="en-US" sz="2600" kern="1200" dirty="0"/>
        </a:p>
      </dsp:txBody>
      <dsp:txXfrm>
        <a:off x="6463129" y="1813080"/>
        <a:ext cx="1551086" cy="1250640"/>
      </dsp:txXfrm>
    </dsp:sp>
    <dsp:sp modelId="{7BCF7958-0551-4FC9-8DA8-884216661EE1}">
      <dsp:nvSpPr>
        <dsp:cNvPr id="0" name=""/>
        <dsp:cNvSpPr/>
      </dsp:nvSpPr>
      <dsp:spPr>
        <a:xfrm>
          <a:off x="4601825" y="1813080"/>
          <a:ext cx="1551086" cy="125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lvl="0" algn="ctr" defTabSz="1155700">
            <a:lnSpc>
              <a:spcPct val="90000"/>
            </a:lnSpc>
            <a:spcBef>
              <a:spcPct val="0"/>
            </a:spcBef>
            <a:spcAft>
              <a:spcPct val="35000"/>
            </a:spcAft>
          </a:pPr>
          <a:r>
            <a:rPr lang="en-US" sz="2600" kern="1200" dirty="0" smtClean="0"/>
            <a:t>Vision</a:t>
          </a:r>
          <a:endParaRPr lang="en-US" sz="2600" kern="1200" dirty="0"/>
        </a:p>
      </dsp:txBody>
      <dsp:txXfrm>
        <a:off x="4601825" y="1813080"/>
        <a:ext cx="1551086" cy="1250640"/>
      </dsp:txXfrm>
    </dsp:sp>
    <dsp:sp modelId="{47E131A2-A409-4E8A-8B4A-3FED44884040}">
      <dsp:nvSpPr>
        <dsp:cNvPr id="0" name=""/>
        <dsp:cNvSpPr/>
      </dsp:nvSpPr>
      <dsp:spPr>
        <a:xfrm>
          <a:off x="2740521" y="1813080"/>
          <a:ext cx="1551086" cy="125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lvl="0" algn="ctr" defTabSz="1155700">
            <a:lnSpc>
              <a:spcPct val="90000"/>
            </a:lnSpc>
            <a:spcBef>
              <a:spcPct val="0"/>
            </a:spcBef>
            <a:spcAft>
              <a:spcPct val="35000"/>
            </a:spcAft>
          </a:pPr>
          <a:r>
            <a:rPr lang="en-US" sz="2600" kern="1200" dirty="0" smtClean="0"/>
            <a:t>Mission Statement</a:t>
          </a:r>
          <a:endParaRPr lang="en-US" sz="2600" kern="1200" dirty="0"/>
        </a:p>
      </dsp:txBody>
      <dsp:txXfrm>
        <a:off x="2740521" y="1813080"/>
        <a:ext cx="1551086" cy="1250640"/>
      </dsp:txXfrm>
    </dsp:sp>
    <dsp:sp modelId="{007A6D65-55EE-4E95-AF9A-BAF275981318}">
      <dsp:nvSpPr>
        <dsp:cNvPr id="0" name=""/>
        <dsp:cNvSpPr/>
      </dsp:nvSpPr>
      <dsp:spPr>
        <a:xfrm>
          <a:off x="879217" y="1813080"/>
          <a:ext cx="1551086" cy="125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lvl="0" algn="ctr" defTabSz="1155700">
            <a:lnSpc>
              <a:spcPct val="90000"/>
            </a:lnSpc>
            <a:spcBef>
              <a:spcPct val="0"/>
            </a:spcBef>
            <a:spcAft>
              <a:spcPct val="35000"/>
            </a:spcAft>
          </a:pPr>
          <a:r>
            <a:rPr lang="en-US" sz="2600" kern="1200" dirty="0" smtClean="0"/>
            <a:t>Values</a:t>
          </a:r>
          <a:endParaRPr lang="en-US" sz="2600" kern="1200" dirty="0"/>
        </a:p>
      </dsp:txBody>
      <dsp:txXfrm>
        <a:off x="879217" y="1813080"/>
        <a:ext cx="1551086" cy="12506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85C07-696D-CE4F-B545-B62F61075E45}" type="datetimeFigureOut">
              <a:rPr lang="en-US" smtClean="0"/>
              <a:t>10/22/2018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5B50FE-A74A-2545-9D2C-085B20D96B54}" type="slidenum">
              <a:rPr lang="en-US" smtClean="0"/>
              <a:t>‹#›</a:t>
            </a:fld>
            <a:endParaRPr lang="en-US"/>
          </a:p>
        </p:txBody>
      </p:sp>
    </p:spTree>
    <p:extLst>
      <p:ext uri="{BB962C8B-B14F-4D97-AF65-F5344CB8AC3E}">
        <p14:creationId xmlns:p14="http://schemas.microsoft.com/office/powerpoint/2010/main" val="59838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 introductions</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a:t>
            </a:fld>
            <a:endParaRPr lang="en-US"/>
          </a:p>
        </p:txBody>
      </p:sp>
    </p:spTree>
    <p:extLst>
      <p:ext uri="{BB962C8B-B14F-4D97-AF65-F5344CB8AC3E}">
        <p14:creationId xmlns:p14="http://schemas.microsoft.com/office/powerpoint/2010/main" val="873371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Rebecca</a:t>
            </a:r>
            <a:r>
              <a:rPr lang="en-US" sz="1200" b="0" i="0" kern="1200" baseline="0" dirty="0" smtClean="0">
                <a:solidFill>
                  <a:schemeClr val="tx1"/>
                </a:solidFill>
                <a:effectLst/>
                <a:latin typeface="+mn-lt"/>
                <a:ea typeface="+mn-ea"/>
                <a:cs typeface="+mn-cs"/>
              </a:rPr>
              <a:t> </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Starbucks mission statement describes six guiding principles that, as you can see, also communicate the organization’s values:</a:t>
            </a:r>
          </a:p>
          <a:p>
            <a:r>
              <a:rPr lang="en-US" sz="1200" b="0" i="1" kern="1200" dirty="0" smtClean="0">
                <a:solidFill>
                  <a:schemeClr val="tx1"/>
                </a:solidFill>
                <a:effectLst/>
                <a:latin typeface="+mn-lt"/>
                <a:ea typeface="+mn-ea"/>
                <a:cs typeface="+mn-cs"/>
              </a:rPr>
              <a:t>Provide a great work environment and treat each other with respect and dignity</a:t>
            </a:r>
            <a:r>
              <a:rPr lang="en-US" sz="1200" b="0" i="0" kern="1200" dirty="0" smtClean="0">
                <a:solidFill>
                  <a:schemeClr val="tx1"/>
                </a:solidFill>
                <a:effectLst/>
                <a:latin typeface="+mn-lt"/>
                <a:ea typeface="+mn-ea"/>
                <a:cs typeface="+mn-cs"/>
              </a:rPr>
              <a:t>.</a:t>
            </a:r>
          </a:p>
          <a:p>
            <a:r>
              <a:rPr lang="en-US" sz="1200" b="0" i="1" kern="1200" dirty="0" smtClean="0">
                <a:solidFill>
                  <a:schemeClr val="tx1"/>
                </a:solidFill>
                <a:effectLst/>
                <a:latin typeface="+mn-lt"/>
                <a:ea typeface="+mn-ea"/>
                <a:cs typeface="+mn-cs"/>
              </a:rPr>
              <a:t>Embrace diversity as an essential component in the way we do business</a:t>
            </a:r>
            <a:r>
              <a:rPr lang="en-US" sz="1200" b="0" i="0" kern="1200" dirty="0" smtClean="0">
                <a:solidFill>
                  <a:schemeClr val="tx1"/>
                </a:solidFill>
                <a:effectLst/>
                <a:latin typeface="+mn-lt"/>
                <a:ea typeface="+mn-ea"/>
                <a:cs typeface="+mn-cs"/>
              </a:rPr>
              <a:t>.</a:t>
            </a:r>
          </a:p>
          <a:p>
            <a:r>
              <a:rPr lang="en-US" sz="1200" b="0" i="1" kern="1200" dirty="0" smtClean="0">
                <a:solidFill>
                  <a:schemeClr val="tx1"/>
                </a:solidFill>
                <a:effectLst/>
                <a:latin typeface="+mn-lt"/>
                <a:ea typeface="+mn-ea"/>
                <a:cs typeface="+mn-cs"/>
              </a:rPr>
              <a:t>Apply the highest standards of excellence to the purchasing, roasting and fresh delivery of our coffee.</a:t>
            </a:r>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Develop enthusiastically satisfied customers all of the time</a:t>
            </a:r>
            <a:r>
              <a:rPr lang="en-US" sz="1200" b="0" i="0" kern="1200" dirty="0" smtClean="0">
                <a:solidFill>
                  <a:schemeClr val="tx1"/>
                </a:solidFill>
                <a:effectLst/>
                <a:latin typeface="+mn-lt"/>
                <a:ea typeface="+mn-ea"/>
                <a:cs typeface="+mn-cs"/>
              </a:rPr>
              <a:t>.</a:t>
            </a:r>
          </a:p>
          <a:p>
            <a:r>
              <a:rPr lang="en-US" sz="1200" b="0" i="1" kern="1200" dirty="0" smtClean="0">
                <a:solidFill>
                  <a:schemeClr val="tx1"/>
                </a:solidFill>
                <a:effectLst/>
                <a:latin typeface="+mn-lt"/>
                <a:ea typeface="+mn-ea"/>
                <a:cs typeface="+mn-cs"/>
              </a:rPr>
              <a:t>Contribute positively to our communities and our environment</a:t>
            </a:r>
            <a:r>
              <a:rPr lang="en-US" sz="1200" b="0" i="0" kern="1200" dirty="0" smtClean="0">
                <a:solidFill>
                  <a:schemeClr val="tx1"/>
                </a:solidFill>
                <a:effectLst/>
                <a:latin typeface="+mn-lt"/>
                <a:ea typeface="+mn-ea"/>
                <a:cs typeface="+mn-cs"/>
              </a:rPr>
              <a:t>.</a:t>
            </a:r>
          </a:p>
          <a:p>
            <a:r>
              <a:rPr lang="en-US" sz="1200" b="0" i="1" kern="1200" dirty="0" smtClean="0">
                <a:solidFill>
                  <a:schemeClr val="tx1"/>
                </a:solidFill>
                <a:effectLst/>
                <a:latin typeface="+mn-lt"/>
                <a:ea typeface="+mn-ea"/>
                <a:cs typeface="+mn-cs"/>
              </a:rPr>
              <a:t>Recognize that profitability is essential to our future success</a:t>
            </a:r>
            <a:r>
              <a:rPr lang="en-US" sz="1200" b="0" i="0" kern="1200" dirty="0" smtClean="0">
                <a:solidFill>
                  <a:schemeClr val="tx1"/>
                </a:solidFill>
                <a:effectLst/>
                <a:latin typeface="+mn-lt"/>
                <a:ea typeface="+mn-ea"/>
                <a:cs typeface="+mn-cs"/>
              </a:rPr>
              <a:t> (Starbucks, 2008).</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Similarly, Toyota declares its global corporate principles to be:</a:t>
            </a:r>
          </a:p>
          <a:p>
            <a:r>
              <a:rPr lang="en-US" sz="1200" b="0" i="1" kern="1200" dirty="0" smtClean="0">
                <a:solidFill>
                  <a:schemeClr val="tx1"/>
                </a:solidFill>
                <a:effectLst/>
                <a:latin typeface="+mn-lt"/>
                <a:ea typeface="+mn-ea"/>
                <a:cs typeface="+mn-cs"/>
              </a:rPr>
              <a:t>Honor the language and spirit of the law of every nation and undertake open and fair corporate activities to be a good corporate citizen of the world</a:t>
            </a:r>
            <a:r>
              <a:rPr lang="en-US" sz="1200" b="0" i="0" kern="1200" dirty="0" smtClean="0">
                <a:solidFill>
                  <a:schemeClr val="tx1"/>
                </a:solidFill>
                <a:effectLst/>
                <a:latin typeface="+mn-lt"/>
                <a:ea typeface="+mn-ea"/>
                <a:cs typeface="+mn-cs"/>
              </a:rPr>
              <a:t>.</a:t>
            </a:r>
          </a:p>
          <a:p>
            <a:r>
              <a:rPr lang="en-US" sz="1200" b="0" i="1" kern="1200" dirty="0" smtClean="0">
                <a:solidFill>
                  <a:schemeClr val="tx1"/>
                </a:solidFill>
                <a:effectLst/>
                <a:latin typeface="+mn-lt"/>
                <a:ea typeface="+mn-ea"/>
                <a:cs typeface="+mn-cs"/>
              </a:rPr>
              <a:t>Respect the culture and customs of every nation and contribute to economic and social development through corporate activities in the communities</a:t>
            </a:r>
            <a:r>
              <a:rPr lang="en-US" sz="1200" b="0" i="0" kern="1200" dirty="0" smtClean="0">
                <a:solidFill>
                  <a:schemeClr val="tx1"/>
                </a:solidFill>
                <a:effectLst/>
                <a:latin typeface="+mn-lt"/>
                <a:ea typeface="+mn-ea"/>
                <a:cs typeface="+mn-cs"/>
              </a:rPr>
              <a:t>.</a:t>
            </a:r>
          </a:p>
          <a:p>
            <a:r>
              <a:rPr lang="en-US" sz="1200" b="0" i="1" kern="1200" dirty="0" smtClean="0">
                <a:solidFill>
                  <a:schemeClr val="tx1"/>
                </a:solidFill>
                <a:effectLst/>
                <a:latin typeface="+mn-lt"/>
                <a:ea typeface="+mn-ea"/>
                <a:cs typeface="+mn-cs"/>
              </a:rPr>
              <a:t>Dedicate ourselves to providing clean and safe products and to enhancing the quality of life everywhere through all our activities</a:t>
            </a:r>
            <a:r>
              <a:rPr lang="en-US" sz="1200" b="0" i="0" kern="1200" dirty="0" smtClean="0">
                <a:solidFill>
                  <a:schemeClr val="tx1"/>
                </a:solidFill>
                <a:effectLst/>
                <a:latin typeface="+mn-lt"/>
                <a:ea typeface="+mn-ea"/>
                <a:cs typeface="+mn-cs"/>
              </a:rPr>
              <a:t>.</a:t>
            </a:r>
          </a:p>
          <a:p>
            <a:r>
              <a:rPr lang="en-US" sz="1200" b="0" i="1" kern="1200" dirty="0" smtClean="0">
                <a:solidFill>
                  <a:schemeClr val="tx1"/>
                </a:solidFill>
                <a:effectLst/>
                <a:latin typeface="+mn-lt"/>
                <a:ea typeface="+mn-ea"/>
                <a:cs typeface="+mn-cs"/>
              </a:rPr>
              <a:t>Create and develop advanced technologies and provide outstanding products and services that fulfill the needs of customers worldwide</a:t>
            </a:r>
            <a:r>
              <a:rPr lang="en-US" sz="1200" b="0" i="0" kern="1200" dirty="0" smtClean="0">
                <a:solidFill>
                  <a:schemeClr val="tx1"/>
                </a:solidFill>
                <a:effectLst/>
                <a:latin typeface="+mn-lt"/>
                <a:ea typeface="+mn-ea"/>
                <a:cs typeface="+mn-cs"/>
              </a:rPr>
              <a:t>.</a:t>
            </a:r>
          </a:p>
          <a:p>
            <a:r>
              <a:rPr lang="en-US" sz="1200" b="0" i="1" kern="1200" dirty="0" smtClean="0">
                <a:solidFill>
                  <a:schemeClr val="tx1"/>
                </a:solidFill>
                <a:effectLst/>
                <a:latin typeface="+mn-lt"/>
                <a:ea typeface="+mn-ea"/>
                <a:cs typeface="+mn-cs"/>
              </a:rPr>
              <a:t>Foster a corporate culture that enhances individual creativity and teamwork value, while honoring mutual trust and respect between labor and management</a:t>
            </a:r>
            <a:r>
              <a:rPr lang="en-US" sz="1200" b="0" i="0" kern="1200" dirty="0" smtClean="0">
                <a:solidFill>
                  <a:schemeClr val="tx1"/>
                </a:solidFill>
                <a:effectLst/>
                <a:latin typeface="+mn-lt"/>
                <a:ea typeface="+mn-ea"/>
                <a:cs typeface="+mn-cs"/>
              </a:rPr>
              <a:t>.</a:t>
            </a:r>
          </a:p>
          <a:p>
            <a:r>
              <a:rPr lang="en-US" sz="1200" b="0" i="1" kern="1200" dirty="0" smtClean="0">
                <a:solidFill>
                  <a:schemeClr val="tx1"/>
                </a:solidFill>
                <a:effectLst/>
                <a:latin typeface="+mn-lt"/>
                <a:ea typeface="+mn-ea"/>
                <a:cs typeface="+mn-cs"/>
              </a:rPr>
              <a:t>Pursue growth in harmony with the global community through innovative management</a:t>
            </a:r>
            <a:r>
              <a:rPr lang="en-US" sz="1200" b="0" i="0" kern="1200" dirty="0" smtClean="0">
                <a:solidFill>
                  <a:schemeClr val="tx1"/>
                </a:solidFill>
                <a:effectLst/>
                <a:latin typeface="+mn-lt"/>
                <a:ea typeface="+mn-ea"/>
                <a:cs typeface="+mn-cs"/>
              </a:rPr>
              <a:t>.</a:t>
            </a:r>
          </a:p>
          <a:p>
            <a:r>
              <a:rPr lang="en-US" sz="1200" b="0" i="1" kern="1200" dirty="0" smtClean="0">
                <a:solidFill>
                  <a:schemeClr val="tx1"/>
                </a:solidFill>
                <a:effectLst/>
                <a:latin typeface="+mn-lt"/>
                <a:ea typeface="+mn-ea"/>
                <a:cs typeface="+mn-cs"/>
              </a:rPr>
              <a:t>Work with business partners in research and creation to achieve stable, long-term growth and mutual benefits, while keeping ourselves open to new partnerships</a:t>
            </a:r>
            <a:r>
              <a:rPr lang="en-US" sz="1200" b="0" i="0" kern="1200" dirty="0" smtClean="0">
                <a:solidFill>
                  <a:schemeClr val="tx1"/>
                </a:solidFill>
                <a:effectLst/>
                <a:latin typeface="+mn-lt"/>
                <a:ea typeface="+mn-ea"/>
                <a:cs typeface="+mn-cs"/>
              </a:rPr>
              <a:t> (Toyota, 2008).</a:t>
            </a:r>
          </a:p>
          <a:p>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10</a:t>
            </a:fld>
            <a:endParaRPr lang="en-US"/>
          </a:p>
        </p:txBody>
      </p:sp>
    </p:spTree>
    <p:extLst>
      <p:ext uri="{BB962C8B-B14F-4D97-AF65-F5344CB8AC3E}">
        <p14:creationId xmlns:p14="http://schemas.microsoft.com/office/powerpoint/2010/main" val="3671548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Anna</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11</a:t>
            </a:fld>
            <a:endParaRPr lang="en-US"/>
          </a:p>
        </p:txBody>
      </p:sp>
    </p:spTree>
    <p:extLst>
      <p:ext uri="{BB962C8B-B14F-4D97-AF65-F5344CB8AC3E}">
        <p14:creationId xmlns:p14="http://schemas.microsoft.com/office/powerpoint/2010/main" val="1200028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p>
          <a:p>
            <a:r>
              <a:rPr lang="en-US" dirty="0" smtClean="0"/>
              <a:t>https</a:t>
            </a:r>
            <a:r>
              <a:rPr lang="en-US" dirty="0" smtClean="0"/>
              <a:t>://open.lib.umn.edu/principlesmanagement/chapter/4-3-the-roles-of-mission-vision-and-values/ </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12</a:t>
            </a:fld>
            <a:endParaRPr lang="en-US"/>
          </a:p>
        </p:txBody>
      </p:sp>
    </p:spTree>
    <p:extLst>
      <p:ext uri="{BB962C8B-B14F-4D97-AF65-F5344CB8AC3E}">
        <p14:creationId xmlns:p14="http://schemas.microsoft.com/office/powerpoint/2010/main" val="2503919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Anna</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13</a:t>
            </a:fld>
            <a:endParaRPr lang="en-US"/>
          </a:p>
        </p:txBody>
      </p:sp>
    </p:spTree>
    <p:extLst>
      <p:ext uri="{BB962C8B-B14F-4D97-AF65-F5344CB8AC3E}">
        <p14:creationId xmlns:p14="http://schemas.microsoft.com/office/powerpoint/2010/main" val="3150885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14</a:t>
            </a:fld>
            <a:endParaRPr lang="en-US"/>
          </a:p>
        </p:txBody>
      </p:sp>
    </p:spTree>
    <p:extLst>
      <p:ext uri="{BB962C8B-B14F-4D97-AF65-F5344CB8AC3E}">
        <p14:creationId xmlns:p14="http://schemas.microsoft.com/office/powerpoint/2010/main" val="906090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we want to show this?</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15</a:t>
            </a:fld>
            <a:endParaRPr lang="en-US"/>
          </a:p>
        </p:txBody>
      </p:sp>
    </p:spTree>
    <p:extLst>
      <p:ext uri="{BB962C8B-B14F-4D97-AF65-F5344CB8AC3E}">
        <p14:creationId xmlns:p14="http://schemas.microsoft.com/office/powerpoint/2010/main" val="2849534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we need this, but put</a:t>
            </a:r>
            <a:r>
              <a:rPr lang="en-US" baseline="0" dirty="0" smtClean="0"/>
              <a:t> the language down just in </a:t>
            </a:r>
            <a:r>
              <a:rPr lang="en-US" baseline="0" dirty="0" smtClean="0"/>
              <a:t>case; is this a Values Statement?</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16</a:t>
            </a:fld>
            <a:endParaRPr lang="en-US"/>
          </a:p>
        </p:txBody>
      </p:sp>
    </p:spTree>
    <p:extLst>
      <p:ext uri="{BB962C8B-B14F-4D97-AF65-F5344CB8AC3E}">
        <p14:creationId xmlns:p14="http://schemas.microsoft.com/office/powerpoint/2010/main" val="2801101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this is needed?</a:t>
            </a:r>
            <a:r>
              <a:rPr lang="en-US" baseline="0" dirty="0" smtClean="0"/>
              <a:t> Can we explain this with the overview?</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19</a:t>
            </a:fld>
            <a:endParaRPr lang="en-US"/>
          </a:p>
        </p:txBody>
      </p:sp>
    </p:spTree>
    <p:extLst>
      <p:ext uri="{BB962C8B-B14F-4D97-AF65-F5344CB8AC3E}">
        <p14:creationId xmlns:p14="http://schemas.microsoft.com/office/powerpoint/2010/main" val="115983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 </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2</a:t>
            </a:fld>
            <a:endParaRPr lang="en-US"/>
          </a:p>
        </p:txBody>
      </p:sp>
    </p:spTree>
    <p:extLst>
      <p:ext uri="{BB962C8B-B14F-4D97-AF65-F5344CB8AC3E}">
        <p14:creationId xmlns:p14="http://schemas.microsoft.com/office/powerpoint/2010/main" val="2398737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Anna</a:t>
            </a:r>
          </a:p>
          <a:p>
            <a:endParaRPr lang="en-US" dirty="0" smtClean="0"/>
          </a:p>
          <a:p>
            <a:r>
              <a:rPr lang="en-US" dirty="0" smtClean="0"/>
              <a:t>Having</a:t>
            </a:r>
            <a:r>
              <a:rPr lang="en-US" baseline="0" dirty="0" smtClean="0"/>
              <a:t> an open mind</a:t>
            </a:r>
          </a:p>
          <a:p>
            <a:r>
              <a:rPr lang="en-US" baseline="0" dirty="0" smtClean="0"/>
              <a:t>Identifying areas of success and building upon that</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3</a:t>
            </a:fld>
            <a:endParaRPr lang="en-US"/>
          </a:p>
        </p:txBody>
      </p:sp>
    </p:spTree>
    <p:extLst>
      <p:ext uri="{BB962C8B-B14F-4D97-AF65-F5344CB8AC3E}">
        <p14:creationId xmlns:p14="http://schemas.microsoft.com/office/powerpoint/2010/main" val="1710651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 </a:t>
            </a:r>
          </a:p>
          <a:p>
            <a:endParaRPr lang="en-US" dirty="0" smtClean="0"/>
          </a:p>
          <a:p>
            <a:r>
              <a:rPr lang="en-US" dirty="0" smtClean="0"/>
              <a:t>Reference Paper: Design Thinking as an</a:t>
            </a:r>
            <a:r>
              <a:rPr lang="en-US" baseline="0" dirty="0" smtClean="0"/>
              <a:t> effective Toolkit for Innovation by </a:t>
            </a:r>
            <a:r>
              <a:rPr lang="en-US" baseline="0" dirty="0" err="1" smtClean="0"/>
              <a:t>Katja</a:t>
            </a:r>
            <a:r>
              <a:rPr lang="en-US" baseline="0" dirty="0" smtClean="0"/>
              <a:t> </a:t>
            </a:r>
            <a:r>
              <a:rPr lang="en-US" baseline="0" dirty="0" err="1" smtClean="0"/>
              <a:t>Tschimmel</a:t>
            </a:r>
            <a:r>
              <a:rPr lang="en-US" baseline="0" dirty="0" smtClean="0"/>
              <a:t>, </a:t>
            </a:r>
            <a:r>
              <a:rPr lang="en-US" i="1" baseline="0" dirty="0" smtClean="0"/>
              <a:t>Proceedings of the XXIII ISPIM Conference: Action for Innovation: Innovating from Experience</a:t>
            </a:r>
            <a:r>
              <a:rPr lang="en-US" i="0" baseline="0" dirty="0" smtClean="0"/>
              <a:t>. Barcelona. ISBN 978-952-265-243-0</a:t>
            </a:r>
          </a:p>
          <a:p>
            <a:endParaRPr lang="en-US" i="0" baseline="0" dirty="0" smtClean="0"/>
          </a:p>
          <a:p>
            <a:r>
              <a:rPr lang="en-US" i="0" dirty="0" smtClean="0"/>
              <a:t>Short</a:t>
            </a:r>
            <a:r>
              <a:rPr lang="en-US" dirty="0" smtClean="0"/>
              <a:t> explanation</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4</a:t>
            </a:fld>
            <a:endParaRPr lang="en-US"/>
          </a:p>
        </p:txBody>
      </p:sp>
    </p:spTree>
    <p:extLst>
      <p:ext uri="{BB962C8B-B14F-4D97-AF65-F5344CB8AC3E}">
        <p14:creationId xmlns:p14="http://schemas.microsoft.com/office/powerpoint/2010/main" val="324109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p>
          <a:p>
            <a:r>
              <a:rPr lang="en-US" dirty="0" smtClean="0"/>
              <a:t>Or rhetorical - One</a:t>
            </a:r>
            <a:r>
              <a:rPr lang="en-US" baseline="0" dirty="0" smtClean="0"/>
              <a:t> big group discussion</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5</a:t>
            </a:fld>
            <a:endParaRPr lang="en-US"/>
          </a:p>
        </p:txBody>
      </p:sp>
    </p:spTree>
    <p:extLst>
      <p:ext uri="{BB962C8B-B14F-4D97-AF65-F5344CB8AC3E}">
        <p14:creationId xmlns:p14="http://schemas.microsoft.com/office/powerpoint/2010/main" val="1668173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Anna</a:t>
            </a:r>
          </a:p>
          <a:p>
            <a:r>
              <a:rPr lang="en-US" b="0" dirty="0" smtClean="0"/>
              <a:t>Partner</a:t>
            </a:r>
            <a:r>
              <a:rPr lang="en-US" b="0" baseline="0" dirty="0" smtClean="0"/>
              <a:t> A will interview Partner B for 4 minutes and then switch</a:t>
            </a:r>
          </a:p>
          <a:p>
            <a:endParaRPr lang="en-US" b="0" dirty="0" smtClean="0"/>
          </a:p>
          <a:p>
            <a:r>
              <a:rPr lang="en-US" b="1" dirty="0" smtClean="0"/>
              <a:t>Series of activities using design</a:t>
            </a:r>
            <a:r>
              <a:rPr lang="en-US" b="1" baseline="0" dirty="0" smtClean="0"/>
              <a:t> thinking to get to Values. </a:t>
            </a:r>
          </a:p>
          <a:p>
            <a:r>
              <a:rPr lang="en-US" b="1" dirty="0" smtClean="0"/>
              <a:t>Values </a:t>
            </a:r>
            <a:r>
              <a:rPr lang="en-US" dirty="0" smtClean="0"/>
              <a:t>are the </a:t>
            </a:r>
            <a:r>
              <a:rPr lang="en-US" b="1" dirty="0" smtClean="0"/>
              <a:t>beliefs</a:t>
            </a:r>
            <a:r>
              <a:rPr lang="en-US" dirty="0" smtClean="0"/>
              <a:t> of an individual or group, and in this case the organization, in which they are emotionally invested. </a:t>
            </a:r>
          </a:p>
          <a:p>
            <a:r>
              <a:rPr lang="en-US" dirty="0" smtClean="0"/>
              <a:t>What do we value?</a:t>
            </a:r>
          </a:p>
        </p:txBody>
      </p:sp>
      <p:sp>
        <p:nvSpPr>
          <p:cNvPr id="4" name="Slide Number Placeholder 3"/>
          <p:cNvSpPr>
            <a:spLocks noGrp="1"/>
          </p:cNvSpPr>
          <p:nvPr>
            <p:ph type="sldNum" sz="quarter" idx="10"/>
          </p:nvPr>
        </p:nvSpPr>
        <p:spPr/>
        <p:txBody>
          <a:bodyPr/>
          <a:lstStyle/>
          <a:p>
            <a:fld id="{455B50FE-A74A-2545-9D2C-085B20D96B54}" type="slidenum">
              <a:rPr lang="en-US" smtClean="0"/>
              <a:t>6</a:t>
            </a:fld>
            <a:endParaRPr lang="en-US"/>
          </a:p>
        </p:txBody>
      </p:sp>
    </p:spTree>
    <p:extLst>
      <p:ext uri="{BB962C8B-B14F-4D97-AF65-F5344CB8AC3E}">
        <p14:creationId xmlns:p14="http://schemas.microsoft.com/office/powerpoint/2010/main" val="1808405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 </a:t>
            </a:r>
          </a:p>
          <a:p>
            <a:r>
              <a:rPr lang="en-US" dirty="0" smtClean="0"/>
              <a:t>3. Capture Findings – do this individually</a:t>
            </a:r>
            <a:r>
              <a:rPr lang="en-US" baseline="0" dirty="0" smtClean="0"/>
              <a:t> and then</a:t>
            </a:r>
            <a:r>
              <a:rPr lang="en-US" dirty="0" smtClean="0"/>
              <a:t> as one big group – to determine the needs &amp; insights</a:t>
            </a:r>
          </a:p>
          <a:p>
            <a:r>
              <a:rPr lang="en-US" dirty="0" smtClean="0"/>
              <a:t>Have one</a:t>
            </a:r>
            <a:r>
              <a:rPr lang="en-US" baseline="0" dirty="0" smtClean="0"/>
              <a:t> of us write down Needs and Insights on large poster paper – we can see if there are repeated needs/insights and indicate that with checks or underlines on the poster paper.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55B50FE-A74A-2545-9D2C-085B20D96B54}" type="slidenum">
              <a:rPr lang="en-US" smtClean="0"/>
              <a:t>7</a:t>
            </a:fld>
            <a:endParaRPr lang="en-US"/>
          </a:p>
        </p:txBody>
      </p:sp>
    </p:spTree>
    <p:extLst>
      <p:ext uri="{BB962C8B-B14F-4D97-AF65-F5344CB8AC3E}">
        <p14:creationId xmlns:p14="http://schemas.microsoft.com/office/powerpoint/2010/main" val="2622307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 What’s the future look like? – do this as small groups of 4-5 people</a:t>
            </a:r>
          </a:p>
          <a:p>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8</a:t>
            </a:fld>
            <a:endParaRPr lang="en-US"/>
          </a:p>
        </p:txBody>
      </p:sp>
    </p:spTree>
    <p:extLst>
      <p:ext uri="{BB962C8B-B14F-4D97-AF65-F5344CB8AC3E}">
        <p14:creationId xmlns:p14="http://schemas.microsoft.com/office/powerpoint/2010/main" val="1341567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do this as small groups 4-5 people</a:t>
            </a:r>
          </a:p>
          <a:p>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9</a:t>
            </a:fld>
            <a:endParaRPr lang="en-US"/>
          </a:p>
        </p:txBody>
      </p:sp>
    </p:spTree>
    <p:extLst>
      <p:ext uri="{BB962C8B-B14F-4D97-AF65-F5344CB8AC3E}">
        <p14:creationId xmlns:p14="http://schemas.microsoft.com/office/powerpoint/2010/main" val="2747769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AF518D-C550-6347-B11F-C718B53DB94E}" type="datetimeFigureOut">
              <a:rPr lang="en-US" smtClean="0"/>
              <a:pPr/>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1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AF518D-C550-6347-B11F-C718B53DB94E}" type="datetimeFigureOut">
              <a:rPr lang="en-US" smtClean="0"/>
              <a:pPr/>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184497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AF518D-C550-6347-B11F-C718B53DB94E}" type="datetimeFigureOut">
              <a:rPr lang="en-US" smtClean="0"/>
              <a:pPr/>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99840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AF518D-C550-6347-B11F-C718B53DB94E}" type="datetimeFigureOut">
              <a:rPr lang="en-US" smtClean="0"/>
              <a:pPr/>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63111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AF518D-C550-6347-B11F-C718B53DB94E}" type="datetimeFigureOut">
              <a:rPr lang="en-US" smtClean="0"/>
              <a:pPr/>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5962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AF518D-C550-6347-B11F-C718B53DB94E}" type="datetimeFigureOut">
              <a:rPr lang="en-US" smtClean="0"/>
              <a:pPr/>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61029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AF518D-C550-6347-B11F-C718B53DB94E}" type="datetimeFigureOut">
              <a:rPr lang="en-US" smtClean="0"/>
              <a:pPr/>
              <a:t>10/22/2018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7DAAFC-4D89-B743-A94E-43AA486388BE}"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41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AF518D-C550-6347-B11F-C718B53DB94E}" type="datetimeFigureOut">
              <a:rPr lang="en-US" smtClean="0"/>
              <a:pPr/>
              <a:t>10/22/2018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413713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F518D-C550-6347-B11F-C718B53DB94E}" type="datetimeFigureOut">
              <a:rPr lang="en-US" smtClean="0"/>
              <a:pPr/>
              <a:t>10/22/2018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112345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5AF518D-C550-6347-B11F-C718B53DB94E}" type="datetimeFigureOut">
              <a:rPr lang="en-US" smtClean="0"/>
              <a:pPr/>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AAFC-4D89-B743-A94E-43AA486388BE}"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12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5AF518D-C550-6347-B11F-C718B53DB94E}" type="datetimeFigureOut">
              <a:rPr lang="en-US" smtClean="0"/>
              <a:pPr/>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240989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15AF518D-C550-6347-B11F-C718B53DB94E}" type="datetimeFigureOut">
              <a:rPr lang="en-US" smtClean="0"/>
              <a:pPr/>
              <a:t>10/22/2018</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347DAAFC-4D89-B743-A94E-43AA486388BE}" type="slidenum">
              <a:rPr lang="en-US" smtClean="0"/>
              <a:pPr/>
              <a:t>‹#›</a:t>
            </a:fld>
            <a:endParaRPr lang="en-US"/>
          </a:p>
        </p:txBody>
      </p:sp>
    </p:spTree>
    <p:extLst>
      <p:ext uri="{BB962C8B-B14F-4D97-AF65-F5344CB8AC3E}">
        <p14:creationId xmlns:p14="http://schemas.microsoft.com/office/powerpoint/2010/main" val="3809800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sccc.org/resolutions/mission-statement-academic-senat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bruzzeaa@piercecollege.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mailto:kperigo@sdccd.edu" TargetMode="External"/><Relationship Id="rId4" Type="http://schemas.openxmlformats.org/officeDocument/2006/relationships/hyperlink" Target="mailto:Rebecca.Eikey@canyons.edu"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903" y="593610"/>
            <a:ext cx="10828659" cy="2614285"/>
          </a:xfrm>
        </p:spPr>
        <p:txBody>
          <a:bodyPr>
            <a:normAutofit/>
          </a:bodyPr>
          <a:lstStyle/>
          <a:p>
            <a:pPr algn="ctr"/>
            <a:r>
              <a:rPr lang="en-US" sz="3600" dirty="0" smtClean="0"/>
              <a:t>Evaluating Asccc mission and values</a:t>
            </a:r>
            <a:endParaRPr lang="en-US" sz="3600" dirty="0"/>
          </a:p>
        </p:txBody>
      </p:sp>
      <p:sp>
        <p:nvSpPr>
          <p:cNvPr id="3" name="Subtitle 2"/>
          <p:cNvSpPr>
            <a:spLocks noGrp="1"/>
          </p:cNvSpPr>
          <p:nvPr>
            <p:ph type="subTitle" idx="1"/>
          </p:nvPr>
        </p:nvSpPr>
        <p:spPr>
          <a:xfrm>
            <a:off x="449706" y="3484013"/>
            <a:ext cx="11347554" cy="3141639"/>
          </a:xfrm>
        </p:spPr>
        <p:txBody>
          <a:bodyPr>
            <a:normAutofit fontScale="92500" lnSpcReduction="10000"/>
          </a:bodyPr>
          <a:lstStyle/>
          <a:p>
            <a:pPr algn="ctr"/>
            <a:r>
              <a:rPr lang="en-US" dirty="0" smtClean="0">
                <a:solidFill>
                  <a:schemeClr val="tx1"/>
                </a:solidFill>
              </a:rPr>
              <a:t>Anna Bruzzese, ASCCC South Representative</a:t>
            </a:r>
          </a:p>
          <a:p>
            <a:pPr algn="ctr"/>
            <a:r>
              <a:rPr lang="en-US" dirty="0" smtClean="0">
                <a:solidFill>
                  <a:schemeClr val="tx1"/>
                </a:solidFill>
              </a:rPr>
              <a:t>Rebecca </a:t>
            </a:r>
            <a:r>
              <a:rPr lang="en-US" dirty="0">
                <a:solidFill>
                  <a:schemeClr val="tx1"/>
                </a:solidFill>
              </a:rPr>
              <a:t>Eikey, ASCCC Area C Representative</a:t>
            </a:r>
          </a:p>
          <a:p>
            <a:pPr algn="ctr"/>
            <a:r>
              <a:rPr lang="en-US" dirty="0" smtClean="0">
                <a:solidFill>
                  <a:schemeClr val="tx1"/>
                </a:solidFill>
              </a:rPr>
              <a:t>Kim Perigo, Standards &amp; Practices Committee, San Diego Mesa College</a:t>
            </a: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dirty="0" smtClean="0">
                <a:solidFill>
                  <a:schemeClr val="accent1"/>
                </a:solidFill>
              </a:rPr>
              <a:t>FIRST BREAKOUT </a:t>
            </a:r>
            <a:r>
              <a:rPr lang="en-US" dirty="0">
                <a:solidFill>
                  <a:schemeClr val="accent1"/>
                </a:solidFill>
              </a:rPr>
              <a:t>SESSION</a:t>
            </a:r>
          </a:p>
          <a:p>
            <a:pPr algn="ctr"/>
            <a:r>
              <a:rPr lang="en-US" dirty="0">
                <a:solidFill>
                  <a:schemeClr val="accent1"/>
                </a:solidFill>
              </a:rPr>
              <a:t>2018 ASCCC </a:t>
            </a:r>
            <a:r>
              <a:rPr lang="en-US" dirty="0" smtClean="0">
                <a:solidFill>
                  <a:schemeClr val="accent1"/>
                </a:solidFill>
              </a:rPr>
              <a:t>Fall Plenary</a:t>
            </a:r>
          </a:p>
          <a:p>
            <a:pPr algn="ctr"/>
            <a:r>
              <a:rPr lang="en-US" dirty="0">
                <a:solidFill>
                  <a:schemeClr val="accent1"/>
                </a:solidFill>
              </a:rPr>
              <a:t>Irvine Marriott Hotel in Irvine, </a:t>
            </a:r>
            <a:r>
              <a:rPr lang="en-US" dirty="0" smtClean="0">
                <a:solidFill>
                  <a:schemeClr val="accent1"/>
                </a:solidFill>
              </a:rPr>
              <a:t>CA</a:t>
            </a:r>
            <a:endParaRPr lang="en-US" dirty="0">
              <a:solidFill>
                <a:schemeClr val="accent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14893" y="380293"/>
            <a:ext cx="5618678" cy="1060128"/>
          </a:xfrm>
          <a:prstGeom prst="rect">
            <a:avLst/>
          </a:prstGeom>
        </p:spPr>
      </p:pic>
    </p:spTree>
    <p:extLst>
      <p:ext uri="{BB962C8B-B14F-4D97-AF65-F5344CB8AC3E}">
        <p14:creationId xmlns:p14="http://schemas.microsoft.com/office/powerpoint/2010/main" val="1617044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a:t>
            </a:r>
            <a:endParaRPr lang="en-US" dirty="0"/>
          </a:p>
        </p:txBody>
      </p:sp>
      <p:sp>
        <p:nvSpPr>
          <p:cNvPr id="3" name="Content Placeholder 2"/>
          <p:cNvSpPr>
            <a:spLocks noGrp="1"/>
          </p:cNvSpPr>
          <p:nvPr>
            <p:ph idx="1"/>
          </p:nvPr>
        </p:nvSpPr>
        <p:spPr/>
        <p:txBody>
          <a:bodyPr/>
          <a:lstStyle/>
          <a:p>
            <a:r>
              <a:rPr lang="en-US" dirty="0" smtClean="0"/>
              <a:t>Take what you have done in your groups and create guiding principles that lead to a </a:t>
            </a:r>
            <a:r>
              <a:rPr lang="en-US" dirty="0" smtClean="0">
                <a:solidFill>
                  <a:schemeClr val="accent1"/>
                </a:solidFill>
              </a:rPr>
              <a:t>mission statement</a:t>
            </a:r>
            <a:r>
              <a:rPr lang="en-US" dirty="0" smtClean="0"/>
              <a:t>.</a:t>
            </a:r>
          </a:p>
          <a:p>
            <a:r>
              <a:rPr lang="en-US" dirty="0" smtClean="0"/>
              <a:t>Build it or write it!</a:t>
            </a:r>
          </a:p>
          <a:p>
            <a:r>
              <a:rPr lang="en-US" dirty="0" smtClean="0"/>
              <a:t>Share out.</a:t>
            </a:r>
          </a:p>
          <a:p>
            <a:pPr marL="0" indent="0">
              <a:buNone/>
            </a:pPr>
            <a:endParaRPr lang="en-US" dirty="0"/>
          </a:p>
          <a:p>
            <a:pPr marL="0" indent="0">
              <a:buNone/>
            </a:pPr>
            <a:endParaRPr lang="en-US" dirty="0"/>
          </a:p>
        </p:txBody>
      </p:sp>
      <p:pic>
        <p:nvPicPr>
          <p:cNvPr id="6146" name="Picture 2" descr="Image result for bui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9314" y="2361538"/>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Hexagon 3"/>
          <p:cNvSpPr/>
          <p:nvPr/>
        </p:nvSpPr>
        <p:spPr>
          <a:xfrm>
            <a:off x="6167561" y="2472856"/>
            <a:ext cx="1844703" cy="1685677"/>
          </a:xfrm>
          <a:prstGeom prst="hexagon">
            <a:avLst/>
          </a:prstGeom>
          <a:solidFill>
            <a:srgbClr val="FC8F18"/>
          </a:solidFill>
          <a:ln>
            <a:solidFill>
              <a:srgbClr val="FC8F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Prototype</a:t>
            </a:r>
            <a:endParaRPr lang="en-US" dirty="0"/>
          </a:p>
        </p:txBody>
      </p:sp>
    </p:spTree>
    <p:extLst>
      <p:ext uri="{BB962C8B-B14F-4D97-AF65-F5344CB8AC3E}">
        <p14:creationId xmlns:p14="http://schemas.microsoft.com/office/powerpoint/2010/main" val="3034728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ASCCC Mission Statement</a:t>
            </a:r>
            <a:endParaRPr lang="en-US" dirty="0"/>
          </a:p>
        </p:txBody>
      </p:sp>
      <p:sp>
        <p:nvSpPr>
          <p:cNvPr id="3" name="Content Placeholder 2"/>
          <p:cNvSpPr>
            <a:spLocks noGrp="1"/>
          </p:cNvSpPr>
          <p:nvPr>
            <p:ph idx="1"/>
          </p:nvPr>
        </p:nvSpPr>
        <p:spPr/>
        <p:txBody>
          <a:bodyPr/>
          <a:lstStyle/>
          <a:p>
            <a:pPr marL="0" indent="0">
              <a:buNone/>
            </a:pPr>
            <a:r>
              <a:rPr lang="en-US" dirty="0"/>
              <a:t>The Academic Senate for California Community Colleges fosters the effective participation by community college faculty in all statewide and local academic and professional matters; develops, promotes, and acts upon policies responding to statewide concerns; and serves as the official voice of the faculty of California Community Colleges in academic and professional matters. The Academic Senate strengthens and supports the local senates of all California community colleges.</a:t>
            </a:r>
          </a:p>
          <a:p>
            <a:pPr marL="0" indent="0">
              <a:buNone/>
            </a:pPr>
            <a:endParaRPr lang="en-US" dirty="0" smtClean="0">
              <a:hlinkClick r:id="rId3"/>
            </a:endParaRPr>
          </a:p>
          <a:p>
            <a:pPr marL="0" indent="0">
              <a:buNone/>
            </a:pPr>
            <a:r>
              <a:rPr lang="en-US" dirty="0" smtClean="0">
                <a:hlinkClick r:id="rId3"/>
              </a:rPr>
              <a:t>Adopted </a:t>
            </a:r>
            <a:r>
              <a:rPr lang="en-US" dirty="0">
                <a:hlinkClick r:id="rId3"/>
              </a:rPr>
              <a:t>1.03 S05 </a:t>
            </a:r>
            <a:endParaRPr lang="en-US" dirty="0" smtClean="0"/>
          </a:p>
          <a:p>
            <a:pPr marL="0" indent="0">
              <a:buNone/>
            </a:pPr>
            <a:endParaRPr lang="en-US" dirty="0"/>
          </a:p>
          <a:p>
            <a:pPr marL="0" indent="0">
              <a:buNone/>
            </a:pPr>
            <a:r>
              <a:rPr lang="en-US" i="1" dirty="0"/>
              <a:t>What are your impressions after reading the mission statement</a:t>
            </a:r>
            <a:r>
              <a:rPr lang="en-US" i="1" dirty="0" smtClean="0"/>
              <a:t>?</a:t>
            </a:r>
          </a:p>
          <a:p>
            <a:pPr marL="0" indent="0">
              <a:buNone/>
            </a:pPr>
            <a:r>
              <a:rPr lang="en-US" i="1" dirty="0" smtClean="0"/>
              <a:t>How </a:t>
            </a:r>
            <a:r>
              <a:rPr lang="en-US" i="1" dirty="0"/>
              <a:t>does it compare to your creation</a:t>
            </a:r>
            <a:r>
              <a:rPr lang="en-US" i="1" dirty="0" smtClean="0"/>
              <a:t>?</a:t>
            </a:r>
            <a:endParaRPr lang="en-US" i="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1301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02848371"/>
              </p:ext>
            </p:extLst>
          </p:nvPr>
        </p:nvGraphicFramePr>
        <p:xfrm>
          <a:off x="609600" y="1600200"/>
          <a:ext cx="10972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891799" y="4817663"/>
            <a:ext cx="4112547" cy="1754326"/>
          </a:xfrm>
          <a:prstGeom prst="rect">
            <a:avLst/>
          </a:prstGeom>
          <a:noFill/>
        </p:spPr>
        <p:txBody>
          <a:bodyPr wrap="square" rtlCol="0">
            <a:spAutoFit/>
          </a:bodyPr>
          <a:lstStyle/>
          <a:p>
            <a:r>
              <a:rPr lang="en-US" dirty="0" smtClean="0"/>
              <a:t>The </a:t>
            </a:r>
            <a:r>
              <a:rPr lang="en-US" b="1" dirty="0" smtClean="0"/>
              <a:t>vision statement </a:t>
            </a:r>
            <a:r>
              <a:rPr lang="en-US" dirty="0" smtClean="0"/>
              <a:t>is a narrower, future-oriented declaration of the organization's </a:t>
            </a:r>
            <a:r>
              <a:rPr lang="en-US" b="1" dirty="0" smtClean="0"/>
              <a:t>purpose</a:t>
            </a:r>
            <a:r>
              <a:rPr lang="en-US" dirty="0" smtClean="0"/>
              <a:t> and </a:t>
            </a:r>
            <a:r>
              <a:rPr lang="en-US" b="1" dirty="0" smtClean="0"/>
              <a:t>aspirations</a:t>
            </a:r>
            <a:r>
              <a:rPr lang="en-US" dirty="0" smtClean="0"/>
              <a:t>. Based on “that purpose,” this is “what we want to become.” Strategy should flow from vision.</a:t>
            </a:r>
            <a:endParaRPr lang="en-US" dirty="0"/>
          </a:p>
        </p:txBody>
      </p:sp>
      <p:sp>
        <p:nvSpPr>
          <p:cNvPr id="6" name="TextBox 5"/>
          <p:cNvSpPr txBox="1"/>
          <p:nvPr/>
        </p:nvSpPr>
        <p:spPr>
          <a:xfrm>
            <a:off x="463957" y="719320"/>
            <a:ext cx="4995416" cy="2585323"/>
          </a:xfrm>
          <a:prstGeom prst="rect">
            <a:avLst/>
          </a:prstGeom>
          <a:noFill/>
        </p:spPr>
        <p:txBody>
          <a:bodyPr wrap="square" rtlCol="0">
            <a:spAutoFit/>
          </a:bodyPr>
          <a:lstStyle/>
          <a:p>
            <a:r>
              <a:rPr lang="en-US" dirty="0"/>
              <a:t>A </a:t>
            </a:r>
            <a:r>
              <a:rPr lang="en-US" b="1" dirty="0"/>
              <a:t>mission statement </a:t>
            </a:r>
            <a:r>
              <a:rPr lang="en-US" dirty="0"/>
              <a:t>is a concise explanation of the </a:t>
            </a:r>
            <a:r>
              <a:rPr lang="en-US" b="1" dirty="0"/>
              <a:t>organization's</a:t>
            </a:r>
            <a:r>
              <a:rPr lang="en-US" dirty="0"/>
              <a:t> reason for existence. It describes the </a:t>
            </a:r>
            <a:r>
              <a:rPr lang="en-US" b="1" dirty="0"/>
              <a:t>organization's purpose</a:t>
            </a:r>
            <a:r>
              <a:rPr lang="en-US" dirty="0"/>
              <a:t> and its overall intention. The mission statement supports the </a:t>
            </a:r>
            <a:r>
              <a:rPr lang="en-US" b="1" dirty="0"/>
              <a:t>vision</a:t>
            </a:r>
            <a:r>
              <a:rPr lang="en-US" dirty="0"/>
              <a:t> and serves to communicate </a:t>
            </a:r>
            <a:r>
              <a:rPr lang="en-US" b="1" dirty="0"/>
              <a:t>purpose</a:t>
            </a:r>
            <a:r>
              <a:rPr lang="en-US" dirty="0"/>
              <a:t> and direction to employees, customers, vendors and other stakeholders</a:t>
            </a:r>
            <a:r>
              <a:rPr lang="en-US" dirty="0" smtClean="0"/>
              <a:t>. It tends to be longer than vision statement.</a:t>
            </a:r>
            <a:endParaRPr lang="en-US" dirty="0"/>
          </a:p>
        </p:txBody>
      </p:sp>
      <p:sp>
        <p:nvSpPr>
          <p:cNvPr id="7" name="TextBox 6"/>
          <p:cNvSpPr txBox="1"/>
          <p:nvPr/>
        </p:nvSpPr>
        <p:spPr>
          <a:xfrm>
            <a:off x="463957" y="4950370"/>
            <a:ext cx="3801742" cy="1754326"/>
          </a:xfrm>
          <a:prstGeom prst="rect">
            <a:avLst/>
          </a:prstGeom>
          <a:noFill/>
        </p:spPr>
        <p:txBody>
          <a:bodyPr wrap="square" rtlCol="0">
            <a:spAutoFit/>
          </a:bodyPr>
          <a:lstStyle/>
          <a:p>
            <a:r>
              <a:rPr lang="en-US" b="1" dirty="0" smtClean="0"/>
              <a:t>Values </a:t>
            </a:r>
            <a:r>
              <a:rPr lang="en-US" dirty="0" smtClean="0"/>
              <a:t>are </a:t>
            </a:r>
            <a:r>
              <a:rPr lang="en-US" dirty="0"/>
              <a:t>the </a:t>
            </a:r>
            <a:r>
              <a:rPr lang="en-US" b="1" dirty="0"/>
              <a:t>beliefs</a:t>
            </a:r>
            <a:r>
              <a:rPr lang="en-US" dirty="0"/>
              <a:t> of an individual or group, and in this case the organization, in which they are emotionally invested. </a:t>
            </a:r>
            <a:r>
              <a:rPr lang="en-US" dirty="0" smtClean="0"/>
              <a:t>Can be in statement form to reaffirm mission/vision or make more clear.</a:t>
            </a:r>
            <a:endParaRPr lang="en-US" dirty="0"/>
          </a:p>
        </p:txBody>
      </p:sp>
      <p:sp>
        <p:nvSpPr>
          <p:cNvPr id="8" name="TextBox 7"/>
          <p:cNvSpPr txBox="1"/>
          <p:nvPr/>
        </p:nvSpPr>
        <p:spPr>
          <a:xfrm>
            <a:off x="5986837" y="987887"/>
            <a:ext cx="3922469" cy="1754326"/>
          </a:xfrm>
          <a:prstGeom prst="rect">
            <a:avLst/>
          </a:prstGeom>
          <a:noFill/>
        </p:spPr>
        <p:txBody>
          <a:bodyPr wrap="square" rtlCol="0">
            <a:spAutoFit/>
          </a:bodyPr>
          <a:lstStyle/>
          <a:p>
            <a:r>
              <a:rPr lang="en-US" b="1" dirty="0" smtClean="0"/>
              <a:t>Strategies</a:t>
            </a:r>
            <a:r>
              <a:rPr lang="en-US" dirty="0" smtClean="0"/>
              <a:t> should achieve the vision and satisfy the organization’s mission. </a:t>
            </a:r>
          </a:p>
          <a:p>
            <a:endParaRPr lang="en-US" dirty="0"/>
          </a:p>
          <a:p>
            <a:r>
              <a:rPr lang="en-US" b="1" dirty="0" smtClean="0"/>
              <a:t>Goals &amp; Objectives</a:t>
            </a:r>
            <a:r>
              <a:rPr lang="en-US" dirty="0" smtClean="0"/>
              <a:t> should be measureable and monitored. </a:t>
            </a:r>
            <a:endParaRPr lang="en-US" dirty="0"/>
          </a:p>
        </p:txBody>
      </p:sp>
    </p:spTree>
    <p:extLst>
      <p:ext uri="{BB962C8B-B14F-4D97-AF65-F5344CB8AC3E}">
        <p14:creationId xmlns:p14="http://schemas.microsoft.com/office/powerpoint/2010/main" val="174418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Planning</a:t>
            </a:r>
            <a:endParaRPr lang="en-US" dirty="0"/>
          </a:p>
        </p:txBody>
      </p:sp>
      <p:pic>
        <p:nvPicPr>
          <p:cNvPr id="4" name="Content Placeholder 3"/>
          <p:cNvPicPr>
            <a:picLocks noGrp="1" noChangeAspect="1"/>
          </p:cNvPicPr>
          <p:nvPr>
            <p:ph idx="1"/>
          </p:nvPr>
        </p:nvPicPr>
        <p:blipFill>
          <a:blip r:embed="rId3"/>
          <a:stretch>
            <a:fillRect/>
          </a:stretch>
        </p:blipFill>
        <p:spPr>
          <a:xfrm>
            <a:off x="2890709" y="1600200"/>
            <a:ext cx="6410581" cy="4876800"/>
          </a:xfrm>
          <a:prstGeom prst="rect">
            <a:avLst/>
          </a:prstGeom>
        </p:spPr>
      </p:pic>
    </p:spTree>
    <p:extLst>
      <p:ext uri="{BB962C8B-B14F-4D97-AF65-F5344CB8AC3E}">
        <p14:creationId xmlns:p14="http://schemas.microsoft.com/office/powerpoint/2010/main" val="4037721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sp>
        <p:nvSpPr>
          <p:cNvPr id="3" name="Content Placeholder 2"/>
          <p:cNvSpPr>
            <a:spLocks noGrp="1"/>
          </p:cNvSpPr>
          <p:nvPr>
            <p:ph idx="1"/>
          </p:nvPr>
        </p:nvSpPr>
        <p:spPr>
          <a:xfrm>
            <a:off x="1224501" y="1417639"/>
            <a:ext cx="8986299" cy="4919663"/>
          </a:xfrm>
        </p:spPr>
        <p:txBody>
          <a:bodyPr>
            <a:normAutofit/>
          </a:bodyPr>
          <a:lstStyle/>
          <a:p>
            <a:pPr marL="0" indent="0">
              <a:buNone/>
            </a:pPr>
            <a:r>
              <a:rPr lang="en-US" dirty="0" smtClean="0"/>
              <a:t>Anna Bruzzese </a:t>
            </a:r>
            <a:r>
              <a:rPr lang="en-US" dirty="0"/>
              <a:t>–</a:t>
            </a:r>
            <a:r>
              <a:rPr lang="en-US" dirty="0" smtClean="0"/>
              <a:t> </a:t>
            </a:r>
            <a:r>
              <a:rPr lang="en-US" dirty="0" smtClean="0">
                <a:hlinkClick r:id="rId3"/>
              </a:rPr>
              <a:t>bruzzeaa@piercecollege.edu</a:t>
            </a:r>
            <a:r>
              <a:rPr lang="en-US" dirty="0" smtClean="0"/>
              <a:t> </a:t>
            </a:r>
            <a:endParaRPr lang="en-US" dirty="0" smtClean="0"/>
          </a:p>
          <a:p>
            <a:pPr marL="0" indent="0">
              <a:buNone/>
            </a:pPr>
            <a:r>
              <a:rPr lang="en-US" dirty="0" smtClean="0"/>
              <a:t>Rebecca </a:t>
            </a:r>
            <a:r>
              <a:rPr lang="en-US" dirty="0"/>
              <a:t>Eikey – </a:t>
            </a:r>
            <a:r>
              <a:rPr lang="en-US" dirty="0">
                <a:hlinkClick r:id="rId4"/>
              </a:rPr>
              <a:t>Rebecca.Eikey@canyons.edu</a:t>
            </a:r>
            <a:endParaRPr lang="en-US" dirty="0"/>
          </a:p>
          <a:p>
            <a:pPr marL="0" indent="0">
              <a:buNone/>
            </a:pPr>
            <a:r>
              <a:rPr lang="en-US" dirty="0" smtClean="0"/>
              <a:t>Kim Perigo </a:t>
            </a:r>
            <a:r>
              <a:rPr lang="mr-IN" dirty="0" smtClean="0"/>
              <a:t>–</a:t>
            </a:r>
            <a:r>
              <a:rPr lang="en-US" dirty="0" smtClean="0"/>
              <a:t>  </a:t>
            </a:r>
            <a:r>
              <a:rPr lang="en-US" dirty="0" smtClean="0">
                <a:hlinkClick r:id="rId5"/>
              </a:rPr>
              <a:t>kperigo@sdccd.edu</a:t>
            </a:r>
            <a:r>
              <a:rPr lang="en-US" dirty="0" smtClean="0"/>
              <a:t> </a:t>
            </a:r>
            <a:endParaRPr lang="en-US" dirty="0"/>
          </a:p>
          <a:p>
            <a:pPr marL="0" indent="0">
              <a:buNone/>
            </a:pPr>
            <a:endParaRPr lang="en-US" dirty="0"/>
          </a:p>
          <a:p>
            <a:pPr marL="0" indent="0">
              <a:buNone/>
            </a:pPr>
            <a:endParaRPr lang="en-US" sz="4000" i="1" dirty="0">
              <a:solidFill>
                <a:srgbClr val="C00000"/>
              </a:solidFill>
            </a:endParaRPr>
          </a:p>
          <a:p>
            <a:pPr marL="0" indent="0">
              <a:buNone/>
            </a:pPr>
            <a:endParaRPr lang="en-US" sz="4000" i="1" dirty="0">
              <a:solidFill>
                <a:srgbClr val="C00000"/>
              </a:solidFill>
            </a:endParaRPr>
          </a:p>
          <a:p>
            <a:pPr marL="0" indent="0">
              <a:buNone/>
            </a:pPr>
            <a:r>
              <a:rPr lang="en-US" sz="4000" i="1" dirty="0" smtClean="0">
                <a:solidFill>
                  <a:srgbClr val="C00000"/>
                </a:solidFill>
              </a:rPr>
              <a:t>Thank </a:t>
            </a:r>
            <a:r>
              <a:rPr lang="en-US" sz="4000" i="1" dirty="0">
                <a:solidFill>
                  <a:srgbClr val="C00000"/>
                </a:solidFill>
              </a:rPr>
              <a:t>you!</a:t>
            </a:r>
          </a:p>
          <a:p>
            <a:endParaRPr lang="en-US" dirty="0"/>
          </a:p>
        </p:txBody>
      </p:sp>
      <p:pic>
        <p:nvPicPr>
          <p:cNvPr id="8194" name="Picture 2" descr="Image result for fu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9490" y="3267710"/>
            <a:ext cx="5896576" cy="273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221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ASCCC Values Statement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cap="all" dirty="0"/>
              <a:t>LEADERSHIP</a:t>
            </a:r>
          </a:p>
          <a:p>
            <a:r>
              <a:rPr lang="en-US" dirty="0"/>
              <a:t>The Academic Senate champions the leadership role of faculty at their colleges and at the state level and fosters effective faculty participation in governance to effect change. The Academic Senate facilitates and supports the development of faculty leaders. The Senate is respectful and reflective in its work and relationships and expects accountability from its leaders. In all its activities, the Academic Senate adheres to the highest professional ethics and standards. The Senate models effective leadership and promotes the inclusion of leaders from various backgrounds and experiences in order to represent all faculty.</a:t>
            </a:r>
          </a:p>
          <a:p>
            <a:pPr marL="0" indent="0">
              <a:buNone/>
            </a:pPr>
            <a:r>
              <a:rPr lang="en-US" b="1" cap="all" dirty="0"/>
              <a:t>EMPOWERMENT</a:t>
            </a:r>
          </a:p>
          <a:p>
            <a:r>
              <a:rPr lang="en-US" dirty="0"/>
              <a:t>The Academic Senate empowers faculty through its publications, resources, activities, policies, and presentations. The Senate collaborates with other statewide organizations, and with administrators, trustees, students, and others, to develop and maintain effective relationships. The Senate believes that collaboration with others and faculty engagement improve professional decisions made locally and at the state level. The Academic Senate works to empower faculty from diverse backgrounds and experiences in order to promote inclusiveness and equity in all of their forms.</a:t>
            </a:r>
          </a:p>
          <a:p>
            <a:pPr marL="0" indent="0">
              <a:buNone/>
            </a:pPr>
            <a:r>
              <a:rPr lang="en-US" b="1" cap="all" dirty="0"/>
              <a:t>VOICE</a:t>
            </a:r>
          </a:p>
          <a:p>
            <a:r>
              <a:rPr lang="en-US" dirty="0"/>
              <a:t>The Academic Senate promotes faculty primacy in academic and professional matters as established in statute and regulation. The Senate is the official voice of the California community college faculty in statewide consultation and decision making and, through leadership and empowerment, endeavors to make each local senate the voice of the faculty in college and district consultation and decision making. The Senate values thoughtful discourse and deliberation that incorporates diverse perspectives as a means of reaching reasoned and beneficial results.</a:t>
            </a:r>
          </a:p>
          <a:p>
            <a:pPr marL="0" indent="0">
              <a:buNone/>
            </a:pPr>
            <a:endParaRPr lang="en-US" dirty="0"/>
          </a:p>
        </p:txBody>
      </p:sp>
    </p:spTree>
    <p:extLst>
      <p:ext uri="{BB962C8B-B14F-4D97-AF65-F5344CB8AC3E}">
        <p14:creationId xmlns:p14="http://schemas.microsoft.com/office/powerpoint/2010/main" val="3648353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ASCCC Inclusivity Statement</a:t>
            </a:r>
            <a:endParaRPr lang="en-US" dirty="0"/>
          </a:p>
        </p:txBody>
      </p:sp>
      <p:sp>
        <p:nvSpPr>
          <p:cNvPr id="3" name="Content Placeholder 2"/>
          <p:cNvSpPr>
            <a:spLocks noGrp="1"/>
          </p:cNvSpPr>
          <p:nvPr>
            <p:ph idx="1"/>
          </p:nvPr>
        </p:nvSpPr>
        <p:spPr/>
        <p:txBody>
          <a:bodyPr>
            <a:normAutofit fontScale="92500" lnSpcReduction="10000"/>
          </a:bodyPr>
          <a:lstStyle/>
          <a:p>
            <a:r>
              <a:rPr lang="en-US" sz="2200" dirty="0" smtClean="0"/>
              <a:t>The </a:t>
            </a:r>
            <a:r>
              <a:rPr lang="en-US" sz="2200" dirty="0"/>
              <a:t>Academic Senate for California Community Colleges recognizes the benefits to students, faculty, and the community college system gained from the variety of personal experiences, values, and views of a diverse  group of individuals with different backgrounds. This diversity includes but is not limited to race, ethnicity, sex, gender identity, sexual orientation, disability status, age, cultural background, veteran status, discipline or field, and experience. We also understand that the California Community College System itself is diverse in terms of the size, location, and student population of its colleges and districts, and we seek participation from faculty across the system. The Academic Senate respects and is committed to promoting equal opportunity and inclusion of diverse voices and opinions. We endeavor to have a diversity of talented faculty participate in Academic Senate activities and support local senates in recruiting and encouraging faculty with different backgrounds to serve on Academic Senate standing committees and task forces. In particular, the Academic Senate acknowledges the need to remove barriers to the recruitment and participation of talented faculty from historically excluded populations in society.</a:t>
            </a:r>
          </a:p>
          <a:p>
            <a:pPr marL="0" indent="0">
              <a:buNone/>
            </a:pPr>
            <a:endParaRPr lang="en-US" dirty="0"/>
          </a:p>
          <a:p>
            <a:pPr marL="0" indent="0">
              <a:buNone/>
            </a:pPr>
            <a:r>
              <a:rPr lang="en-US" sz="2200" dirty="0"/>
              <a:t>Approved June 1 - 2, 2012 </a:t>
            </a:r>
          </a:p>
          <a:p>
            <a:pPr marL="0" indent="0">
              <a:buNone/>
            </a:pPr>
            <a:endParaRPr lang="en-US" dirty="0"/>
          </a:p>
        </p:txBody>
      </p:sp>
    </p:spTree>
    <p:extLst>
      <p:ext uri="{BB962C8B-B14F-4D97-AF65-F5344CB8AC3E}">
        <p14:creationId xmlns:p14="http://schemas.microsoft.com/office/powerpoint/2010/main" val="188668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2018-23 Strategic Plan Goals</a:t>
            </a:r>
            <a:endParaRPr lang="en-US" dirty="0"/>
          </a:p>
        </p:txBody>
      </p:sp>
      <p:sp>
        <p:nvSpPr>
          <p:cNvPr id="3" name="Content Placeholder 2"/>
          <p:cNvSpPr>
            <a:spLocks noGrp="1"/>
          </p:cNvSpPr>
          <p:nvPr>
            <p:ph idx="1"/>
          </p:nvPr>
        </p:nvSpPr>
        <p:spPr>
          <a:xfrm>
            <a:off x="609600" y="1608151"/>
            <a:ext cx="10972800" cy="4876800"/>
          </a:xfrm>
        </p:spPr>
        <p:txBody>
          <a:bodyPr>
            <a:normAutofit fontScale="92500"/>
          </a:bodyPr>
          <a:lstStyle/>
          <a:p>
            <a:pPr marL="457200" indent="-457200">
              <a:buFont typeface="+mj-lt"/>
              <a:buAutoNum type="arabicPeriod"/>
            </a:pPr>
            <a:r>
              <a:rPr lang="en-US" dirty="0"/>
              <a:t>Assert the faculty voice and leadership in local, state, and national policy </a:t>
            </a:r>
            <a:r>
              <a:rPr lang="en-US" dirty="0" smtClean="0"/>
              <a:t>conversations.</a:t>
            </a:r>
          </a:p>
          <a:p>
            <a:pPr marL="457200" indent="-457200">
              <a:buFont typeface="+mj-lt"/>
              <a:buAutoNum type="arabicPeriod"/>
            </a:pPr>
            <a:r>
              <a:rPr lang="en-US" dirty="0"/>
              <a:t>Engage and empower *diverse groups of faculty at all levels of state and local leadership</a:t>
            </a:r>
            <a:r>
              <a:rPr lang="en-US" dirty="0" smtClean="0"/>
              <a:t>.</a:t>
            </a:r>
          </a:p>
          <a:p>
            <a:pPr marL="457200" indent="-457200">
              <a:buFont typeface="+mj-lt"/>
              <a:buAutoNum type="arabicPeriod"/>
            </a:pPr>
            <a:r>
              <a:rPr lang="en-US" dirty="0"/>
              <a:t>Assert ASCCC leadership in all faculty professional development for the California Community College system regarding academic and professional matters</a:t>
            </a:r>
            <a:r>
              <a:rPr lang="en-US" dirty="0" smtClean="0"/>
              <a:t>.</a:t>
            </a:r>
          </a:p>
          <a:p>
            <a:pPr marL="457200" indent="-457200">
              <a:buFont typeface="+mj-lt"/>
              <a:buAutoNum type="arabicPeriod"/>
            </a:pPr>
            <a:r>
              <a:rPr lang="en-US" dirty="0"/>
              <a:t>Enhance engagement, communication, and partnerships with local senates, system partners, and other constituent groups</a:t>
            </a:r>
            <a:r>
              <a:rPr lang="en-US" dirty="0" smtClean="0"/>
              <a:t>.</a:t>
            </a:r>
          </a:p>
          <a:p>
            <a:pPr marL="457200" indent="-457200">
              <a:buFont typeface="+mj-lt"/>
              <a:buAutoNum type="arabicPeriod"/>
            </a:pPr>
            <a:r>
              <a:rPr lang="en-US" dirty="0"/>
              <a:t>Secure resources to sustain and support the mission and the work of the ASCCC</a:t>
            </a:r>
            <a:r>
              <a:rPr lang="en-US" dirty="0" smtClean="0"/>
              <a:t>.</a:t>
            </a:r>
          </a:p>
          <a:p>
            <a:pPr marL="457200" indent="-457200">
              <a:buFont typeface="+mj-lt"/>
              <a:buAutoNum type="arabicPeriod"/>
            </a:pPr>
            <a:r>
              <a:rPr lang="en-US" dirty="0"/>
              <a:t>Sustain, support, and expand the ASCCC course identification numbering system (C-ID</a:t>
            </a:r>
            <a:r>
              <a:rPr lang="en-US" dirty="0" smtClean="0"/>
              <a:t>).</a:t>
            </a:r>
          </a:p>
          <a:p>
            <a:pPr marL="0" indent="0">
              <a:buNone/>
            </a:pPr>
            <a:r>
              <a:rPr lang="en-US" dirty="0"/>
              <a:t>*</a:t>
            </a:r>
            <a:r>
              <a:rPr lang="en-US" sz="2200" i="1" dirty="0"/>
              <a:t>See ASCCC Inclusivity Statement for definition of “diverse groups”</a:t>
            </a:r>
          </a:p>
        </p:txBody>
      </p:sp>
    </p:spTree>
    <p:extLst>
      <p:ext uri="{BB962C8B-B14F-4D97-AF65-F5344CB8AC3E}">
        <p14:creationId xmlns:p14="http://schemas.microsoft.com/office/powerpoint/2010/main" val="125934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ASCCC Strategic Plan Goals &amp; Objectives</a:t>
            </a:r>
            <a:endParaRPr lang="en-US" dirty="0"/>
          </a:p>
        </p:txBody>
      </p:sp>
      <p:sp>
        <p:nvSpPr>
          <p:cNvPr id="3" name="Content Placeholder 2"/>
          <p:cNvSpPr>
            <a:spLocks noGrp="1"/>
          </p:cNvSpPr>
          <p:nvPr>
            <p:ph idx="1"/>
          </p:nvPr>
        </p:nvSpPr>
        <p:spPr/>
        <p:txBody>
          <a:bodyPr>
            <a:normAutofit lnSpcReduction="10000"/>
          </a:bodyPr>
          <a:lstStyle/>
          <a:p>
            <a:r>
              <a:rPr lang="en-US" dirty="0" smtClean="0"/>
              <a:t>Resolution 1.03 S15 – adoption of the 2015-2018 ASCCC Strategic Plan</a:t>
            </a:r>
          </a:p>
          <a:p>
            <a:r>
              <a:rPr lang="en-US" dirty="0" smtClean="0"/>
              <a:t>Resolution 1.01 S18 – adoption of the 2018-2023 ASCCC Strategic Plan</a:t>
            </a:r>
            <a:endParaRPr lang="en-US" dirty="0"/>
          </a:p>
          <a:p>
            <a:pPr marL="0" indent="0">
              <a:buNone/>
            </a:pPr>
            <a:endParaRPr lang="en-US" dirty="0" smtClean="0"/>
          </a:p>
          <a:p>
            <a:pPr marL="274320" lvl="1" indent="0">
              <a:buNone/>
            </a:pPr>
            <a:r>
              <a:rPr lang="en-US" sz="1800" dirty="0"/>
              <a:t>Whereas, Strategic planning is an important activity for any successful organization, as this activity provides clear direction and stability and ensures that the organization’s leadership is responsive to its members</a:t>
            </a:r>
            <a:r>
              <a:rPr lang="en-US" sz="1800" dirty="0" smtClean="0"/>
              <a:t>;</a:t>
            </a:r>
            <a:br>
              <a:rPr lang="en-US" sz="1800" dirty="0" smtClean="0"/>
            </a:br>
            <a:endParaRPr lang="en-US" sz="1800" dirty="0"/>
          </a:p>
          <a:p>
            <a:pPr marL="274320" lvl="1" indent="0">
              <a:buNone/>
            </a:pPr>
            <a:r>
              <a:rPr lang="en-US" sz="1800" dirty="0"/>
              <a:t>Whereas, The initial draft of the strategic plan for the Academic Senate for California Community Colleges (ASCCC) was created by the elected representatives of the ASCCC, the Executive Committee, with careful thought regarding the organization’s mission and purpose as well as consideration of the ASCCC Executive Committee members’ perceptions of the wishes of faculty statewide and with attention to the future health and growth of the ASCCC; </a:t>
            </a:r>
            <a:r>
              <a:rPr lang="en-US" sz="1800" dirty="0" smtClean="0"/>
              <a:t>and</a:t>
            </a:r>
            <a:br>
              <a:rPr lang="en-US" sz="1800" dirty="0" smtClean="0"/>
            </a:br>
            <a:endParaRPr lang="en-US" sz="1800" dirty="0"/>
          </a:p>
          <a:p>
            <a:pPr marL="274320" lvl="1" indent="0">
              <a:buNone/>
            </a:pPr>
            <a:r>
              <a:rPr lang="en-US" sz="1800" dirty="0"/>
              <a:t>Whereas, The current Strategic Plan of the ASCCC expires in 2018</a:t>
            </a:r>
            <a:r>
              <a:rPr lang="en-US" sz="1800" dirty="0" smtClean="0"/>
              <a:t>;</a:t>
            </a:r>
            <a:br>
              <a:rPr lang="en-US" sz="1800" dirty="0" smtClean="0"/>
            </a:br>
            <a:r>
              <a:rPr lang="en-US" dirty="0"/>
              <a:t/>
            </a:r>
            <a:br>
              <a:rPr lang="en-US" dirty="0"/>
            </a:br>
            <a:r>
              <a:rPr lang="en-US" sz="1800" dirty="0"/>
              <a:t>Resolved, That the Academic Senate for California Community Colleges adopt the 2018-2023 ASCCC Strategic </a:t>
            </a:r>
            <a:r>
              <a:rPr lang="en-US" sz="1800" dirty="0" smtClean="0"/>
              <a:t>Plan.</a:t>
            </a:r>
            <a:endParaRPr lang="en-US" sz="1800" dirty="0"/>
          </a:p>
          <a:p>
            <a:pPr marL="0" indent="0">
              <a:buNone/>
            </a:pPr>
            <a:endParaRPr lang="en-US" dirty="0"/>
          </a:p>
        </p:txBody>
      </p:sp>
    </p:spTree>
    <p:extLst>
      <p:ext uri="{BB962C8B-B14F-4D97-AF65-F5344CB8AC3E}">
        <p14:creationId xmlns:p14="http://schemas.microsoft.com/office/powerpoint/2010/main" val="4035195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 Assert the faculty voice and leadership in local, state, and national policy conversations</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chemeClr val="accent1"/>
                </a:solidFill>
              </a:rPr>
              <a:t>Objectives:</a:t>
            </a:r>
            <a:r>
              <a:rPr lang="en-US" dirty="0"/>
              <a:t> </a:t>
            </a:r>
            <a:endParaRPr lang="en-US" dirty="0" smtClean="0"/>
          </a:p>
          <a:p>
            <a:pPr marL="457200" indent="-457200">
              <a:buAutoNum type="arabicPeriod"/>
            </a:pPr>
            <a:r>
              <a:rPr lang="en-US" dirty="0" smtClean="0"/>
              <a:t>Develop </a:t>
            </a:r>
            <a:r>
              <a:rPr lang="en-US" dirty="0"/>
              <a:t>and strengthen strategic relationships between the Executive Committee and legislators, system partners, and organizations involved in statewide and national education policy. </a:t>
            </a:r>
            <a:endParaRPr lang="en-US" dirty="0" smtClean="0"/>
          </a:p>
          <a:p>
            <a:pPr marL="457200" indent="-457200">
              <a:buAutoNum type="arabicPeriod"/>
            </a:pPr>
            <a:r>
              <a:rPr lang="en-US" dirty="0" smtClean="0"/>
              <a:t>Expand </a:t>
            </a:r>
            <a:r>
              <a:rPr lang="en-US" dirty="0"/>
              <a:t>advocacy and leadership opportunities for faculty, senates, and the Executive Committee. </a:t>
            </a:r>
            <a:endParaRPr lang="en-US" dirty="0" smtClean="0"/>
          </a:p>
          <a:p>
            <a:pPr marL="457200" indent="-457200">
              <a:buAutoNum type="arabicPeriod"/>
            </a:pPr>
            <a:endParaRPr lang="en-US" dirty="0"/>
          </a:p>
          <a:p>
            <a:pPr marL="0" indent="0">
              <a:buNone/>
            </a:pPr>
            <a:r>
              <a:rPr lang="en-US" dirty="0" smtClean="0"/>
              <a:t>How will these be met? </a:t>
            </a:r>
            <a:r>
              <a:rPr lang="en-US" b="1" dirty="0" smtClean="0">
                <a:solidFill>
                  <a:schemeClr val="accent1"/>
                </a:solidFill>
              </a:rPr>
              <a:t>Strategies</a:t>
            </a:r>
            <a:r>
              <a:rPr lang="en-US" dirty="0" smtClean="0"/>
              <a:t> such as:</a:t>
            </a:r>
          </a:p>
          <a:p>
            <a:pPr marL="457200" indent="-457200">
              <a:buAutoNum type="arabicPeriod"/>
            </a:pPr>
            <a:r>
              <a:rPr lang="en-US" dirty="0" smtClean="0"/>
              <a:t>Establish </a:t>
            </a:r>
            <a:r>
              <a:rPr lang="en-US" dirty="0"/>
              <a:t>and maintain relationships between ASCCC Executive Committee members and legislators and aides. </a:t>
            </a:r>
            <a:endParaRPr lang="en-US" dirty="0" smtClean="0"/>
          </a:p>
          <a:p>
            <a:pPr marL="457200" indent="-457200">
              <a:buAutoNum type="arabicPeriod"/>
            </a:pPr>
            <a:r>
              <a:rPr lang="en-US" dirty="0" smtClean="0"/>
              <a:t>Annually </a:t>
            </a:r>
            <a:r>
              <a:rPr lang="en-US" dirty="0"/>
              <a:t>develop a legislative agenda aligned with the goals of the ASCCC and actively pursue/sponsor bills of interest. </a:t>
            </a:r>
          </a:p>
          <a:p>
            <a:pPr marL="457200" indent="-457200">
              <a:buAutoNum type="arabicPeriod"/>
            </a:pPr>
            <a:r>
              <a:rPr lang="en-US" dirty="0" smtClean="0"/>
              <a:t>Maintain </a:t>
            </a:r>
            <a:r>
              <a:rPr lang="en-US" dirty="0"/>
              <a:t>a current public relations campaign to promote the priorities of the </a:t>
            </a:r>
            <a:r>
              <a:rPr lang="en-US" dirty="0" smtClean="0"/>
              <a:t>ASCCC….and more.</a:t>
            </a:r>
          </a:p>
        </p:txBody>
      </p:sp>
    </p:spTree>
    <p:extLst>
      <p:ext uri="{BB962C8B-B14F-4D97-AF65-F5344CB8AC3E}">
        <p14:creationId xmlns:p14="http://schemas.microsoft.com/office/powerpoint/2010/main" val="2372413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4"/>
          </p:nvPr>
        </p:nvSpPr>
        <p:spPr>
          <a:xfrm>
            <a:off x="6169026" y="457200"/>
            <a:ext cx="4041775" cy="59436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ormAutofit/>
          </a:bodyPr>
          <a:lstStyle/>
          <a:p>
            <a:endParaRPr lang="en-US" sz="3600" dirty="0"/>
          </a:p>
          <a:p>
            <a:endParaRPr lang="en-US" sz="3600" dirty="0"/>
          </a:p>
          <a:p>
            <a:r>
              <a:rPr lang="en-US" sz="3600" b="1" dirty="0"/>
              <a:t>Why we exist</a:t>
            </a:r>
          </a:p>
          <a:p>
            <a:endParaRPr lang="en-US" sz="3600" b="1" dirty="0"/>
          </a:p>
          <a:p>
            <a:r>
              <a:rPr lang="en-US" sz="3600" b="1" dirty="0"/>
              <a:t>What we want to create</a:t>
            </a:r>
          </a:p>
          <a:p>
            <a:endParaRPr lang="en-US" sz="3600" b="1" dirty="0"/>
          </a:p>
          <a:p>
            <a:r>
              <a:rPr lang="en-US" sz="3600" b="1" dirty="0"/>
              <a:t>What we believe</a:t>
            </a:r>
            <a:endParaRPr lang="en-US" sz="3600" b="1" dirty="0"/>
          </a:p>
        </p:txBody>
      </p:sp>
      <p:pic>
        <p:nvPicPr>
          <p:cNvPr id="13" name="Content Placeholder 12" descr="vision-mission.png"/>
          <p:cNvPicPr>
            <a:picLocks noGrp="1" noChangeAspect="1"/>
          </p:cNvPicPr>
          <p:nvPr>
            <p:ph sz="quarter" idx="2"/>
          </p:nvPr>
        </p:nvPicPr>
        <p:blipFill>
          <a:blip r:embed="rId3" cstate="print"/>
          <a:stretch>
            <a:fillRect/>
          </a:stretch>
        </p:blipFill>
        <p:spPr>
          <a:xfrm>
            <a:off x="1752601" y="1828801"/>
            <a:ext cx="4293263" cy="319661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602455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appreciative inqui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8547"/>
            <a:ext cx="10018643" cy="625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05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Thinking</a:t>
            </a:r>
            <a:endParaRPr lang="en-US" dirty="0"/>
          </a:p>
        </p:txBody>
      </p:sp>
      <p:pic>
        <p:nvPicPr>
          <p:cNvPr id="5" name="Content Placeholder 4"/>
          <p:cNvPicPr>
            <a:picLocks noGrp="1" noChangeAspect="1"/>
          </p:cNvPicPr>
          <p:nvPr>
            <p:ph sz="half" idx="1"/>
          </p:nvPr>
        </p:nvPicPr>
        <p:blipFill>
          <a:blip r:embed="rId3"/>
          <a:stretch>
            <a:fillRect/>
          </a:stretch>
        </p:blipFill>
        <p:spPr>
          <a:xfrm>
            <a:off x="609600" y="1767268"/>
            <a:ext cx="5384800" cy="4529963"/>
          </a:xfrm>
          <a:prstGeom prst="rect">
            <a:avLst/>
          </a:prstGeom>
        </p:spPr>
      </p:pic>
      <p:sp>
        <p:nvSpPr>
          <p:cNvPr id="6" name="Content Placeholder 5"/>
          <p:cNvSpPr>
            <a:spLocks noGrp="1"/>
          </p:cNvSpPr>
          <p:nvPr>
            <p:ph sz="half" idx="2"/>
          </p:nvPr>
        </p:nvSpPr>
        <p:spPr>
          <a:xfrm>
            <a:off x="6197600" y="1240403"/>
            <a:ext cx="5848626" cy="5151253"/>
          </a:xfrm>
        </p:spPr>
        <p:txBody>
          <a:bodyPr>
            <a:normAutofit fontScale="92500"/>
          </a:bodyPr>
          <a:lstStyle/>
          <a:p>
            <a:pPr marL="0" indent="0">
              <a:buNone/>
            </a:pPr>
            <a:r>
              <a:rPr lang="en-US" dirty="0" smtClean="0">
                <a:solidFill>
                  <a:srgbClr val="666666"/>
                </a:solidFill>
                <a:latin typeface="Lato"/>
              </a:rPr>
              <a:t>“</a:t>
            </a:r>
            <a:r>
              <a:rPr lang="en-US" u="sng" dirty="0" err="1" smtClean="0">
                <a:solidFill>
                  <a:srgbClr val="666666"/>
                </a:solidFill>
                <a:latin typeface="Lato"/>
              </a:rPr>
              <a:t>Abductive</a:t>
            </a:r>
            <a:r>
              <a:rPr lang="en-US" u="sng" dirty="0" smtClean="0">
                <a:solidFill>
                  <a:srgbClr val="666666"/>
                </a:solidFill>
                <a:latin typeface="Lato"/>
              </a:rPr>
              <a:t>” thinking</a:t>
            </a:r>
            <a:r>
              <a:rPr lang="en-US" dirty="0" smtClean="0">
                <a:solidFill>
                  <a:srgbClr val="666666"/>
                </a:solidFill>
                <a:latin typeface="Lato"/>
              </a:rPr>
              <a:t>:</a:t>
            </a:r>
          </a:p>
          <a:p>
            <a:pPr marL="274320" lvl="1" indent="0">
              <a:buNone/>
            </a:pPr>
            <a:r>
              <a:rPr lang="en-US" dirty="0" smtClean="0">
                <a:solidFill>
                  <a:srgbClr val="666666"/>
                </a:solidFill>
                <a:latin typeface="Lato"/>
              </a:rPr>
              <a:t>“</a:t>
            </a:r>
            <a:r>
              <a:rPr lang="en-US" i="1" dirty="0" smtClean="0">
                <a:solidFill>
                  <a:srgbClr val="666666"/>
                </a:solidFill>
                <a:latin typeface="Lato"/>
              </a:rPr>
              <a:t>Thinking in new and different perspectives and about future possibilities, which do not fit into existing models….in which feelings and emotions are just as important as rationality.”</a:t>
            </a:r>
            <a:endParaRPr lang="en-US" dirty="0">
              <a:solidFill>
                <a:srgbClr val="666666"/>
              </a:solidFill>
              <a:latin typeface="Lato"/>
            </a:endParaRPr>
          </a:p>
          <a:p>
            <a:endParaRPr lang="en-US" dirty="0">
              <a:solidFill>
                <a:srgbClr val="666666"/>
              </a:solidFill>
              <a:latin typeface="Lato"/>
            </a:endParaRPr>
          </a:p>
          <a:p>
            <a:r>
              <a:rPr lang="en-US" dirty="0">
                <a:solidFill>
                  <a:srgbClr val="666666"/>
                </a:solidFill>
                <a:latin typeface="Lato"/>
              </a:rPr>
              <a:t>Ask “How Might We?” Questions”</a:t>
            </a:r>
          </a:p>
          <a:p>
            <a:r>
              <a:rPr lang="en-US" dirty="0" smtClean="0">
                <a:solidFill>
                  <a:srgbClr val="666666"/>
                </a:solidFill>
                <a:latin typeface="Lato"/>
              </a:rPr>
              <a:t>Have Empathy</a:t>
            </a:r>
            <a:endParaRPr lang="en-US" dirty="0">
              <a:solidFill>
                <a:srgbClr val="666666"/>
              </a:solidFill>
              <a:latin typeface="Lato"/>
            </a:endParaRPr>
          </a:p>
          <a:p>
            <a:r>
              <a:rPr lang="en-US" dirty="0" smtClean="0">
                <a:solidFill>
                  <a:srgbClr val="666666"/>
                </a:solidFill>
                <a:latin typeface="Lato"/>
              </a:rPr>
              <a:t>There </a:t>
            </a:r>
            <a:r>
              <a:rPr lang="en-US" dirty="0">
                <a:solidFill>
                  <a:srgbClr val="666666"/>
                </a:solidFill>
                <a:latin typeface="Lato"/>
              </a:rPr>
              <a:t>are </a:t>
            </a:r>
            <a:r>
              <a:rPr lang="en-US" dirty="0" smtClean="0">
                <a:solidFill>
                  <a:srgbClr val="666666"/>
                </a:solidFill>
                <a:latin typeface="Lato"/>
              </a:rPr>
              <a:t>No ‘Bad’ Ideas</a:t>
            </a:r>
          </a:p>
          <a:p>
            <a:r>
              <a:rPr lang="en-US" dirty="0" smtClean="0">
                <a:solidFill>
                  <a:srgbClr val="666666"/>
                </a:solidFill>
                <a:latin typeface="Lato"/>
              </a:rPr>
              <a:t>Visual and 3D Representations</a:t>
            </a:r>
          </a:p>
          <a:p>
            <a:r>
              <a:rPr lang="en-US" dirty="0" smtClean="0">
                <a:solidFill>
                  <a:srgbClr val="666666"/>
                </a:solidFill>
                <a:latin typeface="Lato"/>
              </a:rPr>
              <a:t>Collaboration</a:t>
            </a:r>
            <a:endParaRPr lang="en-US" dirty="0"/>
          </a:p>
          <a:p>
            <a:endParaRPr lang="en-US" dirty="0"/>
          </a:p>
        </p:txBody>
      </p:sp>
    </p:spTree>
    <p:extLst>
      <p:ext uri="{BB962C8B-B14F-4D97-AF65-F5344CB8AC3E}">
        <p14:creationId xmlns:p14="http://schemas.microsoft.com/office/powerpoint/2010/main" val="2797959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0"/>
              </a:spcBef>
              <a:defRPr/>
            </a:pPr>
            <a:r>
              <a:rPr lang="en-US" dirty="0"/>
              <a:t>Current Mission Statement is </a:t>
            </a:r>
            <a:r>
              <a:rPr lang="en-US" dirty="0" smtClean="0"/>
              <a:t>over </a:t>
            </a:r>
            <a:r>
              <a:rPr lang="en-US" dirty="0"/>
              <a:t>10-years old.</a:t>
            </a:r>
          </a:p>
        </p:txBody>
      </p:sp>
      <p:sp>
        <p:nvSpPr>
          <p:cNvPr id="3" name="Content Placeholder 2"/>
          <p:cNvSpPr>
            <a:spLocks noGrp="1"/>
          </p:cNvSpPr>
          <p:nvPr>
            <p:ph idx="1"/>
          </p:nvPr>
        </p:nvSpPr>
        <p:spPr/>
        <p:txBody>
          <a:bodyPr/>
          <a:lstStyle/>
          <a:p>
            <a:r>
              <a:rPr lang="en-US" dirty="0" smtClean="0"/>
              <a:t>What </a:t>
            </a:r>
            <a:r>
              <a:rPr lang="en-US" dirty="0" smtClean="0"/>
              <a:t>changes have happened in our system since </a:t>
            </a:r>
            <a:r>
              <a:rPr lang="en-US" dirty="0" smtClean="0"/>
              <a:t>then?</a:t>
            </a:r>
          </a:p>
          <a:p>
            <a:r>
              <a:rPr lang="en-US" dirty="0" smtClean="0"/>
              <a:t>What </a:t>
            </a:r>
            <a:r>
              <a:rPr lang="en-US" dirty="0" smtClean="0"/>
              <a:t>significant changes have happened in </a:t>
            </a:r>
            <a:r>
              <a:rPr lang="en-US" dirty="0" smtClean="0">
                <a:solidFill>
                  <a:schemeClr val="accent1"/>
                </a:solidFill>
              </a:rPr>
              <a:t>just the last academic year</a:t>
            </a:r>
            <a:r>
              <a:rPr lang="en-US" dirty="0" smtClean="0"/>
              <a:t>?</a:t>
            </a:r>
            <a:endParaRPr lang="en-US" dirty="0"/>
          </a:p>
          <a:p>
            <a:r>
              <a:rPr lang="en-US" dirty="0" smtClean="0"/>
              <a:t>What has remained the same?</a:t>
            </a:r>
          </a:p>
          <a:p>
            <a:r>
              <a:rPr lang="en-US" dirty="0" smtClean="0"/>
              <a:t>What opportunities should we be looking towards?</a:t>
            </a:r>
          </a:p>
          <a:p>
            <a:pPr marL="0" indent="0">
              <a:buNone/>
            </a:pPr>
            <a:endParaRPr lang="en-US" dirty="0"/>
          </a:p>
          <a:p>
            <a:pPr marL="0" indent="0">
              <a:buNone/>
            </a:pPr>
            <a:endParaRPr lang="en-US" dirty="0" smtClean="0"/>
          </a:p>
        </p:txBody>
      </p:sp>
      <p:pic>
        <p:nvPicPr>
          <p:cNvPr id="5122" name="Picture 2" descr="Image result for change"/>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838123" y="3712266"/>
            <a:ext cx="4680668" cy="263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3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Interviews </a:t>
            </a:r>
            <a:endParaRPr lang="en-US" dirty="0"/>
          </a:p>
        </p:txBody>
      </p:sp>
      <p:sp>
        <p:nvSpPr>
          <p:cNvPr id="3" name="Content Placeholder 2"/>
          <p:cNvSpPr>
            <a:spLocks noGrp="1"/>
          </p:cNvSpPr>
          <p:nvPr>
            <p:ph idx="1"/>
          </p:nvPr>
        </p:nvSpPr>
        <p:spPr>
          <a:xfrm>
            <a:off x="609600" y="1600200"/>
            <a:ext cx="10379103" cy="4876800"/>
          </a:xfrm>
        </p:spPr>
        <p:txBody>
          <a:bodyPr>
            <a:normAutofit/>
          </a:bodyPr>
          <a:lstStyle/>
          <a:p>
            <a:pPr marL="0" indent="0">
              <a:buNone/>
            </a:pPr>
            <a:r>
              <a:rPr lang="en-US" dirty="0"/>
              <a:t>Gaining Empathy (Part 1)</a:t>
            </a:r>
          </a:p>
          <a:p>
            <a:pPr marL="0" indent="0">
              <a:buNone/>
            </a:pPr>
            <a:r>
              <a:rPr lang="en-US" dirty="0" smtClean="0"/>
              <a:t>First think about your own journey to senate leadership, then interview a partner:</a:t>
            </a:r>
          </a:p>
          <a:p>
            <a:r>
              <a:rPr lang="en-US" dirty="0" smtClean="0"/>
              <a:t>What has brought you to senate leadership?</a:t>
            </a:r>
          </a:p>
          <a:p>
            <a:r>
              <a:rPr lang="en-US" dirty="0" smtClean="0"/>
              <a:t>What resources did/do you need?</a:t>
            </a:r>
          </a:p>
          <a:p>
            <a:r>
              <a:rPr lang="en-US" dirty="0" smtClean="0"/>
              <a:t>Who do you work with?</a:t>
            </a:r>
          </a:p>
          <a:p>
            <a:pPr marL="0" indent="0">
              <a:buNone/>
            </a:pPr>
            <a:endParaRPr lang="en-US" dirty="0" smtClean="0"/>
          </a:p>
          <a:p>
            <a:pPr marL="0" indent="0">
              <a:buNone/>
            </a:pPr>
            <a:r>
              <a:rPr lang="en-US" dirty="0"/>
              <a:t>Digging Deeper (Part 2</a:t>
            </a:r>
            <a:r>
              <a:rPr lang="en-US" dirty="0" smtClean="0"/>
              <a:t>)</a:t>
            </a:r>
          </a:p>
          <a:p>
            <a:r>
              <a:rPr lang="en-US" dirty="0"/>
              <a:t>Try to dig for stories, feelings and </a:t>
            </a:r>
            <a:r>
              <a:rPr lang="en-US" dirty="0" smtClean="0"/>
              <a:t>emotion.</a:t>
            </a:r>
            <a:endParaRPr lang="en-US" dirty="0"/>
          </a:p>
          <a:p>
            <a:r>
              <a:rPr lang="en-US" dirty="0" smtClean="0"/>
              <a:t>What do you value as a leader?</a:t>
            </a:r>
          </a:p>
          <a:p>
            <a:r>
              <a:rPr lang="en-US" dirty="0" smtClean="0"/>
              <a:t>Ask </a:t>
            </a:r>
            <a:r>
              <a:rPr lang="en-US" dirty="0"/>
              <a:t>‘Why?’ </a:t>
            </a:r>
            <a:r>
              <a:rPr lang="en-US" dirty="0" smtClean="0"/>
              <a:t>often.</a:t>
            </a:r>
          </a:p>
          <a:p>
            <a:endParaRPr lang="en-US" dirty="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741095644"/>
              </p:ext>
            </p:extLst>
          </p:nvPr>
        </p:nvGraphicFramePr>
        <p:xfrm>
          <a:off x="6973293" y="2969691"/>
          <a:ext cx="4784552" cy="3507309"/>
        </p:xfrm>
        <a:graphic>
          <a:graphicData uri="http://schemas.openxmlformats.org/drawingml/2006/table">
            <a:tbl>
              <a:tblPr firstRow="1" firstCol="1" bandRow="1">
                <a:tableStyleId>{5940675A-B579-460E-94D1-54222C63F5DA}</a:tableStyleId>
              </a:tblPr>
              <a:tblGrid>
                <a:gridCol w="2392276">
                  <a:extLst>
                    <a:ext uri="{9D8B030D-6E8A-4147-A177-3AD203B41FA5}">
                      <a16:colId xmlns:a16="http://schemas.microsoft.com/office/drawing/2014/main" val="1490631426"/>
                    </a:ext>
                  </a:extLst>
                </a:gridCol>
                <a:gridCol w="2392276">
                  <a:extLst>
                    <a:ext uri="{9D8B030D-6E8A-4147-A177-3AD203B41FA5}">
                      <a16:colId xmlns:a16="http://schemas.microsoft.com/office/drawing/2014/main" val="3158083441"/>
                    </a:ext>
                  </a:extLst>
                </a:gridCol>
              </a:tblGrid>
              <a:tr h="235490">
                <a:tc>
                  <a:txBody>
                    <a:bodyPr/>
                    <a:lstStyle/>
                    <a:p>
                      <a:pPr marL="0" marR="0">
                        <a:spcBef>
                          <a:spcPts val="0"/>
                        </a:spcBef>
                        <a:spcAft>
                          <a:spcPts val="0"/>
                        </a:spcAft>
                      </a:pPr>
                      <a:r>
                        <a:rPr lang="en-US" sz="1800" dirty="0">
                          <a:effectLst/>
                        </a:rPr>
                        <a:t>1 Interview</a:t>
                      </a:r>
                      <a:endParaRPr lang="en-US" sz="1100" dirty="0">
                        <a:effectLst/>
                        <a:latin typeface="Candara" panose="020E0502030303020204" pitchFamily="34" charset="0"/>
                        <a:ea typeface="Times New Roman" panose="02020603050405020304" pitchFamily="18" charset="0"/>
                        <a:cs typeface="Times New Roman" panose="02020603050405020304" pitchFamily="18" charset="0"/>
                      </a:endParaRPr>
                    </a:p>
                  </a:txBody>
                  <a:tcPr marL="63138" marR="63138" marT="0" marB="0"/>
                </a:tc>
                <a:tc>
                  <a:txBody>
                    <a:bodyPr/>
                    <a:lstStyle/>
                    <a:p>
                      <a:pPr marL="0" marR="0">
                        <a:spcBef>
                          <a:spcPts val="0"/>
                        </a:spcBef>
                        <a:spcAft>
                          <a:spcPts val="0"/>
                        </a:spcAft>
                      </a:pPr>
                      <a:r>
                        <a:rPr lang="en-US" sz="1800">
                          <a:effectLst/>
                        </a:rPr>
                        <a:t>2 Dig Deeper</a:t>
                      </a:r>
                      <a:endParaRPr lang="en-US" sz="1100">
                        <a:effectLst/>
                        <a:latin typeface="Candara" panose="020E0502030303020204" pitchFamily="34" charset="0"/>
                        <a:ea typeface="Times New Roman" panose="02020603050405020304" pitchFamily="18" charset="0"/>
                        <a:cs typeface="Times New Roman" panose="02020603050405020304" pitchFamily="18" charset="0"/>
                      </a:endParaRPr>
                    </a:p>
                  </a:txBody>
                  <a:tcPr marL="63138" marR="63138" marT="0" marB="0"/>
                </a:tc>
                <a:extLst>
                  <a:ext uri="{0D108BD9-81ED-4DB2-BD59-A6C34878D82A}">
                    <a16:rowId xmlns:a16="http://schemas.microsoft.com/office/drawing/2014/main" val="998666217"/>
                  </a:ext>
                </a:extLst>
              </a:tr>
              <a:tr h="117745">
                <a:tc>
                  <a:txBody>
                    <a:bodyPr/>
                    <a:lstStyle/>
                    <a:p>
                      <a:pPr marL="0" marR="0">
                        <a:spcBef>
                          <a:spcPts val="0"/>
                        </a:spcBef>
                        <a:spcAft>
                          <a:spcPts val="0"/>
                        </a:spcAft>
                      </a:pPr>
                      <a:r>
                        <a:rPr lang="en-US" sz="900">
                          <a:effectLst/>
                        </a:rPr>
                        <a:t>8 min (2 sessions x 4 min each)</a:t>
                      </a:r>
                      <a:endParaRPr lang="en-US" sz="1100">
                        <a:effectLst/>
                        <a:latin typeface="Candara" panose="020E0502030303020204" pitchFamily="34" charset="0"/>
                        <a:ea typeface="Times New Roman" panose="02020603050405020304" pitchFamily="18" charset="0"/>
                        <a:cs typeface="Times New Roman" panose="02020603050405020304" pitchFamily="18" charset="0"/>
                      </a:endParaRPr>
                    </a:p>
                  </a:txBody>
                  <a:tcPr marL="63138" marR="63138" marT="0" marB="0"/>
                </a:tc>
                <a:tc>
                  <a:txBody>
                    <a:bodyPr/>
                    <a:lstStyle/>
                    <a:p>
                      <a:pPr marL="0" marR="0">
                        <a:spcBef>
                          <a:spcPts val="0"/>
                        </a:spcBef>
                        <a:spcAft>
                          <a:spcPts val="0"/>
                        </a:spcAft>
                      </a:pPr>
                      <a:r>
                        <a:rPr lang="en-US" sz="900">
                          <a:effectLst/>
                        </a:rPr>
                        <a:t>8 min (2 sessions x 4 minutes each)</a:t>
                      </a:r>
                      <a:endParaRPr lang="en-US" sz="1100">
                        <a:effectLst/>
                        <a:latin typeface="Candara" panose="020E0502030303020204" pitchFamily="34" charset="0"/>
                        <a:ea typeface="Times New Roman" panose="02020603050405020304" pitchFamily="18" charset="0"/>
                        <a:cs typeface="Times New Roman" panose="02020603050405020304" pitchFamily="18" charset="0"/>
                      </a:endParaRPr>
                    </a:p>
                  </a:txBody>
                  <a:tcPr marL="63138" marR="63138" marT="0" marB="0"/>
                </a:tc>
                <a:extLst>
                  <a:ext uri="{0D108BD9-81ED-4DB2-BD59-A6C34878D82A}">
                    <a16:rowId xmlns:a16="http://schemas.microsoft.com/office/drawing/2014/main" val="114509619"/>
                  </a:ext>
                </a:extLst>
              </a:tr>
              <a:tr h="2973909">
                <a:tc>
                  <a:txBody>
                    <a:bodyPr/>
                    <a:lstStyle/>
                    <a:p>
                      <a:pPr marL="0" marR="0">
                        <a:spcBef>
                          <a:spcPts val="0"/>
                        </a:spcBef>
                        <a:spcAft>
                          <a:spcPts val="0"/>
                        </a:spcAft>
                      </a:pPr>
                      <a:r>
                        <a:rPr lang="en-US" sz="1100" dirty="0">
                          <a:effectLst/>
                        </a:rPr>
                        <a:t>Notes from your first interview</a:t>
                      </a:r>
                      <a:endParaRPr lang="en-US" sz="1100" dirty="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endParaRPr>
                    </a:p>
                  </a:txBody>
                  <a:tcPr marL="63138" marR="63138" marT="0" marB="0"/>
                </a:tc>
                <a:tc>
                  <a:txBody>
                    <a:bodyPr/>
                    <a:lstStyle/>
                    <a:p>
                      <a:pPr marL="0" marR="0">
                        <a:spcBef>
                          <a:spcPts val="0"/>
                        </a:spcBef>
                        <a:spcAft>
                          <a:spcPts val="0"/>
                        </a:spcAft>
                      </a:pPr>
                      <a:r>
                        <a:rPr lang="en-US" sz="1100" dirty="0">
                          <a:effectLst/>
                        </a:rPr>
                        <a:t>Notes from your second interview</a:t>
                      </a:r>
                      <a:endParaRPr lang="en-US" sz="1100" dirty="0">
                        <a:effectLst/>
                        <a:latin typeface="Candara" panose="020E0502030303020204" pitchFamily="34" charset="0"/>
                        <a:ea typeface="Times New Roman" panose="02020603050405020304" pitchFamily="18" charset="0"/>
                        <a:cs typeface="Times New Roman" panose="02020603050405020304" pitchFamily="18" charset="0"/>
                      </a:endParaRPr>
                    </a:p>
                  </a:txBody>
                  <a:tcPr marL="63138" marR="63138" marT="0" marB="0"/>
                </a:tc>
                <a:extLst>
                  <a:ext uri="{0D108BD9-81ED-4DB2-BD59-A6C34878D82A}">
                    <a16:rowId xmlns:a16="http://schemas.microsoft.com/office/drawing/2014/main" val="2496311876"/>
                  </a:ext>
                </a:extLst>
              </a:tr>
              <a:tr h="104662">
                <a:tc>
                  <a:txBody>
                    <a:bodyPr/>
                    <a:lstStyle/>
                    <a:p>
                      <a:pPr marL="0" marR="0" algn="r">
                        <a:spcBef>
                          <a:spcPts val="0"/>
                        </a:spcBef>
                        <a:spcAft>
                          <a:spcPts val="0"/>
                        </a:spcAft>
                      </a:pPr>
                      <a:r>
                        <a:rPr lang="en-US" sz="800">
                          <a:effectLst/>
                        </a:rPr>
                        <a:t>Switch roles &amp; repeat interview</a:t>
                      </a:r>
                      <a:endParaRPr lang="en-US" sz="1100">
                        <a:effectLst/>
                        <a:latin typeface="Candara" panose="020E0502030303020204" pitchFamily="34" charset="0"/>
                        <a:ea typeface="Times New Roman" panose="02020603050405020304" pitchFamily="18" charset="0"/>
                        <a:cs typeface="Times New Roman" panose="02020603050405020304" pitchFamily="18" charset="0"/>
                      </a:endParaRPr>
                    </a:p>
                  </a:txBody>
                  <a:tcPr marL="63138" marR="63138" marT="0" marB="0"/>
                </a:tc>
                <a:tc>
                  <a:txBody>
                    <a:bodyPr/>
                    <a:lstStyle/>
                    <a:p>
                      <a:pPr marL="0" marR="0" algn="r">
                        <a:spcBef>
                          <a:spcPts val="0"/>
                        </a:spcBef>
                        <a:spcAft>
                          <a:spcPts val="0"/>
                        </a:spcAft>
                      </a:pPr>
                      <a:r>
                        <a:rPr lang="en-US" sz="800" dirty="0">
                          <a:effectLst/>
                        </a:rPr>
                        <a:t>Switch roles and &amp; repeat interview</a:t>
                      </a:r>
                      <a:endParaRPr lang="en-US" sz="1100" dirty="0">
                        <a:effectLst/>
                        <a:latin typeface="Candara" panose="020E0502030303020204" pitchFamily="34" charset="0"/>
                        <a:ea typeface="Times New Roman" panose="02020603050405020304" pitchFamily="18" charset="0"/>
                        <a:cs typeface="Times New Roman" panose="02020603050405020304" pitchFamily="18" charset="0"/>
                      </a:endParaRPr>
                    </a:p>
                  </a:txBody>
                  <a:tcPr marL="63138" marR="63138" marT="0" marB="0"/>
                </a:tc>
                <a:extLst>
                  <a:ext uri="{0D108BD9-81ED-4DB2-BD59-A6C34878D82A}">
                    <a16:rowId xmlns:a16="http://schemas.microsoft.com/office/drawing/2014/main" val="2333402696"/>
                  </a:ext>
                </a:extLst>
              </a:tr>
            </a:tbl>
          </a:graphicData>
        </a:graphic>
      </p:graphicFrame>
      <p:sp>
        <p:nvSpPr>
          <p:cNvPr id="5" name="Hexagon 4"/>
          <p:cNvSpPr/>
          <p:nvPr/>
        </p:nvSpPr>
        <p:spPr>
          <a:xfrm>
            <a:off x="8635117" y="3927944"/>
            <a:ext cx="1810245" cy="1470993"/>
          </a:xfrm>
          <a:prstGeom prst="hexagon">
            <a:avLst/>
          </a:prstGeom>
          <a:solidFill>
            <a:srgbClr val="159EDB"/>
          </a:solidFill>
          <a:ln>
            <a:solidFill>
              <a:srgbClr val="159E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Empathize</a:t>
            </a:r>
            <a:endParaRPr lang="en-US" sz="1600" b="1" dirty="0"/>
          </a:p>
        </p:txBody>
      </p:sp>
    </p:spTree>
    <p:extLst>
      <p:ext uri="{BB962C8B-B14F-4D97-AF65-F5344CB8AC3E}">
        <p14:creationId xmlns:p14="http://schemas.microsoft.com/office/powerpoint/2010/main" val="134141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Reframe &amp; Define</a:t>
            </a:r>
            <a:endParaRPr lang="en-US" dirty="0"/>
          </a:p>
        </p:txBody>
      </p:sp>
      <p:sp>
        <p:nvSpPr>
          <p:cNvPr id="3" name="Content Placeholder 2"/>
          <p:cNvSpPr>
            <a:spLocks noGrp="1"/>
          </p:cNvSpPr>
          <p:nvPr>
            <p:ph idx="1"/>
          </p:nvPr>
        </p:nvSpPr>
        <p:spPr>
          <a:xfrm>
            <a:off x="609600" y="1600200"/>
            <a:ext cx="5997934" cy="4876800"/>
          </a:xfrm>
        </p:spPr>
        <p:txBody>
          <a:bodyPr/>
          <a:lstStyle/>
          <a:p>
            <a:pPr marL="0" indent="0">
              <a:buNone/>
            </a:pPr>
            <a:r>
              <a:rPr lang="en-US" dirty="0" smtClean="0"/>
              <a:t>Capture Findings</a:t>
            </a:r>
          </a:p>
          <a:p>
            <a:r>
              <a:rPr lang="en-US" dirty="0" smtClean="0"/>
              <a:t>Try to synthesize your learning into a few ‘needs’ you discovered, and few ‘insights’ you find interesting.</a:t>
            </a:r>
          </a:p>
          <a:p>
            <a:r>
              <a:rPr lang="en-US" dirty="0" smtClean="0"/>
              <a:t>Needs should be verbs.</a:t>
            </a:r>
          </a:p>
          <a:p>
            <a:r>
              <a:rPr lang="en-US" dirty="0" smtClean="0"/>
              <a:t>Insights are discoveries. </a:t>
            </a:r>
          </a:p>
          <a:p>
            <a:pPr marL="0" indent="0">
              <a:buNone/>
            </a:pP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302136321"/>
              </p:ext>
            </p:extLst>
          </p:nvPr>
        </p:nvGraphicFramePr>
        <p:xfrm>
          <a:off x="6543922" y="1578334"/>
          <a:ext cx="5234607" cy="4751796"/>
        </p:xfrm>
        <a:graphic>
          <a:graphicData uri="http://schemas.openxmlformats.org/drawingml/2006/table">
            <a:tbl>
              <a:tblPr firstRow="1" firstCol="1" bandRow="1">
                <a:tableStyleId>{5940675A-B579-460E-94D1-54222C63F5DA}</a:tableStyleId>
              </a:tblPr>
              <a:tblGrid>
                <a:gridCol w="5234607">
                  <a:extLst>
                    <a:ext uri="{9D8B030D-6E8A-4147-A177-3AD203B41FA5}">
                      <a16:colId xmlns:a16="http://schemas.microsoft.com/office/drawing/2014/main" val="3510075076"/>
                    </a:ext>
                  </a:extLst>
                </a:gridCol>
              </a:tblGrid>
              <a:tr h="571467">
                <a:tc>
                  <a:txBody>
                    <a:bodyPr/>
                    <a:lstStyle/>
                    <a:p>
                      <a:pPr marL="0" marR="0">
                        <a:spcBef>
                          <a:spcPts val="0"/>
                        </a:spcBef>
                        <a:spcAft>
                          <a:spcPts val="0"/>
                        </a:spcAft>
                      </a:pPr>
                      <a:r>
                        <a:rPr lang="en-US" sz="1800" dirty="0">
                          <a:effectLst/>
                        </a:rPr>
                        <a:t>3 Capture Findings</a:t>
                      </a:r>
                      <a:endParaRPr lang="en-US" sz="1100" dirty="0">
                        <a:effectLst/>
                        <a:latin typeface="Candara" panose="020E0502030303020204" pitchFamily="34" charset="0"/>
                        <a:ea typeface="Times New Roman" panose="02020603050405020304" pitchFamily="18" charset="0"/>
                        <a:cs typeface="Times New Roman" panose="02020603050405020304" pitchFamily="18" charset="0"/>
                      </a:endParaRPr>
                    </a:p>
                  </a:txBody>
                  <a:tcPr marL="63138" marR="631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74024704"/>
                  </a:ext>
                </a:extLst>
              </a:tr>
              <a:tr h="142867">
                <a:tc>
                  <a:txBody>
                    <a:bodyPr/>
                    <a:lstStyle/>
                    <a:p>
                      <a:pPr marL="0" marR="0">
                        <a:spcBef>
                          <a:spcPts val="0"/>
                        </a:spcBef>
                        <a:spcAft>
                          <a:spcPts val="0"/>
                        </a:spcAft>
                      </a:pPr>
                      <a:r>
                        <a:rPr lang="en-US" sz="900" dirty="0">
                          <a:effectLst/>
                        </a:rPr>
                        <a:t>3 min</a:t>
                      </a:r>
                      <a:endParaRPr lang="en-US" sz="1100" dirty="0">
                        <a:effectLst/>
                        <a:latin typeface="Candara" panose="020E0502030303020204" pitchFamily="34" charset="0"/>
                        <a:ea typeface="Times New Roman" panose="02020603050405020304" pitchFamily="18" charset="0"/>
                        <a:cs typeface="Times New Roman" panose="02020603050405020304" pitchFamily="18" charset="0"/>
                      </a:endParaRPr>
                    </a:p>
                  </a:txBody>
                  <a:tcPr marL="63138" marR="631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8418095"/>
                  </a:ext>
                </a:extLst>
              </a:tr>
              <a:tr h="3869822">
                <a:tc>
                  <a:txBody>
                    <a:bodyPr/>
                    <a:lstStyle/>
                    <a:p>
                      <a:pPr marL="0" marR="0">
                        <a:spcBef>
                          <a:spcPts val="0"/>
                        </a:spcBef>
                        <a:spcAft>
                          <a:spcPts val="0"/>
                        </a:spcAft>
                      </a:pPr>
                      <a:r>
                        <a:rPr lang="en-US" sz="1300" dirty="0">
                          <a:effectLst/>
                        </a:rPr>
                        <a:t>Needs –what are they trying to accomplish*</a:t>
                      </a:r>
                      <a:r>
                        <a:rPr lang="en-US" sz="1100" dirty="0">
                          <a:effectLst/>
                        </a:rPr>
                        <a:t/>
                      </a:r>
                      <a:br>
                        <a:rPr lang="en-US" sz="1100" dirty="0">
                          <a:effectLst/>
                        </a:rPr>
                      </a:br>
                      <a:r>
                        <a:rPr lang="en-US" sz="1100" dirty="0">
                          <a:effectLst/>
                        </a:rPr>
                        <a:t>*use verbs</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300" dirty="0" smtClean="0">
                          <a:effectLst/>
                        </a:rPr>
                        <a:t>Insights </a:t>
                      </a:r>
                      <a:r>
                        <a:rPr lang="en-US" sz="1300" dirty="0">
                          <a:effectLst/>
                        </a:rPr>
                        <a:t>–new learnings about your partner’s feelings/view to leverage in your </a:t>
                      </a:r>
                      <a:r>
                        <a:rPr lang="en-US" sz="1300" dirty="0" smtClean="0">
                          <a:effectLst/>
                        </a:rPr>
                        <a:t>creation*</a:t>
                      </a:r>
                      <a:r>
                        <a:rPr lang="en-US" sz="1100" dirty="0">
                          <a:effectLst/>
                        </a:rPr>
                        <a:t/>
                      </a:r>
                      <a:br>
                        <a:rPr lang="en-US" sz="1100" dirty="0">
                          <a:effectLst/>
                        </a:rPr>
                      </a:br>
                      <a:r>
                        <a:rPr lang="en-US" sz="1100" dirty="0">
                          <a:effectLst/>
                        </a:rPr>
                        <a:t>*make inferences from what you heard</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endParaRPr lang="en-US" sz="1100" dirty="0">
                        <a:effectLst/>
                        <a:latin typeface="Candara" panose="020E0502030303020204" pitchFamily="34" charset="0"/>
                        <a:ea typeface="Times New Roman" panose="02020603050405020304" pitchFamily="18" charset="0"/>
                        <a:cs typeface="Times New Roman" panose="02020603050405020304" pitchFamily="18" charset="0"/>
                      </a:endParaRPr>
                    </a:p>
                  </a:txBody>
                  <a:tcPr marL="63138" marR="63138"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85354635"/>
                  </a:ext>
                </a:extLst>
              </a:tr>
              <a:tr h="126993">
                <a:tc>
                  <a:txBody>
                    <a:bodyPr/>
                    <a:lstStyle/>
                    <a:p>
                      <a:pPr marL="0" marR="0" algn="r">
                        <a:spcBef>
                          <a:spcPts val="0"/>
                        </a:spcBef>
                        <a:spcAft>
                          <a:spcPts val="0"/>
                        </a:spcAft>
                      </a:pPr>
                      <a:endParaRPr lang="en-US" sz="1100" dirty="0">
                        <a:effectLst/>
                        <a:latin typeface="Candara" panose="020E0502030303020204" pitchFamily="34" charset="0"/>
                        <a:ea typeface="Times New Roman" panose="02020603050405020304" pitchFamily="18" charset="0"/>
                        <a:cs typeface="Times New Roman" panose="02020603050405020304" pitchFamily="18" charset="0"/>
                      </a:endParaRPr>
                    </a:p>
                  </a:txBody>
                  <a:tcPr marL="63138" marR="63138" marT="0" marB="0"/>
                </a:tc>
                <a:extLst>
                  <a:ext uri="{0D108BD9-81ED-4DB2-BD59-A6C34878D82A}">
                    <a16:rowId xmlns:a16="http://schemas.microsoft.com/office/drawing/2014/main" val="221686385"/>
                  </a:ext>
                </a:extLst>
              </a:tr>
            </a:tbl>
          </a:graphicData>
        </a:graphic>
      </p:graphicFrame>
      <p:sp>
        <p:nvSpPr>
          <p:cNvPr id="13" name="Hexagon 12"/>
          <p:cNvSpPr/>
          <p:nvPr/>
        </p:nvSpPr>
        <p:spPr>
          <a:xfrm>
            <a:off x="5844207" y="3061915"/>
            <a:ext cx="1555805" cy="1416778"/>
          </a:xfrm>
          <a:prstGeom prst="hex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Define</a:t>
            </a:r>
            <a:endParaRPr lang="en-US" b="1" dirty="0"/>
          </a:p>
        </p:txBody>
      </p:sp>
    </p:spTree>
    <p:extLst>
      <p:ext uri="{BB962C8B-B14F-4D97-AF65-F5344CB8AC3E}">
        <p14:creationId xmlns:p14="http://schemas.microsoft.com/office/powerpoint/2010/main" val="2416770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does the Future look like?</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769509836"/>
              </p:ext>
            </p:extLst>
          </p:nvPr>
        </p:nvGraphicFramePr>
        <p:xfrm>
          <a:off x="609600" y="1673225"/>
          <a:ext cx="5528807" cy="4584156"/>
        </p:xfrm>
        <a:graphic>
          <a:graphicData uri="http://schemas.openxmlformats.org/drawingml/2006/table">
            <a:tbl>
              <a:tblPr firstRow="1" firstCol="1" bandRow="1">
                <a:tableStyleId>{5940675A-B579-460E-94D1-54222C63F5DA}</a:tableStyleId>
              </a:tblPr>
              <a:tblGrid>
                <a:gridCol w="5528807">
                  <a:extLst>
                    <a:ext uri="{9D8B030D-6E8A-4147-A177-3AD203B41FA5}">
                      <a16:colId xmlns:a16="http://schemas.microsoft.com/office/drawing/2014/main" val="1133131552"/>
                    </a:ext>
                  </a:extLst>
                </a:gridCol>
              </a:tblGrid>
              <a:tr h="571467">
                <a:tc>
                  <a:txBody>
                    <a:bodyPr/>
                    <a:lstStyle/>
                    <a:p>
                      <a:pPr marL="0" marR="0">
                        <a:spcBef>
                          <a:spcPts val="0"/>
                        </a:spcBef>
                        <a:spcAft>
                          <a:spcPts val="0"/>
                        </a:spcAft>
                      </a:pPr>
                      <a:r>
                        <a:rPr lang="en-US" sz="1800" dirty="0">
                          <a:effectLst/>
                        </a:rPr>
                        <a:t>4 </a:t>
                      </a:r>
                      <a:r>
                        <a:rPr lang="en-US" sz="1800" dirty="0" smtClean="0">
                          <a:effectLst/>
                        </a:rPr>
                        <a:t>What’s does the future look like?</a:t>
                      </a:r>
                      <a:endParaRPr lang="en-US" sz="1100" dirty="0">
                        <a:effectLst/>
                        <a:latin typeface="Candara" panose="020E0502030303020204" pitchFamily="34" charset="0"/>
                        <a:ea typeface="Times New Roman" panose="02020603050405020304" pitchFamily="18" charset="0"/>
                        <a:cs typeface="Times New Roman" panose="02020603050405020304" pitchFamily="18" charset="0"/>
                      </a:endParaRPr>
                    </a:p>
                  </a:txBody>
                  <a:tcPr marL="78020" marR="780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65914538"/>
                  </a:ext>
                </a:extLst>
              </a:tr>
              <a:tr h="142867">
                <a:tc>
                  <a:txBody>
                    <a:bodyPr/>
                    <a:lstStyle/>
                    <a:p>
                      <a:pPr marL="0" marR="0">
                        <a:spcBef>
                          <a:spcPts val="0"/>
                        </a:spcBef>
                        <a:spcAft>
                          <a:spcPts val="0"/>
                        </a:spcAft>
                      </a:pPr>
                      <a:r>
                        <a:rPr lang="en-US" sz="900" dirty="0">
                          <a:effectLst/>
                        </a:rPr>
                        <a:t>3 min</a:t>
                      </a:r>
                      <a:endParaRPr lang="en-US" sz="1100" dirty="0">
                        <a:effectLst/>
                        <a:latin typeface="Candara" panose="020E0502030303020204" pitchFamily="34" charset="0"/>
                        <a:ea typeface="Times New Roman" panose="02020603050405020304" pitchFamily="18" charset="0"/>
                        <a:cs typeface="Times New Roman" panose="02020603050405020304" pitchFamily="18" charset="0"/>
                      </a:endParaRPr>
                    </a:p>
                  </a:txBody>
                  <a:tcPr marL="78020" marR="780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5434862"/>
                  </a:ext>
                </a:extLst>
              </a:tr>
              <a:tr h="3869822">
                <a:tc>
                  <a:txBody>
                    <a:bodyPr/>
                    <a:lstStyle/>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r>
                        <a:rPr lang="en-US" sz="1100" dirty="0" smtClean="0">
                          <a:effectLst/>
                        </a:rPr>
                        <a:t>_______________________________________________________________</a:t>
                      </a:r>
                      <a:endParaRPr lang="en-US" sz="1100" dirty="0">
                        <a:effectLst/>
                      </a:endParaRPr>
                    </a:p>
                    <a:p>
                      <a:pPr marL="0" marR="0">
                        <a:spcBef>
                          <a:spcPts val="0"/>
                        </a:spcBef>
                        <a:spcAft>
                          <a:spcPts val="0"/>
                        </a:spcAft>
                      </a:pPr>
                      <a:r>
                        <a:rPr lang="en-US" sz="1100" dirty="0">
                          <a:effectLst/>
                        </a:rPr>
                        <a:t>                                           Name</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needs a way to    </a:t>
                      </a:r>
                      <a:endParaRPr lang="en-US" sz="1100" dirty="0" smtClean="0">
                        <a:effectLst/>
                      </a:endParaRPr>
                    </a:p>
                    <a:p>
                      <a:pPr marL="0" marR="0">
                        <a:spcBef>
                          <a:spcPts val="0"/>
                        </a:spcBef>
                        <a:spcAft>
                          <a:spcPts val="0"/>
                        </a:spcAft>
                      </a:pPr>
                      <a:endParaRPr lang="en-US" sz="1100" dirty="0" smtClean="0">
                        <a:effectLst/>
                      </a:endParaRPr>
                    </a:p>
                    <a:p>
                      <a:pPr marL="0" marR="0">
                        <a:spcBef>
                          <a:spcPts val="0"/>
                        </a:spcBef>
                        <a:spcAft>
                          <a:spcPts val="0"/>
                        </a:spcAft>
                      </a:pPr>
                      <a:r>
                        <a:rPr lang="en-US" sz="1100" dirty="0" smtClean="0">
                          <a:effectLst/>
                        </a:rPr>
                        <a:t>_________________________________________________________________.</a:t>
                      </a:r>
                      <a:endParaRPr lang="en-US" sz="1100" dirty="0">
                        <a:effectLst/>
                      </a:endParaRPr>
                    </a:p>
                    <a:p>
                      <a:pPr marL="0" marR="0">
                        <a:spcBef>
                          <a:spcPts val="0"/>
                        </a:spcBef>
                        <a:spcAft>
                          <a:spcPts val="0"/>
                        </a:spcAft>
                      </a:pPr>
                      <a:r>
                        <a:rPr lang="en-US" sz="1100" dirty="0">
                          <a:effectLst/>
                        </a:rPr>
                        <a:t>                                       </a:t>
                      </a:r>
                      <a:r>
                        <a:rPr lang="en-US" sz="1100" dirty="0" smtClean="0">
                          <a:effectLst/>
                        </a:rPr>
                        <a:t> </a:t>
                      </a:r>
                      <a:r>
                        <a:rPr lang="en-US" sz="1100" dirty="0" smtClean="0">
                          <a:effectLst/>
                        </a:rPr>
                        <a:t>his/her/their</a:t>
                      </a:r>
                      <a:r>
                        <a:rPr lang="en-US" sz="1100" baseline="0" dirty="0" smtClean="0">
                          <a:effectLst/>
                        </a:rPr>
                        <a:t> </a:t>
                      </a:r>
                      <a:r>
                        <a:rPr lang="en-US" sz="1100" dirty="0" smtClean="0">
                          <a:effectLst/>
                        </a:rPr>
                        <a:t>need</a:t>
                      </a:r>
                      <a:endParaRPr lang="en-US" sz="1100" dirty="0">
                        <a:effectLst/>
                      </a:endParaRP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Unexpectedly, in </a:t>
                      </a:r>
                      <a:r>
                        <a:rPr lang="en-US" sz="1100" dirty="0" smtClean="0">
                          <a:effectLst/>
                        </a:rPr>
                        <a:t>his/her/their </a:t>
                      </a:r>
                      <a:r>
                        <a:rPr lang="en-US" sz="1100" dirty="0">
                          <a:effectLst/>
                        </a:rPr>
                        <a:t>world,</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r>
                        <a:rPr lang="en-US" sz="1100" dirty="0" smtClean="0">
                          <a:effectLst/>
                        </a:rPr>
                        <a:t>_________________________________________________________________</a:t>
                      </a:r>
                      <a:endParaRPr lang="en-US" sz="1100" dirty="0">
                        <a:effectLst/>
                      </a:endParaRPr>
                    </a:p>
                    <a:p>
                      <a:pPr marL="0" marR="0">
                        <a:spcBef>
                          <a:spcPts val="0"/>
                        </a:spcBef>
                        <a:spcAft>
                          <a:spcPts val="0"/>
                        </a:spcAft>
                      </a:pPr>
                      <a:r>
                        <a:rPr lang="en-US" sz="1100" dirty="0">
                          <a:effectLst/>
                        </a:rPr>
                        <a:t>                                             </a:t>
                      </a:r>
                      <a:r>
                        <a:rPr lang="en-US" sz="1100" dirty="0" smtClean="0">
                          <a:effectLst/>
                        </a:rPr>
                        <a:t> </a:t>
                      </a:r>
                      <a:r>
                        <a:rPr lang="en-US" sz="1100" dirty="0">
                          <a:effectLst/>
                        </a:rPr>
                        <a:t>Insight </a:t>
                      </a:r>
                      <a:endParaRPr lang="en-US" sz="1100" b="1" dirty="0">
                        <a:effectLst/>
                        <a:latin typeface="Candara" panose="020E0502030303020204" pitchFamily="34" charset="0"/>
                        <a:ea typeface="Times New Roman" panose="02020603050405020304" pitchFamily="18" charset="0"/>
                        <a:cs typeface="Times New Roman" panose="02020603050405020304" pitchFamily="18" charset="0"/>
                      </a:endParaRPr>
                    </a:p>
                  </a:txBody>
                  <a:tcPr marL="78020" marR="7802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05485056"/>
                  </a:ext>
                </a:extLst>
              </a:tr>
            </a:tbl>
          </a:graphicData>
        </a:graphic>
      </p:graphicFrame>
      <p:sp>
        <p:nvSpPr>
          <p:cNvPr id="6" name="Content Placeholder 5"/>
          <p:cNvSpPr>
            <a:spLocks noGrp="1"/>
          </p:cNvSpPr>
          <p:nvPr>
            <p:ph sz="half" idx="2"/>
          </p:nvPr>
        </p:nvSpPr>
        <p:spPr/>
        <p:txBody>
          <a:bodyPr/>
          <a:lstStyle/>
          <a:p>
            <a:pPr marL="0" indent="0">
              <a:buNone/>
            </a:pPr>
            <a:r>
              <a:rPr lang="en-US" dirty="0"/>
              <a:t>Take a stand with a point-of-view</a:t>
            </a:r>
          </a:p>
          <a:p>
            <a:r>
              <a:rPr lang="en-US" dirty="0" smtClean="0"/>
              <a:t>How do we leave the organization better than we received it?</a:t>
            </a:r>
          </a:p>
          <a:p>
            <a:r>
              <a:rPr lang="en-US" dirty="0" smtClean="0"/>
              <a:t>How do we move the faculty voice forward?</a:t>
            </a:r>
          </a:p>
          <a:p>
            <a:r>
              <a:rPr lang="en-US" dirty="0" smtClean="0"/>
              <a:t>Make </a:t>
            </a:r>
            <a:r>
              <a:rPr lang="en-US" dirty="0"/>
              <a:t>actionable.</a:t>
            </a:r>
          </a:p>
        </p:txBody>
      </p:sp>
      <p:pic>
        <p:nvPicPr>
          <p:cNvPr id="7" name="Picture 6" descr="File:Gnome-stock person.sv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407" y="2472855"/>
            <a:ext cx="833120" cy="833120"/>
          </a:xfrm>
          <a:prstGeom prst="rect">
            <a:avLst/>
          </a:prstGeom>
        </p:spPr>
      </p:pic>
      <p:sp>
        <p:nvSpPr>
          <p:cNvPr id="8" name="Hexagon 7"/>
          <p:cNvSpPr/>
          <p:nvPr/>
        </p:nvSpPr>
        <p:spPr>
          <a:xfrm>
            <a:off x="4540195" y="3650311"/>
            <a:ext cx="1555805" cy="1416778"/>
          </a:xfrm>
          <a:prstGeom prst="hex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Define</a:t>
            </a:r>
            <a:endParaRPr lang="en-US" b="1" dirty="0"/>
          </a:p>
        </p:txBody>
      </p:sp>
    </p:spTree>
    <p:extLst>
      <p:ext uri="{BB962C8B-B14F-4D97-AF65-F5344CB8AC3E}">
        <p14:creationId xmlns:p14="http://schemas.microsoft.com/office/powerpoint/2010/main" val="354808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Ideate – Generate Alternatives</a:t>
            </a:r>
            <a:endParaRPr lang="en-US" dirty="0"/>
          </a:p>
        </p:txBody>
      </p:sp>
      <p:sp>
        <p:nvSpPr>
          <p:cNvPr id="6" name="Content Placeholder 5"/>
          <p:cNvSpPr>
            <a:spLocks noGrp="1"/>
          </p:cNvSpPr>
          <p:nvPr>
            <p:ph idx="1"/>
          </p:nvPr>
        </p:nvSpPr>
        <p:spPr/>
        <p:txBody>
          <a:bodyPr/>
          <a:lstStyle/>
          <a:p>
            <a:pPr marL="0" indent="0">
              <a:buNone/>
            </a:pPr>
            <a:r>
              <a:rPr lang="en-US" dirty="0" smtClean="0"/>
              <a:t>Sketch to Ideate</a:t>
            </a:r>
          </a:p>
          <a:p>
            <a:r>
              <a:rPr lang="en-US" dirty="0" smtClean="0"/>
              <a:t>Go for volume! This is idea generation. Not evaluation.</a:t>
            </a:r>
          </a:p>
          <a:p>
            <a:r>
              <a:rPr lang="en-US" dirty="0" smtClean="0"/>
              <a:t>You don’t have to draw well. Stick figures and squiggly lines are okay! </a:t>
            </a:r>
            <a:r>
              <a:rPr lang="en-US" dirty="0" smtClean="0">
                <a:sym typeface="Wingdings" panose="05000000000000000000" pitchFamily="2" charset="2"/>
              </a:rPr>
              <a:t></a:t>
            </a:r>
          </a:p>
          <a:p>
            <a:pPr marL="0" indent="0">
              <a:buNone/>
            </a:pPr>
            <a:endParaRPr lang="en-US" dirty="0">
              <a:sym typeface="Wingdings" panose="05000000000000000000" pitchFamily="2" charset="2"/>
            </a:endParaRPr>
          </a:p>
        </p:txBody>
      </p:sp>
      <p:graphicFrame>
        <p:nvGraphicFramePr>
          <p:cNvPr id="9" name="Table 8"/>
          <p:cNvGraphicFramePr>
            <a:graphicFrameLocks noGrp="1"/>
          </p:cNvGraphicFramePr>
          <p:nvPr>
            <p:extLst>
              <p:ext uri="{D42A27DB-BD31-4B8C-83A1-F6EECF244321}">
                <p14:modId xmlns:p14="http://schemas.microsoft.com/office/powerpoint/2010/main" val="2620082616"/>
              </p:ext>
            </p:extLst>
          </p:nvPr>
        </p:nvGraphicFramePr>
        <p:xfrm>
          <a:off x="4874150" y="3178371"/>
          <a:ext cx="6909683" cy="3158820"/>
        </p:xfrm>
        <a:graphic>
          <a:graphicData uri="http://schemas.openxmlformats.org/drawingml/2006/table">
            <a:tbl>
              <a:tblPr firstRow="1" firstCol="1" bandRow="1">
                <a:tableStyleId>{5940675A-B579-460E-94D1-54222C63F5DA}</a:tableStyleId>
              </a:tblPr>
              <a:tblGrid>
                <a:gridCol w="6909683">
                  <a:extLst>
                    <a:ext uri="{9D8B030D-6E8A-4147-A177-3AD203B41FA5}">
                      <a16:colId xmlns:a16="http://schemas.microsoft.com/office/drawing/2014/main" val="3122677021"/>
                    </a:ext>
                  </a:extLst>
                </a:gridCol>
              </a:tblGrid>
              <a:tr h="751096">
                <a:tc>
                  <a:txBody>
                    <a:bodyPr/>
                    <a:lstStyle/>
                    <a:p>
                      <a:pPr marL="0" marR="0">
                        <a:spcBef>
                          <a:spcPts val="0"/>
                        </a:spcBef>
                        <a:spcAft>
                          <a:spcPts val="0"/>
                        </a:spcAft>
                      </a:pPr>
                      <a:r>
                        <a:rPr lang="en-US" sz="2000" dirty="0">
                          <a:effectLst/>
                        </a:rPr>
                        <a:t>5 Sketch 3-5 radical ways to meet the </a:t>
                      </a:r>
                      <a:r>
                        <a:rPr lang="en-US" sz="2000" dirty="0" smtClean="0">
                          <a:effectLst/>
                        </a:rPr>
                        <a:t>future direction</a:t>
                      </a:r>
                      <a:endParaRPr lang="en-US" sz="1200" dirty="0">
                        <a:effectLst/>
                        <a:latin typeface="Candara" panose="020E05020303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effectLst/>
                        </a:rPr>
                        <a:t> </a:t>
                      </a:r>
                      <a:endParaRPr lang="en-US" sz="1200" dirty="0">
                        <a:effectLst/>
                        <a:latin typeface="Candara" panose="020E0502030303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9182862"/>
                  </a:ext>
                </a:extLst>
              </a:tr>
              <a:tr h="385607">
                <a:tc>
                  <a:txBody>
                    <a:bodyPr/>
                    <a:lstStyle/>
                    <a:p>
                      <a:pPr marL="0" marR="0">
                        <a:spcBef>
                          <a:spcPts val="0"/>
                        </a:spcBef>
                        <a:spcAft>
                          <a:spcPts val="0"/>
                        </a:spcAft>
                      </a:pPr>
                      <a:r>
                        <a:rPr lang="en-US" sz="1000" dirty="0">
                          <a:effectLst/>
                        </a:rPr>
                        <a:t>5 min</a:t>
                      </a:r>
                      <a:endParaRPr lang="en-US" sz="1200" dirty="0">
                        <a:effectLst/>
                        <a:latin typeface="Candara" panose="020E0502030303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effectLst/>
                        </a:rPr>
                        <a:t> </a:t>
                      </a:r>
                      <a:endParaRPr lang="en-US" sz="1200" dirty="0">
                        <a:effectLst/>
                        <a:latin typeface="Candara" panose="020E0502030303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01478318"/>
                  </a:ext>
                </a:extLst>
              </a:tr>
              <a:tr h="2022117">
                <a:tc>
                  <a:txBody>
                    <a:bodyPr/>
                    <a:lstStyle/>
                    <a:p>
                      <a:pPr marL="0" marR="0">
                        <a:spcBef>
                          <a:spcPts val="0"/>
                        </a:spcBef>
                        <a:spcAft>
                          <a:spcPts val="0"/>
                        </a:spcAft>
                      </a:pPr>
                      <a:r>
                        <a:rPr lang="en-US" sz="1400" dirty="0">
                          <a:effectLst/>
                        </a:rPr>
                        <a:t> </a:t>
                      </a:r>
                      <a:endParaRPr lang="en-US" sz="1200" dirty="0" smtClean="0">
                        <a:effectLst/>
                      </a:endParaRPr>
                    </a:p>
                    <a:p>
                      <a:pPr marL="0" marR="0">
                        <a:spcBef>
                          <a:spcPts val="0"/>
                        </a:spcBef>
                        <a:spcAft>
                          <a:spcPts val="0"/>
                        </a:spcAft>
                      </a:pPr>
                      <a:r>
                        <a:rPr lang="en-US" sz="1400" dirty="0" smtClean="0">
                          <a:effectLst/>
                        </a:rPr>
                        <a:t>______________________________________________</a:t>
                      </a:r>
                      <a:r>
                        <a:rPr lang="en-US" sz="1200" dirty="0">
                          <a:effectLst/>
                        </a:rPr>
                        <a:t/>
                      </a:r>
                      <a:br>
                        <a:rPr lang="en-US" sz="1200" dirty="0">
                          <a:effectLst/>
                        </a:rPr>
                      </a:br>
                      <a:r>
                        <a:rPr lang="en-US" sz="1200" dirty="0">
                          <a:effectLst/>
                        </a:rPr>
                        <a:t>write </a:t>
                      </a:r>
                      <a:r>
                        <a:rPr lang="en-US" sz="1200" dirty="0" smtClean="0">
                          <a:effectLst/>
                        </a:rPr>
                        <a:t>what your</a:t>
                      </a:r>
                      <a:r>
                        <a:rPr lang="en-US" sz="1200" baseline="0" dirty="0" smtClean="0">
                          <a:effectLst/>
                        </a:rPr>
                        <a:t> future looks like </a:t>
                      </a:r>
                      <a:r>
                        <a:rPr lang="en-US" sz="1200" dirty="0" smtClean="0">
                          <a:effectLst/>
                        </a:rPr>
                        <a:t>above, then sketch it below</a:t>
                      </a:r>
                      <a:endParaRPr lang="en-US" sz="1200" dirty="0">
                        <a:effectLst/>
                      </a:endParaRP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endParaRPr lang="en-US" sz="1200" dirty="0">
                        <a:effectLst/>
                        <a:latin typeface="Candara" panose="020E0502030303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22892078"/>
                  </a:ext>
                </a:extLst>
              </a:tr>
            </a:tbl>
          </a:graphicData>
        </a:graphic>
      </p:graphicFrame>
      <p:sp>
        <p:nvSpPr>
          <p:cNvPr id="11" name="Hexagon 10"/>
          <p:cNvSpPr/>
          <p:nvPr/>
        </p:nvSpPr>
        <p:spPr>
          <a:xfrm>
            <a:off x="3503078" y="4757781"/>
            <a:ext cx="1555805" cy="1416778"/>
          </a:xfrm>
          <a:prstGeom prst="hexagon">
            <a:avLst/>
          </a:prstGeom>
          <a:solidFill>
            <a:srgbClr val="F7CC6D"/>
          </a:solidFill>
          <a:ln>
            <a:solidFill>
              <a:srgbClr val="F7C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Ideate</a:t>
            </a:r>
            <a:endParaRPr lang="en-US" b="1" dirty="0"/>
          </a:p>
        </p:txBody>
      </p:sp>
    </p:spTree>
    <p:extLst>
      <p:ext uri="{BB962C8B-B14F-4D97-AF65-F5344CB8AC3E}">
        <p14:creationId xmlns:p14="http://schemas.microsoft.com/office/powerpoint/2010/main" val="4254165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CCC">
  <a:themeElements>
    <a:clrScheme name="Custom 5">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0E20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ASCCC" id="{582654A2-8F12-3146-83F7-BD9873F812BA}" vid="{58C9C3D4-CDC4-ED46-994E-B4971180DE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Template>
  <TotalTime>19652</TotalTime>
  <Words>1600</Words>
  <Application>Microsoft Office PowerPoint</Application>
  <PresentationFormat>Widescreen</PresentationFormat>
  <Paragraphs>253</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Candara</vt:lpstr>
      <vt:lpstr>Lato</vt:lpstr>
      <vt:lpstr>Mangal</vt:lpstr>
      <vt:lpstr>Times New Roman</vt:lpstr>
      <vt:lpstr>Wingdings</vt:lpstr>
      <vt:lpstr>ASCCC</vt:lpstr>
      <vt:lpstr>Evaluating Asccc mission and values</vt:lpstr>
      <vt:lpstr>PowerPoint Presentation</vt:lpstr>
      <vt:lpstr>PowerPoint Presentation</vt:lpstr>
      <vt:lpstr>Design Thinking</vt:lpstr>
      <vt:lpstr>Current Mission Statement is over 10-years old.</vt:lpstr>
      <vt:lpstr>Partner Interviews </vt:lpstr>
      <vt:lpstr>Reframe &amp; Define</vt:lpstr>
      <vt:lpstr>What does the Future look like?</vt:lpstr>
      <vt:lpstr>Ideate – Generate Alternatives</vt:lpstr>
      <vt:lpstr>Create</vt:lpstr>
      <vt:lpstr>ASCCC Mission Statement</vt:lpstr>
      <vt:lpstr>PowerPoint Presentation</vt:lpstr>
      <vt:lpstr>Strategic Planning</vt:lpstr>
      <vt:lpstr>Questions?</vt:lpstr>
      <vt:lpstr>ASCCC Values Statement</vt:lpstr>
      <vt:lpstr>ASCCC Inclusivity Statement</vt:lpstr>
      <vt:lpstr>2018-23 Strategic Plan Goals</vt:lpstr>
      <vt:lpstr>ASCCC Strategic Plan Goals &amp; Objectives</vt:lpstr>
      <vt:lpstr>Goal: Assert the faculty voice and leadership in local, state, and national policy conversations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c:title>
  <dc:creator>Paul Setziol</dc:creator>
  <cp:lastModifiedBy>Eikey, Rebecca</cp:lastModifiedBy>
  <cp:revision>281</cp:revision>
  <dcterms:created xsi:type="dcterms:W3CDTF">2015-04-05T18:32:37Z</dcterms:created>
  <dcterms:modified xsi:type="dcterms:W3CDTF">2018-10-30T01:46:10Z</dcterms:modified>
</cp:coreProperties>
</file>