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72" r:id="rId5"/>
    <p:sldId id="264" r:id="rId6"/>
    <p:sldId id="273" r:id="rId7"/>
    <p:sldId id="265" r:id="rId8"/>
    <p:sldId id="267" r:id="rId9"/>
    <p:sldId id="269" r:id="rId10"/>
    <p:sldId id="270" r:id="rId11"/>
    <p:sldId id="271" r:id="rId12"/>
    <p:sldId id="274" r:id="rId13"/>
    <p:sldId id="259" r:id="rId14"/>
    <p:sldId id="260" r:id="rId15"/>
    <p:sldId id="261" r:id="rId16"/>
    <p:sldId id="262" r:id="rId17"/>
    <p:sldId id="275" r:id="rId18"/>
    <p:sldId id="263" r:id="rId19"/>
    <p:sldId id="276" r:id="rId20"/>
    <p:sldId id="277" r:id="rId21"/>
    <p:sldId id="278" r:id="rId22"/>
    <p:sldId id="280" r:id="rId23"/>
    <p:sldId id="279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8"/>
    <p:restoredTop sz="94124"/>
  </p:normalViewPr>
  <p:slideViewPr>
    <p:cSldViewPr snapToGrid="0" snapToObjects="1">
      <p:cViewPr>
        <p:scale>
          <a:sx n="75" d="100"/>
          <a:sy n="75" d="100"/>
        </p:scale>
        <p:origin x="116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7/12/18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7/12/18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July 12,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https://accjc.org/wp-content/uploads/Guide-to-Evaluating-and-Improving-Institutions_May2017.pdf" TargetMode="External"/><Relationship Id="rId5" Type="http://schemas.openxmlformats.org/officeDocument/2006/relationships/hyperlink" Target="https://www.w3.org/WAI/standards-guidelines/wcag/glance/" TargetMode="External"/><Relationship Id="rId6" Type="http://schemas.openxmlformats.org/officeDocument/2006/relationships/hyperlink" Target="https://www.w3.org/WAI/tutorial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tranet.cccco.edu/Portals/1/AA/DE/de_guidelines_081408.pd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cmckay@mendocino.edu" TargetMode="External"/><Relationship Id="rId4" Type="http://schemas.openxmlformats.org/officeDocument/2006/relationships/hyperlink" Target="mailto:info@asccc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aschenbach@lassencollege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ccjc.org/wp-content/uploads/Guide-to-Evaluating-and-Improving-Institutions_May201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none" dirty="0" smtClean="0">
                <a:latin typeface="Times New Roman"/>
                <a:cs typeface="Times New Roman"/>
              </a:rPr>
              <a:t>Evaluation of Distance Education Curriculum</a:t>
            </a:r>
            <a:endParaRPr lang="en-US" cap="none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264076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Cheryl </a:t>
            </a:r>
            <a:r>
              <a:rPr lang="en-US" sz="3200" dirty="0" err="1" smtClean="0">
                <a:latin typeface="Times New Roman"/>
                <a:cs typeface="Times New Roman"/>
              </a:rPr>
              <a:t>Aschenbach</a:t>
            </a:r>
            <a:r>
              <a:rPr lang="en-US" sz="3200" dirty="0" smtClean="0">
                <a:latin typeface="Times New Roman"/>
                <a:cs typeface="Times New Roman"/>
              </a:rPr>
              <a:t>, ASCCC North Rep</a:t>
            </a:r>
          </a:p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Conan McKay, ASCCC Area B Rep</a:t>
            </a:r>
            <a:endParaRPr lang="en-US" sz="3200" dirty="0">
              <a:latin typeface="Times New Roman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9187" y="606424"/>
            <a:ext cx="3761826" cy="7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and Substantive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ACCJC and USDE focus closely on the </a:t>
            </a:r>
            <a:r>
              <a:rPr lang="en-US" b="1" dirty="0">
                <a:solidFill>
                  <a:srgbClr val="C00000"/>
                </a:solidFill>
              </a:rPr>
              <a:t>nature of the interaction between instructor and student</a:t>
            </a:r>
            <a:r>
              <a:rPr lang="en-US" dirty="0"/>
              <a:t>, and on aspects of the instruction delivered, to determine whether the course or program is distance education or correspondence education for purposes of Title IV.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49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and Substantive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Title 5 </a:t>
            </a:r>
            <a:r>
              <a:rPr lang="en-US" dirty="0"/>
              <a:t>§ 55204. Instructor Contact.</a:t>
            </a:r>
          </a:p>
          <a:p>
            <a:r>
              <a:rPr lang="en-US" dirty="0"/>
              <a:t>In addition to the requirements of section 55002 and any locally established requirements applicable to all courses, district governing boards shall ensure that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a) </a:t>
            </a:r>
            <a:r>
              <a:rPr lang="en-US" i="1" dirty="0"/>
              <a:t>Any portion of a course conducted through distance education </a:t>
            </a:r>
            <a:r>
              <a:rPr lang="en-US" b="1" i="1" dirty="0" smtClean="0">
                <a:solidFill>
                  <a:srgbClr val="C00000"/>
                </a:solidFill>
              </a:rPr>
              <a:t>includes regular effective contact between instructor and students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through group or individual meetings, orientation and review sessions, supplemental seminar or study sessions, field trips, library workshops, telephone contact, correspondence, voice mail, e-mail, or other activities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5590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Online, hybrid, and correspondence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87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Online, Hybrid, and Correspondence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An </a:t>
            </a:r>
            <a:r>
              <a:rPr lang="en-US" sz="2800" b="1" dirty="0">
                <a:solidFill>
                  <a:srgbClr val="C00000"/>
                </a:solidFill>
              </a:rPr>
              <a:t>online</a:t>
            </a:r>
            <a:r>
              <a:rPr lang="en-US" sz="2800" dirty="0"/>
              <a:t> course never</a:t>
            </a:r>
            <a:r>
              <a:rPr lang="en-US" sz="2800" dirty="0">
                <a:solidFill>
                  <a:schemeClr val="accent1"/>
                </a:solidFill>
              </a:rPr>
              <a:t>*</a:t>
            </a:r>
            <a:r>
              <a:rPr lang="en-US" sz="2800" dirty="0"/>
              <a:t> requires a meeting on campus but does require instructor initiated regular and substantive interaction with the students, either synchronously or asynchronously. </a:t>
            </a:r>
            <a:endParaRPr lang="en-US" sz="2800" dirty="0" smtClean="0"/>
          </a:p>
          <a:p>
            <a:pPr marL="457200" lvl="3">
              <a:buSzPct val="85000"/>
            </a:pPr>
            <a:r>
              <a:rPr lang="en-US" sz="2600" dirty="0" smtClean="0"/>
              <a:t>These </a:t>
            </a:r>
            <a:r>
              <a:rPr lang="en-US" sz="2600" dirty="0"/>
              <a:t>courses are conducted entirely over the </a:t>
            </a:r>
            <a:r>
              <a:rPr lang="en-US" sz="2600" dirty="0" smtClean="0"/>
              <a:t>internet with </a:t>
            </a:r>
            <a:r>
              <a:rPr lang="en-US" sz="2600" dirty="0"/>
              <a:t>course </a:t>
            </a:r>
            <a:r>
              <a:rPr lang="en-US" sz="2600" dirty="0" smtClean="0"/>
              <a:t>materials </a:t>
            </a:r>
            <a:r>
              <a:rPr lang="en-US" sz="2600" dirty="0"/>
              <a:t>posted on a course website</a:t>
            </a:r>
            <a:r>
              <a:rPr lang="en-US" sz="2600" dirty="0" smtClean="0"/>
              <a:t>.</a:t>
            </a:r>
            <a:br>
              <a:rPr lang="en-US" sz="2600" dirty="0" smtClean="0"/>
            </a:br>
            <a:endParaRPr lang="en-US" sz="2600" dirty="0" smtClean="0"/>
          </a:p>
          <a:p>
            <a:pPr marL="457200" lvl="3">
              <a:buSzPct val="85000"/>
            </a:pPr>
            <a:endParaRPr lang="en-US" sz="2600" b="1" dirty="0">
              <a:solidFill>
                <a:schemeClr val="accent1"/>
              </a:solidFill>
            </a:endParaRPr>
          </a:p>
          <a:p>
            <a:pPr marL="274320" lvl="3" indent="0">
              <a:buSzPct val="85000"/>
              <a:buNone/>
            </a:pPr>
            <a:r>
              <a:rPr lang="en-US" sz="2200" b="1" dirty="0" smtClean="0">
                <a:solidFill>
                  <a:schemeClr val="accent1"/>
                </a:solidFill>
              </a:rPr>
              <a:t>*</a:t>
            </a:r>
            <a:r>
              <a:rPr lang="en-US" sz="2200" dirty="0"/>
              <a:t>Whether an online course may require proctored testing on campus or at a proctoring center is a local determination</a:t>
            </a:r>
          </a:p>
          <a:p>
            <a:pPr marL="457200" lvl="3">
              <a:buSzPct val="85000"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165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Online, Hybrid, </a:t>
            </a:r>
            <a:r>
              <a:rPr lang="en-US" dirty="0" smtClean="0"/>
              <a:t>and Correspondence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 </a:t>
            </a:r>
            <a:r>
              <a:rPr lang="en-US" sz="2800" b="1" dirty="0">
                <a:solidFill>
                  <a:srgbClr val="C00000"/>
                </a:solidFill>
              </a:rPr>
              <a:t>hybrid</a:t>
            </a:r>
            <a:r>
              <a:rPr lang="en-US" sz="2800" dirty="0"/>
              <a:t> course combines online learning with scheduled face-to-face class sessions on campus with the instructor</a:t>
            </a:r>
            <a:r>
              <a:rPr lang="en-US" sz="2800" dirty="0" smtClean="0"/>
              <a:t>.</a:t>
            </a:r>
          </a:p>
          <a:p>
            <a:pPr marL="457200" lvl="3">
              <a:buSzPct val="85000"/>
            </a:pPr>
            <a:r>
              <a:rPr lang="en-US" sz="2600" dirty="0"/>
              <a:t>The campus sessions meet at the scheduled days, times, and defined location as indicated in the schedule of classes.</a:t>
            </a:r>
          </a:p>
          <a:p>
            <a:pPr marL="457200" lvl="3">
              <a:buSzPct val="85000"/>
            </a:pPr>
            <a:r>
              <a:rPr lang="en-US" sz="2600" dirty="0"/>
              <a:t>Currently, these are locally defined in terms of percentage (i.e., 20% online, etc</a:t>
            </a:r>
            <a:r>
              <a:rPr lang="en-US" sz="2600" dirty="0" smtClean="0"/>
              <a:t>.)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0564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Online, Hybrid, </a:t>
            </a:r>
            <a:r>
              <a:rPr lang="en-US" dirty="0" smtClean="0"/>
              <a:t>and Correspondence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 </a:t>
            </a:r>
            <a:r>
              <a:rPr lang="en-US" sz="2800" b="1" dirty="0">
                <a:solidFill>
                  <a:srgbClr val="C00000"/>
                </a:solidFill>
              </a:rPr>
              <a:t>correspondence</a:t>
            </a:r>
            <a:r>
              <a:rPr lang="en-US" sz="2800" dirty="0"/>
              <a:t> course provides instructional materials by mail or electronic transmission, including examinations and materials.</a:t>
            </a:r>
          </a:p>
          <a:p>
            <a:pPr marL="457200" lvl="3">
              <a:buSzPct val="85000"/>
            </a:pPr>
            <a:r>
              <a:rPr lang="en-US" sz="2600" b="1" dirty="0">
                <a:solidFill>
                  <a:srgbClr val="C00000"/>
                </a:solidFill>
              </a:rPr>
              <a:t>Interaction</a:t>
            </a:r>
            <a:r>
              <a:rPr lang="en-US" sz="2600" dirty="0"/>
              <a:t> between the instructor and the students is limited, </a:t>
            </a:r>
            <a:r>
              <a:rPr lang="en-US" sz="2600" b="1" dirty="0">
                <a:solidFill>
                  <a:srgbClr val="C00000"/>
                </a:solidFill>
              </a:rPr>
              <a:t>is not regular and substantive</a:t>
            </a:r>
            <a:r>
              <a:rPr lang="en-US" sz="2600" dirty="0"/>
              <a:t>, and is primarily initiated by the student. </a:t>
            </a:r>
            <a:endParaRPr lang="en-US" sz="2600" dirty="0" smtClean="0"/>
          </a:p>
          <a:p>
            <a:pPr marL="457200" lvl="3">
              <a:buSzPct val="85000"/>
            </a:pPr>
            <a:r>
              <a:rPr lang="en-US" sz="2600" dirty="0" smtClean="0"/>
              <a:t>These </a:t>
            </a:r>
            <a:r>
              <a:rPr lang="en-US" sz="2600" dirty="0"/>
              <a:t>courses are usually self-paced</a:t>
            </a:r>
            <a:r>
              <a:rPr lang="en-US" sz="2600" dirty="0" smtClean="0"/>
              <a:t>.</a:t>
            </a:r>
          </a:p>
          <a:p>
            <a:pPr marL="457200" lvl="3">
              <a:buSzPct val="85000"/>
            </a:pPr>
            <a:r>
              <a:rPr lang="en-US" sz="2600" dirty="0" smtClean="0"/>
              <a:t>These courses are not distance education per the federal regulations (CFR</a:t>
            </a:r>
            <a:r>
              <a:rPr lang="en-US" sz="2800" dirty="0"/>
              <a:t> Title 34, Education §</a:t>
            </a:r>
            <a:r>
              <a:rPr lang="en-US" sz="2800" dirty="0" smtClean="0"/>
              <a:t>602)</a:t>
            </a:r>
            <a:r>
              <a:rPr lang="en-US" sz="2600" dirty="0" smtClean="0"/>
              <a:t> and as it pertains to financial aid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9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Online, Hybrid, </a:t>
            </a:r>
            <a:r>
              <a:rPr lang="en-US" dirty="0" smtClean="0"/>
              <a:t>and Correspondence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Again, it’s important to note that ACCJC </a:t>
            </a:r>
            <a:r>
              <a:rPr lang="en-US" dirty="0"/>
              <a:t>and USDE focus closely on the </a:t>
            </a:r>
            <a:r>
              <a:rPr lang="en-US" b="1" dirty="0">
                <a:solidFill>
                  <a:srgbClr val="C00000"/>
                </a:solidFill>
              </a:rPr>
              <a:t>nature of the interaction between instructor and student</a:t>
            </a:r>
            <a:r>
              <a:rPr lang="en-US" dirty="0"/>
              <a:t>, and on aspects of the instruction delivered, to determine whether the course or program is distance education or correspondence education for purposes of Title IV.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is the </a:t>
            </a:r>
            <a:r>
              <a:rPr lang="en-US" b="1" dirty="0" smtClean="0">
                <a:solidFill>
                  <a:srgbClr val="C00000"/>
                </a:solidFill>
              </a:rPr>
              <a:t>responsibility</a:t>
            </a:r>
            <a:r>
              <a:rPr lang="en-US" dirty="0" smtClean="0"/>
              <a:t> first of our </a:t>
            </a:r>
            <a:r>
              <a:rPr lang="en-US" b="1" dirty="0" smtClean="0">
                <a:solidFill>
                  <a:srgbClr val="C00000"/>
                </a:solidFill>
              </a:rPr>
              <a:t>Curriculum Committees </a:t>
            </a:r>
            <a:r>
              <a:rPr lang="en-US" dirty="0" smtClean="0"/>
              <a:t>to ensure that </a:t>
            </a:r>
            <a:r>
              <a:rPr lang="en-US" b="1" dirty="0" smtClean="0">
                <a:solidFill>
                  <a:srgbClr val="C00000"/>
                </a:solidFill>
              </a:rPr>
              <a:t>courses being approved </a:t>
            </a:r>
            <a:r>
              <a:rPr lang="en-US" dirty="0" smtClean="0"/>
              <a:t>for online delivery </a:t>
            </a:r>
            <a:r>
              <a:rPr lang="en-US" b="1" dirty="0" smtClean="0">
                <a:solidFill>
                  <a:srgbClr val="C00000"/>
                </a:solidFill>
              </a:rPr>
              <a:t>include regular and substantive contact</a:t>
            </a:r>
            <a:r>
              <a:rPr lang="en-US" dirty="0" smtClean="0"/>
              <a:t>, and later of our DE review committees to ensure that courses include regular and substantive contact as they’re taught!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89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online course development &amp; approval Criteria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63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Approval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Critical:</a:t>
            </a:r>
          </a:p>
          <a:p>
            <a:pPr lvl="1"/>
            <a:r>
              <a:rPr lang="en-US" dirty="0" smtClean="0"/>
              <a:t>Delivery – synchronous or asynchronous?</a:t>
            </a:r>
          </a:p>
          <a:p>
            <a:pPr lvl="1"/>
            <a:r>
              <a:rPr lang="en-US" dirty="0" smtClean="0"/>
              <a:t>Methods of Instruction</a:t>
            </a:r>
          </a:p>
          <a:p>
            <a:pPr lvl="1"/>
            <a:r>
              <a:rPr lang="en-US" dirty="0" smtClean="0"/>
              <a:t>Methods of Evaluation</a:t>
            </a:r>
          </a:p>
          <a:p>
            <a:pPr lvl="1"/>
            <a:r>
              <a:rPr lang="en-US" dirty="0" smtClean="0"/>
              <a:t>Accessibility</a:t>
            </a:r>
          </a:p>
          <a:p>
            <a:r>
              <a:rPr lang="en-US" dirty="0" smtClean="0"/>
              <a:t>Additional considerations:</a:t>
            </a:r>
          </a:p>
          <a:p>
            <a:pPr lvl="1"/>
            <a:r>
              <a:rPr lang="en-US" dirty="0" smtClean="0"/>
              <a:t>Online learning and student services and support</a:t>
            </a:r>
          </a:p>
          <a:p>
            <a:pPr lvl="1"/>
            <a:r>
              <a:rPr lang="en-US" dirty="0" smtClean="0"/>
              <a:t>Tech support for students</a:t>
            </a:r>
          </a:p>
          <a:p>
            <a:pPr lvl="1"/>
            <a:r>
              <a:rPr lang="en-US" dirty="0" smtClean="0"/>
              <a:t>ACCJC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43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Approval </a:t>
            </a:r>
            <a:r>
              <a:rPr lang="en-US" dirty="0" smtClean="0"/>
              <a:t>Criteria - Critical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 should note if DE approval is for synchronous, asynchronous, or either</a:t>
            </a:r>
          </a:p>
          <a:p>
            <a:r>
              <a:rPr lang="en-US" dirty="0" smtClean="0"/>
              <a:t>Methods of Instruction</a:t>
            </a:r>
          </a:p>
          <a:p>
            <a:pPr marL="457200" lvl="3">
              <a:buSzPct val="85000"/>
            </a:pPr>
            <a:r>
              <a:rPr lang="en-US" sz="2000" dirty="0" smtClean="0"/>
              <a:t>Regular and substantive contact?</a:t>
            </a:r>
          </a:p>
          <a:p>
            <a:pPr marL="457200" lvl="3">
              <a:buSzPct val="85000"/>
            </a:pPr>
            <a:r>
              <a:rPr lang="en-US" sz="2000" dirty="0" smtClean="0"/>
              <a:t>Is </a:t>
            </a:r>
            <a:r>
              <a:rPr lang="en-US" sz="2000" dirty="0"/>
              <a:t>the amount and quality of the content and instruction in the DE course equivalent to the face-to-face?</a:t>
            </a:r>
          </a:p>
          <a:p>
            <a:r>
              <a:rPr lang="en-US" dirty="0" smtClean="0"/>
              <a:t>Methods of Evaluation</a:t>
            </a:r>
          </a:p>
          <a:p>
            <a:pPr marL="457200" lvl="3">
              <a:buSzPct val="85000"/>
            </a:pPr>
            <a:r>
              <a:rPr lang="en-US" sz="2200" dirty="0" smtClean="0"/>
              <a:t>Are evaluation methods and expectations equivalent to face-to-face?</a:t>
            </a:r>
          </a:p>
          <a:p>
            <a:pPr marL="457200" lvl="3">
              <a:buSzPct val="85000"/>
            </a:pPr>
            <a:r>
              <a:rPr lang="en-US" sz="2200" dirty="0" smtClean="0"/>
              <a:t>Authentication: How will you ensure student identity?</a:t>
            </a:r>
          </a:p>
          <a:p>
            <a:pPr marL="457200" lvl="3">
              <a:buSzPct val="85000"/>
            </a:pPr>
            <a:r>
              <a:rPr lang="en-US" sz="2200" dirty="0" smtClean="0"/>
              <a:t>H</a:t>
            </a:r>
            <a:r>
              <a:rPr lang="en-US" sz="2200" dirty="0" smtClean="0"/>
              <a:t>ow </a:t>
            </a:r>
            <a:r>
              <a:rPr lang="en-US" sz="2200" dirty="0"/>
              <a:t>will you address fraud or identity issues?</a:t>
            </a:r>
          </a:p>
          <a:p>
            <a:pPr marL="457200" lvl="3">
              <a:buSzPct val="85000"/>
            </a:pPr>
            <a:r>
              <a:rPr lang="en-US" sz="2200" dirty="0"/>
              <a:t>Is proctoring available?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5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Times New Roman"/>
              </a:rPr>
              <a:t>Welcome!</a:t>
            </a:r>
            <a:endParaRPr lang="en-US" dirty="0">
              <a:latin typeface="+mn-lt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cs typeface="Times New Roman"/>
              </a:rPr>
              <a:t>Who are we?</a:t>
            </a:r>
          </a:p>
          <a:p>
            <a:pPr marL="0" indent="0">
              <a:buNone/>
            </a:pPr>
            <a:r>
              <a:rPr lang="en-US" sz="2800" dirty="0" smtClean="0">
                <a:cs typeface="Times New Roman"/>
              </a:rPr>
              <a:t>Why are we here?</a:t>
            </a:r>
          </a:p>
          <a:p>
            <a:pPr marL="0" indent="0">
              <a:buNone/>
            </a:pPr>
            <a:endParaRPr lang="en-US" sz="2800" dirty="0" smtClean="0"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cs typeface="Times New Roman"/>
              </a:rPr>
              <a:t>Who are you? </a:t>
            </a:r>
          </a:p>
          <a:p>
            <a:pPr marL="0" indent="0">
              <a:buNone/>
            </a:pPr>
            <a:r>
              <a:rPr lang="en-US" sz="2800" dirty="0" smtClean="0">
                <a:cs typeface="Times New Roman"/>
              </a:rPr>
              <a:t>What is your DE role?</a:t>
            </a:r>
          </a:p>
          <a:p>
            <a:pPr marL="0" indent="0">
              <a:buNone/>
            </a:pPr>
            <a:r>
              <a:rPr lang="en-US" sz="2800" dirty="0" smtClean="0">
                <a:cs typeface="Times New Roman"/>
              </a:rPr>
              <a:t>What questions do you want answered today? </a:t>
            </a:r>
            <a:endParaRPr lang="en-US" sz="28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Approval </a:t>
            </a:r>
            <a:r>
              <a:rPr lang="en-US" dirty="0" smtClean="0"/>
              <a:t>Criteria - Critical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Accessibility</a:t>
            </a:r>
          </a:p>
          <a:p>
            <a:pPr marL="365760" lvl="4">
              <a:buSzPct val="85000"/>
            </a:pPr>
            <a:r>
              <a:rPr lang="en-US" sz="2200" dirty="0"/>
              <a:t>Is the digital content 508 compliant?</a:t>
            </a:r>
          </a:p>
          <a:p>
            <a:pPr lvl="1"/>
            <a:r>
              <a:rPr lang="en-US" dirty="0"/>
              <a:t>Accessibility of all materials in education is mandated through the federal government (section 508 of the Rehabilitation Act)</a:t>
            </a:r>
          </a:p>
          <a:p>
            <a:pPr lvl="1"/>
            <a:r>
              <a:rPr lang="en-US" dirty="0"/>
              <a:t>“Access” also central to ACCJC Standards </a:t>
            </a:r>
          </a:p>
          <a:p>
            <a:pPr marL="0" indent="0">
              <a:buNone/>
            </a:pPr>
            <a:r>
              <a:rPr lang="en-US" dirty="0" smtClean="0"/>
              <a:t>Accessibility resources</a:t>
            </a:r>
          </a:p>
          <a:p>
            <a:pPr lvl="1"/>
            <a:r>
              <a:rPr lang="en-US" dirty="0" smtClean="0"/>
              <a:t>Training </a:t>
            </a:r>
            <a:r>
              <a:rPr lang="en-US" dirty="0"/>
              <a:t>in developing accessible online content is provided through @</a:t>
            </a:r>
            <a:r>
              <a:rPr lang="en-US" dirty="0" smtClean="0"/>
              <a:t>ONE</a:t>
            </a:r>
          </a:p>
          <a:p>
            <a:pPr lvl="1"/>
            <a:r>
              <a:rPr lang="en-US" dirty="0"/>
              <a:t>Is there an accessibility specialist on staff at your college available to provide training and support in 508 Compliance?</a:t>
            </a:r>
          </a:p>
          <a:p>
            <a:pPr lvl="1"/>
            <a:r>
              <a:rPr lang="en-US" dirty="0"/>
              <a:t>Universal Design and Web Content Accessibility Guidelines (</a:t>
            </a:r>
            <a:r>
              <a:rPr lang="en-US" dirty="0" smtClean="0"/>
              <a:t>WCAG)</a:t>
            </a:r>
            <a:endParaRPr lang="en-US" dirty="0"/>
          </a:p>
          <a:p>
            <a:pPr lvl="1"/>
            <a:r>
              <a:rPr lang="en-US" dirty="0"/>
              <a:t>Captioning for videos is available for free through </a:t>
            </a:r>
            <a:r>
              <a:rPr lang="en-US" dirty="0" smtClean="0"/>
              <a:t>DECT grant (College </a:t>
            </a:r>
            <a:r>
              <a:rPr lang="en-US" dirty="0"/>
              <a:t>of the </a:t>
            </a:r>
            <a:r>
              <a:rPr lang="en-US" dirty="0" smtClean="0"/>
              <a:t>Canyons)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73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Approval </a:t>
            </a:r>
            <a:r>
              <a:rPr lang="en-US" dirty="0" smtClean="0"/>
              <a:t>Criteria – Additional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Are support resources equivalent to on-campus services?</a:t>
            </a:r>
          </a:p>
          <a:p>
            <a:r>
              <a:rPr lang="en-US" dirty="0" smtClean="0"/>
              <a:t>Learning </a:t>
            </a:r>
            <a:r>
              <a:rPr lang="en-US" dirty="0" smtClean="0"/>
              <a:t>Services &amp; Support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DE students access library content </a:t>
            </a:r>
            <a:r>
              <a:rPr lang="en-US" dirty="0" smtClean="0"/>
              <a:t>online?</a:t>
            </a:r>
          </a:p>
          <a:p>
            <a:pPr lvl="1"/>
            <a:r>
              <a:rPr lang="en-US" dirty="0" smtClean="0"/>
              <a:t>Is online tutoring available to online students?</a:t>
            </a:r>
          </a:p>
          <a:p>
            <a:r>
              <a:rPr lang="en-US" dirty="0" smtClean="0"/>
              <a:t>Student Services &amp; Support</a:t>
            </a:r>
          </a:p>
          <a:p>
            <a:pPr lvl="1"/>
            <a:r>
              <a:rPr lang="en-US" dirty="0" smtClean="0"/>
              <a:t>Is counseling available online?</a:t>
            </a:r>
          </a:p>
          <a:p>
            <a:pPr lvl="1"/>
            <a:r>
              <a:rPr lang="en-US" dirty="0" smtClean="0"/>
              <a:t>Are necessary student services forms available online? Can they be submitted online?</a:t>
            </a:r>
          </a:p>
          <a:p>
            <a:pPr marL="182880" lvl="2">
              <a:buSzPct val="85000"/>
            </a:pPr>
            <a:r>
              <a:rPr lang="en-US" sz="2400" dirty="0" smtClean="0"/>
              <a:t>ACCJC Requirements</a:t>
            </a:r>
          </a:p>
          <a:p>
            <a:pPr marL="457200" lvl="3">
              <a:buSzPct val="85000"/>
            </a:pPr>
            <a:r>
              <a:rPr lang="en-US" sz="2000" dirty="0" smtClean="0"/>
              <a:t>Is </a:t>
            </a:r>
            <a:r>
              <a:rPr lang="en-US" sz="2000" dirty="0"/>
              <a:t>more than 50% of the program offered online (think GE as well)?  If so, you need to file a </a:t>
            </a:r>
            <a:r>
              <a:rPr lang="en-US" sz="2000" dirty="0" smtClean="0"/>
              <a:t>substantive change report!</a:t>
            </a:r>
          </a:p>
          <a:p>
            <a:pPr marL="457200" lvl="3">
              <a:buSzPct val="85000"/>
            </a:pPr>
            <a:r>
              <a:rPr lang="en-US" sz="2000" dirty="0" smtClean="0"/>
              <a:t>ACCJC (and </a:t>
            </a:r>
            <a:r>
              <a:rPr lang="en-US" sz="2000" dirty="0" smtClean="0"/>
              <a:t>Feds’) </a:t>
            </a:r>
            <a:r>
              <a:rPr lang="en-US" sz="2100" dirty="0" smtClean="0"/>
              <a:t>Three </a:t>
            </a:r>
            <a:r>
              <a:rPr lang="en-US" sz="2100" dirty="0"/>
              <a:t>focus </a:t>
            </a:r>
            <a:r>
              <a:rPr lang="en-US" sz="2100" dirty="0" smtClean="0"/>
              <a:t>areas to protect college FA:</a:t>
            </a:r>
            <a:endParaRPr lang="en-US" sz="2100" dirty="0"/>
          </a:p>
          <a:p>
            <a:pPr lvl="2"/>
            <a:r>
              <a:rPr lang="en-US" dirty="0"/>
              <a:t>Regular effective contact. What activities demonstrate RSC? Where is evidence found? What does contact look like in comparison to live courses and regulations?</a:t>
            </a:r>
          </a:p>
          <a:p>
            <a:pPr lvl="2"/>
            <a:r>
              <a:rPr lang="en-US" dirty="0"/>
              <a:t>What are the comparable student services? Needs to be equitable support for learning</a:t>
            </a:r>
          </a:p>
          <a:p>
            <a:pPr lvl="2"/>
            <a:r>
              <a:rPr lang="en-US" dirty="0"/>
              <a:t>How are students authenticated? Make sure student enrolling in class is the student completing the class and earning the grade.</a:t>
            </a:r>
          </a:p>
          <a:p>
            <a:pPr marL="640080" lvl="4">
              <a:buSzPct val="85000"/>
            </a:pP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42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Training curriculum and DE Review committees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33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regulations (Federal, State, ACCJC)</a:t>
            </a:r>
          </a:p>
          <a:p>
            <a:pPr lvl="1"/>
            <a:r>
              <a:rPr lang="en-US" dirty="0" smtClean="0"/>
              <a:t>Distance education </a:t>
            </a:r>
          </a:p>
          <a:p>
            <a:pPr lvl="1"/>
            <a:r>
              <a:rPr lang="en-US" dirty="0" smtClean="0"/>
              <a:t>Regular and substantive contact </a:t>
            </a:r>
          </a:p>
          <a:p>
            <a:pPr lvl="1"/>
            <a:r>
              <a:rPr lang="en-US" dirty="0" smtClean="0"/>
              <a:t>Accessibility </a:t>
            </a:r>
          </a:p>
          <a:p>
            <a:pPr lvl="1"/>
            <a:r>
              <a:rPr lang="en-US" dirty="0" smtClean="0"/>
              <a:t>Curriculum approval</a:t>
            </a:r>
          </a:p>
          <a:p>
            <a:r>
              <a:rPr lang="en-US" dirty="0" smtClean="0"/>
              <a:t>Review college policies/procedures/practices</a:t>
            </a:r>
          </a:p>
          <a:p>
            <a:pPr lvl="1"/>
            <a:r>
              <a:rPr lang="en-US" dirty="0" smtClean="0"/>
              <a:t>Distance education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egular and substantive </a:t>
            </a:r>
            <a:r>
              <a:rPr lang="en-US" dirty="0" smtClean="0"/>
              <a:t>interaction</a:t>
            </a:r>
            <a:endParaRPr lang="en-US" dirty="0" smtClean="0"/>
          </a:p>
          <a:p>
            <a:pPr lvl="2"/>
            <a:r>
              <a:rPr lang="en-US" dirty="0"/>
              <a:t>L</a:t>
            </a:r>
            <a:r>
              <a:rPr lang="en-US" dirty="0" smtClean="0"/>
              <a:t>ocal definition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ractices for training, making faculty aware of definition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ractices for review/evaluation of courses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ractices of handling </a:t>
            </a:r>
            <a:r>
              <a:rPr lang="en-US" dirty="0" smtClean="0"/>
              <a:t>of non-compliant courses/instructors</a:t>
            </a:r>
            <a:endParaRPr lang="en-US" dirty="0" smtClean="0"/>
          </a:p>
          <a:p>
            <a:pPr lvl="1"/>
            <a:r>
              <a:rPr lang="en-US" dirty="0" smtClean="0"/>
              <a:t>Curriculum </a:t>
            </a:r>
            <a:r>
              <a:rPr lang="en-US" dirty="0" smtClean="0"/>
              <a:t>approval processes and practices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7160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resources</a:t>
            </a:r>
          </a:p>
          <a:p>
            <a:pPr lvl="1"/>
            <a:r>
              <a:rPr lang="en-US" dirty="0"/>
              <a:t>Chancellor’s Office </a:t>
            </a:r>
            <a:r>
              <a:rPr lang="en-US" dirty="0">
                <a:hlinkClick r:id="rId2"/>
              </a:rPr>
              <a:t>Distance Education Guidelines </a:t>
            </a:r>
            <a:r>
              <a:rPr lang="en-US" dirty="0"/>
              <a:t>(2008 Omnibus edition)</a:t>
            </a:r>
          </a:p>
          <a:p>
            <a:pPr lvl="1"/>
            <a:r>
              <a:rPr lang="en-US" dirty="0"/>
              <a:t>Chancellor’s Office </a:t>
            </a:r>
            <a:r>
              <a:rPr lang="en-US" dirty="0">
                <a:hlinkClick r:id="rId3" invalidUrl="http://extranet.cccco.edu/Portals/1/AA/DE/2011DistanceEducationAccessibilityGuidelines FINAL.pdf"/>
              </a:rPr>
              <a:t>Distance Education Accessibility Guidelines </a:t>
            </a:r>
            <a:r>
              <a:rPr lang="en-US" dirty="0"/>
              <a:t>(2011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ACCJC </a:t>
            </a:r>
            <a:r>
              <a:rPr lang="en-US" dirty="0" smtClean="0">
                <a:hlinkClick r:id="rId4"/>
              </a:rPr>
              <a:t>Guide to Evaluating and Improving Institutions </a:t>
            </a:r>
            <a:r>
              <a:rPr lang="en-US" dirty="0" smtClean="0"/>
              <a:t>(2017)</a:t>
            </a:r>
            <a:endParaRPr lang="en-US" dirty="0"/>
          </a:p>
          <a:p>
            <a:pPr lvl="1"/>
            <a:r>
              <a:rPr lang="en-US" dirty="0" smtClean="0">
                <a:hlinkClick r:id="rId5"/>
              </a:rPr>
              <a:t>WCAG 2.1 at a glance </a:t>
            </a:r>
            <a:r>
              <a:rPr lang="en-US" dirty="0" smtClean="0"/>
              <a:t>(2018)</a:t>
            </a:r>
          </a:p>
          <a:p>
            <a:pPr lvl="1"/>
            <a:r>
              <a:rPr lang="en-US" dirty="0" smtClean="0"/>
              <a:t>WAI WCAG </a:t>
            </a:r>
            <a:r>
              <a:rPr lang="en-US" dirty="0" smtClean="0">
                <a:hlinkClick r:id="rId6"/>
              </a:rPr>
              <a:t>Tutorials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91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316653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Thank you!</a:t>
            </a:r>
          </a:p>
          <a:p>
            <a:endParaRPr lang="en-US" dirty="0"/>
          </a:p>
          <a:p>
            <a:r>
              <a:rPr lang="en-US" dirty="0" smtClean="0"/>
              <a:t>Cheryl </a:t>
            </a:r>
            <a:r>
              <a:rPr lang="en-US" dirty="0" err="1" smtClean="0"/>
              <a:t>Aschenbach</a:t>
            </a:r>
            <a:r>
              <a:rPr lang="en-US" dirty="0" smtClean="0"/>
              <a:t>    </a:t>
            </a:r>
            <a:r>
              <a:rPr lang="en-US" dirty="0" smtClean="0">
                <a:hlinkClick r:id="rId2"/>
              </a:rPr>
              <a:t>caschenbach@lassencollege.edu</a:t>
            </a:r>
            <a:endParaRPr lang="en-US" dirty="0"/>
          </a:p>
          <a:p>
            <a:r>
              <a:rPr lang="en-US" dirty="0" smtClean="0"/>
              <a:t>Conan McKay    </a:t>
            </a:r>
            <a:r>
              <a:rPr lang="en-US" dirty="0" smtClean="0">
                <a:hlinkClick r:id="rId3"/>
              </a:rPr>
              <a:t>cmckay@mendocino.edu</a:t>
            </a:r>
            <a:endParaRPr lang="en-US" dirty="0" smtClean="0"/>
          </a:p>
          <a:p>
            <a:r>
              <a:rPr lang="en-US" dirty="0" smtClean="0"/>
              <a:t>ASCCC  </a:t>
            </a:r>
            <a:r>
              <a:rPr lang="en-US" dirty="0" smtClean="0">
                <a:hlinkClick r:id="rId4"/>
              </a:rPr>
              <a:t>info@asccc.org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</a:t>
            </a:r>
            <a:r>
              <a:rPr lang="en-US" dirty="0"/>
              <a:t>C</a:t>
            </a:r>
            <a:r>
              <a:rPr lang="en-US" dirty="0" smtClean="0"/>
              <a:t>ommittees and separate DE approval</a:t>
            </a:r>
            <a:endParaRPr lang="en-US" dirty="0" smtClean="0"/>
          </a:p>
          <a:p>
            <a:r>
              <a:rPr lang="en-US" dirty="0"/>
              <a:t>Regular </a:t>
            </a:r>
            <a:r>
              <a:rPr lang="en-US" dirty="0"/>
              <a:t>&amp;</a:t>
            </a:r>
            <a:r>
              <a:rPr lang="en-US" dirty="0" smtClean="0"/>
              <a:t> substantive interaction (reg. &amp; effective contact)</a:t>
            </a:r>
            <a:endParaRPr lang="en-US" dirty="0"/>
          </a:p>
          <a:p>
            <a:r>
              <a:rPr lang="en-US" dirty="0" smtClean="0"/>
              <a:t>Online, hybrid, and correspondence</a:t>
            </a:r>
          </a:p>
          <a:p>
            <a:r>
              <a:rPr lang="en-US" dirty="0" smtClean="0"/>
              <a:t>Factors to consider for online course development and approval</a:t>
            </a:r>
          </a:p>
          <a:p>
            <a:r>
              <a:rPr lang="en-US" dirty="0" smtClean="0"/>
              <a:t>Training curriculum and DE 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7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Approval of DE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4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 of Online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courses offered as distance education (be they fully online or hybrid) </a:t>
            </a:r>
            <a:r>
              <a:rPr lang="en-US" b="1" dirty="0"/>
              <a:t>must have separate approval</a:t>
            </a:r>
            <a:r>
              <a:rPr lang="en-US" dirty="0"/>
              <a:t>:</a:t>
            </a:r>
          </a:p>
          <a:p>
            <a:pPr marL="457200" lvl="3">
              <a:buSzPct val="85000"/>
            </a:pPr>
            <a:r>
              <a:rPr lang="en-US" sz="2200" dirty="0"/>
              <a:t>If any portion of the instruction in a proposed or existing course or course section is designed to be provided through distance education in lieu of face-to-face interaction between instructor and student, the course shall be separately reviewed and approved according to the district's adopted course approval procedures. </a:t>
            </a:r>
          </a:p>
          <a:p>
            <a:pPr marL="182880" lvl="2">
              <a:buSzPct val="85000"/>
            </a:pPr>
            <a:endParaRPr lang="en-US" sz="2400" dirty="0" smtClean="0"/>
          </a:p>
          <a:p>
            <a:pPr marL="182880" lvl="2">
              <a:buSzPct val="85000"/>
            </a:pPr>
            <a:endParaRPr lang="en-US" sz="2400" dirty="0"/>
          </a:p>
          <a:p>
            <a:pPr marL="182880" lvl="2">
              <a:buSzPct val="85000"/>
            </a:pPr>
            <a:r>
              <a:rPr lang="en-US" sz="2400" dirty="0" smtClean="0"/>
              <a:t>Reference: CA Ed Code Sections 66700, 70901</a:t>
            </a:r>
            <a:r>
              <a:rPr lang="en-US" sz="2400" dirty="0"/>
              <a:t>, </a:t>
            </a:r>
            <a:r>
              <a:rPr lang="en-US" sz="2400" dirty="0" smtClean="0"/>
              <a:t>70902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Regular and substantive </a:t>
            </a:r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and Substantive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1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600" dirty="0"/>
              <a:t>Code of Federal Regulations, Title 34, Education §</a:t>
            </a:r>
            <a:r>
              <a:rPr lang="en-US" sz="2600" dirty="0" smtClean="0"/>
              <a:t>602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548640" lvl="1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1"/>
                </a:solidFill>
              </a:rPr>
              <a:t>Distance </a:t>
            </a:r>
            <a:r>
              <a:rPr lang="en-US" sz="2800" b="1" dirty="0">
                <a:solidFill>
                  <a:schemeClr val="accent1"/>
                </a:solidFill>
              </a:rPr>
              <a:t>education means:</a:t>
            </a:r>
          </a:p>
          <a:p>
            <a:pPr marL="548640" lvl="2" indent="0">
              <a:lnSpc>
                <a:spcPct val="145000"/>
              </a:lnSpc>
              <a:spcBef>
                <a:spcPts val="0"/>
              </a:spcBef>
              <a:buNone/>
            </a:pPr>
            <a:r>
              <a:rPr lang="en-US" sz="2400" dirty="0"/>
              <a:t>Education that uses one or more of the technologies listed in paragraphs (1) through (4) of this definition to deliver instruction to students who are separated from the instructor and </a:t>
            </a:r>
            <a:r>
              <a:rPr lang="en-US" sz="2400" b="1" dirty="0">
                <a:solidFill>
                  <a:schemeClr val="accent1"/>
                </a:solidFill>
              </a:rPr>
              <a:t>to support regular and substantive interaction between the students and the instructor</a:t>
            </a:r>
            <a:r>
              <a:rPr lang="en-US" sz="2400" b="1" dirty="0"/>
              <a:t>, </a:t>
            </a:r>
            <a:r>
              <a:rPr lang="en-US" sz="2400" dirty="0"/>
              <a:t>either synchronously or asynchronously. The technologies may include:</a:t>
            </a:r>
          </a:p>
        </p:txBody>
      </p:sp>
    </p:spTree>
    <p:extLst>
      <p:ext uri="{BB962C8B-B14F-4D97-AF65-F5344CB8AC3E}">
        <p14:creationId xmlns:p14="http://schemas.microsoft.com/office/powerpoint/2010/main" val="184576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and Substantive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Approved DE delivery methods (CFR, </a:t>
            </a:r>
            <a:r>
              <a:rPr lang="en-US" dirty="0"/>
              <a:t>Title 34, Education §</a:t>
            </a:r>
            <a:r>
              <a:rPr lang="en-US" dirty="0" smtClean="0"/>
              <a:t>602)</a:t>
            </a:r>
          </a:p>
          <a:p>
            <a:pPr marL="457200" indent="-457200">
              <a:lnSpc>
                <a:spcPct val="13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The internet; </a:t>
            </a:r>
          </a:p>
          <a:p>
            <a:pPr marL="457200" indent="-457200">
              <a:lnSpc>
                <a:spcPct val="13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One-way and two-way transmissions through open broadcast, closed circuit, cable, microwave, broadband lines, fiber optics, satellite, or wireless communications devices:</a:t>
            </a:r>
          </a:p>
          <a:p>
            <a:pPr marL="457200" indent="-457200">
              <a:lnSpc>
                <a:spcPct val="13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Audio conferencing: or</a:t>
            </a:r>
          </a:p>
          <a:p>
            <a:pPr marL="457200" indent="-457200">
              <a:lnSpc>
                <a:spcPct val="13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Video cassettes, DVDs, and CDROMs,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dirty="0"/>
              <a:t> the cassettes, DVDs, or CD ROMs are used in a course in conjunction with any of the technologies listed in paragraphs (1) through (3) of this definition.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3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and Substantive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39267"/>
          </a:xfrm>
        </p:spPr>
        <p:txBody>
          <a:bodyPr>
            <a:normAutofit/>
          </a:bodyPr>
          <a:lstStyle/>
          <a:p>
            <a:pPr marL="91440" lvl="1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dirty="0" smtClean="0"/>
              <a:t>ACCJC, </a:t>
            </a:r>
            <a:r>
              <a:rPr lang="en-US" sz="2400" dirty="0" smtClean="0">
                <a:hlinkClick r:id="rId2"/>
              </a:rPr>
              <a:t>Guide to Evaluating and Improving Institutions</a:t>
            </a:r>
            <a:r>
              <a:rPr lang="en-US" sz="2400" dirty="0"/>
              <a:t> </a:t>
            </a:r>
            <a:r>
              <a:rPr lang="en-US" sz="2400" dirty="0" smtClean="0"/>
              <a:t>(May 2017)</a:t>
            </a:r>
          </a:p>
          <a:p>
            <a:pPr marL="182880" lvl="1">
              <a:lnSpc>
                <a:spcPct val="17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Distance education is </a:t>
            </a:r>
            <a:r>
              <a:rPr lang="en-US" sz="2400" dirty="0"/>
              <a:t>defined, for the purpose of accreditation review as a formal interaction which uses one or more technologies to deliver instruction to students who are separated from the instructor and which </a:t>
            </a:r>
            <a:r>
              <a:rPr lang="en-US" sz="2400" b="1" i="1" dirty="0">
                <a:solidFill>
                  <a:schemeClr val="accent1"/>
                </a:solidFill>
              </a:rPr>
              <a:t>support regular and substantive interaction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between the student and instructor…</a:t>
            </a:r>
          </a:p>
          <a:p>
            <a:pPr marL="91440" lvl="1" indent="0">
              <a:lnSpc>
                <a:spcPct val="125000"/>
              </a:lnSpc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793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207</TotalTime>
  <Words>1121</Words>
  <Application>Microsoft Macintosh PowerPoint</Application>
  <PresentationFormat>On-screen Show (4:3)</PresentationFormat>
  <Paragraphs>136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Times New Roman</vt:lpstr>
      <vt:lpstr>Arial</vt:lpstr>
      <vt:lpstr>Clarity</vt:lpstr>
      <vt:lpstr>Evaluation of Distance Education Curriculum</vt:lpstr>
      <vt:lpstr>Welcome!</vt:lpstr>
      <vt:lpstr>Overview</vt:lpstr>
      <vt:lpstr>Approval of DE courses</vt:lpstr>
      <vt:lpstr>Approval of Online Courses</vt:lpstr>
      <vt:lpstr>Regular and substantive INTERACTION</vt:lpstr>
      <vt:lpstr>Regular and Substantive Interaction</vt:lpstr>
      <vt:lpstr>Regular and Substantive Interaction</vt:lpstr>
      <vt:lpstr>Regular and Substantive Interaction</vt:lpstr>
      <vt:lpstr>Regular and Substantive Interaction</vt:lpstr>
      <vt:lpstr>Regular and Substantive Interaction</vt:lpstr>
      <vt:lpstr>Online, hybrid, and correspondence</vt:lpstr>
      <vt:lpstr>Online, Hybrid, and Correspondence</vt:lpstr>
      <vt:lpstr>Online, Hybrid, and Correspondence</vt:lpstr>
      <vt:lpstr>Online, Hybrid, and Correspondence</vt:lpstr>
      <vt:lpstr>Online, Hybrid, and Correspondence</vt:lpstr>
      <vt:lpstr>online course development &amp; approval Criteria</vt:lpstr>
      <vt:lpstr>DE Approval Criteria</vt:lpstr>
      <vt:lpstr>DE Approval Criteria - Critical</vt:lpstr>
      <vt:lpstr>DE Approval Criteria - Critical</vt:lpstr>
      <vt:lpstr>DE Approval Criteria – Additional</vt:lpstr>
      <vt:lpstr>Training curriculum and DE Review committees</vt:lpstr>
      <vt:lpstr>Training</vt:lpstr>
      <vt:lpstr>Training</vt:lpstr>
      <vt:lpstr>Questions?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Microsoft Office User</cp:lastModifiedBy>
  <cp:revision>39</cp:revision>
  <dcterms:created xsi:type="dcterms:W3CDTF">2015-10-21T19:14:41Z</dcterms:created>
  <dcterms:modified xsi:type="dcterms:W3CDTF">2018-07-12T20:35:40Z</dcterms:modified>
</cp:coreProperties>
</file>