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ppt/charts/chart5.xml" ContentType="application/vnd.openxmlformats-officedocument.drawingml.chart+xml"/>
  <Override PartName="/ppt/theme/themeOverride4.xml" ContentType="application/vnd.openxmlformats-officedocument.themeOverride+xml"/>
  <Override PartName="/ppt/charts/chart6.xml" ContentType="application/vnd.openxmlformats-officedocument.drawingml.chart+xml"/>
  <Override PartName="/ppt/theme/themeOverride5.xml" ContentType="application/vnd.openxmlformats-officedocument.themeOverride+xml"/>
  <Override PartName="/ppt/drawings/drawing1.xml" ContentType="application/vnd.openxmlformats-officedocument.drawingml.chartshapes+xml"/>
  <Override PartName="/ppt/charts/chart7.xml" ContentType="application/vnd.openxmlformats-officedocument.drawingml.chart+xml"/>
  <Override PartName="/ppt/theme/themeOverride6.xml" ContentType="application/vnd.openxmlformats-officedocument.themeOverride+xml"/>
  <Override PartName="/ppt/drawings/drawing2.xml" ContentType="application/vnd.openxmlformats-officedocument.drawingml.chartshapes+xml"/>
  <Override PartName="/ppt/notesSlides/notesSlide4.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4" r:id="rId4"/>
  </p:sldMasterIdLst>
  <p:notesMasterIdLst>
    <p:notesMasterId r:id="rId38"/>
  </p:notesMasterIdLst>
  <p:handoutMasterIdLst>
    <p:handoutMasterId r:id="rId39"/>
  </p:handoutMasterIdLst>
  <p:sldIdLst>
    <p:sldId id="472" r:id="rId5"/>
    <p:sldId id="303" r:id="rId6"/>
    <p:sldId id="446" r:id="rId7"/>
    <p:sldId id="423" r:id="rId8"/>
    <p:sldId id="481" r:id="rId9"/>
    <p:sldId id="495" r:id="rId10"/>
    <p:sldId id="492" r:id="rId11"/>
    <p:sldId id="494" r:id="rId12"/>
    <p:sldId id="493" r:id="rId13"/>
    <p:sldId id="521" r:id="rId14"/>
    <p:sldId id="516" r:id="rId15"/>
    <p:sldId id="515" r:id="rId16"/>
    <p:sldId id="511" r:id="rId17"/>
    <p:sldId id="512" r:id="rId18"/>
    <p:sldId id="513" r:id="rId19"/>
    <p:sldId id="514" r:id="rId20"/>
    <p:sldId id="484" r:id="rId21"/>
    <p:sldId id="475" r:id="rId22"/>
    <p:sldId id="478" r:id="rId23"/>
    <p:sldId id="485" r:id="rId24"/>
    <p:sldId id="480" r:id="rId25"/>
    <p:sldId id="483" r:id="rId26"/>
    <p:sldId id="503" r:id="rId27"/>
    <p:sldId id="518" r:id="rId28"/>
    <p:sldId id="499" r:id="rId29"/>
    <p:sldId id="504" r:id="rId30"/>
    <p:sldId id="501" r:id="rId31"/>
    <p:sldId id="502" r:id="rId32"/>
    <p:sldId id="506" r:id="rId33"/>
    <p:sldId id="507" r:id="rId34"/>
    <p:sldId id="509" r:id="rId35"/>
    <p:sldId id="522" r:id="rId36"/>
    <p:sldId id="496" r:id="rId37"/>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86067" autoAdjust="0"/>
  </p:normalViewPr>
  <p:slideViewPr>
    <p:cSldViewPr snapToGrid="0">
      <p:cViewPr varScale="1">
        <p:scale>
          <a:sx n="63" d="100"/>
          <a:sy n="63" d="100"/>
        </p:scale>
        <p:origin x="-150" y="-102"/>
      </p:cViewPr>
      <p:guideLst>
        <p:guide orient="horz" pos="2160"/>
        <p:guide pos="3840"/>
      </p:guideLst>
    </p:cSldViewPr>
  </p:slideViewPr>
  <p:notesTextViewPr>
    <p:cViewPr>
      <p:scale>
        <a:sx n="1" d="1"/>
        <a:sy n="1" d="1"/>
      </p:scale>
      <p:origin x="0" y="0"/>
    </p:cViewPr>
  </p:notesTextViewPr>
  <p:sorterViewPr>
    <p:cViewPr>
      <p:scale>
        <a:sx n="100" d="100"/>
        <a:sy n="100" d="100"/>
      </p:scale>
      <p:origin x="0" y="1452"/>
    </p:cViewPr>
  </p:sorterViewPr>
  <p:notesViewPr>
    <p:cSldViewPr snapToGrid="0" showGuides="1">
      <p:cViewPr varScale="1">
        <p:scale>
          <a:sx n="65" d="100"/>
          <a:sy n="65" d="100"/>
        </p:scale>
        <p:origin x="2796"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F:\KINGSTON\Basic%20skills\2016RFA\CourseRetSuccessSumm_Basic%20skills11-15.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oleObject" Target="file:///D:\KINGSTON\Multiple%20Measures\MIH%20Data\Wested%20Data%20folder\LRNC%20Report%202011-2015.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F:\KINGSTON\Multiple%20Measures\MIH%20Data\Graph%20of%20accelerated%20versus%20not%20succes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KINGSTON\Basic%20skills\2016RFA\CourseRetSuccessSumm_Basic%20skills11-15.xlsx" TargetMode="External"/></Relationships>
</file>

<file path=ppt/charts/_rels/chart3.xml.rels><?xml version="1.0" encoding="UTF-8" standalone="yes"?>
<Relationships xmlns="http://schemas.openxmlformats.org/package/2006/relationships"><Relationship Id="rId2" Type="http://schemas.openxmlformats.org/officeDocument/2006/relationships/oleObject" Target="file:///F:\KINGSTON\Multiple%20Measures\MIH%20Data\MIH%20StudentsFall2015grades.xls" TargetMode="External"/><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oleObject" Target="file:///F:\KINGSTON\Multiple%20Measures\MIH%20Data\MIH%20StudentsFall2015grades.xls" TargetMode="External"/><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oleObject" Target="file:///F:\KINGSTON\Multiple%20Measures\MIH%20Data\MIH%20StudentsFall2015grades.xls" TargetMode="External"/><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D:\KINGSTON\ATD\ATD2015_Success&amp;Achievement%20Gap.xlsx" TargetMode="External"/><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D:\KINGSTON\ATD\ATD2015_Success&amp;Achievement%20Gap.xlsx" TargetMode="External"/><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1" Type="http://schemas.openxmlformats.org/officeDocument/2006/relationships/oleObject" Target="file:///D:\KINGSTON\SSSP\SSSP%20Review\2014%20SEPs%20by%20department(3).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D:\KINGSTON\Multiple%20Measures\MIH%20Data\Wested%20Data%20folder\LRNC%20Report%202011-20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lrMapOvr bg1="lt1" tx1="dk1" bg2="lt2" tx2="dk2" accent1="accent1" accent2="accent2" accent3="accent3" accent4="accent4" accent5="accent5" accent6="accent6" hlink="hlink" folHlink="folHlink"/>
  <c:chart>
    <c:title>
      <c:tx>
        <c:rich>
          <a:bodyPr/>
          <a:lstStyle/>
          <a:p>
            <a:pPr>
              <a:defRPr sz="2400"/>
            </a:pPr>
            <a:r>
              <a:rPr lang="en-US" sz="2400"/>
              <a:t>Overall Enrollment compared with Basic Skills Enrollment</a:t>
            </a:r>
          </a:p>
        </c:rich>
      </c:tx>
      <c:layout/>
      <c:overlay val="0"/>
    </c:title>
    <c:autoTitleDeleted val="0"/>
    <c:plotArea>
      <c:layout/>
      <c:barChart>
        <c:barDir val="col"/>
        <c:grouping val="clustered"/>
        <c:varyColors val="0"/>
        <c:ser>
          <c:idx val="0"/>
          <c:order val="0"/>
          <c:tx>
            <c:strRef>
              <c:f>Sheet!$A$11</c:f>
              <c:strCache>
                <c:ptCount val="1"/>
                <c:pt idx="0">
                  <c:v>Overall enrollment</c:v>
                </c:pt>
              </c:strCache>
            </c:strRef>
          </c:tx>
          <c:invertIfNegative val="0"/>
          <c:trendline>
            <c:trendlineType val="linear"/>
            <c:forward val="2"/>
            <c:dispRSqr val="0"/>
            <c:dispEq val="0"/>
          </c:trendline>
          <c:cat>
            <c:strRef>
              <c:f>Sheet!$B$10:$F$10</c:f>
              <c:strCache>
                <c:ptCount val="5"/>
                <c:pt idx="0">
                  <c:v>Fall 2011</c:v>
                </c:pt>
                <c:pt idx="1">
                  <c:v>Fall 2012</c:v>
                </c:pt>
                <c:pt idx="2">
                  <c:v>Fall 2013</c:v>
                </c:pt>
                <c:pt idx="3">
                  <c:v>Fall 2014</c:v>
                </c:pt>
                <c:pt idx="4">
                  <c:v>Fall 2015</c:v>
                </c:pt>
              </c:strCache>
            </c:strRef>
          </c:cat>
          <c:val>
            <c:numRef>
              <c:f>Sheet!$B$11:$F$11</c:f>
              <c:numCache>
                <c:formatCode>#,##0</c:formatCode>
                <c:ptCount val="5"/>
                <c:pt idx="0">
                  <c:v>43909</c:v>
                </c:pt>
                <c:pt idx="1">
                  <c:v>44521</c:v>
                </c:pt>
                <c:pt idx="2">
                  <c:v>45873</c:v>
                </c:pt>
                <c:pt idx="3">
                  <c:v>48058</c:v>
                </c:pt>
                <c:pt idx="4">
                  <c:v>50777</c:v>
                </c:pt>
              </c:numCache>
            </c:numRef>
          </c:val>
        </c:ser>
        <c:ser>
          <c:idx val="1"/>
          <c:order val="1"/>
          <c:tx>
            <c:strRef>
              <c:f>Sheet!$A$12</c:f>
              <c:strCache>
                <c:ptCount val="1"/>
                <c:pt idx="0">
                  <c:v>basic skills enrollment</c:v>
                </c:pt>
              </c:strCache>
            </c:strRef>
          </c:tx>
          <c:spPr>
            <a:solidFill>
              <a:schemeClr val="tx1"/>
            </a:solidFill>
          </c:spPr>
          <c:invertIfNegative val="0"/>
          <c:trendline>
            <c:trendlineType val="linear"/>
            <c:dispRSqr val="0"/>
            <c:dispEq val="0"/>
          </c:trendline>
          <c:cat>
            <c:strRef>
              <c:f>Sheet!$B$10:$F$10</c:f>
              <c:strCache>
                <c:ptCount val="5"/>
                <c:pt idx="0">
                  <c:v>Fall 2011</c:v>
                </c:pt>
                <c:pt idx="1">
                  <c:v>Fall 2012</c:v>
                </c:pt>
                <c:pt idx="2">
                  <c:v>Fall 2013</c:v>
                </c:pt>
                <c:pt idx="3">
                  <c:v>Fall 2014</c:v>
                </c:pt>
                <c:pt idx="4">
                  <c:v>Fall 2015</c:v>
                </c:pt>
              </c:strCache>
            </c:strRef>
          </c:cat>
          <c:val>
            <c:numRef>
              <c:f>Sheet!$B$12:$F$12</c:f>
              <c:numCache>
                <c:formatCode>#,##0</c:formatCode>
                <c:ptCount val="5"/>
                <c:pt idx="0">
                  <c:v>5908</c:v>
                </c:pt>
                <c:pt idx="1">
                  <c:v>5905</c:v>
                </c:pt>
                <c:pt idx="2">
                  <c:v>5754</c:v>
                </c:pt>
                <c:pt idx="3">
                  <c:v>6101</c:v>
                </c:pt>
                <c:pt idx="4">
                  <c:v>5877</c:v>
                </c:pt>
              </c:numCache>
            </c:numRef>
          </c:val>
        </c:ser>
        <c:dLbls>
          <c:showLegendKey val="0"/>
          <c:showVal val="0"/>
          <c:showCatName val="0"/>
          <c:showSerName val="0"/>
          <c:showPercent val="0"/>
          <c:showBubbleSize val="0"/>
        </c:dLbls>
        <c:gapWidth val="150"/>
        <c:axId val="84579456"/>
        <c:axId val="84580992"/>
      </c:barChart>
      <c:catAx>
        <c:axId val="84579456"/>
        <c:scaling>
          <c:orientation val="minMax"/>
        </c:scaling>
        <c:delete val="0"/>
        <c:axPos val="b"/>
        <c:majorTickMark val="none"/>
        <c:minorTickMark val="none"/>
        <c:tickLblPos val="nextTo"/>
        <c:crossAx val="84580992"/>
        <c:crosses val="autoZero"/>
        <c:auto val="1"/>
        <c:lblAlgn val="ctr"/>
        <c:lblOffset val="100"/>
        <c:noMultiLvlLbl val="0"/>
      </c:catAx>
      <c:valAx>
        <c:axId val="84580992"/>
        <c:scaling>
          <c:orientation val="minMax"/>
          <c:max val="60000"/>
        </c:scaling>
        <c:delete val="0"/>
        <c:axPos val="l"/>
        <c:majorGridlines/>
        <c:title>
          <c:tx>
            <c:rich>
              <a:bodyPr/>
              <a:lstStyle/>
              <a:p>
                <a:pPr>
                  <a:defRPr sz="2400"/>
                </a:pPr>
                <a:r>
                  <a:rPr lang="en-US" sz="2400" dirty="0"/>
                  <a:t>Enrollment </a:t>
                </a:r>
              </a:p>
            </c:rich>
          </c:tx>
          <c:layout>
            <c:manualLayout>
              <c:xMode val="edge"/>
              <c:yMode val="edge"/>
              <c:x val="5.9431514632272885E-2"/>
              <c:y val="0.36273397099557747"/>
            </c:manualLayout>
          </c:layout>
          <c:overlay val="0"/>
        </c:title>
        <c:numFmt formatCode="#,##0" sourceLinked="1"/>
        <c:majorTickMark val="none"/>
        <c:minorTickMark val="none"/>
        <c:tickLblPos val="nextTo"/>
        <c:crossAx val="84579456"/>
        <c:crosses val="autoZero"/>
        <c:crossBetween val="between"/>
      </c:valAx>
      <c:dTable>
        <c:showHorzBorder val="1"/>
        <c:showVertBorder val="1"/>
        <c:showOutline val="1"/>
        <c:showKeys val="1"/>
        <c:txPr>
          <a:bodyPr/>
          <a:lstStyle/>
          <a:p>
            <a:pPr rtl="0">
              <a:defRPr sz="1400"/>
            </a:pPr>
            <a:endParaRPr lang="en-US"/>
          </a:p>
        </c:txPr>
      </c:dTable>
    </c:plotArea>
    <c:plotVisOnly val="1"/>
    <c:dispBlanksAs val="gap"/>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Scaling up Accelerated Course Offerings</a:t>
            </a:r>
          </a:p>
        </c:rich>
      </c:tx>
      <c:layout/>
      <c:overlay val="0"/>
      <c:spPr>
        <a:noFill/>
        <a:ln>
          <a:noFill/>
        </a:ln>
        <a:effectLst/>
      </c:spPr>
    </c:title>
    <c:autoTitleDeleted val="0"/>
    <c:plotArea>
      <c:layout/>
      <c:barChart>
        <c:barDir val="col"/>
        <c:grouping val="clustered"/>
        <c:varyColors val="0"/>
        <c:ser>
          <c:idx val="0"/>
          <c:order val="0"/>
          <c:tx>
            <c:strRef>
              <c:f>Sheet1!$G$192</c:f>
              <c:strCache>
                <c:ptCount val="1"/>
                <c:pt idx="0">
                  <c:v>2013-14</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Sheet1!$H$190:$L$191</c:f>
              <c:strCache>
                <c:ptCount val="5"/>
                <c:pt idx="0">
                  <c:v>ACDVB55</c:v>
                </c:pt>
                <c:pt idx="1">
                  <c:v>Acc Reading ACDVB61</c:v>
                </c:pt>
                <c:pt idx="2">
                  <c:v>ENGLB53</c:v>
                </c:pt>
                <c:pt idx="3">
                  <c:v>ACDVB72 DevMath</c:v>
                </c:pt>
                <c:pt idx="4">
                  <c:v>MATH B65</c:v>
                </c:pt>
              </c:strCache>
            </c:strRef>
          </c:cat>
          <c:val>
            <c:numRef>
              <c:f>Sheet1!$H$192:$L$192</c:f>
              <c:numCache>
                <c:formatCode>General</c:formatCode>
                <c:ptCount val="5"/>
                <c:pt idx="0">
                  <c:v>2</c:v>
                </c:pt>
                <c:pt idx="1">
                  <c:v>5</c:v>
                </c:pt>
                <c:pt idx="2">
                  <c:v>26</c:v>
                </c:pt>
                <c:pt idx="3">
                  <c:v>0</c:v>
                </c:pt>
                <c:pt idx="4">
                  <c:v>0</c:v>
                </c:pt>
              </c:numCache>
            </c:numRef>
          </c:val>
        </c:ser>
        <c:ser>
          <c:idx val="1"/>
          <c:order val="1"/>
          <c:tx>
            <c:strRef>
              <c:f>Sheet1!$G$193</c:f>
              <c:strCache>
                <c:ptCount val="1"/>
                <c:pt idx="0">
                  <c:v>2014-15</c:v>
                </c:pt>
              </c:strCache>
            </c:strRef>
          </c:tx>
          <c:spPr>
            <a:solidFill>
              <a:schemeClr val="tx2">
                <a:lumMod val="90000"/>
                <a:lumOff val="1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Sheet1!$H$190:$L$191</c:f>
              <c:strCache>
                <c:ptCount val="5"/>
                <c:pt idx="0">
                  <c:v>ACDVB55</c:v>
                </c:pt>
                <c:pt idx="1">
                  <c:v>Acc Reading ACDVB61</c:v>
                </c:pt>
                <c:pt idx="2">
                  <c:v>ENGLB53</c:v>
                </c:pt>
                <c:pt idx="3">
                  <c:v>ACDVB72 DevMath</c:v>
                </c:pt>
                <c:pt idx="4">
                  <c:v>MATH B65</c:v>
                </c:pt>
              </c:strCache>
            </c:strRef>
          </c:cat>
          <c:val>
            <c:numRef>
              <c:f>Sheet1!$H$193:$L$193</c:f>
              <c:numCache>
                <c:formatCode>General</c:formatCode>
                <c:ptCount val="5"/>
                <c:pt idx="0">
                  <c:v>5</c:v>
                </c:pt>
                <c:pt idx="1">
                  <c:v>9</c:v>
                </c:pt>
                <c:pt idx="2">
                  <c:v>30</c:v>
                </c:pt>
                <c:pt idx="3">
                  <c:v>19</c:v>
                </c:pt>
                <c:pt idx="4">
                  <c:v>3</c:v>
                </c:pt>
              </c:numCache>
            </c:numRef>
          </c:val>
        </c:ser>
        <c:dLbls>
          <c:dLblPos val="outEnd"/>
          <c:showLegendKey val="0"/>
          <c:showVal val="1"/>
          <c:showCatName val="0"/>
          <c:showSerName val="0"/>
          <c:showPercent val="0"/>
          <c:showBubbleSize val="0"/>
        </c:dLbls>
        <c:gapWidth val="219"/>
        <c:overlap val="-27"/>
        <c:axId val="103513088"/>
        <c:axId val="103518976"/>
      </c:barChart>
      <c:catAx>
        <c:axId val="103513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3518976"/>
        <c:crosses val="autoZero"/>
        <c:auto val="1"/>
        <c:lblAlgn val="ctr"/>
        <c:lblOffset val="100"/>
        <c:noMultiLvlLbl val="0"/>
      </c:catAx>
      <c:valAx>
        <c:axId val="103518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35130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a:pPr>
            <a:r>
              <a:rPr lang="en-US"/>
              <a:t>Success in Series versus Accelerated </a:t>
            </a:r>
            <a:r>
              <a:rPr lang="en-US" smtClean="0"/>
              <a:t>2014-2015</a:t>
            </a:r>
            <a:endParaRPr lang="en-US"/>
          </a:p>
        </c:rich>
      </c:tx>
      <c:layout/>
      <c:overlay val="0"/>
    </c:title>
    <c:autoTitleDeleted val="0"/>
    <c:plotArea>
      <c:layout/>
      <c:barChart>
        <c:barDir val="col"/>
        <c:grouping val="clustered"/>
        <c:varyColors val="0"/>
        <c:ser>
          <c:idx val="0"/>
          <c:order val="0"/>
          <c:tx>
            <c:strRef>
              <c:f>Sheet1!$B$1</c:f>
              <c:strCache>
                <c:ptCount val="1"/>
                <c:pt idx="0">
                  <c:v>Success</c:v>
                </c:pt>
              </c:strCache>
            </c:strRef>
          </c:tx>
          <c:invertIfNegative val="0"/>
          <c:dPt>
            <c:idx val="0"/>
            <c:invertIfNegative val="0"/>
            <c:bubble3D val="0"/>
            <c:spPr>
              <a:solidFill>
                <a:schemeClr val="tx1"/>
              </a:solidFill>
            </c:spPr>
          </c:dPt>
          <c:dPt>
            <c:idx val="2"/>
            <c:invertIfNegative val="0"/>
            <c:bubble3D val="0"/>
            <c:spPr>
              <a:solidFill>
                <a:schemeClr val="tx1"/>
              </a:solidFill>
            </c:spPr>
          </c:dPt>
          <c:dPt>
            <c:idx val="4"/>
            <c:invertIfNegative val="0"/>
            <c:bubble3D val="0"/>
            <c:spPr>
              <a:solidFill>
                <a:schemeClr val="tx1"/>
              </a:solidFill>
            </c:spPr>
          </c:dPt>
          <c:dLbls>
            <c:txPr>
              <a:bodyPr/>
              <a:lstStyle/>
              <a:p>
                <a:pPr>
                  <a:defRPr sz="2000" b="1"/>
                </a:pPr>
                <a:endParaRPr lang="en-US"/>
              </a:p>
            </c:txPr>
            <c:dLblPos val="outEnd"/>
            <c:showLegendKey val="0"/>
            <c:showVal val="1"/>
            <c:showCatName val="0"/>
            <c:showSerName val="0"/>
            <c:showPercent val="0"/>
            <c:showBubbleSize val="0"/>
            <c:showLeaderLines val="0"/>
          </c:dLbls>
          <c:cat>
            <c:strRef>
              <c:f>Sheet1!$A$2:$A$7</c:f>
              <c:strCache>
                <c:ptCount val="6"/>
                <c:pt idx="0">
                  <c:v>Reading B62&amp;B50 (BC 21 B &amp; A)</c:v>
                </c:pt>
                <c:pt idx="1">
                  <c:v>Accelerated  Reading B61</c:v>
                </c:pt>
                <c:pt idx="2">
                  <c:v>English B60 &amp; B50 (CB 21 B &amp; A)</c:v>
                </c:pt>
                <c:pt idx="3">
                  <c:v>Accelerated English B53</c:v>
                </c:pt>
                <c:pt idx="4">
                  <c:v>ACDV B72 &amp; Math B50 (CB21D &amp; C)</c:v>
                </c:pt>
                <c:pt idx="5">
                  <c:v>Accelerated ACDV B72</c:v>
                </c:pt>
              </c:strCache>
            </c:strRef>
          </c:cat>
          <c:val>
            <c:numRef>
              <c:f>Sheet1!$B$2:$B$7</c:f>
              <c:numCache>
                <c:formatCode>0.0%</c:formatCode>
                <c:ptCount val="6"/>
                <c:pt idx="0">
                  <c:v>0.29299999999999998</c:v>
                </c:pt>
                <c:pt idx="1">
                  <c:v>0.48799999999999999</c:v>
                </c:pt>
                <c:pt idx="2">
                  <c:v>0.24299999999999999</c:v>
                </c:pt>
                <c:pt idx="3" formatCode="0.00%">
                  <c:v>0.64500000000000002</c:v>
                </c:pt>
                <c:pt idx="4" formatCode="0.00%">
                  <c:v>0.191</c:v>
                </c:pt>
                <c:pt idx="5" formatCode="0.00%">
                  <c:v>0.51</c:v>
                </c:pt>
              </c:numCache>
            </c:numRef>
          </c:val>
        </c:ser>
        <c:dLbls>
          <c:dLblPos val="outEnd"/>
          <c:showLegendKey val="0"/>
          <c:showVal val="1"/>
          <c:showCatName val="0"/>
          <c:showSerName val="0"/>
          <c:showPercent val="0"/>
          <c:showBubbleSize val="0"/>
        </c:dLbls>
        <c:gapWidth val="150"/>
        <c:axId val="103547648"/>
        <c:axId val="103551744"/>
      </c:barChart>
      <c:catAx>
        <c:axId val="103547648"/>
        <c:scaling>
          <c:orientation val="minMax"/>
        </c:scaling>
        <c:delete val="0"/>
        <c:axPos val="b"/>
        <c:majorTickMark val="out"/>
        <c:minorTickMark val="none"/>
        <c:tickLblPos val="nextTo"/>
        <c:crossAx val="103551744"/>
        <c:crosses val="autoZero"/>
        <c:auto val="1"/>
        <c:lblAlgn val="ctr"/>
        <c:lblOffset val="100"/>
        <c:noMultiLvlLbl val="0"/>
      </c:catAx>
      <c:valAx>
        <c:axId val="103551744"/>
        <c:scaling>
          <c:orientation val="minMax"/>
        </c:scaling>
        <c:delete val="0"/>
        <c:axPos val="l"/>
        <c:majorGridlines/>
        <c:numFmt formatCode="0.0%" sourceLinked="1"/>
        <c:majorTickMark val="out"/>
        <c:minorTickMark val="none"/>
        <c:tickLblPos val="nextTo"/>
        <c:crossAx val="10354764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n-US"/>
              <a:t>Percent enrollments compared to Success</a:t>
            </a:r>
          </a:p>
        </c:rich>
      </c:tx>
      <c:layout/>
      <c:overlay val="0"/>
    </c:title>
    <c:autoTitleDeleted val="0"/>
    <c:plotArea>
      <c:layout/>
      <c:lineChart>
        <c:grouping val="standard"/>
        <c:varyColors val="0"/>
        <c:ser>
          <c:idx val="0"/>
          <c:order val="0"/>
          <c:tx>
            <c:strRef>
              <c:f>Sheet!$A$13</c:f>
              <c:strCache>
                <c:ptCount val="1"/>
                <c:pt idx="0">
                  <c:v>Basic Skills success</c:v>
                </c:pt>
              </c:strCache>
            </c:strRef>
          </c:tx>
          <c:cat>
            <c:strRef>
              <c:f>Sheet!$B$10:$F$10</c:f>
              <c:strCache>
                <c:ptCount val="5"/>
                <c:pt idx="0">
                  <c:v>Fall 2011</c:v>
                </c:pt>
                <c:pt idx="1">
                  <c:v>Fall 2012</c:v>
                </c:pt>
                <c:pt idx="2">
                  <c:v>Fall 2013</c:v>
                </c:pt>
                <c:pt idx="3">
                  <c:v>Fall 2014</c:v>
                </c:pt>
                <c:pt idx="4">
                  <c:v>Fall 2015</c:v>
                </c:pt>
              </c:strCache>
            </c:strRef>
          </c:cat>
          <c:val>
            <c:numRef>
              <c:f>Sheet!$B$13:$F$13</c:f>
              <c:numCache>
                <c:formatCode>0.00%</c:formatCode>
                <c:ptCount val="5"/>
                <c:pt idx="0">
                  <c:v>0.56920000000000004</c:v>
                </c:pt>
                <c:pt idx="1">
                  <c:v>0.61319999999999997</c:v>
                </c:pt>
                <c:pt idx="2">
                  <c:v>0.63360000000000005</c:v>
                </c:pt>
                <c:pt idx="3">
                  <c:v>0.63859999999999995</c:v>
                </c:pt>
                <c:pt idx="4">
                  <c:v>0.57340000000000002</c:v>
                </c:pt>
              </c:numCache>
            </c:numRef>
          </c:val>
          <c:smooth val="0"/>
        </c:ser>
        <c:ser>
          <c:idx val="1"/>
          <c:order val="1"/>
          <c:tx>
            <c:strRef>
              <c:f>Sheet!$A$14</c:f>
              <c:strCache>
                <c:ptCount val="1"/>
                <c:pt idx="0">
                  <c:v>Percent enrolled in Basic skills</c:v>
                </c:pt>
              </c:strCache>
            </c:strRef>
          </c:tx>
          <c:cat>
            <c:strRef>
              <c:f>Sheet!$B$10:$F$10</c:f>
              <c:strCache>
                <c:ptCount val="5"/>
                <c:pt idx="0">
                  <c:v>Fall 2011</c:v>
                </c:pt>
                <c:pt idx="1">
                  <c:v>Fall 2012</c:v>
                </c:pt>
                <c:pt idx="2">
                  <c:v>Fall 2013</c:v>
                </c:pt>
                <c:pt idx="3">
                  <c:v>Fall 2014</c:v>
                </c:pt>
                <c:pt idx="4">
                  <c:v>Fall 2015</c:v>
                </c:pt>
              </c:strCache>
            </c:strRef>
          </c:cat>
          <c:val>
            <c:numRef>
              <c:f>Sheet!$B$14:$F$14</c:f>
              <c:numCache>
                <c:formatCode>0.00%</c:formatCode>
                <c:ptCount val="5"/>
                <c:pt idx="0">
                  <c:v>0.13455100321118676</c:v>
                </c:pt>
                <c:pt idx="1">
                  <c:v>0.13263403786976932</c:v>
                </c:pt>
                <c:pt idx="2">
                  <c:v>0.12543326139559219</c:v>
                </c:pt>
                <c:pt idx="3">
                  <c:v>0.12695076782221482</c:v>
                </c:pt>
                <c:pt idx="4">
                  <c:v>0.11574137897079387</c:v>
                </c:pt>
              </c:numCache>
            </c:numRef>
          </c:val>
          <c:smooth val="0"/>
        </c:ser>
        <c:dLbls>
          <c:showLegendKey val="0"/>
          <c:showVal val="0"/>
          <c:showCatName val="0"/>
          <c:showSerName val="0"/>
          <c:showPercent val="0"/>
          <c:showBubbleSize val="0"/>
        </c:dLbls>
        <c:marker val="1"/>
        <c:smooth val="0"/>
        <c:axId val="83375616"/>
        <c:axId val="83377152"/>
      </c:lineChart>
      <c:catAx>
        <c:axId val="83375616"/>
        <c:scaling>
          <c:orientation val="minMax"/>
        </c:scaling>
        <c:delete val="0"/>
        <c:axPos val="b"/>
        <c:majorTickMark val="none"/>
        <c:minorTickMark val="none"/>
        <c:tickLblPos val="nextTo"/>
        <c:crossAx val="83377152"/>
        <c:crosses val="autoZero"/>
        <c:auto val="1"/>
        <c:lblAlgn val="ctr"/>
        <c:lblOffset val="100"/>
        <c:noMultiLvlLbl val="0"/>
      </c:catAx>
      <c:valAx>
        <c:axId val="83377152"/>
        <c:scaling>
          <c:orientation val="minMax"/>
        </c:scaling>
        <c:delete val="0"/>
        <c:axPos val="l"/>
        <c:majorGridlines/>
        <c:title>
          <c:tx>
            <c:rich>
              <a:bodyPr/>
              <a:lstStyle/>
              <a:p>
                <a:pPr>
                  <a:defRPr/>
                </a:pPr>
                <a:r>
                  <a:rPr lang="en-US"/>
                  <a:t>Percent enrollment overall and per cent success</a:t>
                </a:r>
              </a:p>
            </c:rich>
          </c:tx>
          <c:layout>
            <c:manualLayout>
              <c:xMode val="edge"/>
              <c:yMode val="edge"/>
              <c:x val="9.0434782608695655E-2"/>
              <c:y val="7.9202005578899046E-2"/>
            </c:manualLayout>
          </c:layout>
          <c:overlay val="0"/>
        </c:title>
        <c:numFmt formatCode="0.00%" sourceLinked="1"/>
        <c:majorTickMark val="none"/>
        <c:minorTickMark val="none"/>
        <c:tickLblPos val="nextTo"/>
        <c:crossAx val="83375616"/>
        <c:crosses val="autoZero"/>
        <c:crossBetween val="between"/>
      </c:valAx>
      <c:dTable>
        <c:showHorzBorder val="1"/>
        <c:showVertBorder val="1"/>
        <c:showOutline val="1"/>
        <c:showKeys val="1"/>
      </c:dTable>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2"/>
    </mc:Choice>
    <mc:Fallback>
      <c:style val="42"/>
    </mc:Fallback>
  </mc:AlternateContent>
  <c:clrMapOvr bg1="dk1" tx1="lt1" bg2="dk2" tx2="lt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 lastClr="FFFFFF"/>
                </a:solidFill>
                <a:latin typeface="+mn-lt"/>
                <a:ea typeface="+mn-ea"/>
                <a:cs typeface="+mn-cs"/>
              </a:defRPr>
            </a:pPr>
            <a:r>
              <a:rPr lang="en-US" sz="1800" b="1" i="0" baseline="0">
                <a:effectLst/>
              </a:rPr>
              <a:t>English Success for all BC 2014-15 compared to Fall 2014 and Fall 2015 cohort</a:t>
            </a:r>
            <a:endParaRPr lang="en-US">
              <a:effectLst/>
            </a:endParaRPr>
          </a:p>
        </c:rich>
      </c:tx>
      <c:layout/>
      <c:overlay val="0"/>
    </c:title>
    <c:autoTitleDeleted val="0"/>
    <c:plotArea>
      <c:layout/>
      <c:barChart>
        <c:barDir val="col"/>
        <c:grouping val="clustered"/>
        <c:varyColors val="0"/>
        <c:ser>
          <c:idx val="0"/>
          <c:order val="0"/>
          <c:tx>
            <c:strRef>
              <c:f>'2015 English'!$X$1</c:f>
              <c:strCache>
                <c:ptCount val="1"/>
                <c:pt idx="0">
                  <c:v>BC 2014-15 all success</c:v>
                </c:pt>
              </c:strCache>
            </c:strRef>
          </c:tx>
          <c:invertIfNegative val="0"/>
          <c:cat>
            <c:strRef>
              <c:f>'2015 English'!$W$2:$W$6</c:f>
              <c:strCache>
                <c:ptCount val="5"/>
                <c:pt idx="0">
                  <c:v>ACDVB65 (CB21C)</c:v>
                </c:pt>
                <c:pt idx="1">
                  <c:v>ENGLB53 accelerated (CB21 A+B)</c:v>
                </c:pt>
                <c:pt idx="2">
                  <c:v>ENGLB60 (CB21B)</c:v>
                </c:pt>
                <c:pt idx="3">
                  <c:v>ENGLB50 (CB21A)</c:v>
                </c:pt>
                <c:pt idx="4">
                  <c:v>ENGLB1A (Transfer)</c:v>
                </c:pt>
              </c:strCache>
            </c:strRef>
          </c:cat>
          <c:val>
            <c:numRef>
              <c:f>'2015 English'!$X$2:$X$6</c:f>
              <c:numCache>
                <c:formatCode>0.00%</c:formatCode>
                <c:ptCount val="5"/>
                <c:pt idx="0">
                  <c:v>0.72799999999999998</c:v>
                </c:pt>
                <c:pt idx="1">
                  <c:v>0.626</c:v>
                </c:pt>
                <c:pt idx="2">
                  <c:v>0.64100000000000001</c:v>
                </c:pt>
                <c:pt idx="3">
                  <c:v>0.59499999999999997</c:v>
                </c:pt>
                <c:pt idx="4">
                  <c:v>0.624</c:v>
                </c:pt>
              </c:numCache>
            </c:numRef>
          </c:val>
        </c:ser>
        <c:ser>
          <c:idx val="1"/>
          <c:order val="1"/>
          <c:tx>
            <c:strRef>
              <c:f>'2015 English'!$Y$1</c:f>
              <c:strCache>
                <c:ptCount val="1"/>
                <c:pt idx="0">
                  <c:v>2014 Cohort success</c:v>
                </c:pt>
              </c:strCache>
            </c:strRef>
          </c:tx>
          <c:invertIfNegative val="0"/>
          <c:cat>
            <c:strRef>
              <c:f>'2015 English'!$W$2:$W$6</c:f>
              <c:strCache>
                <c:ptCount val="5"/>
                <c:pt idx="0">
                  <c:v>ACDVB65 (CB21C)</c:v>
                </c:pt>
                <c:pt idx="1">
                  <c:v>ENGLB53 accelerated (CB21 A+B)</c:v>
                </c:pt>
                <c:pt idx="2">
                  <c:v>ENGLB60 (CB21B)</c:v>
                </c:pt>
                <c:pt idx="3">
                  <c:v>ENGLB50 (CB21A)</c:v>
                </c:pt>
                <c:pt idx="4">
                  <c:v>ENGLB1A (Transfer)</c:v>
                </c:pt>
              </c:strCache>
            </c:strRef>
          </c:cat>
          <c:val>
            <c:numRef>
              <c:f>'2015 English'!$Y$2:$Y$6</c:f>
              <c:numCache>
                <c:formatCode>0%</c:formatCode>
                <c:ptCount val="5"/>
                <c:pt idx="0">
                  <c:v>0.69</c:v>
                </c:pt>
                <c:pt idx="1">
                  <c:v>0.5</c:v>
                </c:pt>
                <c:pt idx="2">
                  <c:v>0.48</c:v>
                </c:pt>
                <c:pt idx="3">
                  <c:v>0.49</c:v>
                </c:pt>
                <c:pt idx="4">
                  <c:v>0.51</c:v>
                </c:pt>
              </c:numCache>
            </c:numRef>
          </c:val>
        </c:ser>
        <c:ser>
          <c:idx val="2"/>
          <c:order val="2"/>
          <c:tx>
            <c:strRef>
              <c:f>'2015 English'!$Z$1</c:f>
              <c:strCache>
                <c:ptCount val="1"/>
                <c:pt idx="0">
                  <c:v>2015 Cohort Success</c:v>
                </c:pt>
              </c:strCache>
            </c:strRef>
          </c:tx>
          <c:invertIfNegative val="0"/>
          <c:cat>
            <c:strRef>
              <c:f>'2015 English'!$W$2:$W$6</c:f>
              <c:strCache>
                <c:ptCount val="5"/>
                <c:pt idx="0">
                  <c:v>ACDVB65 (CB21C)</c:v>
                </c:pt>
                <c:pt idx="1">
                  <c:v>ENGLB53 accelerated (CB21 A+B)</c:v>
                </c:pt>
                <c:pt idx="2">
                  <c:v>ENGLB60 (CB21B)</c:v>
                </c:pt>
                <c:pt idx="3">
                  <c:v>ENGLB50 (CB21A)</c:v>
                </c:pt>
                <c:pt idx="4">
                  <c:v>ENGLB1A (Transfer)</c:v>
                </c:pt>
              </c:strCache>
            </c:strRef>
          </c:cat>
          <c:val>
            <c:numRef>
              <c:f>'2015 English'!$Z$2:$Z$6</c:f>
              <c:numCache>
                <c:formatCode>0%</c:formatCode>
                <c:ptCount val="5"/>
                <c:pt idx="0">
                  <c:v>0.43</c:v>
                </c:pt>
                <c:pt idx="1">
                  <c:v>0.4</c:v>
                </c:pt>
                <c:pt idx="2">
                  <c:v>0.28000000000000003</c:v>
                </c:pt>
                <c:pt idx="3">
                  <c:v>0.49</c:v>
                </c:pt>
                <c:pt idx="4">
                  <c:v>0.57999999999999996</c:v>
                </c:pt>
              </c:numCache>
            </c:numRef>
          </c:val>
        </c:ser>
        <c:dLbls>
          <c:showLegendKey val="0"/>
          <c:showVal val="0"/>
          <c:showCatName val="0"/>
          <c:showSerName val="0"/>
          <c:showPercent val="0"/>
          <c:showBubbleSize val="0"/>
        </c:dLbls>
        <c:gapWidth val="150"/>
        <c:axId val="84683392"/>
        <c:axId val="84693376"/>
      </c:barChart>
      <c:catAx>
        <c:axId val="84683392"/>
        <c:scaling>
          <c:orientation val="minMax"/>
        </c:scaling>
        <c:delete val="0"/>
        <c:axPos val="b"/>
        <c:majorTickMark val="out"/>
        <c:minorTickMark val="none"/>
        <c:tickLblPos val="nextTo"/>
        <c:crossAx val="84693376"/>
        <c:crosses val="autoZero"/>
        <c:auto val="1"/>
        <c:lblAlgn val="ctr"/>
        <c:lblOffset val="100"/>
        <c:noMultiLvlLbl val="0"/>
      </c:catAx>
      <c:valAx>
        <c:axId val="84693376"/>
        <c:scaling>
          <c:orientation val="minMax"/>
        </c:scaling>
        <c:delete val="0"/>
        <c:axPos val="l"/>
        <c:majorGridlines/>
        <c:numFmt formatCode="0.00%" sourceLinked="1"/>
        <c:majorTickMark val="out"/>
        <c:minorTickMark val="none"/>
        <c:tickLblPos val="nextTo"/>
        <c:crossAx val="84683392"/>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2"/>
    </mc:Choice>
    <mc:Fallback>
      <c:style val="42"/>
    </mc:Fallback>
  </mc:AlternateContent>
  <c:clrMapOvr bg1="dk1" tx1="lt1" bg2="dk2" tx2="lt2" accent1="accent1" accent2="accent2" accent3="accent3" accent4="accent4" accent5="accent5" accent6="accent6" hlink="hlink" folHlink="folHlink"/>
  <c:chart>
    <c:title>
      <c:tx>
        <c:rich>
          <a:bodyPr/>
          <a:lstStyle/>
          <a:p>
            <a:pPr>
              <a:defRPr/>
            </a:pPr>
            <a:r>
              <a:rPr lang="en-US"/>
              <a:t>Reading Success for all BC 2014-15 compared to Fall 2014 and Fall 2015 cohort</a:t>
            </a:r>
          </a:p>
        </c:rich>
      </c:tx>
      <c:layout/>
      <c:overlay val="0"/>
    </c:title>
    <c:autoTitleDeleted val="0"/>
    <c:plotArea>
      <c:layout/>
      <c:barChart>
        <c:barDir val="col"/>
        <c:grouping val="clustered"/>
        <c:varyColors val="0"/>
        <c:ser>
          <c:idx val="0"/>
          <c:order val="0"/>
          <c:tx>
            <c:strRef>
              <c:f>'2015Reading'!$X$2</c:f>
              <c:strCache>
                <c:ptCount val="1"/>
                <c:pt idx="0">
                  <c:v>BC 2014-15 all success</c:v>
                </c:pt>
              </c:strCache>
            </c:strRef>
          </c:tx>
          <c:invertIfNegative val="0"/>
          <c:cat>
            <c:strRef>
              <c:f>'2015Reading'!$W$3:$W$5</c:f>
              <c:strCache>
                <c:ptCount val="3"/>
                <c:pt idx="0">
                  <c:v>ACDVB62</c:v>
                </c:pt>
                <c:pt idx="1">
                  <c:v>ACDVB50</c:v>
                </c:pt>
                <c:pt idx="2">
                  <c:v>ACDVB61 accelerated</c:v>
                </c:pt>
              </c:strCache>
            </c:strRef>
          </c:cat>
          <c:val>
            <c:numRef>
              <c:f>'2015Reading'!$X$3:$X$5</c:f>
              <c:numCache>
                <c:formatCode>0.00%</c:formatCode>
                <c:ptCount val="3"/>
                <c:pt idx="0">
                  <c:v>0.64600000000000002</c:v>
                </c:pt>
                <c:pt idx="1">
                  <c:v>0.68500000000000005</c:v>
                </c:pt>
                <c:pt idx="2">
                  <c:v>0.56200000000000006</c:v>
                </c:pt>
              </c:numCache>
            </c:numRef>
          </c:val>
        </c:ser>
        <c:ser>
          <c:idx val="1"/>
          <c:order val="1"/>
          <c:tx>
            <c:strRef>
              <c:f>'2015Reading'!$Y$2</c:f>
              <c:strCache>
                <c:ptCount val="1"/>
                <c:pt idx="0">
                  <c:v>2014 Cohort success</c:v>
                </c:pt>
              </c:strCache>
            </c:strRef>
          </c:tx>
          <c:invertIfNegative val="0"/>
          <c:cat>
            <c:strRef>
              <c:f>'2015Reading'!$W$3:$W$5</c:f>
              <c:strCache>
                <c:ptCount val="3"/>
                <c:pt idx="0">
                  <c:v>ACDVB62</c:v>
                </c:pt>
                <c:pt idx="1">
                  <c:v>ACDVB50</c:v>
                </c:pt>
                <c:pt idx="2">
                  <c:v>ACDVB61 accelerated</c:v>
                </c:pt>
              </c:strCache>
            </c:strRef>
          </c:cat>
          <c:val>
            <c:numRef>
              <c:f>'2015Reading'!$Y$3:$Y$5</c:f>
              <c:numCache>
                <c:formatCode>0%</c:formatCode>
                <c:ptCount val="3"/>
                <c:pt idx="0">
                  <c:v>0.65</c:v>
                </c:pt>
                <c:pt idx="1">
                  <c:v>0.61</c:v>
                </c:pt>
                <c:pt idx="2">
                  <c:v>0.69</c:v>
                </c:pt>
              </c:numCache>
            </c:numRef>
          </c:val>
        </c:ser>
        <c:ser>
          <c:idx val="2"/>
          <c:order val="2"/>
          <c:tx>
            <c:strRef>
              <c:f>'2015Reading'!$Z$2</c:f>
              <c:strCache>
                <c:ptCount val="1"/>
                <c:pt idx="0">
                  <c:v>2015 Cohort Success</c:v>
                </c:pt>
              </c:strCache>
            </c:strRef>
          </c:tx>
          <c:invertIfNegative val="0"/>
          <c:cat>
            <c:strRef>
              <c:f>'2015Reading'!$W$3:$W$5</c:f>
              <c:strCache>
                <c:ptCount val="3"/>
                <c:pt idx="0">
                  <c:v>ACDVB62</c:v>
                </c:pt>
                <c:pt idx="1">
                  <c:v>ACDVB50</c:v>
                </c:pt>
                <c:pt idx="2">
                  <c:v>ACDVB61 accelerated</c:v>
                </c:pt>
              </c:strCache>
            </c:strRef>
          </c:cat>
          <c:val>
            <c:numRef>
              <c:f>'2015Reading'!$Z$3:$Z$5</c:f>
              <c:numCache>
                <c:formatCode>0%</c:formatCode>
                <c:ptCount val="3"/>
                <c:pt idx="0">
                  <c:v>0.75</c:v>
                </c:pt>
                <c:pt idx="1">
                  <c:v>0.68</c:v>
                </c:pt>
                <c:pt idx="2">
                  <c:v>0.5</c:v>
                </c:pt>
              </c:numCache>
            </c:numRef>
          </c:val>
        </c:ser>
        <c:dLbls>
          <c:showLegendKey val="0"/>
          <c:showVal val="0"/>
          <c:showCatName val="0"/>
          <c:showSerName val="0"/>
          <c:showPercent val="0"/>
          <c:showBubbleSize val="0"/>
        </c:dLbls>
        <c:gapWidth val="150"/>
        <c:axId val="84732160"/>
        <c:axId val="84750336"/>
      </c:barChart>
      <c:catAx>
        <c:axId val="84732160"/>
        <c:scaling>
          <c:orientation val="minMax"/>
        </c:scaling>
        <c:delete val="0"/>
        <c:axPos val="b"/>
        <c:majorTickMark val="out"/>
        <c:minorTickMark val="none"/>
        <c:tickLblPos val="nextTo"/>
        <c:crossAx val="84750336"/>
        <c:crosses val="autoZero"/>
        <c:auto val="1"/>
        <c:lblAlgn val="ctr"/>
        <c:lblOffset val="100"/>
        <c:noMultiLvlLbl val="0"/>
      </c:catAx>
      <c:valAx>
        <c:axId val="84750336"/>
        <c:scaling>
          <c:orientation val="minMax"/>
        </c:scaling>
        <c:delete val="0"/>
        <c:axPos val="l"/>
        <c:majorGridlines/>
        <c:numFmt formatCode="0.00%" sourceLinked="1"/>
        <c:majorTickMark val="out"/>
        <c:minorTickMark val="none"/>
        <c:tickLblPos val="nextTo"/>
        <c:crossAx val="84732160"/>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2"/>
    </mc:Choice>
    <mc:Fallback>
      <c:style val="42"/>
    </mc:Fallback>
  </mc:AlternateContent>
  <c:clrMapOvr bg1="dk1" tx1="lt1" bg2="dk2" tx2="lt2" accent1="accent1" accent2="accent2" accent3="accent3" accent4="accent4" accent5="accent5" accent6="accent6" hlink="hlink" folHlink="folHlink"/>
  <c:chart>
    <c:title>
      <c:tx>
        <c:rich>
          <a:bodyPr/>
          <a:lstStyle/>
          <a:p>
            <a:pPr>
              <a:defRPr/>
            </a:pPr>
            <a:r>
              <a:rPr lang="en-US"/>
              <a:t>Math Success for all BC 2014-15 and 2014 cohort and 2015 cohort</a:t>
            </a:r>
          </a:p>
        </c:rich>
      </c:tx>
      <c:layout/>
      <c:overlay val="0"/>
    </c:title>
    <c:autoTitleDeleted val="0"/>
    <c:plotArea>
      <c:layout/>
      <c:barChart>
        <c:barDir val="col"/>
        <c:grouping val="clustered"/>
        <c:varyColors val="0"/>
        <c:ser>
          <c:idx val="0"/>
          <c:order val="0"/>
          <c:tx>
            <c:strRef>
              <c:f>'2015 Math'!$X$2</c:f>
              <c:strCache>
                <c:ptCount val="1"/>
                <c:pt idx="0">
                  <c:v>BC 2014-15 all success</c:v>
                </c:pt>
              </c:strCache>
            </c:strRef>
          </c:tx>
          <c:invertIfNegative val="0"/>
          <c:cat>
            <c:strRef>
              <c:f>'2015 Math'!$W$3:$W$11</c:f>
              <c:strCache>
                <c:ptCount val="9"/>
                <c:pt idx="0">
                  <c:v>ACDV B77 (Arithmetic)</c:v>
                </c:pt>
                <c:pt idx="1">
                  <c:v>ACDV B72 accelerated Arith &amp; Pre-algebra)</c:v>
                </c:pt>
                <c:pt idx="2">
                  <c:v>Math B50 (Pre-algebra)</c:v>
                </c:pt>
                <c:pt idx="3">
                  <c:v>Math B60 (Beginning Algebra)</c:v>
                </c:pt>
                <c:pt idx="4">
                  <c:v>Math B70 (Intermediate Algebra)</c:v>
                </c:pt>
                <c:pt idx="5">
                  <c:v>Math B1A (Pre-Calc)</c:v>
                </c:pt>
                <c:pt idx="6">
                  <c:v>Math B1B</c:v>
                </c:pt>
                <c:pt idx="7">
                  <c:v>Math B6A</c:v>
                </c:pt>
                <c:pt idx="8">
                  <c:v>Math B22</c:v>
                </c:pt>
              </c:strCache>
            </c:strRef>
          </c:cat>
          <c:val>
            <c:numRef>
              <c:f>'2015 Math'!$X$3:$X$11</c:f>
              <c:numCache>
                <c:formatCode>0%</c:formatCode>
                <c:ptCount val="9"/>
                <c:pt idx="0">
                  <c:v>0.60699999999999998</c:v>
                </c:pt>
                <c:pt idx="1">
                  <c:v>0.45200000000000001</c:v>
                </c:pt>
                <c:pt idx="2">
                  <c:v>0.61899999999999999</c:v>
                </c:pt>
                <c:pt idx="3">
                  <c:v>0.52200000000000002</c:v>
                </c:pt>
                <c:pt idx="4">
                  <c:v>0.442</c:v>
                </c:pt>
                <c:pt idx="5">
                  <c:v>0.48899999999999999</c:v>
                </c:pt>
                <c:pt idx="6">
                  <c:v>0.51200000000000001</c:v>
                </c:pt>
                <c:pt idx="7">
                  <c:v>0.49399999999999999</c:v>
                </c:pt>
                <c:pt idx="8">
                  <c:v>0.56200000000000006</c:v>
                </c:pt>
              </c:numCache>
            </c:numRef>
          </c:val>
        </c:ser>
        <c:ser>
          <c:idx val="1"/>
          <c:order val="1"/>
          <c:tx>
            <c:strRef>
              <c:f>'2015 Math'!$Y$2</c:f>
              <c:strCache>
                <c:ptCount val="1"/>
                <c:pt idx="0">
                  <c:v>2014 Cohort success</c:v>
                </c:pt>
              </c:strCache>
            </c:strRef>
          </c:tx>
          <c:invertIfNegative val="0"/>
          <c:cat>
            <c:strRef>
              <c:f>'2015 Math'!$W$3:$W$11</c:f>
              <c:strCache>
                <c:ptCount val="9"/>
                <c:pt idx="0">
                  <c:v>ACDV B77 (Arithmetic)</c:v>
                </c:pt>
                <c:pt idx="1">
                  <c:v>ACDV B72 accelerated Arith &amp; Pre-algebra)</c:v>
                </c:pt>
                <c:pt idx="2">
                  <c:v>Math B50 (Pre-algebra)</c:v>
                </c:pt>
                <c:pt idx="3">
                  <c:v>Math B60 (Beginning Algebra)</c:v>
                </c:pt>
                <c:pt idx="4">
                  <c:v>Math B70 (Intermediate Algebra)</c:v>
                </c:pt>
                <c:pt idx="5">
                  <c:v>Math B1A (Pre-Calc)</c:v>
                </c:pt>
                <c:pt idx="6">
                  <c:v>Math B1B</c:v>
                </c:pt>
                <c:pt idx="7">
                  <c:v>Math B6A</c:v>
                </c:pt>
                <c:pt idx="8">
                  <c:v>Math B22</c:v>
                </c:pt>
              </c:strCache>
            </c:strRef>
          </c:cat>
          <c:val>
            <c:numRef>
              <c:f>'2015 Math'!$Y$3:$Y$11</c:f>
              <c:numCache>
                <c:formatCode>0%</c:formatCode>
                <c:ptCount val="9"/>
                <c:pt idx="0">
                  <c:v>0.28999999999999998</c:v>
                </c:pt>
                <c:pt idx="1">
                  <c:v>0.4</c:v>
                </c:pt>
                <c:pt idx="2">
                  <c:v>0.76</c:v>
                </c:pt>
                <c:pt idx="3">
                  <c:v>0.54</c:v>
                </c:pt>
                <c:pt idx="4">
                  <c:v>0.36</c:v>
                </c:pt>
                <c:pt idx="5">
                  <c:v>0.35</c:v>
                </c:pt>
                <c:pt idx="6">
                  <c:v>0.33</c:v>
                </c:pt>
                <c:pt idx="7">
                  <c:v>0.44</c:v>
                </c:pt>
                <c:pt idx="8">
                  <c:v>0.33</c:v>
                </c:pt>
              </c:numCache>
            </c:numRef>
          </c:val>
        </c:ser>
        <c:ser>
          <c:idx val="2"/>
          <c:order val="2"/>
          <c:tx>
            <c:strRef>
              <c:f>'2015 Math'!$Z$2</c:f>
              <c:strCache>
                <c:ptCount val="1"/>
                <c:pt idx="0">
                  <c:v>2015 Cohort Success</c:v>
                </c:pt>
              </c:strCache>
            </c:strRef>
          </c:tx>
          <c:invertIfNegative val="0"/>
          <c:cat>
            <c:strRef>
              <c:f>'2015 Math'!$W$3:$W$11</c:f>
              <c:strCache>
                <c:ptCount val="9"/>
                <c:pt idx="0">
                  <c:v>ACDV B77 (Arithmetic)</c:v>
                </c:pt>
                <c:pt idx="1">
                  <c:v>ACDV B72 accelerated Arith &amp; Pre-algebra)</c:v>
                </c:pt>
                <c:pt idx="2">
                  <c:v>Math B50 (Pre-algebra)</c:v>
                </c:pt>
                <c:pt idx="3">
                  <c:v>Math B60 (Beginning Algebra)</c:v>
                </c:pt>
                <c:pt idx="4">
                  <c:v>Math B70 (Intermediate Algebra)</c:v>
                </c:pt>
                <c:pt idx="5">
                  <c:v>Math B1A (Pre-Calc)</c:v>
                </c:pt>
                <c:pt idx="6">
                  <c:v>Math B1B</c:v>
                </c:pt>
                <c:pt idx="7">
                  <c:v>Math B6A</c:v>
                </c:pt>
                <c:pt idx="8">
                  <c:v>Math B22</c:v>
                </c:pt>
              </c:strCache>
            </c:strRef>
          </c:cat>
          <c:val>
            <c:numRef>
              <c:f>'2015 Math'!$Z$3:$Z$11</c:f>
              <c:numCache>
                <c:formatCode>0%</c:formatCode>
                <c:ptCount val="9"/>
                <c:pt idx="0">
                  <c:v>1</c:v>
                </c:pt>
                <c:pt idx="1">
                  <c:v>0.59</c:v>
                </c:pt>
                <c:pt idx="2">
                  <c:v>0.64</c:v>
                </c:pt>
                <c:pt idx="3">
                  <c:v>0.56999999999999995</c:v>
                </c:pt>
                <c:pt idx="4">
                  <c:v>0.56000000000000005</c:v>
                </c:pt>
                <c:pt idx="5">
                  <c:v>0.45</c:v>
                </c:pt>
                <c:pt idx="6">
                  <c:v>0.56999999999999995</c:v>
                </c:pt>
                <c:pt idx="7">
                  <c:v>0.5</c:v>
                </c:pt>
                <c:pt idx="8">
                  <c:v>0.73</c:v>
                </c:pt>
              </c:numCache>
            </c:numRef>
          </c:val>
        </c:ser>
        <c:dLbls>
          <c:showLegendKey val="0"/>
          <c:showVal val="0"/>
          <c:showCatName val="0"/>
          <c:showSerName val="0"/>
          <c:showPercent val="0"/>
          <c:showBubbleSize val="0"/>
        </c:dLbls>
        <c:gapWidth val="160"/>
        <c:axId val="84797312"/>
        <c:axId val="84798848"/>
      </c:barChart>
      <c:catAx>
        <c:axId val="84797312"/>
        <c:scaling>
          <c:orientation val="minMax"/>
        </c:scaling>
        <c:delete val="0"/>
        <c:axPos val="b"/>
        <c:majorTickMark val="out"/>
        <c:minorTickMark val="none"/>
        <c:tickLblPos val="nextTo"/>
        <c:txPr>
          <a:bodyPr rot="-5400000" vert="horz"/>
          <a:lstStyle/>
          <a:p>
            <a:pPr>
              <a:defRPr/>
            </a:pPr>
            <a:endParaRPr lang="en-US"/>
          </a:p>
        </c:txPr>
        <c:crossAx val="84798848"/>
        <c:crosses val="autoZero"/>
        <c:auto val="1"/>
        <c:lblAlgn val="ctr"/>
        <c:lblOffset val="100"/>
        <c:noMultiLvlLbl val="0"/>
      </c:catAx>
      <c:valAx>
        <c:axId val="84798848"/>
        <c:scaling>
          <c:orientation val="minMax"/>
          <c:max val="1"/>
        </c:scaling>
        <c:delete val="0"/>
        <c:axPos val="l"/>
        <c:majorGridlines/>
        <c:numFmt formatCode="0%" sourceLinked="1"/>
        <c:majorTickMark val="out"/>
        <c:minorTickMark val="none"/>
        <c:tickLblPos val="nextTo"/>
        <c:crossAx val="84797312"/>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Success in English Gateway Course</a:t>
            </a:r>
          </a:p>
        </c:rich>
      </c:tx>
      <c:layout/>
      <c:overlay val="0"/>
      <c:spPr>
        <a:noFill/>
        <a:ln>
          <a:noFill/>
        </a:ln>
        <a:effectLst/>
      </c:spPr>
    </c:title>
    <c:autoTitleDeleted val="0"/>
    <c:plotArea>
      <c:layout/>
      <c:barChart>
        <c:barDir val="col"/>
        <c:grouping val="clustered"/>
        <c:varyColors val="0"/>
        <c:ser>
          <c:idx val="0"/>
          <c:order val="0"/>
          <c:tx>
            <c:v>2009-10 to 2012-13</c:v>
          </c:tx>
          <c:spPr>
            <a:solidFill>
              <a:srgbClr val="FF0000"/>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'Success Elements&amp;GAP'!$A$12:$B$14</c:f>
              <c:strCache>
                <c:ptCount val="3"/>
                <c:pt idx="0">
                  <c:v>all</c:v>
                </c:pt>
                <c:pt idx="1">
                  <c:v>African American</c:v>
                </c:pt>
                <c:pt idx="2">
                  <c:v>Hispanic</c:v>
                </c:pt>
              </c:strCache>
            </c:strRef>
          </c:cat>
          <c:val>
            <c:numRef>
              <c:f>'Success Elements&amp;GAP'!$D$12:$D$14</c:f>
              <c:numCache>
                <c:formatCode>0.00%</c:formatCode>
                <c:ptCount val="3"/>
                <c:pt idx="0" formatCode="0%">
                  <c:v>0.69</c:v>
                </c:pt>
                <c:pt idx="1">
                  <c:v>0.56699999999999995</c:v>
                </c:pt>
                <c:pt idx="2" formatCode="0%">
                  <c:v>0.64</c:v>
                </c:pt>
              </c:numCache>
              <c:extLst/>
            </c:numRef>
          </c:val>
        </c:ser>
        <c:ser>
          <c:idx val="1"/>
          <c:order val="1"/>
          <c:tx>
            <c:v>2011-12 to 2013-14</c:v>
          </c:tx>
          <c:spPr>
            <a:solidFill>
              <a:sysClr val="windowText" lastClr="000000"/>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'Success Elements&amp;GAP'!$A$12:$B$14</c:f>
              <c:strCache>
                <c:ptCount val="3"/>
                <c:pt idx="0">
                  <c:v>all</c:v>
                </c:pt>
                <c:pt idx="1">
                  <c:v>African American</c:v>
                </c:pt>
                <c:pt idx="2">
                  <c:v>Hispanic</c:v>
                </c:pt>
              </c:strCache>
            </c:strRef>
          </c:cat>
          <c:val>
            <c:numRef>
              <c:f>'Success Elements&amp;GAP'!$E$12:$E$14</c:f>
              <c:numCache>
                <c:formatCode>0.00%</c:formatCode>
                <c:ptCount val="3"/>
                <c:pt idx="0" formatCode="0%">
                  <c:v>0.77</c:v>
                </c:pt>
                <c:pt idx="1">
                  <c:v>0.76900000000000002</c:v>
                </c:pt>
                <c:pt idx="2">
                  <c:v>0.73299999999999998</c:v>
                </c:pt>
              </c:numCache>
              <c:extLst/>
            </c:numRef>
          </c:val>
        </c:ser>
        <c:dLbls>
          <c:dLblPos val="inEnd"/>
          <c:showLegendKey val="0"/>
          <c:showVal val="1"/>
          <c:showCatName val="0"/>
          <c:showSerName val="0"/>
          <c:showPercent val="0"/>
          <c:showBubbleSize val="0"/>
        </c:dLbls>
        <c:gapWidth val="65"/>
        <c:axId val="85112320"/>
        <c:axId val="85113856"/>
        <c:extLst/>
      </c:barChart>
      <c:catAx>
        <c:axId val="8511232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85113856"/>
        <c:crosses val="autoZero"/>
        <c:auto val="1"/>
        <c:lblAlgn val="ctr"/>
        <c:lblOffset val="100"/>
        <c:noMultiLvlLbl val="0"/>
      </c:catAx>
      <c:valAx>
        <c:axId val="8511385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85112320"/>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Success in Math Gateway Course</a:t>
            </a:r>
          </a:p>
        </c:rich>
      </c:tx>
      <c:layout>
        <c:manualLayout>
          <c:xMode val="edge"/>
          <c:yMode val="edge"/>
          <c:x val="0.198825256975037"/>
          <c:y val="2.3121387283237E-2"/>
        </c:manualLayout>
      </c:layout>
      <c:overlay val="0"/>
      <c:spPr>
        <a:noFill/>
        <a:ln>
          <a:noFill/>
        </a:ln>
        <a:effectLst/>
      </c:spPr>
    </c:title>
    <c:autoTitleDeleted val="0"/>
    <c:plotArea>
      <c:layout/>
      <c:barChart>
        <c:barDir val="col"/>
        <c:grouping val="clustered"/>
        <c:varyColors val="0"/>
        <c:ser>
          <c:idx val="1"/>
          <c:order val="0"/>
          <c:tx>
            <c:v>2009-10 to 2012-13 </c:v>
          </c:tx>
          <c:spPr>
            <a:solidFill>
              <a:srgbClr val="FF0000"/>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'Success Elements&amp;GAP'!$A$16:$B$18</c:f>
              <c:strCache>
                <c:ptCount val="3"/>
                <c:pt idx="0">
                  <c:v>all</c:v>
                </c:pt>
                <c:pt idx="1">
                  <c:v>African American</c:v>
                </c:pt>
                <c:pt idx="2">
                  <c:v>Hispanic</c:v>
                </c:pt>
              </c:strCache>
            </c:strRef>
          </c:cat>
          <c:val>
            <c:numRef>
              <c:f>'Success Elements&amp;GAP'!$D$16:$D$18</c:f>
              <c:numCache>
                <c:formatCode>0.00%</c:formatCode>
                <c:ptCount val="3"/>
                <c:pt idx="0">
                  <c:v>0.59899999999999998</c:v>
                </c:pt>
                <c:pt idx="1">
                  <c:v>0.435</c:v>
                </c:pt>
                <c:pt idx="2">
                  <c:v>0.57399999999999995</c:v>
                </c:pt>
              </c:numCache>
              <c:extLst/>
            </c:numRef>
          </c:val>
        </c:ser>
        <c:ser>
          <c:idx val="2"/>
          <c:order val="1"/>
          <c:tx>
            <c:v>2011-12 to 2013-14</c:v>
          </c:tx>
          <c:spPr>
            <a:solidFill>
              <a:sysClr val="windowText" lastClr="000000"/>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'Success Elements&amp;GAP'!$A$16:$B$18</c:f>
              <c:strCache>
                <c:ptCount val="3"/>
                <c:pt idx="0">
                  <c:v>all</c:v>
                </c:pt>
                <c:pt idx="1">
                  <c:v>African American</c:v>
                </c:pt>
                <c:pt idx="2">
                  <c:v>Hispanic</c:v>
                </c:pt>
              </c:strCache>
            </c:strRef>
          </c:cat>
          <c:val>
            <c:numRef>
              <c:f>'Success Elements&amp;GAP'!$E$16:$E$18</c:f>
              <c:numCache>
                <c:formatCode>0.00%</c:formatCode>
                <c:ptCount val="3"/>
                <c:pt idx="0">
                  <c:v>0.68799999999999994</c:v>
                </c:pt>
                <c:pt idx="1">
                  <c:v>0.55200000000000005</c:v>
                </c:pt>
                <c:pt idx="2">
                  <c:v>0.67700000000000005</c:v>
                </c:pt>
              </c:numCache>
              <c:extLst/>
            </c:numRef>
          </c:val>
        </c:ser>
        <c:dLbls>
          <c:dLblPos val="inEnd"/>
          <c:showLegendKey val="0"/>
          <c:showVal val="1"/>
          <c:showCatName val="0"/>
          <c:showSerName val="0"/>
          <c:showPercent val="0"/>
          <c:showBubbleSize val="0"/>
        </c:dLbls>
        <c:gapWidth val="65"/>
        <c:axId val="85165184"/>
        <c:axId val="85166720"/>
        <c:extLst/>
      </c:barChart>
      <c:catAx>
        <c:axId val="8516518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85166720"/>
        <c:crosses val="autoZero"/>
        <c:auto val="1"/>
        <c:lblAlgn val="ctr"/>
        <c:lblOffset val="100"/>
        <c:noMultiLvlLbl val="0"/>
      </c:catAx>
      <c:valAx>
        <c:axId val="8516672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0%" sourceLinked="1"/>
        <c:majorTickMark val="none"/>
        <c:minorTickMark val="none"/>
        <c:tickLblPos val="nextTo"/>
        <c:crossAx val="85165184"/>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mn-lt"/>
                <a:ea typeface="+mn-ea"/>
                <a:cs typeface="+mn-cs"/>
              </a:defRPr>
            </a:pPr>
            <a:r>
              <a:rPr lang="en-US"/>
              <a:t>Student Ed plan Completion by Discipline 2009, 2014 and 2015</a:t>
            </a:r>
          </a:p>
        </c:rich>
      </c:tx>
      <c:layout/>
      <c:overlay val="0"/>
      <c:spPr>
        <a:noFill/>
        <a:ln>
          <a:noFill/>
        </a:ln>
        <a:effectLst/>
      </c:spPr>
    </c:title>
    <c:autoTitleDeleted val="0"/>
    <c:plotArea>
      <c:layout/>
      <c:barChart>
        <c:barDir val="col"/>
        <c:grouping val="clustered"/>
        <c:varyColors val="0"/>
        <c:ser>
          <c:idx val="0"/>
          <c:order val="0"/>
          <c:tx>
            <c:v>2009</c:v>
          </c:tx>
          <c:spPr>
            <a:solidFill>
              <a:schemeClr val="tx1"/>
            </a:solidFill>
            <a:ln>
              <a:noFill/>
            </a:ln>
            <a:effectLst/>
          </c:spPr>
          <c:invertIfNegative val="0"/>
          <c:dLbls>
            <c:dLbl>
              <c:idx val="27"/>
              <c:dLblPos val="outEnd"/>
              <c:showLegendKey val="0"/>
              <c:showVal val="1"/>
              <c:showCatName val="0"/>
              <c:showSerName val="1"/>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0"/>
              </c:ext>
            </c:extLst>
          </c:dLbls>
          <c:cat>
            <c:strRef>
              <c:f>Sheet1!$A$3:$A$30</c:f>
              <c:strCache>
                <c:ptCount val="27"/>
                <c:pt idx="0">
                  <c:v>Appr</c:v>
                </c:pt>
                <c:pt idx="1">
                  <c:v>Admin of Justice</c:v>
                </c:pt>
                <c:pt idx="2">
                  <c:v>Fire Tech</c:v>
                </c:pt>
                <c:pt idx="3">
                  <c:v>Work Experience</c:v>
                </c:pt>
                <c:pt idx="4">
                  <c:v>FACE</c:v>
                </c:pt>
                <c:pt idx="5">
                  <c:v>Art</c:v>
                </c:pt>
                <c:pt idx="6">
                  <c:v>Engineering &amp; IT</c:v>
                </c:pt>
                <c:pt idx="7">
                  <c:v>Social Science</c:v>
                </c:pt>
                <c:pt idx="8">
                  <c:v>Business</c:v>
                </c:pt>
                <c:pt idx="9">
                  <c:v>Performing Arts</c:v>
                </c:pt>
                <c:pt idx="10">
                  <c:v>Health &amp; PE</c:v>
                </c:pt>
                <c:pt idx="11">
                  <c:v>Agriculture</c:v>
                </c:pt>
                <c:pt idx="12">
                  <c:v>Behavioral Science</c:v>
                </c:pt>
                <c:pt idx="13">
                  <c:v>Communication</c:v>
                </c:pt>
                <c:pt idx="14">
                  <c:v>Allied Health</c:v>
                </c:pt>
                <c:pt idx="15">
                  <c:v>ACDV</c:v>
                </c:pt>
                <c:pt idx="16">
                  <c:v>Foreign Language</c:v>
                </c:pt>
                <c:pt idx="17">
                  <c:v>ESL</c:v>
                </c:pt>
                <c:pt idx="18">
                  <c:v>Philosophy </c:v>
                </c:pt>
                <c:pt idx="19">
                  <c:v>Math</c:v>
                </c:pt>
                <c:pt idx="20">
                  <c:v>Counseling (classes)</c:v>
                </c:pt>
                <c:pt idx="21">
                  <c:v>Physical Science</c:v>
                </c:pt>
                <c:pt idx="22">
                  <c:v>Library</c:v>
                </c:pt>
                <c:pt idx="23">
                  <c:v>Nursing</c:v>
                </c:pt>
                <c:pt idx="24">
                  <c:v>Biology</c:v>
                </c:pt>
                <c:pt idx="25">
                  <c:v>Undeclared</c:v>
                </c:pt>
                <c:pt idx="26">
                  <c:v>Rad Tech</c:v>
                </c:pt>
              </c:strCache>
            </c:strRef>
          </c:cat>
          <c:val>
            <c:numRef>
              <c:f>Sheet1!$B$3:$B$30</c:f>
              <c:numCache>
                <c:formatCode>0%</c:formatCode>
                <c:ptCount val="28"/>
                <c:pt idx="1">
                  <c:v>0.42</c:v>
                </c:pt>
                <c:pt idx="2">
                  <c:v>0.28999999999999998</c:v>
                </c:pt>
                <c:pt idx="3">
                  <c:v>0.5</c:v>
                </c:pt>
                <c:pt idx="4">
                  <c:v>0.46</c:v>
                </c:pt>
                <c:pt idx="5">
                  <c:v>0.48</c:v>
                </c:pt>
                <c:pt idx="6">
                  <c:v>0.39</c:v>
                </c:pt>
                <c:pt idx="7">
                  <c:v>0.44</c:v>
                </c:pt>
                <c:pt idx="8">
                  <c:v>0.5</c:v>
                </c:pt>
                <c:pt idx="9">
                  <c:v>0.48</c:v>
                </c:pt>
                <c:pt idx="10">
                  <c:v>0.45</c:v>
                </c:pt>
                <c:pt idx="11">
                  <c:v>0.57999999999999996</c:v>
                </c:pt>
                <c:pt idx="12">
                  <c:v>0.54</c:v>
                </c:pt>
                <c:pt idx="13">
                  <c:v>0.56000000000000005</c:v>
                </c:pt>
                <c:pt idx="14">
                  <c:v>0.18</c:v>
                </c:pt>
                <c:pt idx="15">
                  <c:v>0.5</c:v>
                </c:pt>
                <c:pt idx="16">
                  <c:v>0.53</c:v>
                </c:pt>
                <c:pt idx="17">
                  <c:v>0.54</c:v>
                </c:pt>
                <c:pt idx="18">
                  <c:v>0.55000000000000004</c:v>
                </c:pt>
                <c:pt idx="19">
                  <c:v>0.55000000000000004</c:v>
                </c:pt>
                <c:pt idx="20">
                  <c:v>0.7</c:v>
                </c:pt>
                <c:pt idx="21">
                  <c:v>0.61</c:v>
                </c:pt>
                <c:pt idx="22">
                  <c:v>0.6</c:v>
                </c:pt>
                <c:pt idx="23">
                  <c:v>0.79</c:v>
                </c:pt>
                <c:pt idx="24">
                  <c:v>0.7</c:v>
                </c:pt>
                <c:pt idx="25">
                  <c:v>0.37</c:v>
                </c:pt>
                <c:pt idx="26">
                  <c:v>0.73</c:v>
                </c:pt>
              </c:numCache>
            </c:numRef>
          </c:val>
        </c:ser>
        <c:ser>
          <c:idx val="1"/>
          <c:order val="1"/>
          <c:tx>
            <c:v>2014</c:v>
          </c:tx>
          <c:spPr>
            <a:solidFill>
              <a:schemeClr val="bg2">
                <a:lumMod val="75000"/>
              </a:schemeClr>
            </a:solidFill>
            <a:ln>
              <a:noFill/>
            </a:ln>
            <a:effectLst/>
          </c:spPr>
          <c:invertIfNegative val="0"/>
          <c:dLbls>
            <c:dLbl>
              <c:idx val="27"/>
              <c:dLblPos val="outEnd"/>
              <c:showLegendKey val="0"/>
              <c:showVal val="1"/>
              <c:showCatName val="0"/>
              <c:showSerName val="1"/>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0"/>
              </c:ext>
            </c:extLst>
          </c:dLbls>
          <c:cat>
            <c:strRef>
              <c:f>Sheet1!$A$3:$A$30</c:f>
              <c:strCache>
                <c:ptCount val="27"/>
                <c:pt idx="0">
                  <c:v>Appr</c:v>
                </c:pt>
                <c:pt idx="1">
                  <c:v>Admin of Justice</c:v>
                </c:pt>
                <c:pt idx="2">
                  <c:v>Fire Tech</c:v>
                </c:pt>
                <c:pt idx="3">
                  <c:v>Work Experience</c:v>
                </c:pt>
                <c:pt idx="4">
                  <c:v>FACE</c:v>
                </c:pt>
                <c:pt idx="5">
                  <c:v>Art</c:v>
                </c:pt>
                <c:pt idx="6">
                  <c:v>Engineering &amp; IT</c:v>
                </c:pt>
                <c:pt idx="7">
                  <c:v>Social Science</c:v>
                </c:pt>
                <c:pt idx="8">
                  <c:v>Business</c:v>
                </c:pt>
                <c:pt idx="9">
                  <c:v>Performing Arts</c:v>
                </c:pt>
                <c:pt idx="10">
                  <c:v>Health &amp; PE</c:v>
                </c:pt>
                <c:pt idx="11">
                  <c:v>Agriculture</c:v>
                </c:pt>
                <c:pt idx="12">
                  <c:v>Behavioral Science</c:v>
                </c:pt>
                <c:pt idx="13">
                  <c:v>Communication</c:v>
                </c:pt>
                <c:pt idx="14">
                  <c:v>Allied Health</c:v>
                </c:pt>
                <c:pt idx="15">
                  <c:v>ACDV</c:v>
                </c:pt>
                <c:pt idx="16">
                  <c:v>Foreign Language</c:v>
                </c:pt>
                <c:pt idx="17">
                  <c:v>ESL</c:v>
                </c:pt>
                <c:pt idx="18">
                  <c:v>Philosophy </c:v>
                </c:pt>
                <c:pt idx="19">
                  <c:v>Math</c:v>
                </c:pt>
                <c:pt idx="20">
                  <c:v>Counseling (classes)</c:v>
                </c:pt>
                <c:pt idx="21">
                  <c:v>Physical Science</c:v>
                </c:pt>
                <c:pt idx="22">
                  <c:v>Library</c:v>
                </c:pt>
                <c:pt idx="23">
                  <c:v>Nursing</c:v>
                </c:pt>
                <c:pt idx="24">
                  <c:v>Biology</c:v>
                </c:pt>
                <c:pt idx="25">
                  <c:v>Undeclared</c:v>
                </c:pt>
                <c:pt idx="26">
                  <c:v>Rad Tech</c:v>
                </c:pt>
              </c:strCache>
            </c:strRef>
          </c:cat>
          <c:val>
            <c:numRef>
              <c:f>Sheet1!$C$3:$C$30</c:f>
              <c:numCache>
                <c:formatCode>0%</c:formatCode>
                <c:ptCount val="28"/>
                <c:pt idx="0">
                  <c:v>0.19</c:v>
                </c:pt>
                <c:pt idx="1">
                  <c:v>0.21</c:v>
                </c:pt>
                <c:pt idx="2">
                  <c:v>0.37</c:v>
                </c:pt>
                <c:pt idx="3">
                  <c:v>0.72</c:v>
                </c:pt>
                <c:pt idx="4">
                  <c:v>0.67</c:v>
                </c:pt>
                <c:pt idx="5">
                  <c:v>0.69</c:v>
                </c:pt>
                <c:pt idx="6">
                  <c:v>0.68</c:v>
                </c:pt>
                <c:pt idx="7">
                  <c:v>0.68</c:v>
                </c:pt>
                <c:pt idx="8">
                  <c:v>0.74</c:v>
                </c:pt>
                <c:pt idx="9">
                  <c:v>0.69</c:v>
                </c:pt>
                <c:pt idx="10">
                  <c:v>0.7</c:v>
                </c:pt>
                <c:pt idx="11">
                  <c:v>0.74</c:v>
                </c:pt>
                <c:pt idx="12">
                  <c:v>0.75</c:v>
                </c:pt>
                <c:pt idx="13">
                  <c:v>0.74</c:v>
                </c:pt>
                <c:pt idx="14">
                  <c:v>0.74</c:v>
                </c:pt>
                <c:pt idx="15">
                  <c:v>0.71</c:v>
                </c:pt>
                <c:pt idx="16">
                  <c:v>0.76</c:v>
                </c:pt>
                <c:pt idx="17">
                  <c:v>0.7</c:v>
                </c:pt>
                <c:pt idx="18">
                  <c:v>0.76</c:v>
                </c:pt>
                <c:pt idx="19">
                  <c:v>0.79</c:v>
                </c:pt>
                <c:pt idx="20">
                  <c:v>0.81</c:v>
                </c:pt>
                <c:pt idx="21">
                  <c:v>0.84</c:v>
                </c:pt>
                <c:pt idx="22">
                  <c:v>0.83</c:v>
                </c:pt>
                <c:pt idx="23">
                  <c:v>0.85</c:v>
                </c:pt>
                <c:pt idx="24">
                  <c:v>0.88</c:v>
                </c:pt>
                <c:pt idx="25">
                  <c:v>0.84</c:v>
                </c:pt>
                <c:pt idx="26">
                  <c:v>0.94</c:v>
                </c:pt>
              </c:numCache>
            </c:numRef>
          </c:val>
        </c:ser>
        <c:ser>
          <c:idx val="2"/>
          <c:order val="2"/>
          <c:tx>
            <c:v>2015</c:v>
          </c:tx>
          <c:spPr>
            <a:solidFill>
              <a:srgbClr val="C00000"/>
            </a:solidFill>
            <a:ln>
              <a:noFill/>
            </a:ln>
            <a:effectLst/>
          </c:spPr>
          <c:invertIfNegative val="0"/>
          <c:dLbls>
            <c:dLbl>
              <c:idx val="27"/>
              <c:dLblPos val="outEnd"/>
              <c:showLegendKey val="0"/>
              <c:showVal val="1"/>
              <c:showCatName val="0"/>
              <c:showSerName val="1"/>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0"/>
              </c:ext>
            </c:extLst>
          </c:dLbls>
          <c:cat>
            <c:strRef>
              <c:f>Sheet1!$A$3:$A$30</c:f>
              <c:strCache>
                <c:ptCount val="27"/>
                <c:pt idx="0">
                  <c:v>Appr</c:v>
                </c:pt>
                <c:pt idx="1">
                  <c:v>Admin of Justice</c:v>
                </c:pt>
                <c:pt idx="2">
                  <c:v>Fire Tech</c:v>
                </c:pt>
                <c:pt idx="3">
                  <c:v>Work Experience</c:v>
                </c:pt>
                <c:pt idx="4">
                  <c:v>FACE</c:v>
                </c:pt>
                <c:pt idx="5">
                  <c:v>Art</c:v>
                </c:pt>
                <c:pt idx="6">
                  <c:v>Engineering &amp; IT</c:v>
                </c:pt>
                <c:pt idx="7">
                  <c:v>Social Science</c:v>
                </c:pt>
                <c:pt idx="8">
                  <c:v>Business</c:v>
                </c:pt>
                <c:pt idx="9">
                  <c:v>Performing Arts</c:v>
                </c:pt>
                <c:pt idx="10">
                  <c:v>Health &amp; PE</c:v>
                </c:pt>
                <c:pt idx="11">
                  <c:v>Agriculture</c:v>
                </c:pt>
                <c:pt idx="12">
                  <c:v>Behavioral Science</c:v>
                </c:pt>
                <c:pt idx="13">
                  <c:v>Communication</c:v>
                </c:pt>
                <c:pt idx="14">
                  <c:v>Allied Health</c:v>
                </c:pt>
                <c:pt idx="15">
                  <c:v>ACDV</c:v>
                </c:pt>
                <c:pt idx="16">
                  <c:v>Foreign Language</c:v>
                </c:pt>
                <c:pt idx="17">
                  <c:v>ESL</c:v>
                </c:pt>
                <c:pt idx="18">
                  <c:v>Philosophy </c:v>
                </c:pt>
                <c:pt idx="19">
                  <c:v>Math</c:v>
                </c:pt>
                <c:pt idx="20">
                  <c:v>Counseling (classes)</c:v>
                </c:pt>
                <c:pt idx="21">
                  <c:v>Physical Science</c:v>
                </c:pt>
                <c:pt idx="22">
                  <c:v>Library</c:v>
                </c:pt>
                <c:pt idx="23">
                  <c:v>Nursing</c:v>
                </c:pt>
                <c:pt idx="24">
                  <c:v>Biology</c:v>
                </c:pt>
                <c:pt idx="25">
                  <c:v>Undeclared</c:v>
                </c:pt>
                <c:pt idx="26">
                  <c:v>Rad Tech</c:v>
                </c:pt>
              </c:strCache>
            </c:strRef>
          </c:cat>
          <c:val>
            <c:numRef>
              <c:f>Sheet1!$D$3:$D$30</c:f>
              <c:numCache>
                <c:formatCode>0%</c:formatCode>
                <c:ptCount val="28"/>
                <c:pt idx="0">
                  <c:v>0.23</c:v>
                </c:pt>
                <c:pt idx="1">
                  <c:v>0.31</c:v>
                </c:pt>
                <c:pt idx="2">
                  <c:v>0.39</c:v>
                </c:pt>
                <c:pt idx="3">
                  <c:v>0.72</c:v>
                </c:pt>
                <c:pt idx="4">
                  <c:v>0.74</c:v>
                </c:pt>
                <c:pt idx="5">
                  <c:v>0.75</c:v>
                </c:pt>
                <c:pt idx="6">
                  <c:v>0.76</c:v>
                </c:pt>
                <c:pt idx="7">
                  <c:v>0.76</c:v>
                </c:pt>
                <c:pt idx="8">
                  <c:v>0.77</c:v>
                </c:pt>
                <c:pt idx="9">
                  <c:v>0.77</c:v>
                </c:pt>
                <c:pt idx="10">
                  <c:v>0.78</c:v>
                </c:pt>
                <c:pt idx="11">
                  <c:v>0.8</c:v>
                </c:pt>
                <c:pt idx="12">
                  <c:v>0.8</c:v>
                </c:pt>
                <c:pt idx="13">
                  <c:v>0.8</c:v>
                </c:pt>
                <c:pt idx="14">
                  <c:v>0.81</c:v>
                </c:pt>
                <c:pt idx="15">
                  <c:v>0.82</c:v>
                </c:pt>
                <c:pt idx="16">
                  <c:v>0.82</c:v>
                </c:pt>
                <c:pt idx="17">
                  <c:v>0.83</c:v>
                </c:pt>
                <c:pt idx="18">
                  <c:v>0.83</c:v>
                </c:pt>
                <c:pt idx="19">
                  <c:v>0.85</c:v>
                </c:pt>
                <c:pt idx="20">
                  <c:v>0.89</c:v>
                </c:pt>
                <c:pt idx="21">
                  <c:v>0.89</c:v>
                </c:pt>
                <c:pt idx="22">
                  <c:v>0.9</c:v>
                </c:pt>
                <c:pt idx="23">
                  <c:v>0.9</c:v>
                </c:pt>
                <c:pt idx="24">
                  <c:v>0.92</c:v>
                </c:pt>
                <c:pt idx="25">
                  <c:v>0.94</c:v>
                </c:pt>
                <c:pt idx="26">
                  <c:v>0.95</c:v>
                </c:pt>
              </c:numCache>
            </c:numRef>
          </c:val>
        </c:ser>
        <c:dLbls>
          <c:dLblPos val="outEnd"/>
          <c:showLegendKey val="0"/>
          <c:showVal val="1"/>
          <c:showCatName val="0"/>
          <c:showSerName val="0"/>
          <c:showPercent val="0"/>
          <c:showBubbleSize val="0"/>
        </c:dLbls>
        <c:gapWidth val="355"/>
        <c:overlap val="-70"/>
        <c:axId val="87474944"/>
        <c:axId val="87476480"/>
      </c:barChart>
      <c:catAx>
        <c:axId val="8747494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7476480"/>
        <c:crosses val="autoZero"/>
        <c:auto val="0"/>
        <c:lblAlgn val="ctr"/>
        <c:lblOffset val="100"/>
        <c:noMultiLvlLbl val="0"/>
      </c:catAx>
      <c:valAx>
        <c:axId val="87476480"/>
        <c:scaling>
          <c:orientation val="minMax"/>
        </c:scaling>
        <c:delete val="0"/>
        <c:axPos val="l"/>
        <c:majorGridlines>
          <c:spPr>
            <a:ln w="9525" cap="flat" cmpd="sng" algn="ctr">
              <a:gradFill>
                <a:gsLst>
                  <a:gs pos="100000">
                    <a:schemeClr val="tx1">
                      <a:lumMod val="5000"/>
                      <a:lumOff val="95000"/>
                    </a:schemeClr>
                  </a:gs>
                  <a:gs pos="0">
                    <a:schemeClr val="tx1">
                      <a:lumMod val="25000"/>
                      <a:lumOff val="75000"/>
                    </a:schemeClr>
                  </a:gs>
                </a:gsLst>
                <a:lin ang="5400000" scaled="0"/>
              </a:gra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74749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Scaling Up of Compressed Courses</a:t>
            </a:r>
          </a:p>
        </c:rich>
      </c:tx>
      <c:layout>
        <c:manualLayout>
          <c:xMode val="edge"/>
          <c:yMode val="edge"/>
          <c:x val="0.12852270438263941"/>
          <c:y val="1.5203779731470125E-2"/>
        </c:manualLayout>
      </c:layout>
      <c:overlay val="0"/>
      <c:spPr>
        <a:noFill/>
        <a:ln>
          <a:noFill/>
        </a:ln>
        <a:effectLst/>
      </c:spPr>
    </c:title>
    <c:autoTitleDeleted val="0"/>
    <c:plotArea>
      <c:layout/>
      <c:barChart>
        <c:barDir val="col"/>
        <c:grouping val="clustered"/>
        <c:varyColors val="0"/>
        <c:ser>
          <c:idx val="0"/>
          <c:order val="0"/>
          <c:tx>
            <c:strRef>
              <c:f>Sheet1!$H$153</c:f>
              <c:strCache>
                <c:ptCount val="1"/>
                <c:pt idx="0">
                  <c:v>201430</c:v>
                </c:pt>
              </c:strCache>
            </c:strRef>
          </c:tx>
          <c:spPr>
            <a:solidFill>
              <a:schemeClr val="accent1"/>
            </a:solidFill>
            <a:ln>
              <a:noFill/>
            </a:ln>
            <a:effectLst/>
          </c:spPr>
          <c:invertIfNegative val="0"/>
          <c:cat>
            <c:strRef>
              <c:f>Sheet1!$I$152:$M$152</c:f>
              <c:strCache>
                <c:ptCount val="4"/>
                <c:pt idx="0">
                  <c:v>Eng B50/B1A</c:v>
                </c:pt>
                <c:pt idx="1">
                  <c:v>EMLS</c:v>
                </c:pt>
                <c:pt idx="2">
                  <c:v>Math 50/60</c:v>
                </c:pt>
                <c:pt idx="3">
                  <c:v>Math 60/70</c:v>
                </c:pt>
              </c:strCache>
              <c:extLst/>
            </c:strRef>
          </c:cat>
          <c:val>
            <c:numRef>
              <c:f>Sheet1!$I$153:$M$153</c:f>
              <c:numCache>
                <c:formatCode>General</c:formatCode>
                <c:ptCount val="4"/>
                <c:pt idx="0">
                  <c:v>5</c:v>
                </c:pt>
                <c:pt idx="1">
                  <c:v>3</c:v>
                </c:pt>
                <c:pt idx="2">
                  <c:v>0</c:v>
                </c:pt>
                <c:pt idx="3">
                  <c:v>4</c:v>
                </c:pt>
              </c:numCache>
              <c:extLst/>
            </c:numRef>
          </c:val>
        </c:ser>
        <c:ser>
          <c:idx val="1"/>
          <c:order val="1"/>
          <c:tx>
            <c:strRef>
              <c:f>Sheet1!$H$154</c:f>
              <c:strCache>
                <c:ptCount val="1"/>
                <c:pt idx="0">
                  <c:v>201470</c:v>
                </c:pt>
              </c:strCache>
            </c:strRef>
          </c:tx>
          <c:spPr>
            <a:solidFill>
              <a:schemeClr val="tx2">
                <a:lumMod val="90000"/>
                <a:lumOff val="10000"/>
              </a:schemeClr>
            </a:solidFill>
            <a:ln>
              <a:noFill/>
            </a:ln>
            <a:effectLst/>
          </c:spPr>
          <c:invertIfNegative val="0"/>
          <c:cat>
            <c:strRef>
              <c:f>Sheet1!$I$152:$M$152</c:f>
              <c:strCache>
                <c:ptCount val="4"/>
                <c:pt idx="0">
                  <c:v>Eng B50/B1A</c:v>
                </c:pt>
                <c:pt idx="1">
                  <c:v>EMLS</c:v>
                </c:pt>
                <c:pt idx="2">
                  <c:v>Math 50/60</c:v>
                </c:pt>
                <c:pt idx="3">
                  <c:v>Math 60/70</c:v>
                </c:pt>
              </c:strCache>
              <c:extLst/>
            </c:strRef>
          </c:cat>
          <c:val>
            <c:numRef>
              <c:f>Sheet1!$I$154:$M$154</c:f>
              <c:numCache>
                <c:formatCode>General</c:formatCode>
                <c:ptCount val="4"/>
                <c:pt idx="0">
                  <c:v>5</c:v>
                </c:pt>
                <c:pt idx="1">
                  <c:v>3</c:v>
                </c:pt>
                <c:pt idx="2">
                  <c:v>0</c:v>
                </c:pt>
                <c:pt idx="3">
                  <c:v>1</c:v>
                </c:pt>
              </c:numCache>
              <c:extLst/>
            </c:numRef>
          </c:val>
        </c:ser>
        <c:ser>
          <c:idx val="2"/>
          <c:order val="2"/>
          <c:tx>
            <c:strRef>
              <c:f>Sheet1!$H$155</c:f>
              <c:strCache>
                <c:ptCount val="1"/>
                <c:pt idx="0">
                  <c:v>201530</c:v>
                </c:pt>
              </c:strCache>
            </c:strRef>
          </c:tx>
          <c:spPr>
            <a:solidFill>
              <a:schemeClr val="bg2">
                <a:lumMod val="90000"/>
              </a:schemeClr>
            </a:solidFill>
            <a:ln>
              <a:noFill/>
            </a:ln>
            <a:effectLst/>
          </c:spPr>
          <c:invertIfNegative val="0"/>
          <c:cat>
            <c:strRef>
              <c:f>Sheet1!$I$152:$M$152</c:f>
              <c:strCache>
                <c:ptCount val="4"/>
                <c:pt idx="0">
                  <c:v>Eng B50/B1A</c:v>
                </c:pt>
                <c:pt idx="1">
                  <c:v>EMLS</c:v>
                </c:pt>
                <c:pt idx="2">
                  <c:v>Math 50/60</c:v>
                </c:pt>
                <c:pt idx="3">
                  <c:v>Math 60/70</c:v>
                </c:pt>
              </c:strCache>
              <c:extLst/>
            </c:strRef>
          </c:cat>
          <c:val>
            <c:numRef>
              <c:f>Sheet1!$I$155:$M$155</c:f>
              <c:numCache>
                <c:formatCode>General</c:formatCode>
                <c:ptCount val="4"/>
                <c:pt idx="0">
                  <c:v>6</c:v>
                </c:pt>
                <c:pt idx="1">
                  <c:v>5</c:v>
                </c:pt>
                <c:pt idx="2">
                  <c:v>0</c:v>
                </c:pt>
                <c:pt idx="3">
                  <c:v>2</c:v>
                </c:pt>
              </c:numCache>
              <c:extLst/>
            </c:numRef>
          </c:val>
        </c:ser>
        <c:ser>
          <c:idx val="3"/>
          <c:order val="3"/>
          <c:tx>
            <c:strRef>
              <c:f>Sheet1!$H$156</c:f>
              <c:strCache>
                <c:ptCount val="1"/>
                <c:pt idx="0">
                  <c:v>201570</c:v>
                </c:pt>
              </c:strCache>
            </c:strRef>
          </c:tx>
          <c:spPr>
            <a:solidFill>
              <a:schemeClr val="accent4"/>
            </a:solidFill>
            <a:ln>
              <a:noFill/>
            </a:ln>
            <a:effectLst/>
          </c:spPr>
          <c:invertIfNegative val="0"/>
          <c:cat>
            <c:strRef>
              <c:f>Sheet1!$I$152:$M$152</c:f>
              <c:strCache>
                <c:ptCount val="4"/>
                <c:pt idx="0">
                  <c:v>Eng B50/B1A</c:v>
                </c:pt>
                <c:pt idx="1">
                  <c:v>EMLS</c:v>
                </c:pt>
                <c:pt idx="2">
                  <c:v>Math 50/60</c:v>
                </c:pt>
                <c:pt idx="3">
                  <c:v>Math 60/70</c:v>
                </c:pt>
              </c:strCache>
              <c:extLst/>
            </c:strRef>
          </c:cat>
          <c:val>
            <c:numRef>
              <c:f>Sheet1!$I$156:$M$156</c:f>
              <c:numCache>
                <c:formatCode>General</c:formatCode>
                <c:ptCount val="4"/>
                <c:pt idx="0">
                  <c:v>6</c:v>
                </c:pt>
                <c:pt idx="1">
                  <c:v>4</c:v>
                </c:pt>
                <c:pt idx="2">
                  <c:v>2</c:v>
                </c:pt>
                <c:pt idx="3">
                  <c:v>3</c:v>
                </c:pt>
              </c:numCache>
              <c:extLst/>
            </c:numRef>
          </c:val>
        </c:ser>
        <c:dLbls>
          <c:showLegendKey val="0"/>
          <c:showVal val="0"/>
          <c:showCatName val="0"/>
          <c:showSerName val="0"/>
          <c:showPercent val="0"/>
          <c:showBubbleSize val="0"/>
        </c:dLbls>
        <c:gapWidth val="219"/>
        <c:overlap val="-27"/>
        <c:axId val="87547904"/>
        <c:axId val="87549440"/>
      </c:barChart>
      <c:catAx>
        <c:axId val="87547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7549440"/>
        <c:crosses val="autoZero"/>
        <c:auto val="1"/>
        <c:lblAlgn val="ctr"/>
        <c:lblOffset val="100"/>
        <c:noMultiLvlLbl val="0"/>
      </c:catAx>
      <c:valAx>
        <c:axId val="875494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75479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B07586-CD50-4604-BE77-D08394AF300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77BF7BBC-0B13-461C-B0AA-492A00E29AF9}">
      <dgm:prSet phldrT="[Text]"/>
      <dgm:spPr>
        <a:solidFill>
          <a:schemeClr val="tx2">
            <a:lumMod val="60000"/>
            <a:lumOff val="40000"/>
          </a:schemeClr>
        </a:solidFill>
      </dgm:spPr>
      <dgm:t>
        <a:bodyPr/>
        <a:lstStyle/>
        <a:p>
          <a:r>
            <a:rPr lang="en-US" dirty="0" smtClean="0"/>
            <a:t>Targets Specific Courses, Not Students</a:t>
          </a:r>
          <a:endParaRPr lang="en-US" dirty="0"/>
        </a:p>
      </dgm:t>
    </dgm:pt>
    <dgm:pt modelId="{EBE23909-16C9-4265-9CB2-7857C86AB573}" type="parTrans" cxnId="{F6104789-20D1-4898-AC7B-EAF8A7B3242B}">
      <dgm:prSet/>
      <dgm:spPr/>
      <dgm:t>
        <a:bodyPr/>
        <a:lstStyle/>
        <a:p>
          <a:endParaRPr lang="en-US"/>
        </a:p>
      </dgm:t>
    </dgm:pt>
    <dgm:pt modelId="{AF572D6B-5978-4072-AF82-9ADDFDE6D151}" type="sibTrans" cxnId="{F6104789-20D1-4898-AC7B-EAF8A7B3242B}">
      <dgm:prSet/>
      <dgm:spPr/>
      <dgm:t>
        <a:bodyPr/>
        <a:lstStyle/>
        <a:p>
          <a:endParaRPr lang="en-US"/>
        </a:p>
      </dgm:t>
    </dgm:pt>
    <dgm:pt modelId="{ECDDE4DC-586D-43A8-BA38-92F40E11DE21}">
      <dgm:prSet phldrT="[Text]"/>
      <dgm:spPr>
        <a:solidFill>
          <a:schemeClr val="tx2">
            <a:lumMod val="60000"/>
            <a:lumOff val="40000"/>
          </a:schemeClr>
        </a:solidFill>
      </dgm:spPr>
      <dgm:t>
        <a:bodyPr/>
        <a:lstStyle/>
        <a:p>
          <a:r>
            <a:rPr lang="en-US" dirty="0" smtClean="0"/>
            <a:t>Offers Peer-Facilitated Study Sessions</a:t>
          </a:r>
          <a:endParaRPr lang="en-US" dirty="0"/>
        </a:p>
      </dgm:t>
    </dgm:pt>
    <dgm:pt modelId="{96DBDC22-1E64-45AD-B8D1-5E0CA6706A1C}" type="parTrans" cxnId="{0DFCED65-43E2-446C-8442-BA4ACF076A5C}">
      <dgm:prSet/>
      <dgm:spPr/>
      <dgm:t>
        <a:bodyPr/>
        <a:lstStyle/>
        <a:p>
          <a:endParaRPr lang="en-US"/>
        </a:p>
      </dgm:t>
    </dgm:pt>
    <dgm:pt modelId="{959D5C18-4139-4322-B283-2FA210CA68B2}" type="sibTrans" cxnId="{0DFCED65-43E2-446C-8442-BA4ACF076A5C}">
      <dgm:prSet/>
      <dgm:spPr/>
      <dgm:t>
        <a:bodyPr/>
        <a:lstStyle/>
        <a:p>
          <a:endParaRPr lang="en-US"/>
        </a:p>
      </dgm:t>
    </dgm:pt>
    <dgm:pt modelId="{58543D15-EEB4-4879-9487-3A60EC16B109}">
      <dgm:prSet phldrT="[Text]"/>
      <dgm:spPr>
        <a:solidFill>
          <a:schemeClr val="tx2">
            <a:lumMod val="60000"/>
            <a:lumOff val="40000"/>
          </a:schemeClr>
        </a:solidFill>
      </dgm:spPr>
      <dgm:t>
        <a:bodyPr/>
        <a:lstStyle/>
        <a:p>
          <a:r>
            <a:rPr lang="en-US" dirty="0" smtClean="0"/>
            <a:t>Combines Content &amp; Study Skills</a:t>
          </a:r>
          <a:endParaRPr lang="en-US" dirty="0"/>
        </a:p>
      </dgm:t>
    </dgm:pt>
    <dgm:pt modelId="{89BB27FD-6F76-484B-B716-6EA388E4691C}" type="parTrans" cxnId="{104367BA-C1DE-4AB7-BDDD-B7FE8C4FD7D8}">
      <dgm:prSet/>
      <dgm:spPr/>
      <dgm:t>
        <a:bodyPr/>
        <a:lstStyle/>
        <a:p>
          <a:endParaRPr lang="en-US"/>
        </a:p>
      </dgm:t>
    </dgm:pt>
    <dgm:pt modelId="{E1E03899-0D7F-4AA1-8562-25058102A938}" type="sibTrans" cxnId="{104367BA-C1DE-4AB7-BDDD-B7FE8C4FD7D8}">
      <dgm:prSet/>
      <dgm:spPr/>
      <dgm:t>
        <a:bodyPr/>
        <a:lstStyle/>
        <a:p>
          <a:endParaRPr lang="en-US"/>
        </a:p>
      </dgm:t>
    </dgm:pt>
    <dgm:pt modelId="{16BAD9DD-5ADD-4A56-ABA3-58DC082A6AF1}">
      <dgm:prSet phldrT="[Text]"/>
      <dgm:spPr>
        <a:solidFill>
          <a:schemeClr val="tx2">
            <a:lumMod val="60000"/>
            <a:lumOff val="40000"/>
          </a:schemeClr>
        </a:solidFill>
      </dgm:spPr>
      <dgm:t>
        <a:bodyPr/>
        <a:lstStyle/>
        <a:p>
          <a:r>
            <a:rPr lang="en-US" dirty="0" smtClean="0"/>
            <a:t>Peer Leader Attends Every Class</a:t>
          </a:r>
          <a:endParaRPr lang="en-US" dirty="0"/>
        </a:p>
      </dgm:t>
    </dgm:pt>
    <dgm:pt modelId="{3CAA90D5-F1D5-4599-9DA0-BF7D66C82F2E}" type="parTrans" cxnId="{08AE5BC4-2E52-4E62-9166-5A50DB072510}">
      <dgm:prSet/>
      <dgm:spPr/>
      <dgm:t>
        <a:bodyPr/>
        <a:lstStyle/>
        <a:p>
          <a:endParaRPr lang="en-US"/>
        </a:p>
      </dgm:t>
    </dgm:pt>
    <dgm:pt modelId="{1E9BC4BA-908D-4359-BD1F-63F740DB1701}" type="sibTrans" cxnId="{08AE5BC4-2E52-4E62-9166-5A50DB072510}">
      <dgm:prSet/>
      <dgm:spPr/>
      <dgm:t>
        <a:bodyPr/>
        <a:lstStyle/>
        <a:p>
          <a:endParaRPr lang="en-US"/>
        </a:p>
      </dgm:t>
    </dgm:pt>
    <dgm:pt modelId="{5E40C0B7-6636-4A4C-A8A4-32484D547E43}">
      <dgm:prSet phldrT="[Text]"/>
      <dgm:spPr>
        <a:solidFill>
          <a:schemeClr val="tx2">
            <a:lumMod val="60000"/>
            <a:lumOff val="40000"/>
          </a:schemeClr>
        </a:solidFill>
      </dgm:spPr>
      <dgm:t>
        <a:bodyPr/>
        <a:lstStyle/>
        <a:p>
          <a:r>
            <a:rPr lang="en-US" dirty="0" smtClean="0"/>
            <a:t>Peer Leader Receives Ongoing Training</a:t>
          </a:r>
          <a:endParaRPr lang="en-US" dirty="0"/>
        </a:p>
      </dgm:t>
    </dgm:pt>
    <dgm:pt modelId="{CB3B766B-DC02-4711-B97A-92884CDE9988}" type="parTrans" cxnId="{25106DAE-7019-4491-9A47-71B07713C1E3}">
      <dgm:prSet/>
      <dgm:spPr/>
      <dgm:t>
        <a:bodyPr/>
        <a:lstStyle/>
        <a:p>
          <a:endParaRPr lang="en-US"/>
        </a:p>
      </dgm:t>
    </dgm:pt>
    <dgm:pt modelId="{6DA05A07-82AA-4B20-8AD7-40DEF8FE8674}" type="sibTrans" cxnId="{25106DAE-7019-4491-9A47-71B07713C1E3}">
      <dgm:prSet/>
      <dgm:spPr/>
      <dgm:t>
        <a:bodyPr/>
        <a:lstStyle/>
        <a:p>
          <a:endParaRPr lang="en-US"/>
        </a:p>
      </dgm:t>
    </dgm:pt>
    <dgm:pt modelId="{133DF39C-8C59-44B8-B55A-57322E6E0A63}" type="pres">
      <dgm:prSet presAssocID="{52B07586-CD50-4604-BE77-D08394AF3007}" presName="Name0" presStyleCnt="0">
        <dgm:presLayoutVars>
          <dgm:chMax val="7"/>
          <dgm:chPref val="7"/>
          <dgm:dir/>
        </dgm:presLayoutVars>
      </dgm:prSet>
      <dgm:spPr/>
      <dgm:t>
        <a:bodyPr/>
        <a:lstStyle/>
        <a:p>
          <a:endParaRPr lang="en-US"/>
        </a:p>
      </dgm:t>
    </dgm:pt>
    <dgm:pt modelId="{30E37C08-02B6-4E47-99B7-CE5A8DCC38FA}" type="pres">
      <dgm:prSet presAssocID="{52B07586-CD50-4604-BE77-D08394AF3007}" presName="Name1" presStyleCnt="0"/>
      <dgm:spPr/>
    </dgm:pt>
    <dgm:pt modelId="{458AFEFC-64E6-4D17-8A3A-52D3A9CEBEED}" type="pres">
      <dgm:prSet presAssocID="{52B07586-CD50-4604-BE77-D08394AF3007}" presName="cycle" presStyleCnt="0"/>
      <dgm:spPr/>
    </dgm:pt>
    <dgm:pt modelId="{F0776499-E946-4371-9755-5F0245D0E54D}" type="pres">
      <dgm:prSet presAssocID="{52B07586-CD50-4604-BE77-D08394AF3007}" presName="srcNode" presStyleLbl="node1" presStyleIdx="0" presStyleCnt="5"/>
      <dgm:spPr/>
    </dgm:pt>
    <dgm:pt modelId="{4DA767FD-A8C0-415C-970D-27D62C1EDF80}" type="pres">
      <dgm:prSet presAssocID="{52B07586-CD50-4604-BE77-D08394AF3007}" presName="conn" presStyleLbl="parChTrans1D2" presStyleIdx="0" presStyleCnt="1" custLinFactNeighborX="408" custLinFactNeighborY="-477"/>
      <dgm:spPr/>
      <dgm:t>
        <a:bodyPr/>
        <a:lstStyle/>
        <a:p>
          <a:endParaRPr lang="en-US"/>
        </a:p>
      </dgm:t>
    </dgm:pt>
    <dgm:pt modelId="{ECA90F8C-8533-4A52-944B-2E2B43751491}" type="pres">
      <dgm:prSet presAssocID="{52B07586-CD50-4604-BE77-D08394AF3007}" presName="extraNode" presStyleLbl="node1" presStyleIdx="0" presStyleCnt="5"/>
      <dgm:spPr/>
    </dgm:pt>
    <dgm:pt modelId="{4BD0EFAE-2F3A-49A4-BA0A-6B1215FFFE55}" type="pres">
      <dgm:prSet presAssocID="{52B07586-CD50-4604-BE77-D08394AF3007}" presName="dstNode" presStyleLbl="node1" presStyleIdx="0" presStyleCnt="5"/>
      <dgm:spPr/>
    </dgm:pt>
    <dgm:pt modelId="{8D860DAB-7D3C-4015-AA26-F73FF7F44DCA}" type="pres">
      <dgm:prSet presAssocID="{77BF7BBC-0B13-461C-B0AA-492A00E29AF9}" presName="text_1" presStyleLbl="node1" presStyleIdx="0" presStyleCnt="5">
        <dgm:presLayoutVars>
          <dgm:bulletEnabled val="1"/>
        </dgm:presLayoutVars>
      </dgm:prSet>
      <dgm:spPr/>
      <dgm:t>
        <a:bodyPr/>
        <a:lstStyle/>
        <a:p>
          <a:endParaRPr lang="en-US"/>
        </a:p>
      </dgm:t>
    </dgm:pt>
    <dgm:pt modelId="{FDFD3C9C-A0ED-485F-8F14-92BC238F8973}" type="pres">
      <dgm:prSet presAssocID="{77BF7BBC-0B13-461C-B0AA-492A00E29AF9}" presName="accent_1" presStyleCnt="0"/>
      <dgm:spPr/>
    </dgm:pt>
    <dgm:pt modelId="{E5E4E923-726F-4774-AE1C-77FF784B0039}" type="pres">
      <dgm:prSet presAssocID="{77BF7BBC-0B13-461C-B0AA-492A00E29AF9}" presName="accentRepeatNode" presStyleLbl="solidFgAcc1" presStyleIdx="0" presStyleCnt="5"/>
      <dgm:spPr>
        <a:solidFill>
          <a:schemeClr val="tx2">
            <a:lumMod val="20000"/>
            <a:lumOff val="80000"/>
          </a:schemeClr>
        </a:solidFill>
        <a:ln>
          <a:solidFill>
            <a:schemeClr val="tx2">
              <a:lumMod val="60000"/>
              <a:lumOff val="40000"/>
            </a:schemeClr>
          </a:solidFill>
        </a:ln>
      </dgm:spPr>
    </dgm:pt>
    <dgm:pt modelId="{ADD814F1-70E4-4EBE-85E5-AB006D3FEF98}" type="pres">
      <dgm:prSet presAssocID="{ECDDE4DC-586D-43A8-BA38-92F40E11DE21}" presName="text_2" presStyleLbl="node1" presStyleIdx="1" presStyleCnt="5">
        <dgm:presLayoutVars>
          <dgm:bulletEnabled val="1"/>
        </dgm:presLayoutVars>
      </dgm:prSet>
      <dgm:spPr/>
      <dgm:t>
        <a:bodyPr/>
        <a:lstStyle/>
        <a:p>
          <a:endParaRPr lang="en-US"/>
        </a:p>
      </dgm:t>
    </dgm:pt>
    <dgm:pt modelId="{4D285DBE-4C04-4ADA-BE15-B78F703A11C4}" type="pres">
      <dgm:prSet presAssocID="{ECDDE4DC-586D-43A8-BA38-92F40E11DE21}" presName="accent_2" presStyleCnt="0"/>
      <dgm:spPr/>
    </dgm:pt>
    <dgm:pt modelId="{6F9E12F6-5DB6-4C38-9A42-CA54C56F5B0C}" type="pres">
      <dgm:prSet presAssocID="{ECDDE4DC-586D-43A8-BA38-92F40E11DE21}" presName="accentRepeatNode" presStyleLbl="solidFgAcc1" presStyleIdx="1" presStyleCnt="5"/>
      <dgm:spPr>
        <a:solidFill>
          <a:schemeClr val="tx2">
            <a:lumMod val="20000"/>
            <a:lumOff val="80000"/>
          </a:schemeClr>
        </a:solidFill>
        <a:ln>
          <a:solidFill>
            <a:schemeClr val="tx2">
              <a:lumMod val="60000"/>
              <a:lumOff val="40000"/>
            </a:schemeClr>
          </a:solidFill>
        </a:ln>
      </dgm:spPr>
    </dgm:pt>
    <dgm:pt modelId="{001EDB61-B372-4D91-AF2D-1E83DA6658A1}" type="pres">
      <dgm:prSet presAssocID="{58543D15-EEB4-4879-9487-3A60EC16B109}" presName="text_3" presStyleLbl="node1" presStyleIdx="2" presStyleCnt="5">
        <dgm:presLayoutVars>
          <dgm:bulletEnabled val="1"/>
        </dgm:presLayoutVars>
      </dgm:prSet>
      <dgm:spPr/>
      <dgm:t>
        <a:bodyPr/>
        <a:lstStyle/>
        <a:p>
          <a:endParaRPr lang="en-US"/>
        </a:p>
      </dgm:t>
    </dgm:pt>
    <dgm:pt modelId="{102CCB23-3CD5-4330-B9D6-CF9664686774}" type="pres">
      <dgm:prSet presAssocID="{58543D15-EEB4-4879-9487-3A60EC16B109}" presName="accent_3" presStyleCnt="0"/>
      <dgm:spPr/>
    </dgm:pt>
    <dgm:pt modelId="{DCA80FB0-402A-441F-8BC4-6A9E92170AC7}" type="pres">
      <dgm:prSet presAssocID="{58543D15-EEB4-4879-9487-3A60EC16B109}" presName="accentRepeatNode" presStyleLbl="solidFgAcc1" presStyleIdx="2" presStyleCnt="5"/>
      <dgm:spPr>
        <a:solidFill>
          <a:schemeClr val="tx2">
            <a:lumMod val="20000"/>
            <a:lumOff val="80000"/>
          </a:schemeClr>
        </a:solidFill>
        <a:ln>
          <a:solidFill>
            <a:schemeClr val="tx2">
              <a:lumMod val="60000"/>
              <a:lumOff val="40000"/>
            </a:schemeClr>
          </a:solidFill>
        </a:ln>
      </dgm:spPr>
    </dgm:pt>
    <dgm:pt modelId="{788284FB-8F8B-45BC-93B4-2E5FB6E921CC}" type="pres">
      <dgm:prSet presAssocID="{16BAD9DD-5ADD-4A56-ABA3-58DC082A6AF1}" presName="text_4" presStyleLbl="node1" presStyleIdx="3" presStyleCnt="5">
        <dgm:presLayoutVars>
          <dgm:bulletEnabled val="1"/>
        </dgm:presLayoutVars>
      </dgm:prSet>
      <dgm:spPr/>
      <dgm:t>
        <a:bodyPr/>
        <a:lstStyle/>
        <a:p>
          <a:endParaRPr lang="en-US"/>
        </a:p>
      </dgm:t>
    </dgm:pt>
    <dgm:pt modelId="{452A263B-01AD-4276-93A2-11723C856D05}" type="pres">
      <dgm:prSet presAssocID="{16BAD9DD-5ADD-4A56-ABA3-58DC082A6AF1}" presName="accent_4" presStyleCnt="0"/>
      <dgm:spPr/>
    </dgm:pt>
    <dgm:pt modelId="{63D09CE2-DEEB-434B-ACD7-502A0E0B3760}" type="pres">
      <dgm:prSet presAssocID="{16BAD9DD-5ADD-4A56-ABA3-58DC082A6AF1}" presName="accentRepeatNode" presStyleLbl="solidFgAcc1" presStyleIdx="3" presStyleCnt="5"/>
      <dgm:spPr>
        <a:solidFill>
          <a:schemeClr val="tx2">
            <a:lumMod val="20000"/>
            <a:lumOff val="80000"/>
          </a:schemeClr>
        </a:solidFill>
        <a:ln>
          <a:solidFill>
            <a:schemeClr val="tx2">
              <a:lumMod val="60000"/>
              <a:lumOff val="40000"/>
            </a:schemeClr>
          </a:solidFill>
        </a:ln>
      </dgm:spPr>
    </dgm:pt>
    <dgm:pt modelId="{A2B6EB84-9B81-4A72-9772-F5D15A2BDAD1}" type="pres">
      <dgm:prSet presAssocID="{5E40C0B7-6636-4A4C-A8A4-32484D547E43}" presName="text_5" presStyleLbl="node1" presStyleIdx="4" presStyleCnt="5">
        <dgm:presLayoutVars>
          <dgm:bulletEnabled val="1"/>
        </dgm:presLayoutVars>
      </dgm:prSet>
      <dgm:spPr/>
      <dgm:t>
        <a:bodyPr/>
        <a:lstStyle/>
        <a:p>
          <a:endParaRPr lang="en-US"/>
        </a:p>
      </dgm:t>
    </dgm:pt>
    <dgm:pt modelId="{0C380866-B23F-4BB5-80DD-883DB27DE406}" type="pres">
      <dgm:prSet presAssocID="{5E40C0B7-6636-4A4C-A8A4-32484D547E43}" presName="accent_5" presStyleCnt="0"/>
      <dgm:spPr/>
    </dgm:pt>
    <dgm:pt modelId="{581B9A10-AF92-4D96-958A-4DB1EEE6DCB8}" type="pres">
      <dgm:prSet presAssocID="{5E40C0B7-6636-4A4C-A8A4-32484D547E43}" presName="accentRepeatNode" presStyleLbl="solidFgAcc1" presStyleIdx="4" presStyleCnt="5"/>
      <dgm:spPr>
        <a:solidFill>
          <a:schemeClr val="tx2">
            <a:lumMod val="20000"/>
            <a:lumOff val="80000"/>
          </a:schemeClr>
        </a:solidFill>
        <a:ln>
          <a:solidFill>
            <a:schemeClr val="tx2">
              <a:lumMod val="60000"/>
              <a:lumOff val="40000"/>
            </a:schemeClr>
          </a:solidFill>
        </a:ln>
      </dgm:spPr>
    </dgm:pt>
  </dgm:ptLst>
  <dgm:cxnLst>
    <dgm:cxn modelId="{849779DD-33A3-42A3-B85E-A18EADCED40A}" type="presOf" srcId="{AF572D6B-5978-4072-AF82-9ADDFDE6D151}" destId="{4DA767FD-A8C0-415C-970D-27D62C1EDF80}" srcOrd="0" destOrd="0" presId="urn:microsoft.com/office/officeart/2008/layout/VerticalCurvedList"/>
    <dgm:cxn modelId="{08AE5BC4-2E52-4E62-9166-5A50DB072510}" srcId="{52B07586-CD50-4604-BE77-D08394AF3007}" destId="{16BAD9DD-5ADD-4A56-ABA3-58DC082A6AF1}" srcOrd="3" destOrd="0" parTransId="{3CAA90D5-F1D5-4599-9DA0-BF7D66C82F2E}" sibTransId="{1E9BC4BA-908D-4359-BD1F-63F740DB1701}"/>
    <dgm:cxn modelId="{3E0DA154-BF5D-431E-BD3F-F1E3B78F20A1}" type="presOf" srcId="{ECDDE4DC-586D-43A8-BA38-92F40E11DE21}" destId="{ADD814F1-70E4-4EBE-85E5-AB006D3FEF98}" srcOrd="0" destOrd="0" presId="urn:microsoft.com/office/officeart/2008/layout/VerticalCurvedList"/>
    <dgm:cxn modelId="{D6CEAC29-1655-4F3A-A434-AF5FFD7B7E38}" type="presOf" srcId="{5E40C0B7-6636-4A4C-A8A4-32484D547E43}" destId="{A2B6EB84-9B81-4A72-9772-F5D15A2BDAD1}" srcOrd="0" destOrd="0" presId="urn:microsoft.com/office/officeart/2008/layout/VerticalCurvedList"/>
    <dgm:cxn modelId="{0DFCED65-43E2-446C-8442-BA4ACF076A5C}" srcId="{52B07586-CD50-4604-BE77-D08394AF3007}" destId="{ECDDE4DC-586D-43A8-BA38-92F40E11DE21}" srcOrd="1" destOrd="0" parTransId="{96DBDC22-1E64-45AD-B8D1-5E0CA6706A1C}" sibTransId="{959D5C18-4139-4322-B283-2FA210CA68B2}"/>
    <dgm:cxn modelId="{F103AB2C-08E7-4FA9-8928-5D342C701624}" type="presOf" srcId="{16BAD9DD-5ADD-4A56-ABA3-58DC082A6AF1}" destId="{788284FB-8F8B-45BC-93B4-2E5FB6E921CC}" srcOrd="0" destOrd="0" presId="urn:microsoft.com/office/officeart/2008/layout/VerticalCurvedList"/>
    <dgm:cxn modelId="{2ADE322C-542C-44AA-8196-8CDECAEE0E9E}" type="presOf" srcId="{58543D15-EEB4-4879-9487-3A60EC16B109}" destId="{001EDB61-B372-4D91-AF2D-1E83DA6658A1}" srcOrd="0" destOrd="0" presId="urn:microsoft.com/office/officeart/2008/layout/VerticalCurvedList"/>
    <dgm:cxn modelId="{4F28347F-DB66-4459-84F6-C10BCFBC2A94}" type="presOf" srcId="{77BF7BBC-0B13-461C-B0AA-492A00E29AF9}" destId="{8D860DAB-7D3C-4015-AA26-F73FF7F44DCA}" srcOrd="0" destOrd="0" presId="urn:microsoft.com/office/officeart/2008/layout/VerticalCurvedList"/>
    <dgm:cxn modelId="{25106DAE-7019-4491-9A47-71B07713C1E3}" srcId="{52B07586-CD50-4604-BE77-D08394AF3007}" destId="{5E40C0B7-6636-4A4C-A8A4-32484D547E43}" srcOrd="4" destOrd="0" parTransId="{CB3B766B-DC02-4711-B97A-92884CDE9988}" sibTransId="{6DA05A07-82AA-4B20-8AD7-40DEF8FE8674}"/>
    <dgm:cxn modelId="{F6104789-20D1-4898-AC7B-EAF8A7B3242B}" srcId="{52B07586-CD50-4604-BE77-D08394AF3007}" destId="{77BF7BBC-0B13-461C-B0AA-492A00E29AF9}" srcOrd="0" destOrd="0" parTransId="{EBE23909-16C9-4265-9CB2-7857C86AB573}" sibTransId="{AF572D6B-5978-4072-AF82-9ADDFDE6D151}"/>
    <dgm:cxn modelId="{305CB71B-17CB-4C00-8EFD-76D352A27643}" type="presOf" srcId="{52B07586-CD50-4604-BE77-D08394AF3007}" destId="{133DF39C-8C59-44B8-B55A-57322E6E0A63}" srcOrd="0" destOrd="0" presId="urn:microsoft.com/office/officeart/2008/layout/VerticalCurvedList"/>
    <dgm:cxn modelId="{104367BA-C1DE-4AB7-BDDD-B7FE8C4FD7D8}" srcId="{52B07586-CD50-4604-BE77-D08394AF3007}" destId="{58543D15-EEB4-4879-9487-3A60EC16B109}" srcOrd="2" destOrd="0" parTransId="{89BB27FD-6F76-484B-B716-6EA388E4691C}" sibTransId="{E1E03899-0D7F-4AA1-8562-25058102A938}"/>
    <dgm:cxn modelId="{C2F5C755-6671-43D7-971B-9C56AC749DD8}" type="presParOf" srcId="{133DF39C-8C59-44B8-B55A-57322E6E0A63}" destId="{30E37C08-02B6-4E47-99B7-CE5A8DCC38FA}" srcOrd="0" destOrd="0" presId="urn:microsoft.com/office/officeart/2008/layout/VerticalCurvedList"/>
    <dgm:cxn modelId="{E21F3A19-D1FC-4152-B8DC-C12BFB1FAE99}" type="presParOf" srcId="{30E37C08-02B6-4E47-99B7-CE5A8DCC38FA}" destId="{458AFEFC-64E6-4D17-8A3A-52D3A9CEBEED}" srcOrd="0" destOrd="0" presId="urn:microsoft.com/office/officeart/2008/layout/VerticalCurvedList"/>
    <dgm:cxn modelId="{D5507162-55BF-4E9C-A34A-DD775D88EE48}" type="presParOf" srcId="{458AFEFC-64E6-4D17-8A3A-52D3A9CEBEED}" destId="{F0776499-E946-4371-9755-5F0245D0E54D}" srcOrd="0" destOrd="0" presId="urn:microsoft.com/office/officeart/2008/layout/VerticalCurvedList"/>
    <dgm:cxn modelId="{E368C481-672F-44E1-B444-28316B969D1E}" type="presParOf" srcId="{458AFEFC-64E6-4D17-8A3A-52D3A9CEBEED}" destId="{4DA767FD-A8C0-415C-970D-27D62C1EDF80}" srcOrd="1" destOrd="0" presId="urn:microsoft.com/office/officeart/2008/layout/VerticalCurvedList"/>
    <dgm:cxn modelId="{9809253F-987F-4DA2-BA23-CC1483B3F935}" type="presParOf" srcId="{458AFEFC-64E6-4D17-8A3A-52D3A9CEBEED}" destId="{ECA90F8C-8533-4A52-944B-2E2B43751491}" srcOrd="2" destOrd="0" presId="urn:microsoft.com/office/officeart/2008/layout/VerticalCurvedList"/>
    <dgm:cxn modelId="{D8121F93-A222-4CCF-BC9B-77741E646A32}" type="presParOf" srcId="{458AFEFC-64E6-4D17-8A3A-52D3A9CEBEED}" destId="{4BD0EFAE-2F3A-49A4-BA0A-6B1215FFFE55}" srcOrd="3" destOrd="0" presId="urn:microsoft.com/office/officeart/2008/layout/VerticalCurvedList"/>
    <dgm:cxn modelId="{E9AAC890-FB95-47FE-B592-084BC5CEEA47}" type="presParOf" srcId="{30E37C08-02B6-4E47-99B7-CE5A8DCC38FA}" destId="{8D860DAB-7D3C-4015-AA26-F73FF7F44DCA}" srcOrd="1" destOrd="0" presId="urn:microsoft.com/office/officeart/2008/layout/VerticalCurvedList"/>
    <dgm:cxn modelId="{958419CE-2527-47EF-B62E-FD81ACAEAFDE}" type="presParOf" srcId="{30E37C08-02B6-4E47-99B7-CE5A8DCC38FA}" destId="{FDFD3C9C-A0ED-485F-8F14-92BC238F8973}" srcOrd="2" destOrd="0" presId="urn:microsoft.com/office/officeart/2008/layout/VerticalCurvedList"/>
    <dgm:cxn modelId="{3C55F8CA-BE78-4A40-9CBD-215BFF0284B9}" type="presParOf" srcId="{FDFD3C9C-A0ED-485F-8F14-92BC238F8973}" destId="{E5E4E923-726F-4774-AE1C-77FF784B0039}" srcOrd="0" destOrd="0" presId="urn:microsoft.com/office/officeart/2008/layout/VerticalCurvedList"/>
    <dgm:cxn modelId="{601A0822-206F-4490-8558-710D59BB04E6}" type="presParOf" srcId="{30E37C08-02B6-4E47-99B7-CE5A8DCC38FA}" destId="{ADD814F1-70E4-4EBE-85E5-AB006D3FEF98}" srcOrd="3" destOrd="0" presId="urn:microsoft.com/office/officeart/2008/layout/VerticalCurvedList"/>
    <dgm:cxn modelId="{59186EAC-2065-43F8-9A66-30212363E442}" type="presParOf" srcId="{30E37C08-02B6-4E47-99B7-CE5A8DCC38FA}" destId="{4D285DBE-4C04-4ADA-BE15-B78F703A11C4}" srcOrd="4" destOrd="0" presId="urn:microsoft.com/office/officeart/2008/layout/VerticalCurvedList"/>
    <dgm:cxn modelId="{2F50C987-ADC8-448A-920D-78400D2F8984}" type="presParOf" srcId="{4D285DBE-4C04-4ADA-BE15-B78F703A11C4}" destId="{6F9E12F6-5DB6-4C38-9A42-CA54C56F5B0C}" srcOrd="0" destOrd="0" presId="urn:microsoft.com/office/officeart/2008/layout/VerticalCurvedList"/>
    <dgm:cxn modelId="{A765B98B-94B9-4887-96E2-3CFCE23961EE}" type="presParOf" srcId="{30E37C08-02B6-4E47-99B7-CE5A8DCC38FA}" destId="{001EDB61-B372-4D91-AF2D-1E83DA6658A1}" srcOrd="5" destOrd="0" presId="urn:microsoft.com/office/officeart/2008/layout/VerticalCurvedList"/>
    <dgm:cxn modelId="{87C8DDE7-7B1E-40CE-AA86-078EBFBD0AA2}" type="presParOf" srcId="{30E37C08-02B6-4E47-99B7-CE5A8DCC38FA}" destId="{102CCB23-3CD5-4330-B9D6-CF9664686774}" srcOrd="6" destOrd="0" presId="urn:microsoft.com/office/officeart/2008/layout/VerticalCurvedList"/>
    <dgm:cxn modelId="{3C70BCED-16BC-44CB-A56D-4B5A7A0F82D0}" type="presParOf" srcId="{102CCB23-3CD5-4330-B9D6-CF9664686774}" destId="{DCA80FB0-402A-441F-8BC4-6A9E92170AC7}" srcOrd="0" destOrd="0" presId="urn:microsoft.com/office/officeart/2008/layout/VerticalCurvedList"/>
    <dgm:cxn modelId="{9CEAC13F-87D6-413D-8E64-3CD925D7C2E3}" type="presParOf" srcId="{30E37C08-02B6-4E47-99B7-CE5A8DCC38FA}" destId="{788284FB-8F8B-45BC-93B4-2E5FB6E921CC}" srcOrd="7" destOrd="0" presId="urn:microsoft.com/office/officeart/2008/layout/VerticalCurvedList"/>
    <dgm:cxn modelId="{3C51DBA0-BF36-4C84-B164-EF46DDEA1FAA}" type="presParOf" srcId="{30E37C08-02B6-4E47-99B7-CE5A8DCC38FA}" destId="{452A263B-01AD-4276-93A2-11723C856D05}" srcOrd="8" destOrd="0" presId="urn:microsoft.com/office/officeart/2008/layout/VerticalCurvedList"/>
    <dgm:cxn modelId="{4F70B25E-D241-4B87-80E0-A411F1115218}" type="presParOf" srcId="{452A263B-01AD-4276-93A2-11723C856D05}" destId="{63D09CE2-DEEB-434B-ACD7-502A0E0B3760}" srcOrd="0" destOrd="0" presId="urn:microsoft.com/office/officeart/2008/layout/VerticalCurvedList"/>
    <dgm:cxn modelId="{732B6E3C-58CD-4C2B-8EAA-812D09F6958A}" type="presParOf" srcId="{30E37C08-02B6-4E47-99B7-CE5A8DCC38FA}" destId="{A2B6EB84-9B81-4A72-9772-F5D15A2BDAD1}" srcOrd="9" destOrd="0" presId="urn:microsoft.com/office/officeart/2008/layout/VerticalCurvedList"/>
    <dgm:cxn modelId="{6AECCAF8-572D-44F0-8DCC-3C3BE4788783}" type="presParOf" srcId="{30E37C08-02B6-4E47-99B7-CE5A8DCC38FA}" destId="{0C380866-B23F-4BB5-80DD-883DB27DE406}" srcOrd="10" destOrd="0" presId="urn:microsoft.com/office/officeart/2008/layout/VerticalCurvedList"/>
    <dgm:cxn modelId="{53CD3237-13CC-4EF1-9C38-1CDCA3D82601}" type="presParOf" srcId="{0C380866-B23F-4BB5-80DD-883DB27DE406}" destId="{581B9A10-AF92-4D96-958A-4DB1EEE6DCB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A767FD-A8C0-415C-970D-27D62C1EDF80}">
      <dsp:nvSpPr>
        <dsp:cNvPr id="0" name=""/>
        <dsp:cNvSpPr/>
      </dsp:nvSpPr>
      <dsp:spPr>
        <a:xfrm>
          <a:off x="-4572006" y="-730513"/>
          <a:ext cx="5472816" cy="5472816"/>
        </a:xfrm>
        <a:prstGeom prst="blockArc">
          <a:avLst>
            <a:gd name="adj1" fmla="val 18900000"/>
            <a:gd name="adj2" fmla="val 2700000"/>
            <a:gd name="adj3" fmla="val 395"/>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860DAB-7D3C-4015-AA26-F73FF7F44DCA}">
      <dsp:nvSpPr>
        <dsp:cNvPr id="0" name=""/>
        <dsp:cNvSpPr/>
      </dsp:nvSpPr>
      <dsp:spPr>
        <a:xfrm>
          <a:off x="384538" y="253918"/>
          <a:ext cx="7688275" cy="508162"/>
        </a:xfrm>
        <a:prstGeom prst="rect">
          <a:avLst/>
        </a:prstGeom>
        <a:solidFill>
          <a:schemeClr val="tx2">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66040" rIns="66040" bIns="66040" numCol="1" spcCol="1270" anchor="ctr" anchorCtr="0">
          <a:noAutofit/>
        </a:bodyPr>
        <a:lstStyle/>
        <a:p>
          <a:pPr lvl="0" algn="l" defTabSz="1155700">
            <a:lnSpc>
              <a:spcPct val="90000"/>
            </a:lnSpc>
            <a:spcBef>
              <a:spcPct val="0"/>
            </a:spcBef>
            <a:spcAft>
              <a:spcPct val="35000"/>
            </a:spcAft>
          </a:pPr>
          <a:r>
            <a:rPr lang="en-US" sz="2600" kern="1200" dirty="0" smtClean="0"/>
            <a:t>Targets Specific Courses, Not Students</a:t>
          </a:r>
          <a:endParaRPr lang="en-US" sz="2600" kern="1200" dirty="0"/>
        </a:p>
      </dsp:txBody>
      <dsp:txXfrm>
        <a:off x="384538" y="253918"/>
        <a:ext cx="7688275" cy="508162"/>
      </dsp:txXfrm>
    </dsp:sp>
    <dsp:sp modelId="{E5E4E923-726F-4774-AE1C-77FF784B0039}">
      <dsp:nvSpPr>
        <dsp:cNvPr id="0" name=""/>
        <dsp:cNvSpPr/>
      </dsp:nvSpPr>
      <dsp:spPr>
        <a:xfrm>
          <a:off x="66936" y="190398"/>
          <a:ext cx="635203" cy="635203"/>
        </a:xfrm>
        <a:prstGeom prst="ellipse">
          <a:avLst/>
        </a:prstGeom>
        <a:solidFill>
          <a:schemeClr val="tx2">
            <a:lumMod val="20000"/>
            <a:lumOff val="80000"/>
          </a:schemeClr>
        </a:solidFill>
        <a:ln w="15875"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ADD814F1-70E4-4EBE-85E5-AB006D3FEF98}">
      <dsp:nvSpPr>
        <dsp:cNvPr id="0" name=""/>
        <dsp:cNvSpPr/>
      </dsp:nvSpPr>
      <dsp:spPr>
        <a:xfrm>
          <a:off x="748672" y="1015918"/>
          <a:ext cx="7324140" cy="508162"/>
        </a:xfrm>
        <a:prstGeom prst="rect">
          <a:avLst/>
        </a:prstGeom>
        <a:solidFill>
          <a:schemeClr val="tx2">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66040" rIns="66040" bIns="66040" numCol="1" spcCol="1270" anchor="ctr" anchorCtr="0">
          <a:noAutofit/>
        </a:bodyPr>
        <a:lstStyle/>
        <a:p>
          <a:pPr lvl="0" algn="l" defTabSz="1155700">
            <a:lnSpc>
              <a:spcPct val="90000"/>
            </a:lnSpc>
            <a:spcBef>
              <a:spcPct val="0"/>
            </a:spcBef>
            <a:spcAft>
              <a:spcPct val="35000"/>
            </a:spcAft>
          </a:pPr>
          <a:r>
            <a:rPr lang="en-US" sz="2600" kern="1200" dirty="0" smtClean="0"/>
            <a:t>Offers Peer-Facilitated Study Sessions</a:t>
          </a:r>
          <a:endParaRPr lang="en-US" sz="2600" kern="1200" dirty="0"/>
        </a:p>
      </dsp:txBody>
      <dsp:txXfrm>
        <a:off x="748672" y="1015918"/>
        <a:ext cx="7324140" cy="508162"/>
      </dsp:txXfrm>
    </dsp:sp>
    <dsp:sp modelId="{6F9E12F6-5DB6-4C38-9A42-CA54C56F5B0C}">
      <dsp:nvSpPr>
        <dsp:cNvPr id="0" name=""/>
        <dsp:cNvSpPr/>
      </dsp:nvSpPr>
      <dsp:spPr>
        <a:xfrm>
          <a:off x="431071" y="952398"/>
          <a:ext cx="635203" cy="635203"/>
        </a:xfrm>
        <a:prstGeom prst="ellipse">
          <a:avLst/>
        </a:prstGeom>
        <a:solidFill>
          <a:schemeClr val="tx2">
            <a:lumMod val="20000"/>
            <a:lumOff val="80000"/>
          </a:schemeClr>
        </a:solidFill>
        <a:ln w="15875"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001EDB61-B372-4D91-AF2D-1E83DA6658A1}">
      <dsp:nvSpPr>
        <dsp:cNvPr id="0" name=""/>
        <dsp:cNvSpPr/>
      </dsp:nvSpPr>
      <dsp:spPr>
        <a:xfrm>
          <a:off x="860432" y="1777918"/>
          <a:ext cx="7212380" cy="508162"/>
        </a:xfrm>
        <a:prstGeom prst="rect">
          <a:avLst/>
        </a:prstGeom>
        <a:solidFill>
          <a:schemeClr val="tx2">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66040" rIns="66040" bIns="66040" numCol="1" spcCol="1270" anchor="ctr" anchorCtr="0">
          <a:noAutofit/>
        </a:bodyPr>
        <a:lstStyle/>
        <a:p>
          <a:pPr lvl="0" algn="l" defTabSz="1155700">
            <a:lnSpc>
              <a:spcPct val="90000"/>
            </a:lnSpc>
            <a:spcBef>
              <a:spcPct val="0"/>
            </a:spcBef>
            <a:spcAft>
              <a:spcPct val="35000"/>
            </a:spcAft>
          </a:pPr>
          <a:r>
            <a:rPr lang="en-US" sz="2600" kern="1200" dirty="0" smtClean="0"/>
            <a:t>Combines Content &amp; Study Skills</a:t>
          </a:r>
          <a:endParaRPr lang="en-US" sz="2600" kern="1200" dirty="0"/>
        </a:p>
      </dsp:txBody>
      <dsp:txXfrm>
        <a:off x="860432" y="1777918"/>
        <a:ext cx="7212380" cy="508162"/>
      </dsp:txXfrm>
    </dsp:sp>
    <dsp:sp modelId="{DCA80FB0-402A-441F-8BC4-6A9E92170AC7}">
      <dsp:nvSpPr>
        <dsp:cNvPr id="0" name=""/>
        <dsp:cNvSpPr/>
      </dsp:nvSpPr>
      <dsp:spPr>
        <a:xfrm>
          <a:off x="542831" y="1714398"/>
          <a:ext cx="635203" cy="635203"/>
        </a:xfrm>
        <a:prstGeom prst="ellipse">
          <a:avLst/>
        </a:prstGeom>
        <a:solidFill>
          <a:schemeClr val="tx2">
            <a:lumMod val="20000"/>
            <a:lumOff val="80000"/>
          </a:schemeClr>
        </a:solidFill>
        <a:ln w="15875"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788284FB-8F8B-45BC-93B4-2E5FB6E921CC}">
      <dsp:nvSpPr>
        <dsp:cNvPr id="0" name=""/>
        <dsp:cNvSpPr/>
      </dsp:nvSpPr>
      <dsp:spPr>
        <a:xfrm>
          <a:off x="748672" y="2539918"/>
          <a:ext cx="7324140" cy="508162"/>
        </a:xfrm>
        <a:prstGeom prst="rect">
          <a:avLst/>
        </a:prstGeom>
        <a:solidFill>
          <a:schemeClr val="tx2">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66040" rIns="66040" bIns="66040" numCol="1" spcCol="1270" anchor="ctr" anchorCtr="0">
          <a:noAutofit/>
        </a:bodyPr>
        <a:lstStyle/>
        <a:p>
          <a:pPr lvl="0" algn="l" defTabSz="1155700">
            <a:lnSpc>
              <a:spcPct val="90000"/>
            </a:lnSpc>
            <a:spcBef>
              <a:spcPct val="0"/>
            </a:spcBef>
            <a:spcAft>
              <a:spcPct val="35000"/>
            </a:spcAft>
          </a:pPr>
          <a:r>
            <a:rPr lang="en-US" sz="2600" kern="1200" dirty="0" smtClean="0"/>
            <a:t>Peer Leader Attends Every Class</a:t>
          </a:r>
          <a:endParaRPr lang="en-US" sz="2600" kern="1200" dirty="0"/>
        </a:p>
      </dsp:txBody>
      <dsp:txXfrm>
        <a:off x="748672" y="2539918"/>
        <a:ext cx="7324140" cy="508162"/>
      </dsp:txXfrm>
    </dsp:sp>
    <dsp:sp modelId="{63D09CE2-DEEB-434B-ACD7-502A0E0B3760}">
      <dsp:nvSpPr>
        <dsp:cNvPr id="0" name=""/>
        <dsp:cNvSpPr/>
      </dsp:nvSpPr>
      <dsp:spPr>
        <a:xfrm>
          <a:off x="431071" y="2476398"/>
          <a:ext cx="635203" cy="635203"/>
        </a:xfrm>
        <a:prstGeom prst="ellipse">
          <a:avLst/>
        </a:prstGeom>
        <a:solidFill>
          <a:schemeClr val="tx2">
            <a:lumMod val="20000"/>
            <a:lumOff val="80000"/>
          </a:schemeClr>
        </a:solidFill>
        <a:ln w="15875"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A2B6EB84-9B81-4A72-9772-F5D15A2BDAD1}">
      <dsp:nvSpPr>
        <dsp:cNvPr id="0" name=""/>
        <dsp:cNvSpPr/>
      </dsp:nvSpPr>
      <dsp:spPr>
        <a:xfrm>
          <a:off x="384538" y="3301918"/>
          <a:ext cx="7688275" cy="508162"/>
        </a:xfrm>
        <a:prstGeom prst="rect">
          <a:avLst/>
        </a:prstGeom>
        <a:solidFill>
          <a:schemeClr val="tx2">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66040" rIns="66040" bIns="66040" numCol="1" spcCol="1270" anchor="ctr" anchorCtr="0">
          <a:noAutofit/>
        </a:bodyPr>
        <a:lstStyle/>
        <a:p>
          <a:pPr lvl="0" algn="l" defTabSz="1155700">
            <a:lnSpc>
              <a:spcPct val="90000"/>
            </a:lnSpc>
            <a:spcBef>
              <a:spcPct val="0"/>
            </a:spcBef>
            <a:spcAft>
              <a:spcPct val="35000"/>
            </a:spcAft>
          </a:pPr>
          <a:r>
            <a:rPr lang="en-US" sz="2600" kern="1200" dirty="0" smtClean="0"/>
            <a:t>Peer Leader Receives Ongoing Training</a:t>
          </a:r>
          <a:endParaRPr lang="en-US" sz="2600" kern="1200" dirty="0"/>
        </a:p>
      </dsp:txBody>
      <dsp:txXfrm>
        <a:off x="384538" y="3301918"/>
        <a:ext cx="7688275" cy="508162"/>
      </dsp:txXfrm>
    </dsp:sp>
    <dsp:sp modelId="{581B9A10-AF92-4D96-958A-4DB1EEE6DCB8}">
      <dsp:nvSpPr>
        <dsp:cNvPr id="0" name=""/>
        <dsp:cNvSpPr/>
      </dsp:nvSpPr>
      <dsp:spPr>
        <a:xfrm>
          <a:off x="66936" y="3238398"/>
          <a:ext cx="635203" cy="635203"/>
        </a:xfrm>
        <a:prstGeom prst="ellipse">
          <a:avLst/>
        </a:prstGeom>
        <a:solidFill>
          <a:schemeClr val="tx2">
            <a:lumMod val="20000"/>
            <a:lumOff val="80000"/>
          </a:schemeClr>
        </a:solidFill>
        <a:ln w="15875"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0.36199</cdr:x>
      <cdr:y>0.10659</cdr:y>
    </cdr:from>
    <cdr:to>
      <cdr:x>0.90766</cdr:x>
      <cdr:y>0.21276</cdr:y>
    </cdr:to>
    <cdr:sp macro="" textlink="">
      <cdr:nvSpPr>
        <cdr:cNvPr id="2" name="TextBox 1"/>
        <cdr:cNvSpPr txBox="1"/>
      </cdr:nvSpPr>
      <cdr:spPr>
        <a:xfrm xmlns:a="http://schemas.openxmlformats.org/drawingml/2006/main">
          <a:off x="1524000" y="525304"/>
          <a:ext cx="2297298" cy="523215"/>
        </a:xfrm>
        <a:prstGeom xmlns:a="http://schemas.openxmlformats.org/drawingml/2006/main" prst="rect">
          <a:avLst/>
        </a:prstGeom>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wrap="square" rtlCol="0"/>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100" dirty="0"/>
            <a:t>Gap is being mitigated as success increases</a:t>
          </a:r>
        </a:p>
      </cdr:txBody>
    </cdr:sp>
  </cdr:relSizeAnchor>
</c:userShapes>
</file>

<file path=ppt/drawings/drawing2.xml><?xml version="1.0" encoding="utf-8"?>
<c:userShapes xmlns:c="http://schemas.openxmlformats.org/drawingml/2006/chart">
  <cdr:relSizeAnchor xmlns:cdr="http://schemas.openxmlformats.org/drawingml/2006/chartDrawing">
    <cdr:from>
      <cdr:x>0.34753</cdr:x>
      <cdr:y>0.2</cdr:y>
    </cdr:from>
    <cdr:to>
      <cdr:x>0.69231</cdr:x>
      <cdr:y>0.27327</cdr:y>
    </cdr:to>
    <cdr:sp macro="" textlink="">
      <cdr:nvSpPr>
        <cdr:cNvPr id="3" name="TextBox 1"/>
        <cdr:cNvSpPr txBox="1"/>
      </cdr:nvSpPr>
      <cdr:spPr>
        <a:xfrm xmlns:a="http://schemas.openxmlformats.org/drawingml/2006/main">
          <a:off x="1463119" y="985617"/>
          <a:ext cx="1451531" cy="361071"/>
        </a:xfrm>
        <a:prstGeom xmlns:a="http://schemas.openxmlformats.org/drawingml/2006/main" prst="rect">
          <a:avLst/>
        </a:prstGeom>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wrap="square" rtlCol="0"/>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100" dirty="0"/>
            <a:t>African American gap is being closed </a:t>
          </a:r>
        </a:p>
      </cdr:txBody>
    </cdr:sp>
  </cdr:relSizeAnchor>
  <cdr:relSizeAnchor xmlns:cdr="http://schemas.openxmlformats.org/drawingml/2006/chartDrawing">
    <cdr:from>
      <cdr:x>0.68527</cdr:x>
      <cdr:y>0.10328</cdr:y>
    </cdr:from>
    <cdr:to>
      <cdr:x>0.9638</cdr:x>
      <cdr:y>0.19596</cdr:y>
    </cdr:to>
    <cdr:sp macro="" textlink="">
      <cdr:nvSpPr>
        <cdr:cNvPr id="5" name="TextBox 1"/>
        <cdr:cNvSpPr txBox="1"/>
      </cdr:nvSpPr>
      <cdr:spPr>
        <a:xfrm xmlns:a="http://schemas.openxmlformats.org/drawingml/2006/main">
          <a:off x="2885021" y="508973"/>
          <a:ext cx="1172629" cy="456715"/>
        </a:xfrm>
        <a:prstGeom xmlns:a="http://schemas.openxmlformats.org/drawingml/2006/main" prst="rect">
          <a:avLst/>
        </a:prstGeom>
      </cdr:spPr>
      <cdr:style>
        <a:lnRef xmlns:a="http://schemas.openxmlformats.org/drawingml/2006/main" idx="3">
          <a:schemeClr val="lt1"/>
        </a:lnRef>
        <a:fillRef xmlns:a="http://schemas.openxmlformats.org/drawingml/2006/main" idx="1">
          <a:schemeClr val="accent3"/>
        </a:fillRef>
        <a:effectRef xmlns:a="http://schemas.openxmlformats.org/drawingml/2006/main" idx="1">
          <a:schemeClr val="accent3"/>
        </a:effectRef>
        <a:fontRef xmlns:a="http://schemas.openxmlformats.org/drawingml/2006/main" idx="minor">
          <a:schemeClr val="lt1"/>
        </a:fontRef>
      </cdr:style>
      <cdr:txBody>
        <a:bodyPr xmlns:a="http://schemas.openxmlformats.org/drawingml/2006/main" wrap="square" rtlCol="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1100" dirty="0"/>
            <a:t>Hispanic gap is being closed</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1A9BCE0C-CD74-4A59-802C-6D2F8C15331A}" type="datetimeFigureOut">
              <a:rPr lang="en-US" smtClean="0"/>
              <a:t>3/14/2016</a:t>
            </a:fld>
            <a:endParaRPr lang="en-US"/>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7798501B-77B5-4365-9881-C6E19A3C1E42}" type="slidenum">
              <a:rPr lang="en-US" smtClean="0"/>
              <a:t>‹#›</a:t>
            </a:fld>
            <a:endParaRPr lang="en-US"/>
          </a:p>
        </p:txBody>
      </p:sp>
    </p:spTree>
    <p:extLst>
      <p:ext uri="{BB962C8B-B14F-4D97-AF65-F5344CB8AC3E}">
        <p14:creationId xmlns:p14="http://schemas.microsoft.com/office/powerpoint/2010/main" val="2851456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F04FDEA8-CBB8-46CC-9562-028963DBC55A}" type="datetimeFigureOut">
              <a:rPr lang="en-US" smtClean="0"/>
              <a:t>3/14/2016</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FC8BD8E7-1312-41F3-99C4-6DA5AF891969}" type="slidenum">
              <a:rPr lang="en-US" smtClean="0"/>
              <a:t>‹#›</a:t>
            </a:fld>
            <a:endParaRPr lang="en-US"/>
          </a:p>
        </p:txBody>
      </p:sp>
    </p:spTree>
    <p:extLst>
      <p:ext uri="{BB962C8B-B14F-4D97-AF65-F5344CB8AC3E}">
        <p14:creationId xmlns:p14="http://schemas.microsoft.com/office/powerpoint/2010/main" val="2892084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act.org/research/researchers/reports/pdf/ACT_RR2012-5.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8BD8E7-1312-41F3-99C4-6DA5AF891969}" type="slidenum">
              <a:rPr lang="en-US" smtClean="0"/>
              <a:t>2</a:t>
            </a:fld>
            <a:endParaRPr lang="en-US"/>
          </a:p>
        </p:txBody>
      </p:sp>
    </p:spTree>
    <p:extLst>
      <p:ext uri="{BB962C8B-B14F-4D97-AF65-F5344CB8AC3E}">
        <p14:creationId xmlns:p14="http://schemas.microsoft.com/office/powerpoint/2010/main" val="1381323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Janet</a:t>
            </a:r>
            <a:endParaRPr lang="en-US" dirty="0"/>
          </a:p>
        </p:txBody>
      </p:sp>
      <p:sp>
        <p:nvSpPr>
          <p:cNvPr id="4" name="Slide Number Placeholder 3"/>
          <p:cNvSpPr>
            <a:spLocks noGrp="1"/>
          </p:cNvSpPr>
          <p:nvPr>
            <p:ph type="sldNum" sz="quarter" idx="10"/>
          </p:nvPr>
        </p:nvSpPr>
        <p:spPr/>
        <p:txBody>
          <a:bodyPr/>
          <a:lstStyle/>
          <a:p>
            <a:fld id="{1888073B-5682-47BC-BD28-812264DAD623}" type="slidenum">
              <a:rPr lang="en-US" smtClean="0"/>
              <a:t>3</a:t>
            </a:fld>
            <a:endParaRPr lang="en-US" dirty="0"/>
          </a:p>
        </p:txBody>
      </p:sp>
    </p:spTree>
    <p:extLst>
      <p:ext uri="{BB962C8B-B14F-4D97-AF65-F5344CB8AC3E}">
        <p14:creationId xmlns:p14="http://schemas.microsoft.com/office/powerpoint/2010/main" val="1914012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HSGPA also</a:t>
            </a:r>
            <a:r>
              <a:rPr lang="en-US" baseline="0" dirty="0" smtClean="0"/>
              <a:t> more accurate at placing students and identifying students most in need of intervention (bottom 10% of distribution).</a:t>
            </a:r>
            <a:endParaRPr lang="en-US" dirty="0" smtClean="0"/>
          </a:p>
          <a:p>
            <a:endParaRPr lang="en-US" dirty="0" smtClean="0"/>
          </a:p>
          <a:p>
            <a:r>
              <a:rPr lang="en-US" dirty="0" smtClean="0"/>
              <a:t>HSGPA better predictor of first year GPA, degree completion or transfer</a:t>
            </a:r>
          </a:p>
          <a:p>
            <a:pPr lvl="1"/>
            <a:r>
              <a:rPr lang="en-US" sz="1600" dirty="0" err="1" smtClean="0"/>
              <a:t>Radunzel</a:t>
            </a:r>
            <a:r>
              <a:rPr lang="en-US" sz="1600" dirty="0" smtClean="0"/>
              <a:t> &amp; Noble, 2012: </a:t>
            </a:r>
            <a:r>
              <a:rPr lang="en-US" sz="1600" dirty="0" smtClean="0">
                <a:hlinkClick r:id="rId3"/>
              </a:rPr>
              <a:t>http://www.act.org/research/researchers/reports/pdf/ACT_RR2012-5.pdf</a:t>
            </a:r>
            <a:r>
              <a:rPr lang="en-US" sz="1600" dirty="0" smtClean="0"/>
              <a:t> </a:t>
            </a:r>
          </a:p>
          <a:p>
            <a:pPr marL="0" marR="0" lvl="0" indent="0" algn="l" rtl="0">
              <a:lnSpc>
                <a:spcPct val="100000"/>
              </a:lnSpc>
              <a:spcBef>
                <a:spcPts val="0"/>
              </a:spcBef>
              <a:spcAft>
                <a:spcPts val="0"/>
              </a:spcAft>
              <a:buClr>
                <a:schemeClr val="dk1"/>
              </a:buClr>
              <a:buSzPct val="25000"/>
              <a:buFont typeface="Calibri"/>
              <a:buNone/>
            </a:pPr>
            <a:endParaRPr lang="en-US" sz="1200" b="0" i="0" u="none" strike="noStrike" cap="none" baseline="0" dirty="0" smtClean="0">
              <a:solidFill>
                <a:schemeClr val="dk1"/>
              </a:solidFill>
              <a:latin typeface="+mn-lt"/>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lang="en-US" sz="1200" b="0" i="0" u="none" strike="noStrike" cap="none" baseline="0" dirty="0" smtClean="0">
              <a:solidFill>
                <a:schemeClr val="dk1"/>
              </a:solidFill>
              <a:latin typeface="+mn-lt"/>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baseline="0" dirty="0" smtClean="0">
                <a:solidFill>
                  <a:schemeClr val="dk1"/>
                </a:solidFill>
                <a:latin typeface="+mn-lt"/>
                <a:ea typeface="Calibri"/>
                <a:cs typeface="Calibri"/>
                <a:sym typeface="Calibri"/>
              </a:rPr>
              <a:t>ACCUPLACER scores did not add to the predictive power of the English models, though they did improve some math models, particularly sub-models predicting success in Pre-calculus and Calculus I at the community college.</a:t>
            </a:r>
          </a:p>
          <a:p>
            <a:r>
              <a:rPr lang="en-US" sz="1200" b="0" i="1" u="none" strike="noStrike" kern="1200" baseline="0" dirty="0" smtClean="0">
                <a:solidFill>
                  <a:schemeClr val="tx1"/>
                </a:solidFill>
                <a:latin typeface="+mn-lt"/>
                <a:ea typeface="+mn-ea"/>
                <a:cs typeface="+mn-cs"/>
              </a:rPr>
              <a:t>Overall Predictive Strength, Median Logistic R</a:t>
            </a:r>
          </a:p>
          <a:p>
            <a:r>
              <a:rPr lang="en-US" sz="1200" b="1" i="0" u="none" strike="noStrike" kern="1200" baseline="0" dirty="0" smtClean="0">
                <a:solidFill>
                  <a:schemeClr val="tx1"/>
                </a:solidFill>
                <a:latin typeface="+mn-lt"/>
                <a:ea typeface="+mn-ea"/>
                <a:cs typeface="+mn-cs"/>
              </a:rPr>
              <a:t>Course type Compass test</a:t>
            </a:r>
          </a:p>
          <a:p>
            <a:r>
              <a:rPr lang="en-US" sz="1200" b="1" i="0" u="none" strike="noStrike" kern="1200" baseline="0" dirty="0" smtClean="0">
                <a:solidFill>
                  <a:schemeClr val="tx1"/>
                </a:solidFill>
                <a:latin typeface="+mn-lt"/>
                <a:ea typeface="+mn-ea"/>
                <a:cs typeface="+mn-cs"/>
              </a:rPr>
              <a:t>Predictor set</a:t>
            </a:r>
          </a:p>
          <a:p>
            <a:r>
              <a:rPr lang="en-US" sz="1200" b="1" i="0" u="none" strike="noStrike" kern="1200" baseline="0" dirty="0" smtClean="0">
                <a:solidFill>
                  <a:schemeClr val="tx1"/>
                </a:solidFill>
                <a:latin typeface="+mn-lt"/>
                <a:ea typeface="+mn-ea"/>
                <a:cs typeface="+mn-cs"/>
              </a:rPr>
              <a:t>Compass HSGPA</a:t>
            </a:r>
          </a:p>
          <a:p>
            <a:r>
              <a:rPr lang="en-US" sz="1200" b="1" i="0" u="none" strike="noStrike" kern="1200" baseline="0" dirty="0" smtClean="0">
                <a:solidFill>
                  <a:schemeClr val="tx1"/>
                </a:solidFill>
                <a:latin typeface="+mn-lt"/>
                <a:ea typeface="+mn-ea"/>
                <a:cs typeface="+mn-cs"/>
              </a:rPr>
              <a:t>Compass &amp;</a:t>
            </a:r>
          </a:p>
          <a:p>
            <a:r>
              <a:rPr lang="en-US" sz="1200" b="1" i="0" u="none" strike="noStrike" kern="1200" baseline="0" dirty="0" smtClean="0">
                <a:solidFill>
                  <a:schemeClr val="tx1"/>
                </a:solidFill>
                <a:latin typeface="+mn-lt"/>
                <a:ea typeface="+mn-ea"/>
                <a:cs typeface="+mn-cs"/>
              </a:rPr>
              <a:t>HSGPA</a:t>
            </a:r>
          </a:p>
          <a:p>
            <a:r>
              <a:rPr lang="en-US" sz="1200" b="0" i="0" u="none" strike="noStrike" kern="1200" baseline="0" dirty="0" smtClean="0">
                <a:solidFill>
                  <a:schemeClr val="tx1"/>
                </a:solidFill>
                <a:latin typeface="+mn-lt"/>
                <a:ea typeface="+mn-ea"/>
                <a:cs typeface="+mn-cs"/>
              </a:rPr>
              <a:t>English Composition 1 Writing Skills 0.31 0.57 0.62</a:t>
            </a:r>
          </a:p>
          <a:p>
            <a:r>
              <a:rPr lang="en-US" sz="1200" b="0" i="0" u="none" strike="noStrike" kern="1200" baseline="0" dirty="0" smtClean="0">
                <a:solidFill>
                  <a:schemeClr val="tx1"/>
                </a:solidFill>
                <a:latin typeface="+mn-lt"/>
                <a:ea typeface="+mn-ea"/>
                <a:cs typeface="+mn-cs"/>
              </a:rPr>
              <a:t>Speech/ Rhetoric Writing Skills 0.36 0.69 0.75</a:t>
            </a:r>
          </a:p>
          <a:p>
            <a:r>
              <a:rPr lang="en-US" sz="1200" b="0" i="0" u="none" strike="noStrike" kern="1200" baseline="0" dirty="0" smtClean="0">
                <a:solidFill>
                  <a:schemeClr val="tx1"/>
                </a:solidFill>
                <a:latin typeface="+mn-lt"/>
                <a:ea typeface="+mn-ea"/>
                <a:cs typeface="+mn-cs"/>
              </a:rPr>
              <a:t>American History Reading 0.40 0.69 0.80</a:t>
            </a:r>
          </a:p>
          <a:p>
            <a:r>
              <a:rPr lang="en-US" sz="1200" b="0" i="0" u="none" strike="noStrike" kern="1200" baseline="0" dirty="0" smtClean="0">
                <a:solidFill>
                  <a:schemeClr val="tx1"/>
                </a:solidFill>
                <a:latin typeface="+mn-lt"/>
                <a:ea typeface="+mn-ea"/>
                <a:cs typeface="+mn-cs"/>
              </a:rPr>
              <a:t>Other History Reading 0.47 0.67 0.81</a:t>
            </a:r>
          </a:p>
          <a:p>
            <a:r>
              <a:rPr lang="en-US" sz="1200" b="0" i="0" u="none" strike="noStrike" kern="1200" baseline="0" dirty="0" smtClean="0">
                <a:solidFill>
                  <a:schemeClr val="tx1"/>
                </a:solidFill>
                <a:latin typeface="+mn-lt"/>
                <a:ea typeface="+mn-ea"/>
                <a:cs typeface="+mn-cs"/>
              </a:rPr>
              <a:t>Psychology Reading 0.47 0.63 0.77</a:t>
            </a:r>
          </a:p>
          <a:p>
            <a:r>
              <a:rPr lang="en-US" sz="1200" b="0" i="0" u="none" strike="noStrike" kern="1200" baseline="0" dirty="0" smtClean="0">
                <a:solidFill>
                  <a:schemeClr val="tx1"/>
                </a:solidFill>
                <a:latin typeface="+mn-lt"/>
                <a:ea typeface="+mn-ea"/>
                <a:cs typeface="+mn-cs"/>
              </a:rPr>
              <a:t>Sociology Reading 0.54 0.60 0.77</a:t>
            </a:r>
          </a:p>
          <a:p>
            <a:r>
              <a:rPr lang="en-US" sz="1200" b="0" i="0" u="none" strike="noStrike" kern="1200" baseline="0" dirty="0" smtClean="0">
                <a:solidFill>
                  <a:schemeClr val="tx1"/>
                </a:solidFill>
                <a:latin typeface="+mn-lt"/>
                <a:ea typeface="+mn-ea"/>
                <a:cs typeface="+mn-cs"/>
              </a:rPr>
              <a:t>Biology Reading 0.57 0.79 0.92</a:t>
            </a:r>
          </a:p>
          <a:p>
            <a:r>
              <a:rPr lang="en-US" sz="1200" b="0" i="0" u="none" strike="noStrike" kern="1200" baseline="0" dirty="0" smtClean="0">
                <a:solidFill>
                  <a:schemeClr val="tx1"/>
                </a:solidFill>
                <a:latin typeface="+mn-lt"/>
                <a:ea typeface="+mn-ea"/>
                <a:cs typeface="+mn-cs"/>
              </a:rPr>
              <a:t>Arithmetic Skills Pre-Algebra 0.57 0.34 0.66</a:t>
            </a:r>
          </a:p>
          <a:p>
            <a:r>
              <a:rPr lang="en-US" sz="1200" b="0" i="0" u="none" strike="noStrike" kern="1200" baseline="0" dirty="0" smtClean="0">
                <a:solidFill>
                  <a:schemeClr val="tx1"/>
                </a:solidFill>
                <a:latin typeface="+mn-lt"/>
                <a:ea typeface="+mn-ea"/>
                <a:cs typeface="+mn-cs"/>
              </a:rPr>
              <a:t>Elementary Algebra Pre-Algebra 0.36 0.65 0.80</a:t>
            </a:r>
          </a:p>
          <a:p>
            <a:r>
              <a:rPr lang="en-US" sz="1200" b="0" i="0" u="none" strike="noStrike" kern="1200" baseline="0" dirty="0" smtClean="0">
                <a:solidFill>
                  <a:schemeClr val="tx1"/>
                </a:solidFill>
                <a:latin typeface="+mn-lt"/>
                <a:ea typeface="+mn-ea"/>
                <a:cs typeface="+mn-cs"/>
              </a:rPr>
              <a:t>Intermediate Algebra </a:t>
            </a:r>
            <a:r>
              <a:rPr lang="en-US" sz="1200" b="0" i="0" u="none" strike="noStrike" kern="1200" baseline="0" dirty="0" err="1" smtClean="0">
                <a:solidFill>
                  <a:schemeClr val="tx1"/>
                </a:solidFill>
                <a:latin typeface="+mn-lt"/>
                <a:ea typeface="+mn-ea"/>
                <a:cs typeface="+mn-cs"/>
              </a:rPr>
              <a:t>Algebra</a:t>
            </a:r>
            <a:r>
              <a:rPr lang="en-US" sz="1200" b="0" i="0" u="none" strike="noStrike" kern="1200" baseline="0" dirty="0" smtClean="0">
                <a:solidFill>
                  <a:schemeClr val="tx1"/>
                </a:solidFill>
                <a:latin typeface="+mn-lt"/>
                <a:ea typeface="+mn-ea"/>
                <a:cs typeface="+mn-cs"/>
              </a:rPr>
              <a:t> 0.47 0.66 0.84</a:t>
            </a:r>
          </a:p>
          <a:p>
            <a:r>
              <a:rPr lang="en-US" sz="1200" b="0" i="0" u="none" strike="noStrike" kern="1200" baseline="0" dirty="0" smtClean="0">
                <a:solidFill>
                  <a:schemeClr val="tx1"/>
                </a:solidFill>
                <a:latin typeface="+mn-lt"/>
                <a:ea typeface="+mn-ea"/>
                <a:cs typeface="+mn-cs"/>
              </a:rPr>
              <a:t>College Algebra </a:t>
            </a:r>
            <a:r>
              <a:rPr lang="en-US" sz="1200" b="0" i="0" u="none" strike="noStrike" kern="1200" baseline="0" dirty="0" err="1" smtClean="0">
                <a:solidFill>
                  <a:schemeClr val="tx1"/>
                </a:solidFill>
                <a:latin typeface="+mn-lt"/>
                <a:ea typeface="+mn-ea"/>
                <a:cs typeface="+mn-cs"/>
              </a:rPr>
              <a:t>Algebra</a:t>
            </a:r>
            <a:r>
              <a:rPr lang="en-US" sz="1200" b="0" i="0" u="none" strike="noStrike" kern="1200" baseline="0" dirty="0" smtClean="0">
                <a:solidFill>
                  <a:schemeClr val="tx1"/>
                </a:solidFill>
                <a:latin typeface="+mn-lt"/>
                <a:ea typeface="+mn-ea"/>
                <a:cs typeface="+mn-cs"/>
              </a:rPr>
              <a:t> 0.41 0.76 0.88</a:t>
            </a:r>
          </a:p>
          <a:p>
            <a:r>
              <a:rPr lang="en-US" sz="1200" b="0" i="0" u="none" strike="noStrike" kern="1200" baseline="0" dirty="0" smtClean="0">
                <a:solidFill>
                  <a:schemeClr val="tx1"/>
                </a:solidFill>
                <a:latin typeface="+mn-lt"/>
                <a:ea typeface="+mn-ea"/>
                <a:cs typeface="+mn-cs"/>
              </a:rPr>
              <a:t>College Algebra College Algebra 0.51 0.76 0.94</a:t>
            </a:r>
            <a:endParaRPr lang="en-US" sz="1200" b="0" i="0" u="none" strike="noStrike" cap="none" baseline="0" dirty="0">
              <a:solidFill>
                <a:schemeClr val="dk1"/>
              </a:solidFill>
              <a:latin typeface="+mn-lt"/>
              <a:ea typeface="Calibri"/>
              <a:cs typeface="Calibri"/>
              <a:sym typeface="Calibri"/>
            </a:endParaRPr>
          </a:p>
        </p:txBody>
      </p:sp>
      <p:sp>
        <p:nvSpPr>
          <p:cNvPr id="4" name="Slide Number Placeholder 3"/>
          <p:cNvSpPr>
            <a:spLocks noGrp="1"/>
          </p:cNvSpPr>
          <p:nvPr>
            <p:ph type="sldNum" sz="quarter" idx="10"/>
          </p:nvPr>
        </p:nvSpPr>
        <p:spPr/>
        <p:txBody>
          <a:bodyPr/>
          <a:lstStyle/>
          <a:p>
            <a:fld id="{FC8BD8E7-1312-41F3-99C4-6DA5AF891969}" type="slidenum">
              <a:rPr lang="en-US" smtClean="0"/>
              <a:t>9</a:t>
            </a:fld>
            <a:endParaRPr lang="en-US"/>
          </a:p>
        </p:txBody>
      </p:sp>
    </p:spTree>
    <p:extLst>
      <p:ext uri="{BB962C8B-B14F-4D97-AF65-F5344CB8AC3E}">
        <p14:creationId xmlns:p14="http://schemas.microsoft.com/office/powerpoint/2010/main" val="476477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Kim, Carol,</a:t>
            </a:r>
            <a:r>
              <a:rPr lang="en-US" baseline="0" dirty="0" smtClean="0"/>
              <a:t> and Gloria Time here.</a:t>
            </a:r>
            <a:endParaRPr lang="en-US" dirty="0"/>
          </a:p>
        </p:txBody>
      </p:sp>
      <p:sp>
        <p:nvSpPr>
          <p:cNvPr id="4" name="Slide Number Placeholder 3"/>
          <p:cNvSpPr>
            <a:spLocks noGrp="1"/>
          </p:cNvSpPr>
          <p:nvPr>
            <p:ph type="sldNum" sz="quarter" idx="10"/>
          </p:nvPr>
        </p:nvSpPr>
        <p:spPr/>
        <p:txBody>
          <a:bodyPr/>
          <a:lstStyle/>
          <a:p>
            <a:fld id="{FC8BD8E7-1312-41F3-99C4-6DA5AF891969}" type="slidenum">
              <a:rPr lang="en-US" smtClean="0"/>
              <a:t>18</a:t>
            </a:fld>
            <a:endParaRPr lang="en-US"/>
          </a:p>
        </p:txBody>
      </p:sp>
    </p:spTree>
    <p:extLst>
      <p:ext uri="{BB962C8B-B14F-4D97-AF65-F5344CB8AC3E}">
        <p14:creationId xmlns:p14="http://schemas.microsoft.com/office/powerpoint/2010/main" val="1037927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Janet</a:t>
            </a:r>
            <a:endParaRPr lang="en-US" dirty="0"/>
          </a:p>
        </p:txBody>
      </p:sp>
      <p:sp>
        <p:nvSpPr>
          <p:cNvPr id="4" name="Slide Number Placeholder 3"/>
          <p:cNvSpPr>
            <a:spLocks noGrp="1"/>
          </p:cNvSpPr>
          <p:nvPr>
            <p:ph type="sldNum" sz="quarter" idx="10"/>
          </p:nvPr>
        </p:nvSpPr>
        <p:spPr/>
        <p:txBody>
          <a:bodyPr/>
          <a:lstStyle/>
          <a:p>
            <a:fld id="{1888073B-5682-47BC-BD28-812264DAD623}" type="slidenum">
              <a:rPr lang="en-US" smtClean="0"/>
              <a:t>32</a:t>
            </a:fld>
            <a:endParaRPr lang="en-US" dirty="0"/>
          </a:p>
        </p:txBody>
      </p:sp>
    </p:spTree>
    <p:extLst>
      <p:ext uri="{BB962C8B-B14F-4D97-AF65-F5344CB8AC3E}">
        <p14:creationId xmlns:p14="http://schemas.microsoft.com/office/powerpoint/2010/main" val="1914012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4BDF68E2-58F2-4D09-BE8B-E3BD06533059}" type="datetimeFigureOut">
              <a:rPr lang="en-US" dirty="0"/>
              <a:t>3/14/2016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338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7CC0096-1860-4642-9CD2-0079EA5E7CD1}" type="datetimeFigureOut">
              <a:rPr lang="en-US" smtClean="0"/>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55709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7CC0096-1860-4642-9CD2-0079EA5E7CD1}" type="datetimeFigureOut">
              <a:rPr lang="en-US" smtClean="0"/>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795021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Slide with Pictures">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4800600"/>
            <a:ext cx="12192000" cy="2057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33400" y="5115656"/>
            <a:ext cx="11125200" cy="914400"/>
          </a:xfrm>
        </p:spPr>
        <p:txBody>
          <a:bodyPr anchor="b">
            <a:normAutofit/>
          </a:bodyPr>
          <a:lstStyle>
            <a:lvl1pPr algn="ctr">
              <a:defRPr sz="4400" spc="-50" baseline="0">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533400" y="6043123"/>
            <a:ext cx="11125200" cy="571500"/>
          </a:xfrm>
        </p:spPr>
        <p:txBody>
          <a:bodyPr>
            <a:normAutofit/>
          </a:bodyPr>
          <a:lstStyle>
            <a:lvl1pPr marL="0" indent="0" algn="ctr">
              <a:spcBef>
                <a:spcPts val="0"/>
              </a:spcBef>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9" name="Picture Placeholder 2"/>
          <p:cNvSpPr>
            <a:spLocks noGrp="1"/>
          </p:cNvSpPr>
          <p:nvPr>
            <p:ph type="pic" idx="10"/>
          </p:nvPr>
        </p:nvSpPr>
        <p:spPr>
          <a:xfrm>
            <a:off x="1"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3" name="Picture Placeholder 2"/>
          <p:cNvSpPr>
            <a:spLocks noGrp="1"/>
          </p:cNvSpPr>
          <p:nvPr>
            <p:ph type="pic" idx="11"/>
          </p:nvPr>
        </p:nvSpPr>
        <p:spPr>
          <a:xfrm>
            <a:off x="408432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4" name="Picture Placeholder 2"/>
          <p:cNvSpPr>
            <a:spLocks noGrp="1"/>
          </p:cNvSpPr>
          <p:nvPr>
            <p:ph type="pic" idx="12"/>
          </p:nvPr>
        </p:nvSpPr>
        <p:spPr>
          <a:xfrm>
            <a:off x="816864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34426762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solidFill>
          <a:schemeClr val="accent1"/>
        </a:solidFill>
        <a:effectLst/>
      </p:bgPr>
    </p:bg>
    <p:spTree>
      <p:nvGrpSpPr>
        <p:cNvPr id="1" name=""/>
        <p:cNvGrpSpPr/>
        <p:nvPr/>
      </p:nvGrpSpPr>
      <p:grpSpPr>
        <a:xfrm>
          <a:off x="0" y="0"/>
          <a:ext cx="0" cy="0"/>
          <a:chOff x="0" y="0"/>
          <a:chExt cx="0" cy="0"/>
        </a:xfrm>
      </p:grpSpPr>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2514600"/>
            <a:ext cx="10515600" cy="2743200"/>
          </a:xfrm>
        </p:spPr>
        <p:txBody>
          <a:bodyPr anchor="b">
            <a:normAutofit/>
          </a:bodyPr>
          <a:lstStyle>
            <a:lvl1pPr algn="ctr">
              <a:defRPr sz="4400" spc="-50" baseline="0">
                <a:solidFill>
                  <a:schemeClr val="bg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831850" y="5257800"/>
            <a:ext cx="10515600" cy="914400"/>
          </a:xfrm>
        </p:spPr>
        <p:txBody>
          <a:bodyPr>
            <a:normAutofit/>
          </a:bodyPr>
          <a:lstStyle>
            <a:lvl1pPr marL="0" indent="0" algn="ctr">
              <a:spcBef>
                <a:spcPts val="0"/>
              </a:spcBef>
              <a:buNone/>
              <a:defRPr sz="2000" cap="all" spc="50"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smtClean="0"/>
              <a:t>Click to edit Master text styles</a:t>
            </a:r>
          </a:p>
        </p:txBody>
      </p:sp>
    </p:spTree>
    <p:extLst>
      <p:ext uri="{BB962C8B-B14F-4D97-AF65-F5344CB8AC3E}">
        <p14:creationId xmlns:p14="http://schemas.microsoft.com/office/powerpoint/2010/main" val="35067780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51812" y="1714498"/>
            <a:ext cx="3506788" cy="2880360"/>
          </a:xfrm>
        </p:spPr>
        <p:txBody>
          <a:bodyPr anchor="b">
            <a:normAutofit/>
          </a:bodyPr>
          <a:lstStyle>
            <a:lvl1pPr>
              <a:defRPr sz="3000"/>
            </a:lvl1pPr>
          </a:lstStyle>
          <a:p>
            <a:r>
              <a:rPr lang="en-US" dirty="0" smtClean="0"/>
              <a:t>Click to edit Master title style</a:t>
            </a:r>
            <a:endParaRPr lang="en-US" dirty="0"/>
          </a:p>
        </p:txBody>
      </p:sp>
      <p:sp>
        <p:nvSpPr>
          <p:cNvPr id="3" name="Content Placeholder 2"/>
          <p:cNvSpPr>
            <a:spLocks noGrp="1"/>
          </p:cNvSpPr>
          <p:nvPr>
            <p:ph idx="1"/>
          </p:nvPr>
        </p:nvSpPr>
        <p:spPr>
          <a:xfrm>
            <a:off x="530352" y="457200"/>
            <a:ext cx="7242111" cy="5715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8151812" y="4590288"/>
            <a:ext cx="3514564" cy="1581912"/>
          </a:xfrm>
        </p:spPr>
        <p:txBody>
          <a:bodyPr/>
          <a:lstStyle>
            <a:lvl1pPr marL="0" indent="0">
              <a:spcBef>
                <a:spcPts val="8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37CC0096-1860-4642-9CD2-0079EA5E7CD1}" type="datetimeFigureOut">
              <a:rPr lang="en-US" smtClean="0"/>
              <a:t>3/14/2016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spTree>
      <p:nvGrpSpPr>
        <p:cNvPr id="1" name=""/>
        <p:cNvGrpSpPr/>
        <p:nvPr/>
      </p:nvGrpSpPr>
      <p:grpSpPr>
        <a:xfrm>
          <a:off x="0" y="0"/>
          <a:ext cx="0" cy="0"/>
          <a:chOff x="0" y="0"/>
          <a:chExt cx="0" cy="0"/>
        </a:xfrm>
      </p:grpSpPr>
      <p:sp>
        <p:nvSpPr>
          <p:cNvPr id="8" name="Rectangle 7"/>
          <p:cNvSpPr/>
          <p:nvPr userDrawn="1"/>
        </p:nvSpPr>
        <p:spPr>
          <a:xfrm>
            <a:off x="8153400" y="0"/>
            <a:ext cx="40386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8532813" y="4591761"/>
            <a:ext cx="3125787" cy="1580440"/>
          </a:xfrm>
        </p:spPr>
        <p:txBody>
          <a:bodyPr/>
          <a:lstStyle>
            <a:lvl1pPr marL="0" indent="0">
              <a:spcBef>
                <a:spcPts val="8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2" name="Title 1"/>
          <p:cNvSpPr>
            <a:spLocks noGrp="1"/>
          </p:cNvSpPr>
          <p:nvPr>
            <p:ph type="title"/>
          </p:nvPr>
        </p:nvSpPr>
        <p:spPr>
          <a:xfrm>
            <a:off x="8532813" y="1714500"/>
            <a:ext cx="3125787" cy="2877260"/>
          </a:xfrm>
        </p:spPr>
        <p:txBody>
          <a:bodyPr anchor="b">
            <a:normAutofit/>
          </a:bodyPr>
          <a:lstStyle>
            <a:lvl1pPr>
              <a:defRPr sz="3000">
                <a:solidFill>
                  <a:schemeClr val="bg1"/>
                </a:solidFill>
              </a:defRPr>
            </a:lvl1pPr>
          </a:lstStyle>
          <a:p>
            <a:r>
              <a:rPr lang="en-US" smtClean="0"/>
              <a:t>Click to edit Master title style</a:t>
            </a:r>
            <a:endParaRPr lang="en-US"/>
          </a:p>
        </p:txBody>
      </p:sp>
      <p:sp>
        <p:nvSpPr>
          <p:cNvPr id="6" name="Picture Placeholder 2"/>
          <p:cNvSpPr>
            <a:spLocks noGrp="1"/>
          </p:cNvSpPr>
          <p:nvPr>
            <p:ph type="pic" idx="1"/>
          </p:nvPr>
        </p:nvSpPr>
        <p:spPr>
          <a:xfrm>
            <a:off x="0" y="0"/>
            <a:ext cx="8101584" cy="6857999"/>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7CC0096-1860-4642-9CD2-0079EA5E7CD1}" type="datetimeFigureOut">
              <a:rPr lang="en-US" smtClean="0"/>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6087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dirty="0"/>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3/14/2016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1329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dirty="0"/>
              <a:t>Click to edit Master title style</a:t>
            </a:r>
          </a:p>
        </p:txBody>
      </p:sp>
      <p:sp>
        <p:nvSpPr>
          <p:cNvPr id="3" name="Content Placeholder 2"/>
          <p:cNvSpPr>
            <a:spLocks noGrp="1"/>
          </p:cNvSpPr>
          <p:nvPr>
            <p:ph sz="half" idx="1"/>
          </p:nvPr>
        </p:nvSpPr>
        <p:spPr>
          <a:xfrm>
            <a:off x="1097278" y="1845734"/>
            <a:ext cx="4937760" cy="4023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37CC0096-1860-4642-9CD2-0079EA5E7CD1}" type="datetimeFigureOut">
              <a:rPr lang="en-US" smtClean="0"/>
              <a:t>3/14/2016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940472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dirty="0"/>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37CC0096-1860-4642-9CD2-0079EA5E7CD1}" type="datetimeFigureOut">
              <a:rPr lang="en-US" smtClean="0"/>
              <a:t>3/14/2016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57536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37CC0096-1860-4642-9CD2-0079EA5E7CD1}" type="datetimeFigureOut">
              <a:rPr lang="en-US" smtClean="0"/>
              <a:t>3/14/2016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32647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3/14/2016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517400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7CC0096-1860-4642-9CD2-0079EA5E7CD1}" type="datetimeFigureOut">
              <a:rPr lang="en-US" smtClean="0"/>
              <a:t>3/14/2016</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31375A4-56A4-47D6-9801-1991572033F7}" type="slidenum">
              <a:rPr lang="en-US" smtClean="0"/>
              <a:t>‹#›</a:t>
            </a:fld>
            <a:endParaRPr lang="en-US"/>
          </a:p>
        </p:txBody>
      </p:sp>
    </p:spTree>
    <p:extLst>
      <p:ext uri="{BB962C8B-B14F-4D97-AF65-F5344CB8AC3E}">
        <p14:creationId xmlns:p14="http://schemas.microsoft.com/office/powerpoint/2010/main" val="1904204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dirty="0"/>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3/14/2016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
        <p:nvSpPr>
          <p:cNvPr id="10" name="Rectangle 9"/>
          <p:cNvSpPr/>
          <p:nvPr userDrawn="1"/>
        </p:nvSpPr>
        <p:spPr>
          <a:xfrm>
            <a:off x="8153400" y="0"/>
            <a:ext cx="40386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7701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7CC0096-1860-4642-9CD2-0079EA5E7CD1}" type="datetimeFigureOut">
              <a:rPr lang="en-US" smtClean="0"/>
              <a:pPr/>
              <a:t>3/14/2016</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31375A4-56A4-47D6-9801-1991572033F7}"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0" y="6583680"/>
            <a:ext cx="12192000" cy="274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881699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51" r:id="rId13"/>
    <p:sldLayoutId id="2147483656" r:id="rId14"/>
    <p:sldLayoutId id="2147483657"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bit.ly/ACTandGPA"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bit.ly/ACTandGPA"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205" y="286603"/>
            <a:ext cx="11627709" cy="1450757"/>
          </a:xfrm>
        </p:spPr>
        <p:txBody>
          <a:bodyPr>
            <a:noAutofit/>
          </a:bodyPr>
          <a:lstStyle/>
          <a:p>
            <a:r>
              <a:rPr lang="en-US" sz="3600" b="1" dirty="0"/>
              <a:t>Friday, March </a:t>
            </a:r>
            <a:r>
              <a:rPr lang="en-US" sz="3600" b="1" dirty="0" smtClean="0"/>
              <a:t>18    2:30 </a:t>
            </a:r>
            <a:r>
              <a:rPr lang="en-US" sz="3600" b="1" dirty="0"/>
              <a:t>PM – 3:45 PM    Breakout Session Block II</a:t>
            </a:r>
            <a:r>
              <a:rPr lang="en-US" sz="3600" dirty="0"/>
              <a:t/>
            </a:r>
            <a:br>
              <a:rPr lang="en-US" sz="3600" dirty="0"/>
            </a:br>
            <a:r>
              <a:rPr lang="en-US" sz="3600" b="1" dirty="0"/>
              <a:t>Exemplary Program Winner 2015 – Bakersfield College MIH (Making it Happen) </a:t>
            </a:r>
            <a:r>
              <a:rPr lang="en-US" sz="3600" b="1" dirty="0" smtClean="0"/>
              <a:t>Program</a:t>
            </a:r>
            <a:endParaRPr lang="en-US" sz="3600" dirty="0"/>
          </a:p>
        </p:txBody>
      </p:sp>
      <p:sp>
        <p:nvSpPr>
          <p:cNvPr id="3" name="Content Placeholder 2"/>
          <p:cNvSpPr>
            <a:spLocks noGrp="1"/>
          </p:cNvSpPr>
          <p:nvPr>
            <p:ph idx="1"/>
          </p:nvPr>
        </p:nvSpPr>
        <p:spPr>
          <a:xfrm>
            <a:off x="469558" y="1746880"/>
            <a:ext cx="11257004" cy="4023360"/>
          </a:xfrm>
        </p:spPr>
        <p:txBody>
          <a:bodyPr>
            <a:noAutofit/>
          </a:bodyPr>
          <a:lstStyle/>
          <a:p>
            <a:r>
              <a:rPr lang="en-US" sz="2400" b="1" dirty="0" smtClean="0"/>
              <a:t>Bakersfield </a:t>
            </a:r>
            <a:r>
              <a:rPr lang="en-US" sz="2400" b="1" dirty="0"/>
              <a:t>College Addressing Equity by Making it Happen (MIH) and Guided Pathways </a:t>
            </a:r>
            <a:r>
              <a:rPr lang="en-US" dirty="0"/>
              <a:t>Bakersfield College (BC) has been addressing Student Success, Equity and Student Support by transforming basic skills and carefully designing student pathways to address our 84% underprepared student population. BC began by addressing high school transition and placement through multiple measures, an intervention resulting in remarkable equity outcomes and course success. High School to College transition was recreated through onsite outreach to high school students and staff as well as extended summer orientation. BC equity and SSSP dollars scaled up supplemental instruction and the Writing Center with outstanding results addressing achievement gaps. But this transformation is complete only when the outcomes lead to clearly designed program pathways with completion coaches guiding the students along the way. This interactive breakout will provide an opportunity to examine your college’s ability to redesign placement, basic skills, program pathways and academic support services to help maximize student success.</a:t>
            </a:r>
          </a:p>
          <a:p>
            <a:r>
              <a:rPr lang="en-US" sz="2400" dirty="0"/>
              <a:t>OUTCOME:  Attendees will be able </a:t>
            </a:r>
            <a:r>
              <a:rPr lang="en-US" sz="2400" dirty="0" smtClean="0"/>
              <a:t>to illustrate</a:t>
            </a:r>
            <a:r>
              <a:rPr lang="en-US" sz="2400" dirty="0"/>
              <a:t>, using evidence from recent statewide studies and local Bakersfield College data, the importance and implications of multiple measures, designed pathways and student support for equitable student success.</a:t>
            </a:r>
          </a:p>
          <a:p>
            <a:endParaRPr lang="en-US" dirty="0"/>
          </a:p>
        </p:txBody>
      </p:sp>
    </p:spTree>
    <p:extLst>
      <p:ext uri="{BB962C8B-B14F-4D97-AF65-F5344CB8AC3E}">
        <p14:creationId xmlns:p14="http://schemas.microsoft.com/office/powerpoint/2010/main" val="3147284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588" y="-225287"/>
            <a:ext cx="11833412" cy="6858000"/>
          </a:xfrm>
          <a:prstGeom prst="rect">
            <a:avLst/>
          </a:prstGeom>
        </p:spPr>
      </p:pic>
      <p:sp>
        <p:nvSpPr>
          <p:cNvPr id="6" name="Title 1"/>
          <p:cNvSpPr txBox="1">
            <a:spLocks/>
          </p:cNvSpPr>
          <p:nvPr/>
        </p:nvSpPr>
        <p:spPr>
          <a:xfrm>
            <a:off x="169334" y="152400"/>
            <a:ext cx="11833412" cy="85344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C00000"/>
                </a:solidFill>
                <a:latin typeface="Copperplate Gothic Light" panose="020E0507020206020404" pitchFamily="34" charset="0"/>
              </a:rPr>
              <a:t>2012-2013 English Placement</a:t>
            </a:r>
            <a:endParaRPr lang="en-US" sz="3200" b="1" dirty="0">
              <a:solidFill>
                <a:srgbClr val="C00000"/>
              </a:solidFill>
              <a:latin typeface="Copperplate Gothic Light" panose="020E0507020206020404" pitchFamily="34" charset="0"/>
            </a:endParaRPr>
          </a:p>
        </p:txBody>
      </p:sp>
      <p:sp>
        <p:nvSpPr>
          <p:cNvPr id="8" name="Rectangle 7"/>
          <p:cNvSpPr/>
          <p:nvPr/>
        </p:nvSpPr>
        <p:spPr>
          <a:xfrm>
            <a:off x="3936769" y="901148"/>
            <a:ext cx="4677050" cy="523220"/>
          </a:xfrm>
          <a:prstGeom prst="rect">
            <a:avLst/>
          </a:prstGeom>
        </p:spPr>
        <p:txBody>
          <a:bodyPr wrap="none">
            <a:spAutoFit/>
          </a:bodyPr>
          <a:lstStyle/>
          <a:p>
            <a:r>
              <a:rPr lang="en-US" sz="2800" dirty="0">
                <a:solidFill>
                  <a:schemeClr val="accent6"/>
                </a:solidFill>
              </a:rPr>
              <a:t>Total Pathway Cost to Students</a:t>
            </a:r>
          </a:p>
        </p:txBody>
      </p:sp>
      <p:sp>
        <p:nvSpPr>
          <p:cNvPr id="9" name="TextBox 8"/>
          <p:cNvSpPr txBox="1"/>
          <p:nvPr/>
        </p:nvSpPr>
        <p:spPr>
          <a:xfrm>
            <a:off x="2743201" y="3352801"/>
            <a:ext cx="1588897" cy="461665"/>
          </a:xfrm>
          <a:prstGeom prst="rect">
            <a:avLst/>
          </a:prstGeom>
          <a:noFill/>
        </p:spPr>
        <p:txBody>
          <a:bodyPr wrap="none" rtlCol="0">
            <a:spAutoFit/>
          </a:bodyPr>
          <a:lstStyle/>
          <a:p>
            <a:r>
              <a:rPr lang="en-US" sz="2400" b="1" dirty="0" smtClean="0">
                <a:solidFill>
                  <a:srgbClr val="C00000"/>
                </a:solidFill>
              </a:rPr>
              <a:t>$1,677,552</a:t>
            </a:r>
            <a:endParaRPr lang="en-US" sz="2400" b="1" dirty="0">
              <a:solidFill>
                <a:srgbClr val="C00000"/>
              </a:solidFill>
            </a:endParaRPr>
          </a:p>
        </p:txBody>
      </p:sp>
      <p:sp>
        <p:nvSpPr>
          <p:cNvPr id="10" name="TextBox 9"/>
          <p:cNvSpPr txBox="1"/>
          <p:nvPr/>
        </p:nvSpPr>
        <p:spPr>
          <a:xfrm>
            <a:off x="8940800" y="3352801"/>
            <a:ext cx="1353256" cy="461665"/>
          </a:xfrm>
          <a:prstGeom prst="rect">
            <a:avLst/>
          </a:prstGeom>
          <a:noFill/>
        </p:spPr>
        <p:txBody>
          <a:bodyPr wrap="none" rtlCol="0">
            <a:spAutoFit/>
          </a:bodyPr>
          <a:lstStyle/>
          <a:p>
            <a:r>
              <a:rPr lang="en-US" sz="2400" b="1" smtClean="0">
                <a:solidFill>
                  <a:srgbClr val="C00000"/>
                </a:solidFill>
              </a:rPr>
              <a:t>$208,851</a:t>
            </a:r>
            <a:endParaRPr lang="en-US" sz="2400" b="1" dirty="0">
              <a:solidFill>
                <a:srgbClr val="C00000"/>
              </a:solidFill>
            </a:endParaRPr>
          </a:p>
        </p:txBody>
      </p:sp>
      <p:sp>
        <p:nvSpPr>
          <p:cNvPr id="12" name="TextBox 11"/>
          <p:cNvSpPr txBox="1"/>
          <p:nvPr/>
        </p:nvSpPr>
        <p:spPr>
          <a:xfrm>
            <a:off x="1684660" y="4191001"/>
            <a:ext cx="2790699" cy="830997"/>
          </a:xfrm>
          <a:prstGeom prst="rect">
            <a:avLst/>
          </a:prstGeom>
          <a:noFill/>
        </p:spPr>
        <p:txBody>
          <a:bodyPr wrap="none" rtlCol="0">
            <a:spAutoFit/>
          </a:bodyPr>
          <a:lstStyle/>
          <a:p>
            <a:pPr algn="ctr"/>
            <a:r>
              <a:rPr lang="en-US" sz="2400" dirty="0" smtClean="0"/>
              <a:t>ACDV 201, ACDV 65, </a:t>
            </a:r>
          </a:p>
          <a:p>
            <a:pPr algn="ctr"/>
            <a:r>
              <a:rPr lang="en-US" sz="2400" dirty="0" smtClean="0"/>
              <a:t>ENGL 60, ENGL 50</a:t>
            </a:r>
          </a:p>
        </p:txBody>
      </p:sp>
      <p:sp>
        <p:nvSpPr>
          <p:cNvPr id="14" name="TextBox 13"/>
          <p:cNvSpPr txBox="1"/>
          <p:nvPr/>
        </p:nvSpPr>
        <p:spPr>
          <a:xfrm>
            <a:off x="8020328" y="4283333"/>
            <a:ext cx="2736518" cy="830997"/>
          </a:xfrm>
          <a:prstGeom prst="rect">
            <a:avLst/>
          </a:prstGeom>
          <a:noFill/>
        </p:spPr>
        <p:txBody>
          <a:bodyPr wrap="none" rtlCol="0">
            <a:spAutoFit/>
          </a:bodyPr>
          <a:lstStyle/>
          <a:p>
            <a:pPr algn="ctr"/>
            <a:r>
              <a:rPr lang="en-US" sz="2400" spc="-150" dirty="0" smtClean="0"/>
              <a:t>HS GPA &amp; ENGL Grades,</a:t>
            </a:r>
          </a:p>
          <a:p>
            <a:pPr algn="ctr"/>
            <a:r>
              <a:rPr lang="en-US" sz="2400" spc="-150" dirty="0" smtClean="0"/>
              <a:t>ENGL 53</a:t>
            </a:r>
            <a:endParaRPr lang="en-US" sz="2400" spc="-150" dirty="0"/>
          </a:p>
        </p:txBody>
      </p:sp>
      <p:sp>
        <p:nvSpPr>
          <p:cNvPr id="16" name="TextBox 15"/>
          <p:cNvSpPr txBox="1"/>
          <p:nvPr/>
        </p:nvSpPr>
        <p:spPr>
          <a:xfrm>
            <a:off x="5357378" y="2849770"/>
            <a:ext cx="2190343" cy="707886"/>
          </a:xfrm>
          <a:prstGeom prst="rect">
            <a:avLst/>
          </a:prstGeom>
          <a:noFill/>
        </p:spPr>
        <p:txBody>
          <a:bodyPr wrap="none" rtlCol="0">
            <a:spAutoFit/>
          </a:bodyPr>
          <a:lstStyle/>
          <a:p>
            <a:r>
              <a:rPr lang="en-US" sz="2000" b="1" dirty="0" smtClean="0">
                <a:solidFill>
                  <a:schemeClr val="bg1"/>
                </a:solidFill>
              </a:rPr>
              <a:t>Combining </a:t>
            </a:r>
          </a:p>
          <a:p>
            <a:r>
              <a:rPr lang="en-US" sz="2000" b="1" dirty="0" smtClean="0">
                <a:solidFill>
                  <a:schemeClr val="bg1"/>
                </a:solidFill>
              </a:rPr>
              <a:t>Multiple Measures</a:t>
            </a:r>
            <a:endParaRPr lang="en-US" sz="2000" b="1" dirty="0">
              <a:solidFill>
                <a:schemeClr val="bg1"/>
              </a:solidFill>
            </a:endParaRPr>
          </a:p>
        </p:txBody>
      </p:sp>
      <p:sp>
        <p:nvSpPr>
          <p:cNvPr id="17" name="TextBox 16"/>
          <p:cNvSpPr txBox="1"/>
          <p:nvPr/>
        </p:nvSpPr>
        <p:spPr>
          <a:xfrm>
            <a:off x="5272954" y="3814466"/>
            <a:ext cx="2538097" cy="1077218"/>
          </a:xfrm>
          <a:prstGeom prst="rect">
            <a:avLst/>
          </a:prstGeom>
          <a:noFill/>
        </p:spPr>
        <p:txBody>
          <a:bodyPr wrap="square" rtlCol="0">
            <a:spAutoFit/>
          </a:bodyPr>
          <a:lstStyle/>
          <a:p>
            <a:r>
              <a:rPr lang="en-US" sz="1600" b="1" dirty="0" smtClean="0"/>
              <a:t>With Accelerated Classes creates a great cost savings and great opportunity for students</a:t>
            </a:r>
            <a:endParaRPr lang="en-US" sz="1600" b="1" dirty="0"/>
          </a:p>
        </p:txBody>
      </p:sp>
    </p:spTree>
    <p:extLst>
      <p:ext uri="{BB962C8B-B14F-4D97-AF65-F5344CB8AC3E}">
        <p14:creationId xmlns:p14="http://schemas.microsoft.com/office/powerpoint/2010/main" val="3049526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515717964"/>
              </p:ext>
            </p:extLst>
          </p:nvPr>
        </p:nvGraphicFramePr>
        <p:xfrm>
          <a:off x="636103" y="109330"/>
          <a:ext cx="10684567" cy="62398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760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174036525"/>
              </p:ext>
            </p:extLst>
          </p:nvPr>
        </p:nvGraphicFramePr>
        <p:xfrm>
          <a:off x="854765" y="89452"/>
          <a:ext cx="10455965" cy="62020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84130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3653834252"/>
              </p:ext>
            </p:extLst>
          </p:nvPr>
        </p:nvGraphicFramePr>
        <p:xfrm>
          <a:off x="760022" y="415636"/>
          <a:ext cx="10703625" cy="57239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8782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590134600"/>
              </p:ext>
            </p:extLst>
          </p:nvPr>
        </p:nvGraphicFramePr>
        <p:xfrm>
          <a:off x="680852" y="451262"/>
          <a:ext cx="10972800" cy="559327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0272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520611466"/>
              </p:ext>
            </p:extLst>
          </p:nvPr>
        </p:nvGraphicFramePr>
        <p:xfrm>
          <a:off x="0" y="95131"/>
          <a:ext cx="12033661" cy="61068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8494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10058400" cy="786912"/>
          </a:xfrm>
        </p:spPr>
        <p:txBody>
          <a:bodyPr>
            <a:normAutofit/>
          </a:bodyPr>
          <a:lstStyle/>
          <a:p>
            <a:r>
              <a:rPr lang="en-US" dirty="0" smtClean="0"/>
              <a:t>Gateway English and Math</a:t>
            </a:r>
            <a:endParaRPr lang="en-US"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3899435653"/>
              </p:ext>
            </p:extLst>
          </p:nvPr>
        </p:nvGraphicFramePr>
        <p:xfrm>
          <a:off x="406400" y="1167913"/>
          <a:ext cx="5613400" cy="49280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2062142863"/>
              </p:ext>
            </p:extLst>
          </p:nvPr>
        </p:nvGraphicFramePr>
        <p:xfrm>
          <a:off x="6172200" y="1167913"/>
          <a:ext cx="5613400" cy="49280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61793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 from High School partners and Multiple Measures</a:t>
            </a:r>
            <a:endParaRPr lang="en-US" dirty="0"/>
          </a:p>
        </p:txBody>
      </p:sp>
      <p:sp>
        <p:nvSpPr>
          <p:cNvPr id="3" name="Content Placeholder 2"/>
          <p:cNvSpPr>
            <a:spLocks noGrp="1"/>
          </p:cNvSpPr>
          <p:nvPr>
            <p:ph idx="1"/>
          </p:nvPr>
        </p:nvSpPr>
        <p:spPr>
          <a:xfrm>
            <a:off x="1097280" y="1845734"/>
            <a:ext cx="3725545" cy="4023360"/>
          </a:xfrm>
        </p:spPr>
        <p:txBody>
          <a:bodyPr>
            <a:normAutofit fontScale="92500" lnSpcReduction="10000"/>
          </a:bodyPr>
          <a:lstStyle/>
          <a:p>
            <a:r>
              <a:rPr lang="en-US" sz="2400" dirty="0" smtClean="0"/>
              <a:t>1. Good communication with High Schools – find a champion</a:t>
            </a:r>
          </a:p>
          <a:p>
            <a:r>
              <a:rPr lang="en-US" sz="2400" dirty="0" smtClean="0"/>
              <a:t>2. Listen</a:t>
            </a:r>
          </a:p>
          <a:p>
            <a:r>
              <a:rPr lang="en-US" sz="2400" dirty="0" smtClean="0"/>
              <a:t>3. </a:t>
            </a:r>
            <a:r>
              <a:rPr lang="en-US" sz="2400" dirty="0"/>
              <a:t>B</a:t>
            </a:r>
            <a:r>
              <a:rPr lang="en-US" sz="2400" dirty="0" smtClean="0"/>
              <a:t>e honest but acknowledge your own data</a:t>
            </a:r>
          </a:p>
          <a:p>
            <a:r>
              <a:rPr lang="en-US" sz="2400" dirty="0" smtClean="0"/>
              <a:t>4. Focus on the students – like us they have other targets required</a:t>
            </a:r>
          </a:p>
          <a:p>
            <a:r>
              <a:rPr lang="en-US" sz="2400" dirty="0" smtClean="0"/>
              <a:t>5. High Schools want their students and community to be educated</a:t>
            </a:r>
            <a:endParaRPr lang="en-US"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0420" y="2641600"/>
            <a:ext cx="7251580" cy="3519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8800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86928" y="274638"/>
            <a:ext cx="10248181"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b="1" dirty="0" smtClean="0">
                <a:solidFill>
                  <a:srgbClr val="C00000"/>
                </a:solidFill>
                <a:latin typeface="Britannic Bold" panose="020B0903060703020204" pitchFamily="34" charset="0"/>
              </a:rPr>
              <a:t>MIH Mentors</a:t>
            </a:r>
            <a:endParaRPr lang="en-US" sz="6600" b="1" dirty="0">
              <a:solidFill>
                <a:srgbClr val="C00000"/>
              </a:solidFill>
              <a:latin typeface="Britannic Bold" panose="020B0903060703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9605" y="1809523"/>
            <a:ext cx="2826238" cy="3768317"/>
          </a:xfrm>
          <a:prstGeom prst="rect">
            <a:avLst/>
          </a:prstGeom>
          <a:ln w="38100">
            <a:solidFill>
              <a:schemeClr val="accent1"/>
            </a:solidFill>
          </a:ln>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8895" r="15028"/>
          <a:stretch/>
        </p:blipFill>
        <p:spPr>
          <a:xfrm>
            <a:off x="6912521" y="1809523"/>
            <a:ext cx="5096599" cy="3768317"/>
          </a:xfrm>
          <a:prstGeom prst="rect">
            <a:avLst/>
          </a:prstGeom>
          <a:ln w="38100">
            <a:solidFill>
              <a:schemeClr val="accent1"/>
            </a:solidFill>
          </a:ln>
        </p:spPr>
      </p:pic>
      <p:sp>
        <p:nvSpPr>
          <p:cNvPr id="7" name="Content Placeholder 2"/>
          <p:cNvSpPr txBox="1">
            <a:spLocks/>
          </p:cNvSpPr>
          <p:nvPr/>
        </p:nvSpPr>
        <p:spPr>
          <a:xfrm>
            <a:off x="344256" y="666911"/>
            <a:ext cx="3605349" cy="4910929"/>
          </a:xfrm>
          <a:prstGeom prst="rect">
            <a:avLst/>
          </a:prstGeom>
        </p:spPr>
        <p:txBody>
          <a:bodyPr>
            <a:normAutofit fontScale="85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panose="020B0604020202020204" pitchFamily="34" charset="0"/>
              <a:buChar char="•"/>
            </a:pPr>
            <a:r>
              <a:rPr lang="en-US" sz="3200" dirty="0" smtClean="0"/>
              <a:t>50 Mentors</a:t>
            </a:r>
          </a:p>
          <a:p>
            <a:pPr>
              <a:buFont typeface="Arial" panose="020B0604020202020204" pitchFamily="34" charset="0"/>
              <a:buChar char="•"/>
            </a:pPr>
            <a:r>
              <a:rPr lang="en-US" sz="3200" dirty="0" smtClean="0"/>
              <a:t>5-10 Students/each</a:t>
            </a:r>
          </a:p>
          <a:p>
            <a:pPr>
              <a:buFont typeface="Arial" panose="020B0604020202020204" pitchFamily="34" charset="0"/>
              <a:buChar char="•"/>
            </a:pPr>
            <a:r>
              <a:rPr lang="en-US" sz="3200" dirty="0" smtClean="0"/>
              <a:t>Faculty, Staff, and</a:t>
            </a:r>
            <a:br>
              <a:rPr lang="en-US" sz="3200" dirty="0" smtClean="0"/>
            </a:br>
            <a:r>
              <a:rPr lang="en-US" sz="3200" dirty="0" smtClean="0"/>
              <a:t>Administrators</a:t>
            </a:r>
          </a:p>
          <a:p>
            <a:pPr>
              <a:buFont typeface="Arial" panose="020B0604020202020204" pitchFamily="34" charset="0"/>
              <a:buChar char="•"/>
            </a:pPr>
            <a:r>
              <a:rPr lang="en-US" sz="3200" dirty="0" smtClean="0"/>
              <a:t>Required Training:</a:t>
            </a:r>
            <a:br>
              <a:rPr lang="en-US" sz="3200" dirty="0" smtClean="0"/>
            </a:br>
            <a:r>
              <a:rPr lang="en-US" sz="3200" dirty="0" smtClean="0"/>
              <a:t>20 Hours</a:t>
            </a:r>
          </a:p>
          <a:p>
            <a:pPr>
              <a:buFont typeface="Arial" panose="020B0604020202020204" pitchFamily="34" charset="0"/>
              <a:buChar char="•"/>
            </a:pPr>
            <a:r>
              <a:rPr lang="en-US" sz="3200" dirty="0" smtClean="0"/>
              <a:t>Issues with communication</a:t>
            </a:r>
          </a:p>
          <a:p>
            <a:pPr>
              <a:buFont typeface="Arial" panose="020B0604020202020204" pitchFamily="34" charset="0"/>
              <a:buChar char="•"/>
            </a:pPr>
            <a:r>
              <a:rPr lang="en-US" sz="3200" dirty="0" smtClean="0"/>
              <a:t>Issues with follow-thru</a:t>
            </a:r>
          </a:p>
          <a:p>
            <a:pPr>
              <a:buFont typeface="Arial" panose="020B0604020202020204" pitchFamily="34" charset="0"/>
              <a:buChar char="•"/>
            </a:pPr>
            <a:r>
              <a:rPr lang="en-US" sz="3200" dirty="0" smtClean="0"/>
              <a:t>Moving to Peer Mentors</a:t>
            </a:r>
          </a:p>
          <a:p>
            <a:pPr>
              <a:buFont typeface="Arial" panose="020B0604020202020204" pitchFamily="34" charset="0"/>
              <a:buChar char="•"/>
            </a:pPr>
            <a:r>
              <a:rPr lang="en-US" sz="3200" dirty="0" smtClean="0"/>
              <a:t>Moving to Pathways</a:t>
            </a:r>
          </a:p>
          <a:p>
            <a:endParaRPr lang="en-US" dirty="0"/>
          </a:p>
        </p:txBody>
      </p:sp>
    </p:spTree>
    <p:extLst>
      <p:ext uri="{BB962C8B-B14F-4D97-AF65-F5344CB8AC3E}">
        <p14:creationId xmlns:p14="http://schemas.microsoft.com/office/powerpoint/2010/main" val="1045291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207699" y="274638"/>
            <a:ext cx="992037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b="1" dirty="0" smtClean="0">
                <a:solidFill>
                  <a:srgbClr val="C00000"/>
                </a:solidFill>
                <a:latin typeface="Britannic Bold" panose="020B0903060703020204" pitchFamily="34" charset="0"/>
              </a:rPr>
              <a:t>MIH Mentoring: Successes</a:t>
            </a:r>
            <a:endParaRPr lang="en-US" sz="6600" b="1" dirty="0">
              <a:solidFill>
                <a:srgbClr val="C00000"/>
              </a:solidFill>
              <a:latin typeface="Britannic Bold" panose="020B0903060703020204" pitchFamily="34" charset="0"/>
            </a:endParaRPr>
          </a:p>
        </p:txBody>
      </p:sp>
      <p:sp>
        <p:nvSpPr>
          <p:cNvPr id="6" name="Content Placeholder 2"/>
          <p:cNvSpPr>
            <a:spLocks noGrp="1"/>
          </p:cNvSpPr>
          <p:nvPr>
            <p:ph idx="1"/>
          </p:nvPr>
        </p:nvSpPr>
        <p:spPr>
          <a:xfrm>
            <a:off x="593123" y="1845734"/>
            <a:ext cx="7142207" cy="4258504"/>
          </a:xfrm>
        </p:spPr>
        <p:txBody>
          <a:bodyPr>
            <a:noAutofit/>
          </a:bodyPr>
          <a:lstStyle/>
          <a:p>
            <a:pPr>
              <a:lnSpc>
                <a:spcPct val="100000"/>
              </a:lnSpc>
              <a:spcBef>
                <a:spcPts val="0"/>
              </a:spcBef>
              <a:spcAft>
                <a:spcPts val="0"/>
              </a:spcAft>
              <a:buFont typeface="Arial" panose="020B0604020202020204" pitchFamily="34" charset="0"/>
              <a:buChar char="•"/>
            </a:pPr>
            <a:r>
              <a:rPr lang="en-US" sz="2900" dirty="0"/>
              <a:t>Greater connection with </a:t>
            </a:r>
            <a:r>
              <a:rPr lang="en-US" sz="2900" dirty="0" smtClean="0"/>
              <a:t>students</a:t>
            </a:r>
          </a:p>
          <a:p>
            <a:pPr>
              <a:lnSpc>
                <a:spcPct val="100000"/>
              </a:lnSpc>
              <a:spcBef>
                <a:spcPts val="0"/>
              </a:spcBef>
              <a:spcAft>
                <a:spcPts val="0"/>
              </a:spcAft>
              <a:buFont typeface="Arial" panose="020B0604020202020204" pitchFamily="34" charset="0"/>
              <a:buChar char="•"/>
            </a:pPr>
            <a:r>
              <a:rPr lang="en-US" sz="2900" dirty="0" smtClean="0"/>
              <a:t>Awareness </a:t>
            </a:r>
            <a:r>
              <a:rPr lang="en-US" sz="2900" dirty="0"/>
              <a:t>of programs &amp; </a:t>
            </a:r>
            <a:r>
              <a:rPr lang="en-US" sz="2900" dirty="0" smtClean="0"/>
              <a:t>activities (SI, tutoring Financial Aid)</a:t>
            </a:r>
            <a:endParaRPr lang="en-US" sz="2900" dirty="0"/>
          </a:p>
          <a:p>
            <a:pPr>
              <a:lnSpc>
                <a:spcPct val="100000"/>
              </a:lnSpc>
              <a:spcBef>
                <a:spcPts val="0"/>
              </a:spcBef>
              <a:spcAft>
                <a:spcPts val="0"/>
              </a:spcAft>
              <a:buFont typeface="Arial" panose="020B0604020202020204" pitchFamily="34" charset="0"/>
              <a:buChar char="•"/>
            </a:pPr>
            <a:r>
              <a:rPr lang="en-US" sz="2900" dirty="0"/>
              <a:t>Sense of BC Community</a:t>
            </a:r>
          </a:p>
          <a:p>
            <a:pPr>
              <a:lnSpc>
                <a:spcPct val="100000"/>
              </a:lnSpc>
              <a:spcBef>
                <a:spcPts val="0"/>
              </a:spcBef>
              <a:spcAft>
                <a:spcPts val="0"/>
              </a:spcAft>
              <a:buFont typeface="Arial" panose="020B0604020202020204" pitchFamily="34" charset="0"/>
              <a:buChar char="•"/>
            </a:pPr>
            <a:r>
              <a:rPr lang="en-US" sz="2900" dirty="0" smtClean="0"/>
              <a:t>Reassurance (Being </a:t>
            </a:r>
            <a:r>
              <a:rPr lang="en-US" sz="2900" dirty="0"/>
              <a:t>on the right </a:t>
            </a:r>
            <a:r>
              <a:rPr lang="en-US" sz="2900" dirty="0" smtClean="0"/>
              <a:t>track; Questions </a:t>
            </a:r>
            <a:r>
              <a:rPr lang="en-US" sz="2900" dirty="0"/>
              <a:t>are </a:t>
            </a:r>
            <a:r>
              <a:rPr lang="en-US" sz="2900" dirty="0" smtClean="0"/>
              <a:t>addressed)</a:t>
            </a:r>
            <a:endParaRPr lang="en-US" sz="2900" dirty="0"/>
          </a:p>
          <a:p>
            <a:pPr>
              <a:lnSpc>
                <a:spcPct val="100000"/>
              </a:lnSpc>
              <a:spcBef>
                <a:spcPts val="0"/>
              </a:spcBef>
              <a:spcAft>
                <a:spcPts val="0"/>
              </a:spcAft>
              <a:buFont typeface="Arial" panose="020B0604020202020204" pitchFamily="34" charset="0"/>
              <a:buChar char="•"/>
            </a:pPr>
            <a:r>
              <a:rPr lang="en-US" sz="2900" dirty="0"/>
              <a:t>Insight to students’ “college knowledge”</a:t>
            </a:r>
          </a:p>
          <a:p>
            <a:pPr>
              <a:lnSpc>
                <a:spcPct val="100000"/>
              </a:lnSpc>
              <a:spcBef>
                <a:spcPts val="0"/>
              </a:spcBef>
              <a:spcAft>
                <a:spcPts val="0"/>
              </a:spcAft>
              <a:buFont typeface="Arial" panose="020B0604020202020204" pitchFamily="34" charset="0"/>
              <a:buChar char="•"/>
            </a:pPr>
            <a:r>
              <a:rPr lang="en-US" sz="2900" dirty="0"/>
              <a:t>Professional Development &amp; fundamentals for </a:t>
            </a:r>
            <a:r>
              <a:rPr lang="en-US" sz="2900" dirty="0" smtClean="0"/>
              <a:t>Mentors</a:t>
            </a:r>
          </a:p>
          <a:p>
            <a:pPr>
              <a:lnSpc>
                <a:spcPct val="100000"/>
              </a:lnSpc>
              <a:spcBef>
                <a:spcPts val="0"/>
              </a:spcBef>
              <a:spcAft>
                <a:spcPts val="0"/>
              </a:spcAft>
              <a:buFont typeface="Arial" panose="020B0604020202020204" pitchFamily="34" charset="0"/>
              <a:buChar char="•"/>
            </a:pPr>
            <a:r>
              <a:rPr lang="en-US" sz="2900" dirty="0" smtClean="0"/>
              <a:t>Recognition of SEP &amp; other “college essentials”</a:t>
            </a:r>
            <a:endParaRPr lang="en-US" sz="2900"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9761" r="34096"/>
          <a:stretch/>
        </p:blipFill>
        <p:spPr>
          <a:xfrm>
            <a:off x="7844874" y="1958915"/>
            <a:ext cx="4046661" cy="4054384"/>
          </a:xfrm>
          <a:prstGeom prst="rect">
            <a:avLst/>
          </a:prstGeom>
          <a:ln w="38100">
            <a:solidFill>
              <a:schemeClr val="accent1"/>
            </a:solidFill>
          </a:ln>
        </p:spPr>
      </p:pic>
    </p:spTree>
    <p:extLst>
      <p:ext uri="{BB962C8B-B14F-4D97-AF65-F5344CB8AC3E}">
        <p14:creationId xmlns:p14="http://schemas.microsoft.com/office/powerpoint/2010/main" val="58947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9972" y="5396284"/>
            <a:ext cx="11125200" cy="914400"/>
          </a:xfrm>
        </p:spPr>
        <p:txBody>
          <a:bodyPr>
            <a:noAutofit/>
          </a:bodyPr>
          <a:lstStyle/>
          <a:p>
            <a:r>
              <a:rPr lang="en-US" sz="3600" b="1" dirty="0"/>
              <a:t>Bakersfield College Addressing Equity by Making it Happen (MIH) and Guided Pathways</a:t>
            </a:r>
            <a:endParaRPr lang="en-US" sz="3600" dirty="0">
              <a:latin typeface="Britannic Bold" panose="020B0903060703020204" pitchFamily="34" charset="0"/>
            </a:endParaRPr>
          </a:p>
        </p:txBody>
      </p:sp>
      <p:sp>
        <p:nvSpPr>
          <p:cNvPr id="3" name="Subtitle 2"/>
          <p:cNvSpPr>
            <a:spLocks noGrp="1"/>
          </p:cNvSpPr>
          <p:nvPr>
            <p:ph type="subTitle" idx="1"/>
          </p:nvPr>
        </p:nvSpPr>
        <p:spPr>
          <a:xfrm>
            <a:off x="573157" y="6286500"/>
            <a:ext cx="11125200" cy="571500"/>
          </a:xfrm>
        </p:spPr>
        <p:txBody>
          <a:bodyPr>
            <a:normAutofit/>
          </a:bodyPr>
          <a:lstStyle/>
          <a:p>
            <a:r>
              <a:rPr lang="en-US" dirty="0" smtClean="0"/>
              <a:t>ASCCC Academic Academy 2016</a:t>
            </a:r>
            <a:endParaRPr lang="en-US" dirty="0"/>
          </a:p>
        </p:txBody>
      </p:sp>
      <p:pic>
        <p:nvPicPr>
          <p:cNvPr id="3074" name="Picture 2" descr="C:\Users\Janet\Downloads\39ec72c2-97f4-4608-b0d7-9c845636cd15 (2).jpg"/>
          <p:cNvPicPr>
            <a:picLocks noGrp="1" noChangeAspect="1" noChangeArrowheads="1"/>
          </p:cNvPicPr>
          <p:nvPr>
            <p:ph type="pic" idx="11"/>
          </p:nvPr>
        </p:nvPicPr>
        <p:blipFill>
          <a:blip r:embed="rId3">
            <a:extLst>
              <a:ext uri="{28A0092B-C50C-407E-A947-70E740481C1C}">
                <a14:useLocalDpi xmlns:a14="http://schemas.microsoft.com/office/drawing/2010/main" val="0"/>
              </a:ext>
            </a:extLst>
          </a:blip>
          <a:srcRect t="5767" b="5767"/>
          <a:stretch>
            <a:fillRect/>
          </a:stretch>
        </p:blipFill>
        <p:spPr bwMode="auto">
          <a:xfrm>
            <a:off x="8073224" y="-60268"/>
            <a:ext cx="4118776" cy="485828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Janet\Downloads\83198e1e-cc54-486c-bbf2-f3f95a890ffb (1).jpg"/>
          <p:cNvPicPr>
            <a:picLocks noGrp="1" noChangeAspect="1" noChangeArrowheads="1"/>
          </p:cNvPicPr>
          <p:nvPr>
            <p:ph type="pic" idx="12"/>
          </p:nvPr>
        </p:nvPicPr>
        <p:blipFill>
          <a:blip r:embed="rId4">
            <a:extLst>
              <a:ext uri="{28A0092B-C50C-407E-A947-70E740481C1C}">
                <a14:useLocalDpi xmlns:a14="http://schemas.microsoft.com/office/drawing/2010/main" val="0"/>
              </a:ext>
            </a:extLst>
          </a:blip>
          <a:srcRect l="21741" r="21741"/>
          <a:stretch>
            <a:fillRect/>
          </a:stretch>
        </p:blipFill>
        <p:spPr bwMode="auto">
          <a:xfrm>
            <a:off x="3899516" y="0"/>
            <a:ext cx="4136637" cy="479801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Bakersfield College Renegades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011" y="432486"/>
            <a:ext cx="4226009" cy="3558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125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1580917182"/>
              </p:ext>
            </p:extLst>
          </p:nvPr>
        </p:nvGraphicFramePr>
        <p:xfrm>
          <a:off x="623888" y="439707"/>
          <a:ext cx="11127104" cy="58426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36567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p:cNvPicPr>
          <p:nvPr>
            <p:ph idx="1"/>
          </p:nvPr>
        </p:nvPicPr>
        <p:blipFill rotWithShape="1">
          <a:blip r:embed="rId2"/>
          <a:srcRect l="68194" t="35839" r="7481" b="39629"/>
          <a:stretch/>
        </p:blipFill>
        <p:spPr bwMode="auto">
          <a:xfrm>
            <a:off x="1039115" y="2036179"/>
            <a:ext cx="10113769" cy="3509916"/>
          </a:xfrm>
          <a:prstGeom prst="rect">
            <a:avLst/>
          </a:prstGeom>
          <a:ln>
            <a:noFill/>
          </a:ln>
          <a:extLst>
            <a:ext uri="{53640926-AAD7-44D8-BBD7-CCE9431645EC}">
              <a14:shadowObscured xmlns:a14="http://schemas.microsoft.com/office/drawing/2010/main"/>
            </a:ext>
          </a:extLst>
        </p:spPr>
      </p:pic>
      <p:sp>
        <p:nvSpPr>
          <p:cNvPr id="6" name="Title 1"/>
          <p:cNvSpPr txBox="1">
            <a:spLocks/>
          </p:cNvSpPr>
          <p:nvPr/>
        </p:nvSpPr>
        <p:spPr>
          <a:xfrm>
            <a:off x="1981200" y="274638"/>
            <a:ext cx="8229600" cy="11430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b="1" dirty="0" smtClean="0">
                <a:solidFill>
                  <a:srgbClr val="C00000"/>
                </a:solidFill>
                <a:latin typeface="Britannic Bold" panose="020B0903060703020204" pitchFamily="34" charset="0"/>
              </a:rPr>
              <a:t>Student Success at BC</a:t>
            </a:r>
            <a:endParaRPr lang="en-US" sz="6600" b="1" dirty="0">
              <a:solidFill>
                <a:srgbClr val="C00000"/>
              </a:solidFill>
              <a:latin typeface="Britannic Bold" panose="020B0903060703020204" pitchFamily="34" charset="0"/>
            </a:endParaRPr>
          </a:p>
        </p:txBody>
      </p:sp>
    </p:spTree>
    <p:extLst>
      <p:ext uri="{BB962C8B-B14F-4D97-AF65-F5344CB8AC3E}">
        <p14:creationId xmlns:p14="http://schemas.microsoft.com/office/powerpoint/2010/main" val="2189901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Progression and Completion</a:t>
            </a:r>
            <a:endParaRPr lang="en-US" dirty="0"/>
          </a:p>
        </p:txBody>
      </p:sp>
      <p:sp>
        <p:nvSpPr>
          <p:cNvPr id="3" name="Content Placeholder 2"/>
          <p:cNvSpPr>
            <a:spLocks noGrp="1"/>
          </p:cNvSpPr>
          <p:nvPr>
            <p:ph idx="1"/>
          </p:nvPr>
        </p:nvSpPr>
        <p:spPr>
          <a:xfrm>
            <a:off x="1097280" y="1845734"/>
            <a:ext cx="8157931" cy="4023360"/>
          </a:xfrm>
        </p:spPr>
        <p:txBody>
          <a:bodyPr>
            <a:normAutofit lnSpcReduction="10000"/>
          </a:bodyPr>
          <a:lstStyle/>
          <a:p>
            <a:r>
              <a:rPr lang="en-US" sz="2800" dirty="0" smtClean="0"/>
              <a:t>1. Late Adopters - Accelerated and compressed curriculum in English, Math and Reading</a:t>
            </a:r>
          </a:p>
          <a:p>
            <a:r>
              <a:rPr lang="en-US" sz="2800" dirty="0" smtClean="0"/>
              <a:t>2. Early Adopters - Multiple Measures (Developed using CAI MM workgroup suggestions, STEPs (LBCC), ASCCC Multiple Measures paper). These have morphed every year …..</a:t>
            </a:r>
          </a:p>
          <a:p>
            <a:r>
              <a:rPr lang="en-US" sz="2800" dirty="0" smtClean="0"/>
              <a:t>3. Coordinated - Used the transcript review to place students into accelerated after bumping up</a:t>
            </a:r>
          </a:p>
          <a:p>
            <a:r>
              <a:rPr lang="en-US" sz="2800" dirty="0" smtClean="0"/>
              <a:t>4. Early adopters - Pathways</a:t>
            </a:r>
          </a:p>
          <a:p>
            <a:endParaRPr lang="en-US" sz="2800" dirty="0"/>
          </a:p>
        </p:txBody>
      </p:sp>
      <p:pic>
        <p:nvPicPr>
          <p:cNvPr id="2050" name="Picture 2" descr="C:\Users\Janet\AppData\Local\Microsoft\Windows\INetCache\IE\FNBUZ1TC\frustrated1[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88162" y="1839098"/>
            <a:ext cx="2240692" cy="224069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Janet\AppData\Local\Microsoft\Windows\INetCache\IE\9Y0D1X9D\Success[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88162" y="4277498"/>
            <a:ext cx="2707134" cy="1915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4152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357" t="16932" r="55119" b="13952"/>
          <a:stretch/>
        </p:blipFill>
        <p:spPr bwMode="auto">
          <a:xfrm>
            <a:off x="109181" y="16861"/>
            <a:ext cx="11846258" cy="6725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520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334" y="0"/>
            <a:ext cx="11833412" cy="6858000"/>
          </a:xfrm>
          <a:prstGeom prst="rect">
            <a:avLst/>
          </a:prstGeom>
        </p:spPr>
      </p:pic>
      <p:sp>
        <p:nvSpPr>
          <p:cNvPr id="4" name="Title 1"/>
          <p:cNvSpPr txBox="1">
            <a:spLocks/>
          </p:cNvSpPr>
          <p:nvPr/>
        </p:nvSpPr>
        <p:spPr>
          <a:xfrm>
            <a:off x="169334" y="152400"/>
            <a:ext cx="11833412" cy="85344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C00000"/>
                </a:solidFill>
                <a:latin typeface="Copperplate Gothic Light" panose="020E0507020206020404" pitchFamily="34" charset="0"/>
              </a:rPr>
              <a:t>Progress of First-time Students in Development </a:t>
            </a:r>
          </a:p>
          <a:p>
            <a:r>
              <a:rPr lang="en-US" sz="2800" b="1" dirty="0">
                <a:solidFill>
                  <a:srgbClr val="C00000"/>
                </a:solidFill>
                <a:latin typeface="Copperplate Gothic Light" panose="020E0507020206020404" pitchFamily="34" charset="0"/>
              </a:rPr>
              <a:t>Mathematics at Bakersfield College</a:t>
            </a:r>
          </a:p>
        </p:txBody>
      </p:sp>
      <p:sp>
        <p:nvSpPr>
          <p:cNvPr id="6" name="Rectangle 5"/>
          <p:cNvSpPr/>
          <p:nvPr/>
        </p:nvSpPr>
        <p:spPr>
          <a:xfrm>
            <a:off x="601439" y="1792070"/>
            <a:ext cx="2590068" cy="830997"/>
          </a:xfrm>
          <a:prstGeom prst="rect">
            <a:avLst/>
          </a:prstGeom>
        </p:spPr>
        <p:txBody>
          <a:bodyPr wrap="none">
            <a:spAutoFit/>
          </a:bodyPr>
          <a:lstStyle/>
          <a:p>
            <a:pPr algn="ctr"/>
            <a:r>
              <a:rPr lang="en-US" sz="1600" dirty="0"/>
              <a:t>First Attempt Dev Math </a:t>
            </a:r>
            <a:r>
              <a:rPr lang="en-US" sz="1600" dirty="0" smtClean="0"/>
              <a:t>Skills</a:t>
            </a:r>
          </a:p>
          <a:p>
            <a:pPr algn="ctr"/>
            <a:r>
              <a:rPr lang="en-US" sz="1600" dirty="0"/>
              <a:t>3,551 students </a:t>
            </a:r>
            <a:r>
              <a:rPr lang="en-US" sz="1600" dirty="0" smtClean="0"/>
              <a:t>attempted</a:t>
            </a:r>
          </a:p>
          <a:p>
            <a:pPr algn="ctr"/>
            <a:r>
              <a:rPr lang="en-US" sz="1600" dirty="0" smtClean="0"/>
              <a:t>65 % successful</a:t>
            </a:r>
            <a:endParaRPr lang="en-US" sz="1600" dirty="0"/>
          </a:p>
        </p:txBody>
      </p:sp>
      <p:cxnSp>
        <p:nvCxnSpPr>
          <p:cNvPr id="9" name="Straight Arrow Connector 8"/>
          <p:cNvCxnSpPr/>
          <p:nvPr/>
        </p:nvCxnSpPr>
        <p:spPr>
          <a:xfrm>
            <a:off x="2946400" y="2438400"/>
            <a:ext cx="1016000"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0" name="Rectangle 9"/>
          <p:cNvSpPr/>
          <p:nvPr/>
        </p:nvSpPr>
        <p:spPr>
          <a:xfrm>
            <a:off x="4206379" y="2253734"/>
            <a:ext cx="7213600" cy="369332"/>
          </a:xfrm>
          <a:prstGeom prst="rect">
            <a:avLst/>
          </a:prstGeom>
        </p:spPr>
        <p:txBody>
          <a:bodyPr wrap="square">
            <a:spAutoFit/>
          </a:bodyPr>
          <a:lstStyle/>
          <a:p>
            <a:r>
              <a:rPr lang="en-US" dirty="0">
                <a:solidFill>
                  <a:schemeClr val="accent6"/>
                </a:solidFill>
              </a:rPr>
              <a:t>Only 1,456 (41%) </a:t>
            </a:r>
            <a:r>
              <a:rPr lang="en-US" dirty="0" smtClean="0">
                <a:solidFill>
                  <a:schemeClr val="accent6"/>
                </a:solidFill>
              </a:rPr>
              <a:t>students </a:t>
            </a:r>
            <a:r>
              <a:rPr lang="en-US" dirty="0">
                <a:solidFill>
                  <a:schemeClr val="accent6"/>
                </a:solidFill>
              </a:rPr>
              <a:t>attempted next </a:t>
            </a:r>
            <a:r>
              <a:rPr lang="en-US" dirty="0" smtClean="0">
                <a:solidFill>
                  <a:schemeClr val="accent6"/>
                </a:solidFill>
              </a:rPr>
              <a:t>level test </a:t>
            </a:r>
            <a:endParaRPr lang="en-US" dirty="0">
              <a:solidFill>
                <a:schemeClr val="accent6"/>
              </a:solidFill>
            </a:endParaRPr>
          </a:p>
        </p:txBody>
      </p:sp>
      <p:sp>
        <p:nvSpPr>
          <p:cNvPr id="11" name="Rectangle 10"/>
          <p:cNvSpPr/>
          <p:nvPr/>
        </p:nvSpPr>
        <p:spPr>
          <a:xfrm>
            <a:off x="477268" y="2947631"/>
            <a:ext cx="2882584" cy="830997"/>
          </a:xfrm>
          <a:prstGeom prst="rect">
            <a:avLst/>
          </a:prstGeom>
        </p:spPr>
        <p:txBody>
          <a:bodyPr wrap="none">
            <a:spAutoFit/>
          </a:bodyPr>
          <a:lstStyle/>
          <a:p>
            <a:pPr algn="ctr"/>
            <a:r>
              <a:rPr lang="en-US" sz="1600" dirty="0"/>
              <a:t>First Attempt </a:t>
            </a:r>
            <a:r>
              <a:rPr lang="en-US" sz="1600" dirty="0" smtClean="0"/>
              <a:t>Arithmetic/Pre-</a:t>
            </a:r>
            <a:r>
              <a:rPr lang="en-US" sz="1600" dirty="0" err="1" smtClean="0"/>
              <a:t>Alg</a:t>
            </a:r>
            <a:endParaRPr lang="en-US" sz="1600" dirty="0" smtClean="0"/>
          </a:p>
          <a:p>
            <a:pPr algn="ctr"/>
            <a:r>
              <a:rPr lang="en-US" sz="1600" dirty="0" smtClean="0"/>
              <a:t>8,566 </a:t>
            </a:r>
            <a:r>
              <a:rPr lang="en-US" sz="1600" dirty="0"/>
              <a:t>students </a:t>
            </a:r>
            <a:r>
              <a:rPr lang="en-US" sz="1600" dirty="0" smtClean="0"/>
              <a:t>attempted</a:t>
            </a:r>
          </a:p>
          <a:p>
            <a:pPr algn="ctr"/>
            <a:r>
              <a:rPr lang="en-US" sz="1600" dirty="0" smtClean="0"/>
              <a:t>56 % successful</a:t>
            </a:r>
            <a:endParaRPr lang="en-US" sz="1600" dirty="0"/>
          </a:p>
        </p:txBody>
      </p:sp>
      <p:cxnSp>
        <p:nvCxnSpPr>
          <p:cNvPr id="12" name="Straight Arrow Connector 11"/>
          <p:cNvCxnSpPr/>
          <p:nvPr/>
        </p:nvCxnSpPr>
        <p:spPr>
          <a:xfrm>
            <a:off x="2968487" y="3593961"/>
            <a:ext cx="1016000"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3" name="Rectangle 12"/>
          <p:cNvSpPr/>
          <p:nvPr/>
        </p:nvSpPr>
        <p:spPr>
          <a:xfrm>
            <a:off x="4228465" y="3409295"/>
            <a:ext cx="7213600" cy="369332"/>
          </a:xfrm>
          <a:prstGeom prst="rect">
            <a:avLst/>
          </a:prstGeom>
        </p:spPr>
        <p:txBody>
          <a:bodyPr wrap="square">
            <a:spAutoFit/>
          </a:bodyPr>
          <a:lstStyle/>
          <a:p>
            <a:r>
              <a:rPr lang="en-US" dirty="0">
                <a:solidFill>
                  <a:schemeClr val="accent6"/>
                </a:solidFill>
              </a:rPr>
              <a:t>Only 3,784 (44%) s</a:t>
            </a:r>
            <a:r>
              <a:rPr lang="en-US" dirty="0" smtClean="0">
                <a:solidFill>
                  <a:schemeClr val="accent6"/>
                </a:solidFill>
              </a:rPr>
              <a:t>tudents </a:t>
            </a:r>
            <a:r>
              <a:rPr lang="en-US" dirty="0">
                <a:solidFill>
                  <a:schemeClr val="accent6"/>
                </a:solidFill>
              </a:rPr>
              <a:t>attempted next </a:t>
            </a:r>
            <a:r>
              <a:rPr lang="en-US" dirty="0" smtClean="0">
                <a:solidFill>
                  <a:schemeClr val="accent6"/>
                </a:solidFill>
              </a:rPr>
              <a:t>level test </a:t>
            </a:r>
            <a:endParaRPr lang="en-US" dirty="0">
              <a:solidFill>
                <a:schemeClr val="accent6"/>
              </a:solidFill>
            </a:endParaRPr>
          </a:p>
        </p:txBody>
      </p:sp>
      <p:sp>
        <p:nvSpPr>
          <p:cNvPr id="14" name="Rectangle 13"/>
          <p:cNvSpPr/>
          <p:nvPr/>
        </p:nvSpPr>
        <p:spPr>
          <a:xfrm>
            <a:off x="505607" y="4180976"/>
            <a:ext cx="2825902" cy="830997"/>
          </a:xfrm>
          <a:prstGeom prst="rect">
            <a:avLst/>
          </a:prstGeom>
        </p:spPr>
        <p:txBody>
          <a:bodyPr wrap="none">
            <a:spAutoFit/>
          </a:bodyPr>
          <a:lstStyle/>
          <a:p>
            <a:pPr algn="ctr"/>
            <a:r>
              <a:rPr lang="en-US" sz="1600" dirty="0"/>
              <a:t>First Attempt Beginning </a:t>
            </a:r>
            <a:r>
              <a:rPr lang="en-US" sz="1600" dirty="0" smtClean="0"/>
              <a:t>Algebra</a:t>
            </a:r>
          </a:p>
          <a:p>
            <a:pPr algn="ctr"/>
            <a:r>
              <a:rPr lang="en-US" sz="1600" dirty="0"/>
              <a:t>11,765 students </a:t>
            </a:r>
            <a:r>
              <a:rPr lang="en-US" sz="1600" dirty="0" smtClean="0"/>
              <a:t>attempted</a:t>
            </a:r>
          </a:p>
          <a:p>
            <a:pPr algn="ctr"/>
            <a:r>
              <a:rPr lang="en-US" sz="1600" dirty="0" smtClean="0"/>
              <a:t>43 % successful</a:t>
            </a:r>
            <a:endParaRPr lang="en-US" sz="1600" dirty="0"/>
          </a:p>
        </p:txBody>
      </p:sp>
      <p:cxnSp>
        <p:nvCxnSpPr>
          <p:cNvPr id="15" name="Straight Arrow Connector 14"/>
          <p:cNvCxnSpPr/>
          <p:nvPr/>
        </p:nvCxnSpPr>
        <p:spPr>
          <a:xfrm>
            <a:off x="2968487" y="4827306"/>
            <a:ext cx="1016000"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6" name="Rectangle 15"/>
          <p:cNvSpPr/>
          <p:nvPr/>
        </p:nvSpPr>
        <p:spPr>
          <a:xfrm>
            <a:off x="4228465" y="4642640"/>
            <a:ext cx="7213600" cy="369332"/>
          </a:xfrm>
          <a:prstGeom prst="rect">
            <a:avLst/>
          </a:prstGeom>
        </p:spPr>
        <p:txBody>
          <a:bodyPr wrap="square">
            <a:spAutoFit/>
          </a:bodyPr>
          <a:lstStyle/>
          <a:p>
            <a:r>
              <a:rPr lang="en-US" dirty="0">
                <a:solidFill>
                  <a:schemeClr val="accent6"/>
                </a:solidFill>
              </a:rPr>
              <a:t>Only 3,823 (32%) </a:t>
            </a:r>
            <a:r>
              <a:rPr lang="en-US" dirty="0" smtClean="0">
                <a:solidFill>
                  <a:schemeClr val="accent6"/>
                </a:solidFill>
              </a:rPr>
              <a:t>students </a:t>
            </a:r>
            <a:r>
              <a:rPr lang="en-US" dirty="0">
                <a:solidFill>
                  <a:schemeClr val="accent6"/>
                </a:solidFill>
              </a:rPr>
              <a:t>attempted next level </a:t>
            </a:r>
            <a:r>
              <a:rPr lang="en-US" dirty="0" smtClean="0">
                <a:solidFill>
                  <a:schemeClr val="accent6"/>
                </a:solidFill>
              </a:rPr>
              <a:t>test </a:t>
            </a:r>
            <a:endParaRPr lang="en-US" dirty="0">
              <a:solidFill>
                <a:schemeClr val="accent6"/>
              </a:solidFill>
            </a:endParaRPr>
          </a:p>
        </p:txBody>
      </p:sp>
      <p:sp>
        <p:nvSpPr>
          <p:cNvPr id="17" name="Rectangle 16"/>
          <p:cNvSpPr/>
          <p:nvPr/>
        </p:nvSpPr>
        <p:spPr>
          <a:xfrm>
            <a:off x="375061" y="5347773"/>
            <a:ext cx="3086999" cy="830997"/>
          </a:xfrm>
          <a:prstGeom prst="rect">
            <a:avLst/>
          </a:prstGeom>
        </p:spPr>
        <p:txBody>
          <a:bodyPr wrap="none">
            <a:spAutoFit/>
          </a:bodyPr>
          <a:lstStyle/>
          <a:p>
            <a:pPr algn="ctr"/>
            <a:r>
              <a:rPr lang="en-US" sz="1600" dirty="0"/>
              <a:t>First Attempt Intermediate Algebra</a:t>
            </a:r>
          </a:p>
          <a:p>
            <a:pPr algn="ctr"/>
            <a:r>
              <a:rPr lang="en-US" sz="1600" dirty="0"/>
              <a:t>9,593 students </a:t>
            </a:r>
            <a:r>
              <a:rPr lang="en-US" sz="1600" dirty="0" smtClean="0"/>
              <a:t>attempted</a:t>
            </a:r>
          </a:p>
          <a:p>
            <a:pPr algn="ctr"/>
            <a:r>
              <a:rPr lang="en-US" sz="1600" dirty="0" smtClean="0"/>
              <a:t>48 % successful</a:t>
            </a:r>
            <a:endParaRPr lang="en-US" sz="1600" dirty="0"/>
          </a:p>
        </p:txBody>
      </p:sp>
      <p:cxnSp>
        <p:nvCxnSpPr>
          <p:cNvPr id="18" name="Straight Arrow Connector 17"/>
          <p:cNvCxnSpPr/>
          <p:nvPr/>
        </p:nvCxnSpPr>
        <p:spPr>
          <a:xfrm>
            <a:off x="2968487" y="5994103"/>
            <a:ext cx="1016000"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9" name="Rectangle 18"/>
          <p:cNvSpPr/>
          <p:nvPr/>
        </p:nvSpPr>
        <p:spPr>
          <a:xfrm>
            <a:off x="4228465" y="5809437"/>
            <a:ext cx="7213600" cy="369332"/>
          </a:xfrm>
          <a:prstGeom prst="rect">
            <a:avLst/>
          </a:prstGeom>
        </p:spPr>
        <p:txBody>
          <a:bodyPr wrap="square">
            <a:spAutoFit/>
          </a:bodyPr>
          <a:lstStyle/>
          <a:p>
            <a:r>
              <a:rPr lang="en-US" dirty="0">
                <a:solidFill>
                  <a:schemeClr val="accent6"/>
                </a:solidFill>
              </a:rPr>
              <a:t>Only 2,588(27%) </a:t>
            </a:r>
            <a:r>
              <a:rPr lang="en-US" dirty="0" smtClean="0">
                <a:solidFill>
                  <a:schemeClr val="accent6"/>
                </a:solidFill>
              </a:rPr>
              <a:t>students </a:t>
            </a:r>
            <a:r>
              <a:rPr lang="en-US" dirty="0">
                <a:solidFill>
                  <a:schemeClr val="accent6"/>
                </a:solidFill>
              </a:rPr>
              <a:t>attempted next level </a:t>
            </a:r>
            <a:r>
              <a:rPr lang="en-US" dirty="0" smtClean="0">
                <a:solidFill>
                  <a:schemeClr val="accent6"/>
                </a:solidFill>
              </a:rPr>
              <a:t>test </a:t>
            </a:r>
            <a:endParaRPr lang="en-US" dirty="0">
              <a:solidFill>
                <a:schemeClr val="accent6"/>
              </a:solidFill>
            </a:endParaRPr>
          </a:p>
        </p:txBody>
      </p:sp>
      <p:sp>
        <p:nvSpPr>
          <p:cNvPr id="21" name="Rectangle 20"/>
          <p:cNvSpPr/>
          <p:nvPr/>
        </p:nvSpPr>
        <p:spPr>
          <a:xfrm>
            <a:off x="2796172" y="2485807"/>
            <a:ext cx="929357" cy="338554"/>
          </a:xfrm>
          <a:prstGeom prst="rect">
            <a:avLst/>
          </a:prstGeom>
        </p:spPr>
        <p:txBody>
          <a:bodyPr wrap="none">
            <a:spAutoFit/>
          </a:bodyPr>
          <a:lstStyle/>
          <a:p>
            <a:r>
              <a:rPr lang="en-US" sz="1600" dirty="0">
                <a:solidFill>
                  <a:srgbClr val="C00000"/>
                </a:solidFill>
              </a:rPr>
              <a:t>Lost </a:t>
            </a:r>
            <a:r>
              <a:rPr lang="en-US" sz="1600" dirty="0" smtClean="0">
                <a:solidFill>
                  <a:srgbClr val="C00000"/>
                </a:solidFill>
              </a:rPr>
              <a:t>24%</a:t>
            </a:r>
            <a:endParaRPr lang="en-US" sz="1600" dirty="0">
              <a:solidFill>
                <a:srgbClr val="C00000"/>
              </a:solidFill>
            </a:endParaRPr>
          </a:p>
        </p:txBody>
      </p:sp>
      <p:sp>
        <p:nvSpPr>
          <p:cNvPr id="22" name="Rectangle 21"/>
          <p:cNvSpPr/>
          <p:nvPr/>
        </p:nvSpPr>
        <p:spPr>
          <a:xfrm>
            <a:off x="2812443" y="3646025"/>
            <a:ext cx="929357" cy="338554"/>
          </a:xfrm>
          <a:prstGeom prst="rect">
            <a:avLst/>
          </a:prstGeom>
        </p:spPr>
        <p:txBody>
          <a:bodyPr wrap="none">
            <a:spAutoFit/>
          </a:bodyPr>
          <a:lstStyle/>
          <a:p>
            <a:r>
              <a:rPr lang="en-US" sz="1600">
                <a:solidFill>
                  <a:srgbClr val="C00000"/>
                </a:solidFill>
              </a:rPr>
              <a:t>Lost </a:t>
            </a:r>
            <a:r>
              <a:rPr lang="en-US" sz="1600" smtClean="0">
                <a:solidFill>
                  <a:srgbClr val="C00000"/>
                </a:solidFill>
              </a:rPr>
              <a:t>12%</a:t>
            </a:r>
            <a:endParaRPr lang="en-US" sz="1600" dirty="0">
              <a:solidFill>
                <a:srgbClr val="C00000"/>
              </a:solidFill>
            </a:endParaRPr>
          </a:p>
        </p:txBody>
      </p:sp>
      <p:sp>
        <p:nvSpPr>
          <p:cNvPr id="23" name="Rectangle 22"/>
          <p:cNvSpPr/>
          <p:nvPr/>
        </p:nvSpPr>
        <p:spPr>
          <a:xfrm>
            <a:off x="2834530" y="4843756"/>
            <a:ext cx="929357" cy="338554"/>
          </a:xfrm>
          <a:prstGeom prst="rect">
            <a:avLst/>
          </a:prstGeom>
        </p:spPr>
        <p:txBody>
          <a:bodyPr wrap="none">
            <a:spAutoFit/>
          </a:bodyPr>
          <a:lstStyle/>
          <a:p>
            <a:r>
              <a:rPr lang="en-US" sz="1600" dirty="0">
                <a:solidFill>
                  <a:srgbClr val="C00000"/>
                </a:solidFill>
              </a:rPr>
              <a:t>Lost </a:t>
            </a:r>
            <a:r>
              <a:rPr lang="en-US" sz="1600" dirty="0" smtClean="0">
                <a:solidFill>
                  <a:srgbClr val="C00000"/>
                </a:solidFill>
              </a:rPr>
              <a:t>11%</a:t>
            </a:r>
            <a:endParaRPr lang="en-US" sz="1600" dirty="0">
              <a:solidFill>
                <a:srgbClr val="C00000"/>
              </a:solidFill>
            </a:endParaRPr>
          </a:p>
        </p:txBody>
      </p:sp>
      <p:sp>
        <p:nvSpPr>
          <p:cNvPr id="24" name="Rectangle 23"/>
          <p:cNvSpPr/>
          <p:nvPr/>
        </p:nvSpPr>
        <p:spPr>
          <a:xfrm>
            <a:off x="2873063" y="5997502"/>
            <a:ext cx="929357" cy="338554"/>
          </a:xfrm>
          <a:prstGeom prst="rect">
            <a:avLst/>
          </a:prstGeom>
        </p:spPr>
        <p:txBody>
          <a:bodyPr wrap="none">
            <a:spAutoFit/>
          </a:bodyPr>
          <a:lstStyle/>
          <a:p>
            <a:r>
              <a:rPr lang="en-US" sz="1600" dirty="0">
                <a:solidFill>
                  <a:srgbClr val="C00000"/>
                </a:solidFill>
              </a:rPr>
              <a:t>Lost </a:t>
            </a:r>
            <a:r>
              <a:rPr lang="en-US" sz="1600" dirty="0" smtClean="0">
                <a:solidFill>
                  <a:srgbClr val="C00000"/>
                </a:solidFill>
              </a:rPr>
              <a:t>21%</a:t>
            </a:r>
            <a:endParaRPr lang="en-US" sz="1600" dirty="0">
              <a:solidFill>
                <a:srgbClr val="C00000"/>
              </a:solidFill>
            </a:endParaRPr>
          </a:p>
        </p:txBody>
      </p:sp>
    </p:spTree>
    <p:extLst>
      <p:ext uri="{BB962C8B-B14F-4D97-AF65-F5344CB8AC3E}">
        <p14:creationId xmlns:p14="http://schemas.microsoft.com/office/powerpoint/2010/main" val="624355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14068" y="222069"/>
            <a:ext cx="11386868" cy="1450757"/>
          </a:xfrm>
        </p:spPr>
        <p:txBody>
          <a:bodyPr>
            <a:noAutofit/>
          </a:bodyPr>
          <a:lstStyle/>
          <a:p>
            <a:pPr algn="ctr"/>
            <a:r>
              <a:rPr lang="en-US" sz="5400" b="1" dirty="0" smtClean="0">
                <a:solidFill>
                  <a:srgbClr val="C00000"/>
                </a:solidFill>
                <a:latin typeface="Britannic Bold" panose="020B0903060703020204" pitchFamily="34" charset="0"/>
              </a:rPr>
              <a:t>Course Acceleration &amp; Compression</a:t>
            </a:r>
            <a:br>
              <a:rPr lang="en-US" sz="5400" b="1" dirty="0" smtClean="0">
                <a:solidFill>
                  <a:srgbClr val="C00000"/>
                </a:solidFill>
                <a:latin typeface="Britannic Bold" panose="020B0903060703020204" pitchFamily="34" charset="0"/>
              </a:rPr>
            </a:br>
            <a:r>
              <a:rPr lang="en-US" sz="4000" b="1" dirty="0" smtClean="0">
                <a:solidFill>
                  <a:srgbClr val="C00000"/>
                </a:solidFill>
                <a:latin typeface="Britannic Bold" panose="020B0903060703020204" pitchFamily="34" charset="0"/>
              </a:rPr>
              <a:t>Scaling up at BC</a:t>
            </a:r>
            <a:endParaRPr lang="en-US" sz="4000" dirty="0"/>
          </a:p>
        </p:txBody>
      </p:sp>
      <p:graphicFrame>
        <p:nvGraphicFramePr>
          <p:cNvPr id="3" name="Content Placeholder 4"/>
          <p:cNvGraphicFramePr>
            <a:graphicFrameLocks noGrp="1"/>
          </p:cNvGraphicFramePr>
          <p:nvPr>
            <p:ph sz="half" idx="1"/>
            <p:extLst>
              <p:ext uri="{D42A27DB-BD31-4B8C-83A1-F6EECF244321}">
                <p14:modId xmlns:p14="http://schemas.microsoft.com/office/powerpoint/2010/main" val="3352710568"/>
              </p:ext>
            </p:extLst>
          </p:nvPr>
        </p:nvGraphicFramePr>
        <p:xfrm>
          <a:off x="1207698" y="1863305"/>
          <a:ext cx="4537494" cy="417659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ontent Placeholder 5"/>
          <p:cNvGraphicFramePr>
            <a:graphicFrameLocks/>
          </p:cNvGraphicFramePr>
          <p:nvPr>
            <p:extLst>
              <p:ext uri="{D42A27DB-BD31-4B8C-83A1-F6EECF244321}">
                <p14:modId xmlns:p14="http://schemas.microsoft.com/office/powerpoint/2010/main" val="3200873916"/>
              </p:ext>
            </p:extLst>
          </p:nvPr>
        </p:nvGraphicFramePr>
        <p:xfrm>
          <a:off x="6469810" y="1777042"/>
          <a:ext cx="5037827" cy="43491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89714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extLst>
              <p:ext uri="{D42A27DB-BD31-4B8C-83A1-F6EECF244321}">
                <p14:modId xmlns:p14="http://schemas.microsoft.com/office/powerpoint/2010/main" val="517094068"/>
              </p:ext>
            </p:extLst>
          </p:nvPr>
        </p:nvGraphicFramePr>
        <p:xfrm>
          <a:off x="701040" y="320675"/>
          <a:ext cx="10591800" cy="54721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92422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14068" y="1"/>
            <a:ext cx="11386868" cy="1207698"/>
          </a:xfrm>
        </p:spPr>
        <p:txBody>
          <a:bodyPr>
            <a:noAutofit/>
          </a:bodyPr>
          <a:lstStyle/>
          <a:p>
            <a:pPr algn="ctr"/>
            <a:r>
              <a:rPr lang="en-US" sz="5400" b="1" dirty="0" smtClean="0">
                <a:solidFill>
                  <a:srgbClr val="C00000"/>
                </a:solidFill>
                <a:latin typeface="Britannic Bold" panose="020B0903060703020204" pitchFamily="34" charset="0"/>
              </a:rPr>
              <a:t>Saving Students Money and Time</a:t>
            </a:r>
            <a:endParaRPr lang="en-US" sz="5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606" y="1520893"/>
            <a:ext cx="6565375" cy="4492843"/>
          </a:xfrm>
          <a:prstGeom prst="rect">
            <a:avLst/>
          </a:prstGeom>
          <a:ln w="76200">
            <a:solidFill>
              <a:schemeClr val="tx1"/>
            </a:solidFill>
          </a:ln>
        </p:spPr>
      </p:pic>
      <p:sp>
        <p:nvSpPr>
          <p:cNvPr id="2" name="TextBox 1"/>
          <p:cNvSpPr txBox="1"/>
          <p:nvPr/>
        </p:nvSpPr>
        <p:spPr>
          <a:xfrm>
            <a:off x="7598431" y="1966822"/>
            <a:ext cx="4593569" cy="3600986"/>
          </a:xfrm>
          <a:prstGeom prst="rect">
            <a:avLst/>
          </a:prstGeom>
          <a:noFill/>
        </p:spPr>
        <p:txBody>
          <a:bodyPr wrap="square" rtlCol="0">
            <a:spAutoFit/>
          </a:bodyPr>
          <a:lstStyle/>
          <a:p>
            <a:r>
              <a:rPr lang="en-US" sz="3600" dirty="0" smtClean="0"/>
              <a:t>In 2015, BC saved students</a:t>
            </a:r>
          </a:p>
          <a:p>
            <a:r>
              <a:rPr lang="en-US" sz="4800" b="1" u="sng" dirty="0" smtClean="0">
                <a:solidFill>
                  <a:schemeClr val="accent1"/>
                </a:solidFill>
              </a:rPr>
              <a:t>2111 semesters</a:t>
            </a:r>
          </a:p>
          <a:p>
            <a:r>
              <a:rPr lang="en-US" sz="3600" dirty="0"/>
              <a:t>t</a:t>
            </a:r>
            <a:r>
              <a:rPr lang="en-US" sz="3600" dirty="0" smtClean="0"/>
              <a:t>hrough multiple measures and improved testing</a:t>
            </a:r>
            <a:endParaRPr lang="en-US" sz="3600" dirty="0"/>
          </a:p>
        </p:txBody>
      </p:sp>
    </p:spTree>
    <p:extLst>
      <p:ext uri="{BB962C8B-B14F-4D97-AF65-F5344CB8AC3E}">
        <p14:creationId xmlns:p14="http://schemas.microsoft.com/office/powerpoint/2010/main" val="3158913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p:cNvPicPr>
          <p:nvPr>
            <p:ph idx="1"/>
          </p:nvPr>
        </p:nvPicPr>
        <p:blipFill rotWithShape="1">
          <a:blip r:embed="rId2"/>
          <a:srcRect l="68194" t="35839" r="7481" b="39629"/>
          <a:stretch/>
        </p:blipFill>
        <p:spPr bwMode="auto">
          <a:xfrm>
            <a:off x="1039115" y="2036179"/>
            <a:ext cx="10113769" cy="3509916"/>
          </a:xfrm>
          <a:prstGeom prst="rect">
            <a:avLst/>
          </a:prstGeom>
          <a:ln>
            <a:noFill/>
          </a:ln>
          <a:extLst>
            <a:ext uri="{53640926-AAD7-44D8-BBD7-CCE9431645EC}">
              <a14:shadowObscured xmlns:a14="http://schemas.microsoft.com/office/drawing/2010/main"/>
            </a:ext>
          </a:extLst>
        </p:spPr>
      </p:pic>
      <p:sp>
        <p:nvSpPr>
          <p:cNvPr id="6" name="Title 1"/>
          <p:cNvSpPr txBox="1">
            <a:spLocks/>
          </p:cNvSpPr>
          <p:nvPr/>
        </p:nvSpPr>
        <p:spPr>
          <a:xfrm>
            <a:off x="1981200" y="274638"/>
            <a:ext cx="8229600" cy="11430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b="1" dirty="0" smtClean="0">
                <a:solidFill>
                  <a:srgbClr val="C00000"/>
                </a:solidFill>
                <a:latin typeface="Britannic Bold" panose="020B0903060703020204" pitchFamily="34" charset="0"/>
              </a:rPr>
              <a:t>Student Success at BC</a:t>
            </a:r>
            <a:endParaRPr lang="en-US" sz="6600" b="1" dirty="0">
              <a:solidFill>
                <a:srgbClr val="C00000"/>
              </a:solidFill>
              <a:latin typeface="Britannic Bold" panose="020B0903060703020204" pitchFamily="34" charset="0"/>
            </a:endParaRPr>
          </a:p>
        </p:txBody>
      </p:sp>
    </p:spTree>
    <p:extLst>
      <p:ext uri="{BB962C8B-B14F-4D97-AF65-F5344CB8AC3E}">
        <p14:creationId xmlns:p14="http://schemas.microsoft.com/office/powerpoint/2010/main" val="453382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1524000"/>
          </a:xfrm>
        </p:spPr>
        <p:txBody>
          <a:bodyPr>
            <a:normAutofit/>
          </a:bodyPr>
          <a:lstStyle/>
          <a:p>
            <a:pPr algn="ctr"/>
            <a:r>
              <a:rPr lang="en-US" sz="5400" b="1" dirty="0" smtClean="0">
                <a:solidFill>
                  <a:srgbClr val="C6220B"/>
                </a:solidFill>
                <a:latin typeface="Britannic Bold"/>
                <a:cs typeface="Britannic Bold"/>
              </a:rPr>
              <a:t>Supplemental Instruction (SI)</a:t>
            </a:r>
            <a:br>
              <a:rPr lang="en-US" sz="5400" b="1" dirty="0" smtClean="0">
                <a:solidFill>
                  <a:srgbClr val="C6220B"/>
                </a:solidFill>
                <a:latin typeface="Britannic Bold"/>
                <a:cs typeface="Britannic Bold"/>
              </a:rPr>
            </a:br>
            <a:r>
              <a:rPr lang="en-US" sz="5400" b="1" dirty="0" smtClean="0">
                <a:solidFill>
                  <a:srgbClr val="C6220B"/>
                </a:solidFill>
                <a:latin typeface="Britannic Bold"/>
                <a:cs typeface="Britannic Bold"/>
              </a:rPr>
              <a:t>The Essential Elements</a:t>
            </a:r>
            <a:endParaRPr lang="en-US" sz="5400" b="1" dirty="0">
              <a:solidFill>
                <a:srgbClr val="C6220B"/>
              </a:solidFill>
              <a:latin typeface="Britannic Bold"/>
              <a:cs typeface="Britannic Bold"/>
            </a:endParaRPr>
          </a:p>
        </p:txBody>
      </p:sp>
      <p:graphicFrame>
        <p:nvGraphicFramePr>
          <p:cNvPr id="4" name="Diagram 3"/>
          <p:cNvGraphicFramePr/>
          <p:nvPr>
            <p:extLst/>
          </p:nvPr>
        </p:nvGraphicFramePr>
        <p:xfrm>
          <a:off x="1930400" y="2133600"/>
          <a:ext cx="8128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9077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524000" y="5638800"/>
            <a:ext cx="9144000" cy="0"/>
          </a:xfrm>
          <a:prstGeom prst="line">
            <a:avLst/>
          </a:prstGeom>
          <a:ln w="34925" cmpd="thickThin">
            <a:solidFill>
              <a:srgbClr val="FF0000"/>
            </a:solidFill>
          </a:ln>
          <a:effectLst>
            <a:outerShdw blurRad="152400" dist="317500" dir="5400000" sx="90000" sy="-19000" rotWithShape="0">
              <a:schemeClr val="tx1">
                <a:lumMod val="75000"/>
                <a:alpha val="15000"/>
              </a:scheme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138646" y="1883183"/>
            <a:ext cx="4177938" cy="3754874"/>
          </a:xfrm>
          <a:prstGeom prst="rect">
            <a:avLst/>
          </a:prstGeom>
          <a:noFill/>
        </p:spPr>
        <p:txBody>
          <a:bodyPr wrap="square" rtlCol="0">
            <a:spAutoFit/>
          </a:bodyPr>
          <a:lstStyle/>
          <a:p>
            <a:pPr marL="457200" indent="-457200">
              <a:buFont typeface="+mj-lt"/>
              <a:buAutoNum type="arabicPeriod"/>
            </a:pPr>
            <a:r>
              <a:rPr lang="en-US" sz="3400" dirty="0" smtClean="0"/>
              <a:t>Improve access</a:t>
            </a:r>
          </a:p>
          <a:p>
            <a:pPr marL="457200" indent="-457200">
              <a:buFont typeface="+mj-lt"/>
              <a:buAutoNum type="arabicPeriod"/>
            </a:pPr>
            <a:r>
              <a:rPr lang="en-US" sz="3400" dirty="0" smtClean="0"/>
              <a:t>Increase </a:t>
            </a:r>
            <a:r>
              <a:rPr lang="en-US" sz="3400" dirty="0"/>
              <a:t>student engagement</a:t>
            </a:r>
          </a:p>
          <a:p>
            <a:pPr marL="457200" indent="-457200">
              <a:buFont typeface="+mj-lt"/>
              <a:buAutoNum type="arabicPeriod"/>
            </a:pPr>
            <a:r>
              <a:rPr lang="en-US" sz="3400" dirty="0"/>
              <a:t>Improve student progression</a:t>
            </a:r>
          </a:p>
          <a:p>
            <a:pPr marL="457200" indent="-457200">
              <a:buFont typeface="+mj-lt"/>
              <a:buAutoNum type="arabicPeriod"/>
            </a:pPr>
            <a:r>
              <a:rPr lang="en-US" sz="3400" dirty="0"/>
              <a:t>Decrease student time to </a:t>
            </a:r>
            <a:r>
              <a:rPr lang="en-US" sz="3400" dirty="0" smtClean="0"/>
              <a:t>completion</a:t>
            </a:r>
            <a:endParaRPr lang="en-US" sz="3400" dirty="0"/>
          </a:p>
        </p:txBody>
      </p:sp>
      <p:sp>
        <p:nvSpPr>
          <p:cNvPr id="8" name="Title 1"/>
          <p:cNvSpPr txBox="1">
            <a:spLocks/>
          </p:cNvSpPr>
          <p:nvPr/>
        </p:nvSpPr>
        <p:spPr>
          <a:xfrm>
            <a:off x="0" y="195125"/>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b="1" dirty="0" smtClean="0">
                <a:solidFill>
                  <a:srgbClr val="C00000"/>
                </a:solidFill>
                <a:latin typeface="Britannic Bold" panose="020B0903060703020204" pitchFamily="34" charset="0"/>
              </a:rPr>
              <a:t>Goals</a:t>
            </a:r>
            <a:endParaRPr lang="en-US" sz="6600" b="1" dirty="0">
              <a:solidFill>
                <a:srgbClr val="C00000"/>
              </a:solidFill>
              <a:latin typeface="Britannic Bold" panose="020B0903060703020204" pitchFamily="34"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19518" r="5367" b="2176"/>
          <a:stretch/>
        </p:blipFill>
        <p:spPr>
          <a:xfrm>
            <a:off x="6096000" y="6849"/>
            <a:ext cx="6061165" cy="2821578"/>
          </a:xfrm>
          <a:prstGeom prst="rect">
            <a:avLst/>
          </a:prstGeom>
          <a:ln w="38100">
            <a:solidFill>
              <a:schemeClr val="accent1"/>
            </a:solidFill>
          </a:ln>
        </p:spPr>
      </p:pic>
    </p:spTree>
    <p:extLst>
      <p:ext uri="{BB962C8B-B14F-4D97-AF65-F5344CB8AC3E}">
        <p14:creationId xmlns:p14="http://schemas.microsoft.com/office/powerpoint/2010/main" val="3756407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71286"/>
            <a:ext cx="10972800" cy="762000"/>
          </a:xfrm>
        </p:spPr>
        <p:txBody>
          <a:bodyPr>
            <a:noAutofit/>
          </a:bodyPr>
          <a:lstStyle/>
          <a:p>
            <a:r>
              <a:rPr lang="en-US" b="1" dirty="0" smtClean="0">
                <a:solidFill>
                  <a:srgbClr val="C6220B"/>
                </a:solidFill>
                <a:latin typeface="Britannic Bold"/>
                <a:cs typeface="Britannic Bold"/>
              </a:rPr>
              <a:t>Role of the SI Leader (Peer Leader)</a:t>
            </a:r>
            <a:endParaRPr lang="en-US" b="1" dirty="0">
              <a:solidFill>
                <a:srgbClr val="C6220B"/>
              </a:solidFill>
              <a:latin typeface="Britannic Bold"/>
              <a:cs typeface="Britannic Bold"/>
            </a:endParaRPr>
          </a:p>
        </p:txBody>
      </p:sp>
      <p:sp>
        <p:nvSpPr>
          <p:cNvPr id="3" name="Content Placeholder 2"/>
          <p:cNvSpPr>
            <a:spLocks noGrp="1"/>
          </p:cNvSpPr>
          <p:nvPr>
            <p:ph idx="1"/>
          </p:nvPr>
        </p:nvSpPr>
        <p:spPr>
          <a:xfrm>
            <a:off x="537028" y="1739735"/>
            <a:ext cx="10972800" cy="5390408"/>
          </a:xfrm>
        </p:spPr>
        <p:txBody>
          <a:bodyPr>
            <a:noAutofit/>
          </a:bodyPr>
          <a:lstStyle/>
          <a:p>
            <a:pPr>
              <a:buFont typeface="Wingdings" panose="05000000000000000000" pitchFamily="2" charset="2"/>
              <a:buChar char="ü"/>
            </a:pPr>
            <a:r>
              <a:rPr lang="en-US" sz="2400" dirty="0" smtClean="0"/>
              <a:t>Attends students’ class </a:t>
            </a:r>
            <a:r>
              <a:rPr lang="en-US" sz="2400" dirty="0"/>
              <a:t>every </a:t>
            </a:r>
            <a:r>
              <a:rPr lang="en-US" sz="2400" dirty="0" smtClean="0"/>
              <a:t>lecture/lab meeting</a:t>
            </a:r>
          </a:p>
          <a:p>
            <a:pPr lvl="1">
              <a:buFont typeface="Arial" panose="020B0604020202020204" pitchFamily="34" charset="0"/>
              <a:buChar char="•"/>
            </a:pPr>
            <a:r>
              <a:rPr lang="en-US" sz="2000" dirty="0" smtClean="0"/>
              <a:t>participates in class &amp; identifies </a:t>
            </a:r>
            <a:r>
              <a:rPr lang="en-US" sz="2000" dirty="0"/>
              <a:t>student </a:t>
            </a:r>
            <a:r>
              <a:rPr lang="en-US" sz="2000" dirty="0" smtClean="0"/>
              <a:t>needs</a:t>
            </a:r>
          </a:p>
          <a:p>
            <a:pPr lvl="1">
              <a:buFont typeface="Arial" panose="020B0604020202020204" pitchFamily="34" charset="0"/>
              <a:buChar char="•"/>
            </a:pPr>
            <a:r>
              <a:rPr lang="en-US" sz="2000" dirty="0" smtClean="0"/>
              <a:t>acts as a model student</a:t>
            </a:r>
          </a:p>
          <a:p>
            <a:pPr>
              <a:buFont typeface="Wingdings" panose="05000000000000000000" pitchFamily="2" charset="2"/>
              <a:buChar char="ü"/>
            </a:pPr>
            <a:r>
              <a:rPr lang="en-US" sz="2400" dirty="0"/>
              <a:t>Facilitates voluntary study sessions for students outside of class time 2-3 hours/week</a:t>
            </a:r>
          </a:p>
          <a:p>
            <a:pPr marL="0" indent="0">
              <a:buNone/>
            </a:pPr>
            <a:r>
              <a:rPr lang="en-US" sz="2400" dirty="0"/>
              <a:t>	on a regular schedule</a:t>
            </a:r>
            <a:endParaRPr lang="en-US" sz="2000" dirty="0" smtClean="0"/>
          </a:p>
          <a:p>
            <a:pPr>
              <a:buFont typeface="Wingdings" panose="05000000000000000000" pitchFamily="2" charset="2"/>
              <a:buChar char="ü"/>
            </a:pPr>
            <a:r>
              <a:rPr lang="en-US" sz="2400" dirty="0" smtClean="0"/>
              <a:t>Promotes </a:t>
            </a:r>
            <a:r>
              <a:rPr lang="en-US" sz="2400" dirty="0"/>
              <a:t>upcoming </a:t>
            </a:r>
            <a:r>
              <a:rPr lang="en-US" sz="2400" dirty="0" smtClean="0"/>
              <a:t>study sessions </a:t>
            </a:r>
            <a:r>
              <a:rPr lang="en-US" sz="2400" dirty="0"/>
              <a:t>in class at start of each </a:t>
            </a:r>
            <a:r>
              <a:rPr lang="en-US" sz="2400" dirty="0" smtClean="0"/>
              <a:t>lecture</a:t>
            </a:r>
            <a:endParaRPr lang="en-US" sz="2400" dirty="0"/>
          </a:p>
          <a:p>
            <a:pPr>
              <a:buFont typeface="Wingdings" panose="05000000000000000000" pitchFamily="2" charset="2"/>
              <a:buChar char="ü"/>
            </a:pPr>
            <a:r>
              <a:rPr lang="en-US" sz="2400" dirty="0" smtClean="0"/>
              <a:t>Establishes rapport and builds relationships with students</a:t>
            </a:r>
          </a:p>
          <a:p>
            <a:pPr>
              <a:buFont typeface="Wingdings" panose="05000000000000000000" pitchFamily="2" charset="2"/>
              <a:buChar char="ü"/>
            </a:pPr>
            <a:r>
              <a:rPr lang="en-US" sz="2400" dirty="0" smtClean="0"/>
              <a:t>Shows students </a:t>
            </a:r>
            <a:r>
              <a:rPr lang="en-US" sz="2400" b="1" u="sng" dirty="0" smtClean="0"/>
              <a:t>how</a:t>
            </a:r>
            <a:r>
              <a:rPr lang="en-US" sz="2400" dirty="0" smtClean="0"/>
              <a:t> to learn course content </a:t>
            </a:r>
          </a:p>
          <a:p>
            <a:pPr>
              <a:buFont typeface="Wingdings" panose="05000000000000000000" pitchFamily="2" charset="2"/>
              <a:buChar char="ü"/>
            </a:pPr>
            <a:r>
              <a:rPr lang="en-US" sz="2400" dirty="0" smtClean="0"/>
              <a:t>Meets with instructor weekly (30 min.) to discuss how study sessions are progressing and exchange ideas on ways to assist students</a:t>
            </a:r>
          </a:p>
        </p:txBody>
      </p:sp>
    </p:spTree>
    <p:extLst>
      <p:ext uri="{BB962C8B-B14F-4D97-AF65-F5344CB8AC3E}">
        <p14:creationId xmlns:p14="http://schemas.microsoft.com/office/powerpoint/2010/main" val="166828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207699" y="274638"/>
            <a:ext cx="992037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b="1" dirty="0" smtClean="0">
                <a:solidFill>
                  <a:srgbClr val="C00000"/>
                </a:solidFill>
                <a:latin typeface="Britannic Bold" panose="020B0903060703020204" pitchFamily="34" charset="0"/>
              </a:rPr>
              <a:t>Supplemental Instruction</a:t>
            </a:r>
            <a:endParaRPr lang="en-US" sz="6600" b="1" dirty="0">
              <a:solidFill>
                <a:srgbClr val="C00000"/>
              </a:solidFill>
              <a:latin typeface="Britannic Bold" panose="020B0903060703020204" pitchFamily="34" charset="0"/>
            </a:endParaRPr>
          </a:p>
        </p:txBody>
      </p:sp>
      <p:graphicFrame>
        <p:nvGraphicFramePr>
          <p:cNvPr id="7" name="Content Placeholder 5"/>
          <p:cNvGraphicFramePr>
            <a:graphicFrameLocks noGrp="1"/>
          </p:cNvGraphicFramePr>
          <p:nvPr>
            <p:ph sz="half" idx="4294967295"/>
            <p:extLst/>
          </p:nvPr>
        </p:nvGraphicFramePr>
        <p:xfrm>
          <a:off x="290285" y="1978181"/>
          <a:ext cx="4865298" cy="2934233"/>
        </p:xfrm>
        <a:graphic>
          <a:graphicData uri="http://schemas.openxmlformats.org/drawingml/2006/table">
            <a:tbl>
              <a:tblPr firstRow="1" firstCol="1" bandRow="1">
                <a:tableStyleId>{5C22544A-7EE6-4342-B048-85BDC9FD1C3A}</a:tableStyleId>
              </a:tblPr>
              <a:tblGrid>
                <a:gridCol w="1888251"/>
                <a:gridCol w="1490566"/>
                <a:gridCol w="1486481"/>
              </a:tblGrid>
              <a:tr h="480680">
                <a:tc>
                  <a:txBody>
                    <a:bodyPr/>
                    <a:lstStyle/>
                    <a:p>
                      <a:pPr marL="0" marR="0" algn="ctr">
                        <a:spcBef>
                          <a:spcPts val="0"/>
                        </a:spcBef>
                        <a:spcAft>
                          <a:spcPts val="0"/>
                        </a:spcAft>
                      </a:pPr>
                      <a:r>
                        <a:rPr lang="en-US" sz="2400" dirty="0" smtClean="0">
                          <a:effectLst/>
                        </a:rPr>
                        <a:t>Term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5012" marR="65012"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2400" dirty="0" smtClean="0">
                          <a:effectLst/>
                        </a:rPr>
                        <a:t>SI </a:t>
                      </a:r>
                      <a:r>
                        <a:rPr lang="en-US" sz="2400" dirty="0">
                          <a:effectLst/>
                        </a:rPr>
                        <a:t>Leaders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5012" marR="65012" marT="0" marB="0">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2400" dirty="0" smtClean="0">
                          <a:effectLst/>
                        </a:rPr>
                        <a:t>Sections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5012" marR="65012"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48132">
                <a:tc>
                  <a:txBody>
                    <a:bodyPr/>
                    <a:lstStyle/>
                    <a:p>
                      <a:pPr marL="0" marR="0">
                        <a:spcBef>
                          <a:spcPts val="0"/>
                        </a:spcBef>
                        <a:spcAft>
                          <a:spcPts val="0"/>
                        </a:spcAft>
                      </a:pPr>
                      <a:r>
                        <a:rPr lang="en-US" sz="2000" dirty="0">
                          <a:effectLst/>
                        </a:rPr>
                        <a:t>Spring 2014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5012" marR="65012" marT="0" marB="0">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2000" dirty="0">
                          <a:effectLst/>
                        </a:rPr>
                        <a:t>12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5012" marR="65012" marT="0" marB="0"/>
                </a:tc>
                <a:tc>
                  <a:txBody>
                    <a:bodyPr/>
                    <a:lstStyle/>
                    <a:p>
                      <a:pPr marL="0" marR="0" algn="ctr">
                        <a:spcBef>
                          <a:spcPts val="0"/>
                        </a:spcBef>
                        <a:spcAft>
                          <a:spcPts val="0"/>
                        </a:spcAft>
                      </a:pPr>
                      <a:r>
                        <a:rPr lang="en-US" sz="2000">
                          <a:effectLst/>
                        </a:rPr>
                        <a:t>20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5012" marR="65012" marT="0" marB="0">
                    <a:lnR w="12700" cap="flat" cmpd="sng" algn="ctr">
                      <a:solidFill>
                        <a:schemeClr val="tx1"/>
                      </a:solidFill>
                      <a:prstDash val="solid"/>
                      <a:round/>
                      <a:headEnd type="none" w="med" len="med"/>
                      <a:tailEnd type="none" w="med" len="med"/>
                    </a:lnR>
                  </a:tcPr>
                </a:tc>
              </a:tr>
              <a:tr h="353675">
                <a:tc>
                  <a:txBody>
                    <a:bodyPr/>
                    <a:lstStyle/>
                    <a:p>
                      <a:pPr marL="0" marR="0">
                        <a:spcBef>
                          <a:spcPts val="0"/>
                        </a:spcBef>
                        <a:spcAft>
                          <a:spcPts val="0"/>
                        </a:spcAft>
                      </a:pPr>
                      <a:r>
                        <a:rPr lang="en-US" sz="2000" dirty="0" smtClean="0">
                          <a:effectLst/>
                        </a:rPr>
                        <a:t>Summer</a:t>
                      </a:r>
                      <a:r>
                        <a:rPr lang="en-US" sz="2000" baseline="0" dirty="0" smtClean="0">
                          <a:effectLst/>
                        </a:rPr>
                        <a:t> </a:t>
                      </a:r>
                      <a:r>
                        <a:rPr lang="en-US" sz="2000" dirty="0" smtClean="0">
                          <a:effectLst/>
                        </a:rPr>
                        <a:t>2014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5012" marR="65012" marT="0" marB="0">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2000" dirty="0">
                          <a:effectLst/>
                        </a:rPr>
                        <a:t>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5012" marR="65012" marT="0" marB="0"/>
                </a:tc>
                <a:tc>
                  <a:txBody>
                    <a:bodyPr/>
                    <a:lstStyle/>
                    <a:p>
                      <a:pPr marL="0" marR="0" algn="ctr">
                        <a:spcBef>
                          <a:spcPts val="0"/>
                        </a:spcBef>
                        <a:spcAft>
                          <a:spcPts val="0"/>
                        </a:spcAft>
                      </a:pPr>
                      <a:r>
                        <a:rPr lang="en-US" sz="2000">
                          <a:effectLst/>
                        </a:rPr>
                        <a:t>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5012" marR="65012" marT="0" marB="0">
                    <a:lnR w="12700" cap="flat" cmpd="sng" algn="ctr">
                      <a:solidFill>
                        <a:schemeClr val="tx1"/>
                      </a:solidFill>
                      <a:prstDash val="solid"/>
                      <a:round/>
                      <a:headEnd type="none" w="med" len="med"/>
                      <a:tailEnd type="none" w="med" len="med"/>
                    </a:lnR>
                  </a:tcPr>
                </a:tc>
              </a:tr>
              <a:tr h="348132">
                <a:tc>
                  <a:txBody>
                    <a:bodyPr/>
                    <a:lstStyle/>
                    <a:p>
                      <a:pPr marL="0" marR="0">
                        <a:spcBef>
                          <a:spcPts val="0"/>
                        </a:spcBef>
                        <a:spcAft>
                          <a:spcPts val="0"/>
                        </a:spcAft>
                      </a:pPr>
                      <a:r>
                        <a:rPr lang="en-US" sz="2000" dirty="0">
                          <a:effectLst/>
                        </a:rPr>
                        <a:t>Fall 2014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5012" marR="65012" marT="0" marB="0">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2000" dirty="0">
                          <a:effectLst/>
                        </a:rPr>
                        <a:t>17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5012" marR="65012" marT="0" marB="0"/>
                </a:tc>
                <a:tc>
                  <a:txBody>
                    <a:bodyPr/>
                    <a:lstStyle/>
                    <a:p>
                      <a:pPr marL="0" marR="0" algn="ctr">
                        <a:spcBef>
                          <a:spcPts val="0"/>
                        </a:spcBef>
                        <a:spcAft>
                          <a:spcPts val="0"/>
                        </a:spcAft>
                      </a:pPr>
                      <a:r>
                        <a:rPr lang="en-US" sz="2000">
                          <a:effectLst/>
                        </a:rPr>
                        <a:t>29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5012" marR="65012" marT="0" marB="0">
                    <a:lnR w="12700" cap="flat" cmpd="sng" algn="ctr">
                      <a:solidFill>
                        <a:schemeClr val="tx1"/>
                      </a:solidFill>
                      <a:prstDash val="solid"/>
                      <a:round/>
                      <a:headEnd type="none" w="med" len="med"/>
                      <a:tailEnd type="none" w="med" len="med"/>
                    </a:lnR>
                  </a:tcPr>
                </a:tc>
              </a:tr>
              <a:tr h="353675">
                <a:tc>
                  <a:txBody>
                    <a:bodyPr/>
                    <a:lstStyle/>
                    <a:p>
                      <a:pPr marL="0" marR="0">
                        <a:spcBef>
                          <a:spcPts val="0"/>
                        </a:spcBef>
                        <a:spcAft>
                          <a:spcPts val="0"/>
                        </a:spcAft>
                      </a:pPr>
                      <a:r>
                        <a:rPr lang="en-US" sz="2000" dirty="0">
                          <a:effectLst/>
                        </a:rPr>
                        <a:t>Spring </a:t>
                      </a:r>
                      <a:r>
                        <a:rPr lang="en-US" sz="2000" dirty="0" smtClean="0">
                          <a:effectLst/>
                        </a:rPr>
                        <a:t>2015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5012" marR="65012" marT="0" marB="0">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2000" dirty="0">
                          <a:effectLst/>
                        </a:rPr>
                        <a:t>26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5012" marR="65012" marT="0" marB="0"/>
                </a:tc>
                <a:tc>
                  <a:txBody>
                    <a:bodyPr/>
                    <a:lstStyle/>
                    <a:p>
                      <a:pPr marL="0" marR="0" algn="ctr">
                        <a:spcBef>
                          <a:spcPts val="0"/>
                        </a:spcBef>
                        <a:spcAft>
                          <a:spcPts val="0"/>
                        </a:spcAft>
                      </a:pPr>
                      <a:r>
                        <a:rPr lang="en-US" sz="2000">
                          <a:effectLst/>
                        </a:rPr>
                        <a:t>43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5012" marR="65012" marT="0" marB="0">
                    <a:lnR w="12700" cap="flat" cmpd="sng" algn="ctr">
                      <a:solidFill>
                        <a:schemeClr val="tx1"/>
                      </a:solidFill>
                      <a:prstDash val="solid"/>
                      <a:round/>
                      <a:headEnd type="none" w="med" len="med"/>
                      <a:tailEnd type="none" w="med" len="med"/>
                    </a:lnR>
                  </a:tcPr>
                </a:tc>
              </a:tr>
              <a:tr h="353675">
                <a:tc>
                  <a:txBody>
                    <a:bodyPr/>
                    <a:lstStyle/>
                    <a:p>
                      <a:pPr marL="0" marR="0">
                        <a:spcBef>
                          <a:spcPts val="0"/>
                        </a:spcBef>
                        <a:spcAft>
                          <a:spcPts val="0"/>
                        </a:spcAft>
                      </a:pPr>
                      <a:r>
                        <a:rPr lang="en-US" sz="2000" dirty="0" smtClean="0">
                          <a:effectLst/>
                        </a:rPr>
                        <a:t>Summer</a:t>
                      </a:r>
                      <a:r>
                        <a:rPr lang="en-US" sz="2000" baseline="0" dirty="0" smtClean="0">
                          <a:effectLst/>
                        </a:rPr>
                        <a:t> </a:t>
                      </a:r>
                      <a:r>
                        <a:rPr lang="en-US" sz="2000" dirty="0" smtClean="0">
                          <a:effectLst/>
                        </a:rPr>
                        <a:t>2015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5012" marR="65012" marT="0" marB="0">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2000" dirty="0">
                          <a:effectLst/>
                        </a:rPr>
                        <a:t>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5012" marR="65012" marT="0" marB="0"/>
                </a:tc>
                <a:tc>
                  <a:txBody>
                    <a:bodyPr/>
                    <a:lstStyle/>
                    <a:p>
                      <a:pPr marL="0" marR="0" algn="ctr">
                        <a:spcBef>
                          <a:spcPts val="0"/>
                        </a:spcBef>
                        <a:spcAft>
                          <a:spcPts val="0"/>
                        </a:spcAft>
                      </a:pPr>
                      <a:r>
                        <a:rPr lang="en-US" sz="2000" dirty="0">
                          <a:effectLst/>
                        </a:rPr>
                        <a:t>15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5012" marR="65012" marT="0" marB="0">
                    <a:lnR w="12700" cap="flat" cmpd="sng" algn="ctr">
                      <a:solidFill>
                        <a:schemeClr val="tx1"/>
                      </a:solidFill>
                      <a:prstDash val="solid"/>
                      <a:round/>
                      <a:headEnd type="none" w="med" len="med"/>
                      <a:tailEnd type="none" w="med" len="med"/>
                    </a:lnR>
                  </a:tcPr>
                </a:tc>
              </a:tr>
              <a:tr h="3481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effectLst/>
                        </a:rPr>
                        <a:t>Fall 2015</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5012" marR="65012" marT="0" marB="0">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2000" dirty="0" smtClean="0">
                          <a:effectLst/>
                        </a:rPr>
                        <a:t>60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5012" marR="65012" marT="0" marB="0"/>
                </a:tc>
                <a:tc>
                  <a:txBody>
                    <a:bodyPr/>
                    <a:lstStyle/>
                    <a:p>
                      <a:pPr marL="0" marR="0" algn="ctr">
                        <a:spcBef>
                          <a:spcPts val="0"/>
                        </a:spcBef>
                        <a:spcAft>
                          <a:spcPts val="0"/>
                        </a:spcAft>
                      </a:pPr>
                      <a:r>
                        <a:rPr lang="en-US" sz="2000" dirty="0" smtClean="0">
                          <a:effectLst/>
                        </a:rPr>
                        <a:t>102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5012" marR="65012" marT="0" marB="0">
                    <a:lnR w="12700" cap="flat" cmpd="sng" algn="ctr">
                      <a:solidFill>
                        <a:schemeClr val="tx1"/>
                      </a:solidFill>
                      <a:prstDash val="solid"/>
                      <a:round/>
                      <a:headEnd type="none" w="med" len="med"/>
                      <a:tailEnd type="none" w="med" len="med"/>
                    </a:lnR>
                  </a:tcPr>
                </a:tc>
              </a:tr>
              <a:tr h="3481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Spring</a:t>
                      </a:r>
                      <a:r>
                        <a:rPr lang="en-US" sz="2000" baseline="0" dirty="0" smtClean="0">
                          <a:effectLst/>
                          <a:latin typeface="Calibri" panose="020F0502020204030204" pitchFamily="34" charset="0"/>
                          <a:ea typeface="Calibri" panose="020F0502020204030204" pitchFamily="34" charset="0"/>
                          <a:cs typeface="Times New Roman" panose="02020603050405020304" pitchFamily="18" charset="0"/>
                        </a:rPr>
                        <a:t> 2016</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5012" marR="65012"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115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5012" marR="65012" marT="0" marB="0">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154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5012" marR="65012"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graphicFrame>
        <p:nvGraphicFramePr>
          <p:cNvPr id="8" name="Content Placeholder 4"/>
          <p:cNvGraphicFramePr>
            <a:graphicFrameLocks noGrp="1"/>
          </p:cNvGraphicFramePr>
          <p:nvPr>
            <p:ph sz="half" idx="1"/>
            <p:extLst/>
          </p:nvPr>
        </p:nvGraphicFramePr>
        <p:xfrm>
          <a:off x="5493519" y="1960038"/>
          <a:ext cx="6556077" cy="2799458"/>
        </p:xfrm>
        <a:graphic>
          <a:graphicData uri="http://schemas.openxmlformats.org/drawingml/2006/table">
            <a:tbl>
              <a:tblPr firstRow="1" firstCol="1" bandRow="1">
                <a:tableStyleId>{5C22544A-7EE6-4342-B048-85BDC9FD1C3A}</a:tableStyleId>
              </a:tblPr>
              <a:tblGrid>
                <a:gridCol w="1311215"/>
                <a:gridCol w="759125"/>
                <a:gridCol w="655607"/>
                <a:gridCol w="655608"/>
                <a:gridCol w="655607"/>
                <a:gridCol w="603849"/>
                <a:gridCol w="1230706"/>
                <a:gridCol w="684360"/>
              </a:tblGrid>
              <a:tr h="838200">
                <a:tc>
                  <a:txBody>
                    <a:bodyPr/>
                    <a:lstStyle/>
                    <a:p>
                      <a:pPr marL="0" marR="0" algn="ctr">
                        <a:lnSpc>
                          <a:spcPct val="115000"/>
                        </a:lnSpc>
                        <a:spcBef>
                          <a:spcPts val="0"/>
                        </a:spcBef>
                        <a:spcAft>
                          <a:spcPts val="0"/>
                        </a:spcAft>
                      </a:pPr>
                      <a:r>
                        <a:rPr lang="en-US" sz="2000" dirty="0" smtClean="0">
                          <a:effectLst/>
                        </a:rPr>
                        <a:t>Fall  2015 </a:t>
                      </a:r>
                      <a:r>
                        <a:rPr lang="en-US" sz="2000" dirty="0">
                          <a:effectLst/>
                        </a:rPr>
                        <a:t>SI </a:t>
                      </a:r>
                      <a:r>
                        <a:rPr lang="en-US" sz="2000" dirty="0" smtClean="0">
                          <a:effectLst/>
                        </a:rPr>
                        <a:t>Attendance</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196" marR="39196"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2000" dirty="0">
                          <a:effectLst/>
                        </a:rPr>
                        <a:t>A</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196" marR="39196" marT="0" marB="0" anchor="ctr">
                    <a:lnT w="12700" cap="flat" cmpd="sng" algn="ctr">
                      <a:solidFill>
                        <a:schemeClr val="tx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2000" dirty="0">
                          <a:effectLst/>
                        </a:rPr>
                        <a:t>B</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196" marR="39196" marT="0" marB="0" anchor="ctr">
                    <a:lnT w="12700" cap="flat" cmpd="sng" algn="ctr">
                      <a:solidFill>
                        <a:schemeClr val="tx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2000" dirty="0">
                          <a:effectLst/>
                        </a:rPr>
                        <a:t>C</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196" marR="39196" marT="0" marB="0" anchor="ctr">
                    <a:lnT w="12700" cap="flat" cmpd="sng" algn="ctr">
                      <a:solidFill>
                        <a:schemeClr val="tx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2000" dirty="0">
                          <a:effectLst/>
                        </a:rPr>
                        <a:t>D</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196" marR="39196" marT="0" marB="0" anchor="ctr">
                    <a:lnT w="12700" cap="flat" cmpd="sng" algn="ctr">
                      <a:solidFill>
                        <a:schemeClr val="tx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2000" dirty="0">
                          <a:effectLst/>
                        </a:rPr>
                        <a:t>F</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196" marR="39196" marT="0" marB="0" anchor="ctr">
                    <a:lnT w="12700" cap="flat" cmpd="sng" algn="ctr">
                      <a:solidFill>
                        <a:schemeClr val="tx1"/>
                      </a:solidFill>
                      <a:prstDash val="solid"/>
                      <a:round/>
                      <a:headEnd type="none" w="med" len="med"/>
                      <a:tailEnd type="none" w="med" len="med"/>
                    </a:lnT>
                  </a:tcPr>
                </a:tc>
                <a:tc>
                  <a:txBody>
                    <a:bodyPr/>
                    <a:lstStyle/>
                    <a:p>
                      <a:pPr marL="0" marR="0" algn="l">
                        <a:lnSpc>
                          <a:spcPct val="115000"/>
                        </a:lnSpc>
                        <a:spcBef>
                          <a:spcPts val="0"/>
                        </a:spcBef>
                        <a:spcAft>
                          <a:spcPts val="0"/>
                        </a:spcAft>
                      </a:pPr>
                      <a:r>
                        <a:rPr lang="en-US" sz="2000" dirty="0">
                          <a:effectLst/>
                        </a:rPr>
                        <a:t>Total # </a:t>
                      </a:r>
                      <a:r>
                        <a:rPr lang="en-US" sz="2000" dirty="0" smtClean="0">
                          <a:effectLst/>
                        </a:rPr>
                        <a:t>Students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196" marR="39196" marT="0" marB="0" anchor="ctr">
                    <a:lnT w="12700" cap="flat" cmpd="sng" algn="ctr">
                      <a:solidFill>
                        <a:schemeClr val="tx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2000" dirty="0" err="1" smtClean="0">
                          <a:effectLst/>
                        </a:rPr>
                        <a:t>Avg</a:t>
                      </a:r>
                      <a:r>
                        <a:rPr lang="en-US" sz="2000" baseline="0" dirty="0" smtClean="0">
                          <a:effectLst/>
                        </a:rPr>
                        <a:t> GPA</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196" marR="39196"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64750">
                <a:tc>
                  <a:txBody>
                    <a:bodyPr/>
                    <a:lstStyle/>
                    <a:p>
                      <a:pPr marL="0" marR="0" algn="r">
                        <a:lnSpc>
                          <a:spcPct val="115000"/>
                        </a:lnSpc>
                        <a:spcBef>
                          <a:spcPts val="0"/>
                        </a:spcBef>
                        <a:spcAft>
                          <a:spcPts val="0"/>
                        </a:spcAft>
                      </a:pPr>
                      <a:r>
                        <a:rPr lang="en-US" sz="2000" dirty="0" smtClean="0">
                          <a:effectLst/>
                        </a:rPr>
                        <a:t>0</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196" marR="39196" marT="0" marB="0" anchor="ctr">
                    <a:lnL w="12700" cap="flat" cmpd="sng" algn="ctr">
                      <a:solidFill>
                        <a:schemeClr val="tx1"/>
                      </a:solidFill>
                      <a:prstDash val="solid"/>
                      <a:round/>
                      <a:headEnd type="none" w="med" len="med"/>
                      <a:tailEnd type="none" w="med" len="med"/>
                    </a:lnL>
                  </a:tcPr>
                </a:tc>
                <a:tc>
                  <a:txBody>
                    <a:bodyPr/>
                    <a:lstStyle/>
                    <a:p>
                      <a:r>
                        <a:rPr lang="en-US" dirty="0" smtClean="0"/>
                        <a:t>22%</a:t>
                      </a:r>
                      <a:endParaRPr lang="en-US" dirty="0"/>
                    </a:p>
                  </a:txBody>
                  <a:tcPr marL="39196" marR="39196" marT="0" marB="0" anchor="ctr"/>
                </a:tc>
                <a:tc>
                  <a:txBody>
                    <a:bodyPr/>
                    <a:lstStyle/>
                    <a:p>
                      <a:r>
                        <a:rPr lang="en-US" dirty="0" smtClean="0"/>
                        <a:t>25%</a:t>
                      </a:r>
                      <a:endParaRPr lang="en-US" dirty="0"/>
                    </a:p>
                  </a:txBody>
                  <a:tcPr marL="39196" marR="39196" marT="0" marB="0" anchor="ctr"/>
                </a:tc>
                <a:tc>
                  <a:txBody>
                    <a:bodyPr/>
                    <a:lstStyle/>
                    <a:p>
                      <a:r>
                        <a:rPr lang="en-US" dirty="0" smtClean="0"/>
                        <a:t>25%</a:t>
                      </a:r>
                      <a:endParaRPr lang="en-US" dirty="0"/>
                    </a:p>
                  </a:txBody>
                  <a:tcPr marL="39196" marR="39196" marT="0" marB="0" anchor="ctr"/>
                </a:tc>
                <a:tc>
                  <a:txBody>
                    <a:bodyPr/>
                    <a:lstStyle/>
                    <a:p>
                      <a:r>
                        <a:rPr lang="en-US" dirty="0" smtClean="0"/>
                        <a:t>11%</a:t>
                      </a:r>
                      <a:endParaRPr lang="en-US" dirty="0"/>
                    </a:p>
                  </a:txBody>
                  <a:tcPr marL="39196" marR="39196" marT="0" marB="0" anchor="ctr"/>
                </a:tc>
                <a:tc>
                  <a:txBody>
                    <a:bodyPr/>
                    <a:lstStyle/>
                    <a:p>
                      <a:r>
                        <a:rPr lang="en-US" dirty="0" smtClean="0"/>
                        <a:t>16%</a:t>
                      </a:r>
                      <a:endParaRPr lang="en-US" dirty="0"/>
                    </a:p>
                  </a:txBody>
                  <a:tcPr marL="39196" marR="39196" marT="0" marB="0" anchor="ctr"/>
                </a:tc>
                <a:tc>
                  <a:txBody>
                    <a:bodyPr/>
                    <a:lstStyle/>
                    <a:p>
                      <a:r>
                        <a:rPr lang="en-US" dirty="0" smtClean="0"/>
                        <a:t>847</a:t>
                      </a:r>
                      <a:endParaRPr lang="en-US" dirty="0"/>
                    </a:p>
                  </a:txBody>
                  <a:tcPr marL="39196" marR="39196" marT="0" marB="0" anchor="ctr"/>
                </a:tc>
                <a:tc>
                  <a:txBody>
                    <a:bodyPr/>
                    <a:lstStyle/>
                    <a:p>
                      <a:r>
                        <a:rPr lang="en-US" dirty="0" smtClean="0"/>
                        <a:t>2.28</a:t>
                      </a:r>
                      <a:endParaRPr lang="en-US" dirty="0"/>
                    </a:p>
                  </a:txBody>
                  <a:tcPr marL="39196" marR="39196" marT="0" marB="0" anchor="ctr">
                    <a:lnR w="12700" cap="flat" cmpd="sng" algn="ctr">
                      <a:solidFill>
                        <a:schemeClr val="tx1"/>
                      </a:solidFill>
                      <a:prstDash val="solid"/>
                      <a:round/>
                      <a:headEnd type="none" w="med" len="med"/>
                      <a:tailEnd type="none" w="med" len="med"/>
                    </a:lnR>
                  </a:tcPr>
                </a:tc>
              </a:tr>
              <a:tr h="364750">
                <a:tc>
                  <a:txBody>
                    <a:bodyPr/>
                    <a:lstStyle/>
                    <a:p>
                      <a:pPr marL="0" marR="0" algn="r">
                        <a:lnSpc>
                          <a:spcPct val="115000"/>
                        </a:lnSpc>
                        <a:spcBef>
                          <a:spcPts val="0"/>
                        </a:spcBef>
                        <a:spcAft>
                          <a:spcPts val="0"/>
                        </a:spcAft>
                      </a:pPr>
                      <a:r>
                        <a:rPr lang="en-US" sz="2000" dirty="0">
                          <a:effectLst/>
                        </a:rPr>
                        <a:t>1-2 times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196" marR="39196" marT="0" marB="0" anchor="ctr">
                    <a:lnL w="12700" cap="flat" cmpd="sng" algn="ctr">
                      <a:solidFill>
                        <a:schemeClr val="tx1"/>
                      </a:solidFill>
                      <a:prstDash val="solid"/>
                      <a:round/>
                      <a:headEnd type="none" w="med" len="med"/>
                      <a:tailEnd type="none" w="med" len="med"/>
                    </a:lnL>
                  </a:tcPr>
                </a:tc>
                <a:tc>
                  <a:txBody>
                    <a:bodyPr/>
                    <a:lstStyle/>
                    <a:p>
                      <a:r>
                        <a:rPr lang="en-US" dirty="0" smtClean="0"/>
                        <a:t>18</a:t>
                      </a:r>
                      <a:endParaRPr lang="en-US" dirty="0"/>
                    </a:p>
                  </a:txBody>
                  <a:tcPr marL="39196" marR="39196" marT="0" marB="0" anchor="ctr"/>
                </a:tc>
                <a:tc>
                  <a:txBody>
                    <a:bodyPr/>
                    <a:lstStyle/>
                    <a:p>
                      <a:r>
                        <a:rPr lang="en-US" dirty="0" smtClean="0"/>
                        <a:t>34</a:t>
                      </a:r>
                      <a:endParaRPr lang="en-US" dirty="0"/>
                    </a:p>
                  </a:txBody>
                  <a:tcPr marL="39196" marR="39196" marT="0" marB="0" anchor="ctr"/>
                </a:tc>
                <a:tc>
                  <a:txBody>
                    <a:bodyPr/>
                    <a:lstStyle/>
                    <a:p>
                      <a:r>
                        <a:rPr lang="en-US" dirty="0" smtClean="0"/>
                        <a:t>24</a:t>
                      </a:r>
                      <a:endParaRPr lang="en-US" dirty="0"/>
                    </a:p>
                  </a:txBody>
                  <a:tcPr marL="39196" marR="39196" marT="0" marB="0" anchor="ctr"/>
                </a:tc>
                <a:tc>
                  <a:txBody>
                    <a:bodyPr/>
                    <a:lstStyle/>
                    <a:p>
                      <a:r>
                        <a:rPr lang="en-US" dirty="0" smtClean="0"/>
                        <a:t>9</a:t>
                      </a:r>
                      <a:endParaRPr lang="en-US" dirty="0"/>
                    </a:p>
                  </a:txBody>
                  <a:tcPr marL="39196" marR="39196" marT="0" marB="0" anchor="ctr"/>
                </a:tc>
                <a:tc>
                  <a:txBody>
                    <a:bodyPr/>
                    <a:lstStyle/>
                    <a:p>
                      <a:r>
                        <a:rPr lang="en-US" dirty="0" smtClean="0"/>
                        <a:t>14</a:t>
                      </a:r>
                      <a:endParaRPr lang="en-US" dirty="0"/>
                    </a:p>
                  </a:txBody>
                  <a:tcPr marL="39196" marR="39196" marT="0" marB="0" anchor="ctr"/>
                </a:tc>
                <a:tc>
                  <a:txBody>
                    <a:bodyPr/>
                    <a:lstStyle/>
                    <a:p>
                      <a:r>
                        <a:rPr lang="en-US" dirty="0" smtClean="0"/>
                        <a:t>179</a:t>
                      </a:r>
                      <a:endParaRPr lang="en-US" dirty="0"/>
                    </a:p>
                  </a:txBody>
                  <a:tcPr marL="39196" marR="39196" marT="0" marB="0" anchor="ctr"/>
                </a:tc>
                <a:tc>
                  <a:txBody>
                    <a:bodyPr/>
                    <a:lstStyle/>
                    <a:p>
                      <a:r>
                        <a:rPr lang="en-US" dirty="0" smtClean="0"/>
                        <a:t>2.33</a:t>
                      </a:r>
                      <a:endParaRPr lang="en-US" dirty="0"/>
                    </a:p>
                  </a:txBody>
                  <a:tcPr marL="39196" marR="39196" marT="0" marB="0" anchor="ctr">
                    <a:lnR w="12700" cap="flat" cmpd="sng" algn="ctr">
                      <a:solidFill>
                        <a:schemeClr val="tx1"/>
                      </a:solidFill>
                      <a:prstDash val="solid"/>
                      <a:round/>
                      <a:headEnd type="none" w="med" len="med"/>
                      <a:tailEnd type="none" w="med" len="med"/>
                    </a:lnR>
                  </a:tcPr>
                </a:tc>
              </a:tr>
              <a:tr h="402883">
                <a:tc>
                  <a:txBody>
                    <a:bodyPr/>
                    <a:lstStyle/>
                    <a:p>
                      <a:pPr marL="0" marR="0" algn="r">
                        <a:lnSpc>
                          <a:spcPct val="115000"/>
                        </a:lnSpc>
                        <a:spcBef>
                          <a:spcPts val="0"/>
                        </a:spcBef>
                        <a:spcAft>
                          <a:spcPts val="0"/>
                        </a:spcAft>
                      </a:pPr>
                      <a:r>
                        <a:rPr lang="en-US" sz="2000" dirty="0">
                          <a:effectLst/>
                        </a:rPr>
                        <a:t>3-5 times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196" marR="39196" marT="0" marB="0" anchor="ctr">
                    <a:lnL w="12700" cap="flat" cmpd="sng" algn="ctr">
                      <a:solidFill>
                        <a:schemeClr val="tx1"/>
                      </a:solidFill>
                      <a:prstDash val="solid"/>
                      <a:round/>
                      <a:headEnd type="none" w="med" len="med"/>
                      <a:tailEnd type="none" w="med" len="med"/>
                    </a:lnL>
                  </a:tcPr>
                </a:tc>
                <a:tc>
                  <a:txBody>
                    <a:bodyPr/>
                    <a:lstStyle/>
                    <a:p>
                      <a:r>
                        <a:rPr lang="en-US" dirty="0" smtClean="0"/>
                        <a:t>24</a:t>
                      </a:r>
                      <a:endParaRPr lang="en-US" dirty="0"/>
                    </a:p>
                  </a:txBody>
                  <a:tcPr marL="39196" marR="39196" marT="0" marB="0" anchor="ctr"/>
                </a:tc>
                <a:tc>
                  <a:txBody>
                    <a:bodyPr/>
                    <a:lstStyle/>
                    <a:p>
                      <a:r>
                        <a:rPr lang="en-US" dirty="0" smtClean="0"/>
                        <a:t>35</a:t>
                      </a:r>
                      <a:endParaRPr lang="en-US" dirty="0"/>
                    </a:p>
                  </a:txBody>
                  <a:tcPr marL="39196" marR="39196" marT="0" marB="0" anchor="ctr"/>
                </a:tc>
                <a:tc>
                  <a:txBody>
                    <a:bodyPr/>
                    <a:lstStyle/>
                    <a:p>
                      <a:r>
                        <a:rPr lang="en-US" dirty="0" smtClean="0"/>
                        <a:t>24</a:t>
                      </a:r>
                      <a:endParaRPr lang="en-US" dirty="0"/>
                    </a:p>
                  </a:txBody>
                  <a:tcPr marL="39196" marR="39196" marT="0" marB="0" anchor="ctr"/>
                </a:tc>
                <a:tc>
                  <a:txBody>
                    <a:bodyPr/>
                    <a:lstStyle/>
                    <a:p>
                      <a:r>
                        <a:rPr lang="en-US" dirty="0" smtClean="0"/>
                        <a:t>9</a:t>
                      </a:r>
                      <a:endParaRPr lang="en-US" dirty="0"/>
                    </a:p>
                  </a:txBody>
                  <a:tcPr marL="39196" marR="39196" marT="0" marB="0" anchor="ctr"/>
                </a:tc>
                <a:tc>
                  <a:txBody>
                    <a:bodyPr/>
                    <a:lstStyle/>
                    <a:p>
                      <a:r>
                        <a:rPr lang="en-US" dirty="0" smtClean="0"/>
                        <a:t>8</a:t>
                      </a:r>
                      <a:endParaRPr lang="en-US" dirty="0"/>
                    </a:p>
                  </a:txBody>
                  <a:tcPr marL="39196" marR="39196" marT="0" marB="0" anchor="ctr"/>
                </a:tc>
                <a:tc>
                  <a:txBody>
                    <a:bodyPr/>
                    <a:lstStyle/>
                    <a:p>
                      <a:r>
                        <a:rPr lang="en-US" dirty="0" smtClean="0"/>
                        <a:t>101</a:t>
                      </a:r>
                      <a:endParaRPr lang="en-US" dirty="0"/>
                    </a:p>
                  </a:txBody>
                  <a:tcPr marL="39196" marR="39196" marT="0" marB="0" anchor="ctr"/>
                </a:tc>
                <a:tc>
                  <a:txBody>
                    <a:bodyPr/>
                    <a:lstStyle/>
                    <a:p>
                      <a:r>
                        <a:rPr lang="en-US" dirty="0" smtClean="0"/>
                        <a:t>2.55</a:t>
                      </a:r>
                      <a:endParaRPr lang="en-US" dirty="0"/>
                    </a:p>
                  </a:txBody>
                  <a:tcPr marL="39196" marR="39196" marT="0" marB="0" anchor="ctr">
                    <a:lnR w="12700" cap="flat" cmpd="sng" algn="ctr">
                      <a:solidFill>
                        <a:schemeClr val="tx1"/>
                      </a:solidFill>
                      <a:prstDash val="solid"/>
                      <a:round/>
                      <a:headEnd type="none" w="med" len="med"/>
                      <a:tailEnd type="none" w="med" len="med"/>
                    </a:lnR>
                  </a:tcPr>
                </a:tc>
              </a:tr>
              <a:tr h="615515">
                <a:tc>
                  <a:txBody>
                    <a:bodyPr/>
                    <a:lstStyle/>
                    <a:p>
                      <a:pPr marL="0" marR="0" algn="r">
                        <a:lnSpc>
                          <a:spcPct val="115000"/>
                        </a:lnSpc>
                        <a:spcBef>
                          <a:spcPts val="0"/>
                        </a:spcBef>
                        <a:spcAft>
                          <a:spcPts val="0"/>
                        </a:spcAft>
                      </a:pPr>
                      <a:r>
                        <a:rPr lang="en-US" sz="2000" dirty="0" smtClean="0">
                          <a:effectLst/>
                          <a:latin typeface="+mn-lt"/>
                          <a:ea typeface="+mn-ea"/>
                          <a:cs typeface="+mn-cs"/>
                        </a:rPr>
                        <a:t>6+</a:t>
                      </a:r>
                      <a:r>
                        <a:rPr lang="en-US" sz="2000" baseline="0" dirty="0" smtClean="0">
                          <a:effectLst/>
                          <a:latin typeface="+mn-lt"/>
                          <a:ea typeface="+mn-ea"/>
                          <a:cs typeface="+mn-cs"/>
                        </a:rPr>
                        <a:t> times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196" marR="39196"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dirty="0" smtClean="0"/>
                        <a:t>35</a:t>
                      </a:r>
                      <a:endParaRPr lang="en-US" dirty="0"/>
                    </a:p>
                  </a:txBody>
                  <a:tcPr marL="39196" marR="39196" marT="0" marB="0" anchor="ctr">
                    <a:lnB w="12700" cap="flat" cmpd="sng" algn="ctr">
                      <a:solidFill>
                        <a:schemeClr val="tx1"/>
                      </a:solidFill>
                      <a:prstDash val="solid"/>
                      <a:round/>
                      <a:headEnd type="none" w="med" len="med"/>
                      <a:tailEnd type="none" w="med" len="med"/>
                    </a:lnB>
                  </a:tcPr>
                </a:tc>
                <a:tc>
                  <a:txBody>
                    <a:bodyPr/>
                    <a:lstStyle/>
                    <a:p>
                      <a:r>
                        <a:rPr lang="en-US" dirty="0" smtClean="0"/>
                        <a:t>29</a:t>
                      </a:r>
                      <a:endParaRPr lang="en-US" dirty="0"/>
                    </a:p>
                  </a:txBody>
                  <a:tcPr marL="39196" marR="39196" marT="0" marB="0" anchor="ctr">
                    <a:lnB w="12700" cap="flat" cmpd="sng" algn="ctr">
                      <a:solidFill>
                        <a:schemeClr val="tx1"/>
                      </a:solidFill>
                      <a:prstDash val="solid"/>
                      <a:round/>
                      <a:headEnd type="none" w="med" len="med"/>
                      <a:tailEnd type="none" w="med" len="med"/>
                    </a:lnB>
                  </a:tcPr>
                </a:tc>
                <a:tc>
                  <a:txBody>
                    <a:bodyPr/>
                    <a:lstStyle/>
                    <a:p>
                      <a:r>
                        <a:rPr lang="en-US" dirty="0" smtClean="0"/>
                        <a:t>26</a:t>
                      </a:r>
                      <a:endParaRPr lang="en-US" dirty="0"/>
                    </a:p>
                  </a:txBody>
                  <a:tcPr marL="39196" marR="39196" marT="0" marB="0" anchor="ctr">
                    <a:lnB w="12700" cap="flat" cmpd="sng" algn="ctr">
                      <a:solidFill>
                        <a:schemeClr val="tx1"/>
                      </a:solidFill>
                      <a:prstDash val="solid"/>
                      <a:round/>
                      <a:headEnd type="none" w="med" len="med"/>
                      <a:tailEnd type="none" w="med" len="med"/>
                    </a:lnB>
                  </a:tcPr>
                </a:tc>
                <a:tc>
                  <a:txBody>
                    <a:bodyPr/>
                    <a:lstStyle/>
                    <a:p>
                      <a:r>
                        <a:rPr lang="en-US" dirty="0" smtClean="0"/>
                        <a:t>7</a:t>
                      </a:r>
                      <a:endParaRPr lang="en-US" dirty="0"/>
                    </a:p>
                  </a:txBody>
                  <a:tcPr marL="39196" marR="39196" marT="0" marB="0" anchor="ctr">
                    <a:lnB w="12700" cap="flat" cmpd="sng" algn="ctr">
                      <a:solidFill>
                        <a:schemeClr val="tx1"/>
                      </a:solidFill>
                      <a:prstDash val="solid"/>
                      <a:round/>
                      <a:headEnd type="none" w="med" len="med"/>
                      <a:tailEnd type="none" w="med" len="med"/>
                    </a:lnB>
                  </a:tcPr>
                </a:tc>
                <a:tc>
                  <a:txBody>
                    <a:bodyPr/>
                    <a:lstStyle/>
                    <a:p>
                      <a:r>
                        <a:rPr lang="en-US" dirty="0" smtClean="0"/>
                        <a:t>2</a:t>
                      </a:r>
                      <a:endParaRPr lang="en-US" dirty="0"/>
                    </a:p>
                  </a:txBody>
                  <a:tcPr marL="39196" marR="39196" marT="0" marB="0" anchor="ctr">
                    <a:lnB w="12700" cap="flat" cmpd="sng" algn="ctr">
                      <a:solidFill>
                        <a:schemeClr val="tx1"/>
                      </a:solidFill>
                      <a:prstDash val="solid"/>
                      <a:round/>
                      <a:headEnd type="none" w="med" len="med"/>
                      <a:tailEnd type="none" w="med" len="med"/>
                    </a:lnB>
                  </a:tcPr>
                </a:tc>
                <a:tc>
                  <a:txBody>
                    <a:bodyPr/>
                    <a:lstStyle/>
                    <a:p>
                      <a:r>
                        <a:rPr lang="en-US" dirty="0" smtClean="0"/>
                        <a:t>215</a:t>
                      </a:r>
                      <a:endParaRPr lang="en-US" dirty="0"/>
                    </a:p>
                  </a:txBody>
                  <a:tcPr marL="39196" marR="39196" marT="0" marB="0" anchor="ctr">
                    <a:lnB w="12700" cap="flat" cmpd="sng" algn="ctr">
                      <a:solidFill>
                        <a:schemeClr val="tx1"/>
                      </a:solidFill>
                      <a:prstDash val="solid"/>
                      <a:round/>
                      <a:headEnd type="none" w="med" len="med"/>
                      <a:tailEnd type="none" w="med" len="med"/>
                    </a:lnB>
                  </a:tcPr>
                </a:tc>
                <a:tc>
                  <a:txBody>
                    <a:bodyPr/>
                    <a:lstStyle/>
                    <a:p>
                      <a:r>
                        <a:rPr lang="en-US" dirty="0" smtClean="0"/>
                        <a:t>2.87</a:t>
                      </a:r>
                      <a:endParaRPr lang="en-US" dirty="0"/>
                    </a:p>
                  </a:txBody>
                  <a:tcPr marL="39196" marR="39196"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graphicFrame>
        <p:nvGraphicFramePr>
          <p:cNvPr id="9" name="Table 8"/>
          <p:cNvGraphicFramePr>
            <a:graphicFrameLocks noGrp="1"/>
          </p:cNvGraphicFramePr>
          <p:nvPr>
            <p:extLst/>
          </p:nvPr>
        </p:nvGraphicFramePr>
        <p:xfrm>
          <a:off x="130902" y="5119795"/>
          <a:ext cx="11628408" cy="1051560"/>
        </p:xfrm>
        <a:graphic>
          <a:graphicData uri="http://schemas.openxmlformats.org/drawingml/2006/table">
            <a:tbl>
              <a:tblPr firstRow="1" firstCol="1" bandRow="1">
                <a:tableStyleId>{5C22544A-7EE6-4342-B048-85BDC9FD1C3A}</a:tableStyleId>
              </a:tblPr>
              <a:tblGrid>
                <a:gridCol w="3053751"/>
                <a:gridCol w="1794295"/>
                <a:gridCol w="674880"/>
                <a:gridCol w="1895791"/>
                <a:gridCol w="476952"/>
                <a:gridCol w="2024709"/>
                <a:gridCol w="494192"/>
                <a:gridCol w="1213838"/>
              </a:tblGrid>
              <a:tr h="0">
                <a:tc>
                  <a:txBody>
                    <a:bodyPr/>
                    <a:lstStyle/>
                    <a:p>
                      <a:pPr marL="514350" marR="0" algn="r">
                        <a:lnSpc>
                          <a:spcPct val="115000"/>
                        </a:lnSpc>
                        <a:spcBef>
                          <a:spcPts val="0"/>
                        </a:spcBef>
                        <a:spcAft>
                          <a:spcPts val="0"/>
                        </a:spcAft>
                      </a:pPr>
                      <a:r>
                        <a:rPr lang="en-US" sz="2000" dirty="0">
                          <a:effectLst/>
                        </a:rPr>
                        <a:t>SI Success </a:t>
                      </a:r>
                      <a:r>
                        <a:rPr lang="en-US" sz="2000" dirty="0" smtClean="0">
                          <a:effectLst/>
                        </a:rPr>
                        <a:t>Fall </a:t>
                      </a:r>
                      <a:r>
                        <a:rPr lang="en-US" sz="2000" dirty="0">
                          <a:effectLst/>
                        </a:rPr>
                        <a:t>2015</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196" marR="39196"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gn="l">
                        <a:lnSpc>
                          <a:spcPct val="115000"/>
                        </a:lnSpc>
                        <a:spcBef>
                          <a:spcPts val="0"/>
                        </a:spcBef>
                        <a:spcAft>
                          <a:spcPts val="0"/>
                        </a:spcAft>
                      </a:pPr>
                      <a:r>
                        <a:rPr lang="en-US" sz="2000" dirty="0" smtClean="0">
                          <a:effectLst/>
                          <a:latin typeface="+mn-lt"/>
                          <a:ea typeface="+mn-ea"/>
                          <a:cs typeface="+mn-cs"/>
                        </a:rPr>
                        <a:t>Attendance:</a:t>
                      </a:r>
                      <a:r>
                        <a:rPr lang="en-US" sz="2000" baseline="0" dirty="0" smtClean="0">
                          <a:effectLst/>
                          <a:latin typeface="+mn-lt"/>
                          <a:ea typeface="+mn-ea"/>
                          <a:cs typeface="+mn-cs"/>
                        </a:rPr>
                        <a:t> 0</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196" marR="39196" marT="0" marB="0" anchor="b">
                    <a:lnT w="12700" cap="flat" cmpd="sng" algn="ctr">
                      <a:solidFill>
                        <a:schemeClr val="tx1"/>
                      </a:solidFill>
                      <a:prstDash val="solid"/>
                      <a:round/>
                      <a:headEnd type="none" w="med" len="med"/>
                      <a:tailEnd type="none" w="med" len="med"/>
                    </a:lnT>
                  </a:tcPr>
                </a:tc>
                <a:tc gridSpan="2">
                  <a:txBody>
                    <a:bodyPr/>
                    <a:lstStyle/>
                    <a:p>
                      <a:pPr marL="0" marR="0" algn="l">
                        <a:lnSpc>
                          <a:spcPct val="115000"/>
                        </a:lnSpc>
                        <a:spcBef>
                          <a:spcPts val="0"/>
                        </a:spcBef>
                        <a:spcAft>
                          <a:spcPts val="0"/>
                        </a:spcAft>
                      </a:pPr>
                      <a:r>
                        <a:rPr lang="en-US" sz="2000" dirty="0" smtClean="0">
                          <a:effectLst/>
                        </a:rPr>
                        <a:t>Attendance:</a:t>
                      </a:r>
                      <a:r>
                        <a:rPr lang="en-US" sz="2000" baseline="0" dirty="0" smtClean="0">
                          <a:effectLst/>
                        </a:rPr>
                        <a:t> 1-2 Times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196" marR="39196" marT="0" marB="0" anchor="b">
                    <a:lnT w="12700" cap="flat" cmpd="sng" algn="ctr">
                      <a:solidFill>
                        <a:schemeClr val="tx1"/>
                      </a:solidFill>
                      <a:prstDash val="solid"/>
                      <a:round/>
                      <a:headEnd type="none" w="med" len="med"/>
                      <a:tailEnd type="none" w="med" len="med"/>
                    </a:lnT>
                  </a:tcPr>
                </a:tc>
                <a:tc hMerge="1">
                  <a:txBody>
                    <a:bodyPr/>
                    <a:lstStyle/>
                    <a:p>
                      <a:pPr marL="0" marR="0" algn="l">
                        <a:lnSpc>
                          <a:spcPct val="115000"/>
                        </a:lnSpc>
                        <a:spcBef>
                          <a:spcPts val="0"/>
                        </a:spcBef>
                        <a:spcAft>
                          <a:spcPts val="0"/>
                        </a:spcAft>
                      </a:pP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196" marR="39196" marT="0" marB="0" anchor="b"/>
                </a:tc>
                <a:tc gridSpan="2">
                  <a:txBody>
                    <a:bodyPr/>
                    <a:lstStyle/>
                    <a:p>
                      <a:pPr marL="0" marR="0" algn="l">
                        <a:lnSpc>
                          <a:spcPct val="115000"/>
                        </a:lnSpc>
                        <a:spcBef>
                          <a:spcPts val="0"/>
                        </a:spcBef>
                        <a:spcAft>
                          <a:spcPts val="0"/>
                        </a:spcAft>
                      </a:pPr>
                      <a:r>
                        <a:rPr lang="en-US" sz="2000" dirty="0" smtClean="0">
                          <a:effectLst/>
                        </a:rPr>
                        <a:t>Attendance:</a:t>
                      </a:r>
                      <a:r>
                        <a:rPr lang="en-US" sz="2000" baseline="0" dirty="0" smtClean="0">
                          <a:effectLst/>
                        </a:rPr>
                        <a:t> </a:t>
                      </a:r>
                      <a:r>
                        <a:rPr lang="en-US" sz="2000" dirty="0" smtClean="0">
                          <a:effectLst/>
                        </a:rPr>
                        <a:t>3-5 </a:t>
                      </a:r>
                      <a:r>
                        <a:rPr lang="en-US" sz="2000" dirty="0">
                          <a:effectLst/>
                        </a:rPr>
                        <a:t>times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196" marR="39196" marT="0" marB="0" anchor="b">
                    <a:lnT w="12700" cap="flat" cmpd="sng" algn="ctr">
                      <a:solidFill>
                        <a:schemeClr val="tx1"/>
                      </a:solidFill>
                      <a:prstDash val="solid"/>
                      <a:round/>
                      <a:headEnd type="none" w="med" len="med"/>
                      <a:tailEnd type="none" w="med" len="med"/>
                    </a:lnT>
                  </a:tcPr>
                </a:tc>
                <a:tc hMerge="1">
                  <a:txBody>
                    <a:bodyPr/>
                    <a:lstStyle/>
                    <a:p>
                      <a:pPr algn="l">
                        <a:lnSpc>
                          <a:spcPct val="115000"/>
                        </a:lnSpc>
                      </a:pPr>
                      <a:endParaRPr lang="en-US" sz="1050" dirty="0">
                        <a:effectLst/>
                        <a:latin typeface="Calibri" panose="020F0502020204030204" pitchFamily="34" charset="0"/>
                      </a:endParaRPr>
                    </a:p>
                  </a:txBody>
                  <a:tcPr marL="39196" marR="39196" marT="0" marB="0" anchor="b"/>
                </a:tc>
                <a:tc gridSpan="2">
                  <a:txBody>
                    <a:bodyPr/>
                    <a:lstStyle/>
                    <a:p>
                      <a:pPr marL="0" marR="0" algn="l">
                        <a:lnSpc>
                          <a:spcPct val="115000"/>
                        </a:lnSpc>
                        <a:spcBef>
                          <a:spcPts val="0"/>
                        </a:spcBef>
                        <a:spcAft>
                          <a:spcPts val="0"/>
                        </a:spcAft>
                      </a:pPr>
                      <a:r>
                        <a:rPr lang="en-US" sz="2000" dirty="0" smtClean="0">
                          <a:effectLst/>
                        </a:rPr>
                        <a:t>Attendance:</a:t>
                      </a:r>
                      <a:r>
                        <a:rPr lang="en-US" sz="2000" baseline="0" dirty="0" smtClean="0">
                          <a:effectLst/>
                        </a:rPr>
                        <a:t> 6+</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196" marR="39196"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US" dirty="0"/>
                    </a:p>
                  </a:txBody>
                  <a:tcPr marL="39196" marR="39196" marT="0" marB="0" anchor="b"/>
                </a:tc>
              </a:tr>
              <a:tr h="319155">
                <a:tc>
                  <a:txBody>
                    <a:bodyPr/>
                    <a:lstStyle/>
                    <a:p>
                      <a:pPr marL="0" marR="0" algn="r">
                        <a:lnSpc>
                          <a:spcPct val="115000"/>
                        </a:lnSpc>
                        <a:spcBef>
                          <a:spcPts val="0"/>
                        </a:spcBef>
                        <a:spcAft>
                          <a:spcPts val="0"/>
                        </a:spcAft>
                      </a:pPr>
                      <a:r>
                        <a:rPr lang="en-US" sz="2000" dirty="0" smtClean="0">
                          <a:effectLst/>
                        </a:rPr>
                        <a:t>Successful</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196" marR="39196" marT="0" marB="0" anchor="ctr">
                    <a:lnL w="12700" cap="flat" cmpd="sng" algn="ctr">
                      <a:solidFill>
                        <a:schemeClr val="tx1"/>
                      </a:solidFill>
                      <a:prstDash val="solid"/>
                      <a:round/>
                      <a:headEnd type="none" w="med" len="med"/>
                      <a:tailEnd type="none" w="med" len="med"/>
                    </a:lnL>
                  </a:tcPr>
                </a:tc>
                <a:tc>
                  <a:txBody>
                    <a:bodyPr/>
                    <a:lstStyle/>
                    <a:p>
                      <a:r>
                        <a:rPr lang="en-US" dirty="0" smtClean="0"/>
                        <a:t>72%</a:t>
                      </a:r>
                      <a:endParaRPr lang="en-US" dirty="0"/>
                    </a:p>
                  </a:txBody>
                  <a:tcPr marL="39196" marR="39196" marT="0" marB="0" anchor="b"/>
                </a:tc>
                <a:tc gridSpan="2">
                  <a:txBody>
                    <a:bodyPr/>
                    <a:lstStyle/>
                    <a:p>
                      <a:r>
                        <a:rPr lang="en-US" dirty="0" smtClean="0"/>
                        <a:t>77</a:t>
                      </a:r>
                      <a:endParaRPr lang="en-US" dirty="0"/>
                    </a:p>
                  </a:txBody>
                  <a:tcPr marL="39196" marR="39196" marT="0" marB="0" anchor="b"/>
                </a:tc>
                <a:tc hMerge="1">
                  <a:txBody>
                    <a:bodyPr/>
                    <a:lstStyle/>
                    <a:p>
                      <a:pPr marL="0" marR="0" algn="r">
                        <a:lnSpc>
                          <a:spcPct val="115000"/>
                        </a:lnSpc>
                        <a:spcBef>
                          <a:spcPts val="0"/>
                        </a:spcBef>
                        <a:spcAft>
                          <a:spcPts val="0"/>
                        </a:spcAft>
                      </a:pP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196" marR="39196" marT="0" marB="0" anchor="b"/>
                </a:tc>
                <a:tc gridSpan="2">
                  <a:txBody>
                    <a:bodyPr/>
                    <a:lstStyle/>
                    <a:p>
                      <a:r>
                        <a:rPr lang="en-US" dirty="0" smtClean="0"/>
                        <a:t>83</a:t>
                      </a:r>
                      <a:endParaRPr lang="en-US" dirty="0"/>
                    </a:p>
                  </a:txBody>
                  <a:tcPr marL="39196" marR="39196" marT="0" marB="0" anchor="ctr"/>
                </a:tc>
                <a:tc hMerge="1">
                  <a:txBody>
                    <a:bodyPr/>
                    <a:lstStyle/>
                    <a:p>
                      <a:pPr algn="l">
                        <a:lnSpc>
                          <a:spcPct val="115000"/>
                        </a:lnSpc>
                      </a:pPr>
                      <a:endParaRPr lang="en-US" sz="1050" dirty="0">
                        <a:effectLst/>
                        <a:latin typeface="Calibri" panose="020F0502020204030204" pitchFamily="34" charset="0"/>
                      </a:endParaRPr>
                    </a:p>
                  </a:txBody>
                  <a:tcPr marL="39196" marR="39196" marT="0" marB="0" anchor="b"/>
                </a:tc>
                <a:tc gridSpan="2">
                  <a:txBody>
                    <a:bodyPr/>
                    <a:lstStyle/>
                    <a:p>
                      <a:r>
                        <a:rPr lang="en-US" dirty="0" smtClean="0"/>
                        <a:t>91</a:t>
                      </a:r>
                      <a:endParaRPr lang="en-US" dirty="0"/>
                    </a:p>
                  </a:txBody>
                  <a:tcPr marL="39196" marR="39196" marT="0" marB="0" anchor="b">
                    <a:lnR w="12700" cap="flat" cmpd="sng" algn="ctr">
                      <a:solidFill>
                        <a:schemeClr val="tx1"/>
                      </a:solidFill>
                      <a:prstDash val="solid"/>
                      <a:round/>
                      <a:headEnd type="none" w="med" len="med"/>
                      <a:tailEnd type="none" w="med" len="med"/>
                    </a:lnR>
                  </a:tcPr>
                </a:tc>
                <a:tc hMerge="1">
                  <a:txBody>
                    <a:bodyPr/>
                    <a:lstStyle/>
                    <a:p>
                      <a:endParaRPr lang="en-US" dirty="0"/>
                    </a:p>
                  </a:txBody>
                  <a:tcPr marL="39196" marR="39196" marT="0" marB="0" anchor="b"/>
                </a:tc>
              </a:tr>
              <a:tr h="319155">
                <a:tc>
                  <a:txBody>
                    <a:bodyPr/>
                    <a:lstStyle/>
                    <a:p>
                      <a:pPr marL="0" marR="0" algn="r">
                        <a:lnSpc>
                          <a:spcPct val="115000"/>
                        </a:lnSpc>
                        <a:spcBef>
                          <a:spcPts val="0"/>
                        </a:spcBef>
                        <a:spcAft>
                          <a:spcPts val="0"/>
                        </a:spcAft>
                      </a:pPr>
                      <a:r>
                        <a:rPr lang="en-US" sz="2000" dirty="0" smtClean="0">
                          <a:effectLst/>
                        </a:rPr>
                        <a:t>Unsuccessful</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196" marR="39196"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dirty="0" smtClean="0"/>
                        <a:t>28%</a:t>
                      </a:r>
                      <a:endParaRPr lang="en-US" dirty="0"/>
                    </a:p>
                  </a:txBody>
                  <a:tcPr marL="39196" marR="39196" marT="0" marB="0" anchor="b">
                    <a:lnB w="12700" cap="flat" cmpd="sng" algn="ctr">
                      <a:solidFill>
                        <a:schemeClr val="tx1"/>
                      </a:solidFill>
                      <a:prstDash val="solid"/>
                      <a:round/>
                      <a:headEnd type="none" w="med" len="med"/>
                      <a:tailEnd type="none" w="med" len="med"/>
                    </a:lnB>
                  </a:tcPr>
                </a:tc>
                <a:tc gridSpan="2">
                  <a:txBody>
                    <a:bodyPr/>
                    <a:lstStyle/>
                    <a:p>
                      <a:r>
                        <a:rPr lang="en-US" dirty="0" smtClean="0"/>
                        <a:t>23</a:t>
                      </a:r>
                      <a:endParaRPr lang="en-US" dirty="0"/>
                    </a:p>
                  </a:txBody>
                  <a:tcPr marL="39196" marR="39196" marT="0" marB="0" anchor="b">
                    <a:lnB w="12700" cap="flat" cmpd="sng" algn="ctr">
                      <a:solidFill>
                        <a:schemeClr val="tx1"/>
                      </a:solidFill>
                      <a:prstDash val="solid"/>
                      <a:round/>
                      <a:headEnd type="none" w="med" len="med"/>
                      <a:tailEnd type="none" w="med" len="med"/>
                    </a:lnB>
                  </a:tcPr>
                </a:tc>
                <a:tc hMerge="1">
                  <a:txBody>
                    <a:bodyPr/>
                    <a:lstStyle/>
                    <a:p>
                      <a:pPr marL="0" marR="0" algn="r">
                        <a:lnSpc>
                          <a:spcPct val="115000"/>
                        </a:lnSpc>
                        <a:spcBef>
                          <a:spcPts val="0"/>
                        </a:spcBef>
                        <a:spcAft>
                          <a:spcPts val="0"/>
                        </a:spcAft>
                      </a:pP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196" marR="39196" marT="0" marB="0" anchor="b"/>
                </a:tc>
                <a:tc gridSpan="2">
                  <a:txBody>
                    <a:bodyPr/>
                    <a:lstStyle/>
                    <a:p>
                      <a:r>
                        <a:rPr lang="en-US" dirty="0" smtClean="0"/>
                        <a:t>17</a:t>
                      </a:r>
                      <a:endParaRPr lang="en-US" dirty="0"/>
                    </a:p>
                  </a:txBody>
                  <a:tcPr marL="39196" marR="39196" marT="0" marB="0" anchor="ctr">
                    <a:lnB w="12700" cap="flat" cmpd="sng" algn="ctr">
                      <a:solidFill>
                        <a:schemeClr val="tx1"/>
                      </a:solidFill>
                      <a:prstDash val="solid"/>
                      <a:round/>
                      <a:headEnd type="none" w="med" len="med"/>
                      <a:tailEnd type="none" w="med" len="med"/>
                    </a:lnB>
                  </a:tcPr>
                </a:tc>
                <a:tc hMerge="1">
                  <a:txBody>
                    <a:bodyPr/>
                    <a:lstStyle/>
                    <a:p>
                      <a:pPr algn="l">
                        <a:lnSpc>
                          <a:spcPct val="115000"/>
                        </a:lnSpc>
                      </a:pPr>
                      <a:endParaRPr lang="en-US" sz="1050" dirty="0">
                        <a:effectLst/>
                        <a:latin typeface="Calibri" panose="020F0502020204030204" pitchFamily="34" charset="0"/>
                      </a:endParaRPr>
                    </a:p>
                  </a:txBody>
                  <a:tcPr marL="39196" marR="39196" marT="0" marB="0" anchor="b"/>
                </a:tc>
                <a:tc gridSpan="2">
                  <a:txBody>
                    <a:bodyPr/>
                    <a:lstStyle/>
                    <a:p>
                      <a:r>
                        <a:rPr lang="en-US" dirty="0" smtClean="0"/>
                        <a:t>9</a:t>
                      </a:r>
                      <a:endParaRPr lang="en-US" dirty="0"/>
                    </a:p>
                  </a:txBody>
                  <a:tcPr marL="39196" marR="39196"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en-US" dirty="0"/>
                    </a:p>
                  </a:txBody>
                  <a:tcPr marL="39196" marR="39196" marT="0" marB="0" anchor="b"/>
                </a:tc>
              </a:tr>
            </a:tbl>
          </a:graphicData>
        </a:graphic>
      </p:graphicFrame>
    </p:spTree>
    <p:extLst>
      <p:ext uri="{BB962C8B-B14F-4D97-AF65-F5344CB8AC3E}">
        <p14:creationId xmlns:p14="http://schemas.microsoft.com/office/powerpoint/2010/main" val="1047703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524000" y="5638800"/>
            <a:ext cx="9144000" cy="0"/>
          </a:xfrm>
          <a:prstGeom prst="line">
            <a:avLst/>
          </a:prstGeom>
          <a:ln w="34925" cmpd="thickThin">
            <a:solidFill>
              <a:srgbClr val="FF0000"/>
            </a:solidFill>
          </a:ln>
          <a:effectLst>
            <a:outerShdw blurRad="152400" dist="317500" dir="5400000" sx="90000" sy="-19000" rotWithShape="0">
              <a:schemeClr val="tx1">
                <a:lumMod val="75000"/>
                <a:alpha val="15000"/>
              </a:scheme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138646" y="1883183"/>
            <a:ext cx="4177938" cy="3754874"/>
          </a:xfrm>
          <a:prstGeom prst="rect">
            <a:avLst/>
          </a:prstGeom>
          <a:noFill/>
        </p:spPr>
        <p:txBody>
          <a:bodyPr wrap="square" rtlCol="0">
            <a:spAutoFit/>
          </a:bodyPr>
          <a:lstStyle/>
          <a:p>
            <a:pPr marL="457200" indent="-457200">
              <a:buFont typeface="+mj-lt"/>
              <a:buAutoNum type="arabicPeriod"/>
            </a:pPr>
            <a:r>
              <a:rPr lang="en-US" sz="3400" dirty="0" smtClean="0"/>
              <a:t>Improve access</a:t>
            </a:r>
          </a:p>
          <a:p>
            <a:pPr marL="457200" indent="-457200">
              <a:buFont typeface="+mj-lt"/>
              <a:buAutoNum type="arabicPeriod"/>
            </a:pPr>
            <a:r>
              <a:rPr lang="en-US" sz="3400" dirty="0" smtClean="0"/>
              <a:t>Increase </a:t>
            </a:r>
            <a:r>
              <a:rPr lang="en-US" sz="3400" dirty="0"/>
              <a:t>student engagement</a:t>
            </a:r>
          </a:p>
          <a:p>
            <a:pPr marL="457200" indent="-457200">
              <a:buFont typeface="+mj-lt"/>
              <a:buAutoNum type="arabicPeriod"/>
            </a:pPr>
            <a:r>
              <a:rPr lang="en-US" sz="3400" dirty="0"/>
              <a:t>Improve student progression</a:t>
            </a:r>
          </a:p>
          <a:p>
            <a:pPr marL="457200" indent="-457200">
              <a:buFont typeface="+mj-lt"/>
              <a:buAutoNum type="arabicPeriod"/>
            </a:pPr>
            <a:r>
              <a:rPr lang="en-US" sz="3400" dirty="0"/>
              <a:t>Decrease student time to </a:t>
            </a:r>
            <a:r>
              <a:rPr lang="en-US" sz="3400" dirty="0" smtClean="0"/>
              <a:t>completion</a:t>
            </a:r>
            <a:endParaRPr lang="en-US" sz="3400" dirty="0"/>
          </a:p>
        </p:txBody>
      </p:sp>
      <p:sp>
        <p:nvSpPr>
          <p:cNvPr id="8" name="Title 1"/>
          <p:cNvSpPr txBox="1">
            <a:spLocks/>
          </p:cNvSpPr>
          <p:nvPr/>
        </p:nvSpPr>
        <p:spPr>
          <a:xfrm>
            <a:off x="0" y="195125"/>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b="1" dirty="0" smtClean="0">
                <a:solidFill>
                  <a:srgbClr val="C00000"/>
                </a:solidFill>
                <a:latin typeface="Britannic Bold" panose="020B0903060703020204" pitchFamily="34" charset="0"/>
              </a:rPr>
              <a:t>Goals</a:t>
            </a:r>
            <a:endParaRPr lang="en-US" sz="6600" b="1" dirty="0">
              <a:solidFill>
                <a:srgbClr val="C00000"/>
              </a:solidFill>
              <a:latin typeface="Britannic Bold" panose="020B0903060703020204" pitchFamily="34"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19518" r="5367" b="2176"/>
          <a:stretch/>
        </p:blipFill>
        <p:spPr>
          <a:xfrm>
            <a:off x="4936831" y="1687443"/>
            <a:ext cx="7220333" cy="3361191"/>
          </a:xfrm>
          <a:prstGeom prst="rect">
            <a:avLst/>
          </a:prstGeom>
          <a:ln w="38100">
            <a:solidFill>
              <a:schemeClr val="accent1"/>
            </a:solidFill>
          </a:ln>
        </p:spPr>
      </p:pic>
    </p:spTree>
    <p:extLst>
      <p:ext uri="{BB962C8B-B14F-4D97-AF65-F5344CB8AC3E}">
        <p14:creationId xmlns:p14="http://schemas.microsoft.com/office/powerpoint/2010/main" val="313844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Users\Janet\AppData\Local\Microsoft\Windows\INetCache\IE\FNBUZ1TC\cartoon-success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6310" y="2344476"/>
            <a:ext cx="2501900" cy="184150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Janet\AppData\Local\Microsoft\Windows\INetCache\IE\9Y0D1X9D\istock_success[1].jpg"/>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8963876" y="2496876"/>
            <a:ext cx="2584834" cy="33782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Janet\AppData\Local\Microsoft\Windows\INetCache\IE\9Y0D1X9D\success_and_happiness1[1].jp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05867" y="2081212"/>
            <a:ext cx="2990850" cy="2695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8687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p:cNvPicPr>
          <p:nvPr>
            <p:ph idx="1"/>
          </p:nvPr>
        </p:nvPicPr>
        <p:blipFill rotWithShape="1">
          <a:blip r:embed="rId2"/>
          <a:srcRect l="68194" t="35839" r="7481" b="39629"/>
          <a:stretch/>
        </p:blipFill>
        <p:spPr bwMode="auto">
          <a:xfrm>
            <a:off x="1039115" y="2036179"/>
            <a:ext cx="10113769" cy="3509916"/>
          </a:xfrm>
          <a:prstGeom prst="rect">
            <a:avLst/>
          </a:prstGeom>
          <a:ln>
            <a:noFill/>
          </a:ln>
          <a:extLst>
            <a:ext uri="{53640926-AAD7-44D8-BBD7-CCE9431645EC}">
              <a14:shadowObscured xmlns:a14="http://schemas.microsoft.com/office/drawing/2010/main"/>
            </a:ext>
          </a:extLst>
        </p:spPr>
      </p:pic>
      <p:sp>
        <p:nvSpPr>
          <p:cNvPr id="6" name="Title 1"/>
          <p:cNvSpPr txBox="1">
            <a:spLocks/>
          </p:cNvSpPr>
          <p:nvPr/>
        </p:nvSpPr>
        <p:spPr>
          <a:xfrm>
            <a:off x="1981200" y="274638"/>
            <a:ext cx="8229600" cy="11430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b="1" dirty="0" smtClean="0">
                <a:solidFill>
                  <a:srgbClr val="C00000"/>
                </a:solidFill>
                <a:latin typeface="Britannic Bold" panose="020B0903060703020204" pitchFamily="34" charset="0"/>
              </a:rPr>
              <a:t>Student Success at BC</a:t>
            </a:r>
            <a:endParaRPr lang="en-US" sz="6600" b="1" dirty="0">
              <a:solidFill>
                <a:srgbClr val="C00000"/>
              </a:solidFill>
              <a:latin typeface="Britannic Bold" panose="020B0903060703020204" pitchFamily="34" charset="0"/>
            </a:endParaRPr>
          </a:p>
        </p:txBody>
      </p:sp>
    </p:spTree>
    <p:extLst>
      <p:ext uri="{BB962C8B-B14F-4D97-AF65-F5344CB8AC3E}">
        <p14:creationId xmlns:p14="http://schemas.microsoft.com/office/powerpoint/2010/main" val="3497943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Connection with High Schools</a:t>
            </a:r>
            <a:endParaRPr lang="en-US" dirty="0"/>
          </a:p>
        </p:txBody>
      </p:sp>
      <p:sp>
        <p:nvSpPr>
          <p:cNvPr id="3" name="Content Placeholder 2"/>
          <p:cNvSpPr>
            <a:spLocks noGrp="1"/>
          </p:cNvSpPr>
          <p:nvPr>
            <p:ph idx="1"/>
          </p:nvPr>
        </p:nvSpPr>
        <p:spPr/>
        <p:txBody>
          <a:bodyPr>
            <a:normAutofit fontScale="92500"/>
          </a:bodyPr>
          <a:lstStyle/>
          <a:p>
            <a:r>
              <a:rPr lang="en-US" sz="3600" dirty="0" smtClean="0"/>
              <a:t>1. Assessment Testing at High schools (increased placement 9% in math and 3% in English college level)</a:t>
            </a:r>
          </a:p>
          <a:p>
            <a:r>
              <a:rPr lang="en-US" sz="3600" dirty="0" smtClean="0"/>
              <a:t>2. Matriculation and Registration at high schools (42)</a:t>
            </a:r>
          </a:p>
          <a:p>
            <a:r>
              <a:rPr lang="en-US" sz="3600" dirty="0" smtClean="0"/>
              <a:t>3. Retrieval of transcripts</a:t>
            </a:r>
          </a:p>
          <a:p>
            <a:r>
              <a:rPr lang="en-US" sz="3600" dirty="0" smtClean="0"/>
              <a:t>4. Discussion of ERWC, AP and IB courses and placement</a:t>
            </a:r>
          </a:p>
          <a:p>
            <a:r>
              <a:rPr lang="en-US" sz="3600" dirty="0" smtClean="0"/>
              <a:t>5. Development of better HS curriculum and college alignment</a:t>
            </a:r>
            <a:endParaRPr lang="en-US" sz="3600" dirty="0"/>
          </a:p>
        </p:txBody>
      </p:sp>
    </p:spTree>
    <p:extLst>
      <p:ext uri="{BB962C8B-B14F-4D97-AF65-F5344CB8AC3E}">
        <p14:creationId xmlns:p14="http://schemas.microsoft.com/office/powerpoint/2010/main" val="2700338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0702" y="212213"/>
            <a:ext cx="2312863" cy="5940088"/>
          </a:xfrm>
          <a:prstGeom prst="rect">
            <a:avLst/>
          </a:prstGeom>
        </p:spPr>
        <p:txBody>
          <a:bodyPr wrap="square">
            <a:spAutoFit/>
          </a:bodyPr>
          <a:lstStyle/>
          <a:p>
            <a:r>
              <a:rPr lang="en-US" sz="2800" dirty="0" smtClean="0"/>
              <a:t>Match scores with variables</a:t>
            </a:r>
          </a:p>
          <a:p>
            <a:r>
              <a:rPr lang="en-US" sz="3600" dirty="0" smtClean="0"/>
              <a:t>23</a:t>
            </a:r>
            <a:r>
              <a:rPr lang="en-US" sz="3600" dirty="0"/>
              <a:t>%	</a:t>
            </a:r>
          </a:p>
          <a:p>
            <a:r>
              <a:rPr lang="en-US" sz="3600" dirty="0"/>
              <a:t>28%	</a:t>
            </a:r>
            <a:endParaRPr lang="en-US" sz="3600" dirty="0" smtClean="0"/>
          </a:p>
          <a:p>
            <a:r>
              <a:rPr lang="en-US" sz="3600" dirty="0" smtClean="0"/>
              <a:t>32</a:t>
            </a:r>
            <a:r>
              <a:rPr lang="en-US" sz="3600" dirty="0"/>
              <a:t>%</a:t>
            </a:r>
          </a:p>
          <a:p>
            <a:r>
              <a:rPr lang="en-US" sz="3600" dirty="0"/>
              <a:t>43%</a:t>
            </a:r>
          </a:p>
          <a:p>
            <a:r>
              <a:rPr lang="en-US" sz="3600" dirty="0"/>
              <a:t>49%</a:t>
            </a:r>
          </a:p>
          <a:p>
            <a:r>
              <a:rPr lang="en-US" sz="3600" dirty="0"/>
              <a:t>55%</a:t>
            </a:r>
          </a:p>
          <a:p>
            <a:r>
              <a:rPr lang="en-US" sz="3600" dirty="0"/>
              <a:t>65%	</a:t>
            </a:r>
          </a:p>
          <a:p>
            <a:r>
              <a:rPr lang="en-US" sz="3600" dirty="0"/>
              <a:t>70%	</a:t>
            </a:r>
          </a:p>
          <a:p>
            <a:r>
              <a:rPr lang="en-US" sz="3600" dirty="0"/>
              <a:t>75%</a:t>
            </a:r>
          </a:p>
        </p:txBody>
      </p:sp>
      <p:graphicFrame>
        <p:nvGraphicFramePr>
          <p:cNvPr id="8" name="Content Placeholder 7"/>
          <p:cNvGraphicFramePr>
            <a:graphicFrameLocks noGrp="1"/>
          </p:cNvGraphicFramePr>
          <p:nvPr>
            <p:ph sz="half" idx="4294967295"/>
            <p:extLst>
              <p:ext uri="{D42A27DB-BD31-4B8C-83A1-F6EECF244321}">
                <p14:modId xmlns:p14="http://schemas.microsoft.com/office/powerpoint/2010/main" val="3614720422"/>
              </p:ext>
            </p:extLst>
          </p:nvPr>
        </p:nvGraphicFramePr>
        <p:xfrm>
          <a:off x="2683564" y="397564"/>
          <a:ext cx="8697008" cy="5632312"/>
        </p:xfrm>
        <a:graphic>
          <a:graphicData uri="http://schemas.openxmlformats.org/drawingml/2006/table">
            <a:tbl>
              <a:tblPr firstRow="1" firstCol="1" bandRow="1">
                <a:tableStyleId>{B301B821-A1FF-4177-AEE7-76D212191A09}</a:tableStyleId>
              </a:tblPr>
              <a:tblGrid>
                <a:gridCol w="2174252"/>
                <a:gridCol w="2174252"/>
                <a:gridCol w="2174252"/>
                <a:gridCol w="2174252"/>
              </a:tblGrid>
              <a:tr h="1518958">
                <a:tc>
                  <a:txBody>
                    <a:bodyPr/>
                    <a:lstStyle/>
                    <a:p>
                      <a:pPr marL="0" marR="0">
                        <a:lnSpc>
                          <a:spcPct val="115000"/>
                        </a:lnSpc>
                        <a:spcBef>
                          <a:spcPts val="0"/>
                        </a:spcBef>
                        <a:spcAft>
                          <a:spcPts val="0"/>
                        </a:spcAft>
                      </a:pPr>
                      <a:r>
                        <a:rPr lang="en-US" sz="1900" dirty="0">
                          <a:effectLst/>
                        </a:rPr>
                        <a:t>Students Results</a:t>
                      </a:r>
                      <a:endParaRPr lang="en-US" sz="900" dirty="0">
                        <a:effectLst/>
                        <a:latin typeface="Calibri"/>
                        <a:ea typeface="Calibri"/>
                        <a:cs typeface="Times New Roman"/>
                      </a:endParaRPr>
                    </a:p>
                  </a:txBody>
                  <a:tcPr marL="55682" marR="556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rPr>
                        <a:t>30 Compass Score</a:t>
                      </a:r>
                      <a:endParaRPr lang="en-US" sz="900" dirty="0">
                        <a:effectLst/>
                      </a:endParaRPr>
                    </a:p>
                    <a:p>
                      <a:pPr marL="0" marR="0">
                        <a:lnSpc>
                          <a:spcPct val="115000"/>
                        </a:lnSpc>
                        <a:spcBef>
                          <a:spcPts val="0"/>
                        </a:spcBef>
                        <a:spcAft>
                          <a:spcPts val="0"/>
                        </a:spcAft>
                      </a:pPr>
                      <a:r>
                        <a:rPr lang="en-US" sz="1800" dirty="0">
                          <a:effectLst/>
                        </a:rPr>
                        <a:t>Very Low</a:t>
                      </a:r>
                      <a:endParaRPr lang="en-US" sz="900" dirty="0">
                        <a:effectLst/>
                        <a:latin typeface="Calibri"/>
                        <a:ea typeface="Calibri"/>
                        <a:cs typeface="Times New Roman"/>
                      </a:endParaRPr>
                    </a:p>
                  </a:txBody>
                  <a:tcPr marL="55682" marR="556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rPr>
                        <a:t>60 Compass Score</a:t>
                      </a:r>
                      <a:endParaRPr lang="en-US" sz="900">
                        <a:effectLst/>
                        <a:latin typeface="Calibri"/>
                        <a:ea typeface="Calibri"/>
                        <a:cs typeface="Times New Roman"/>
                      </a:endParaRPr>
                    </a:p>
                  </a:txBody>
                  <a:tcPr marL="55682" marR="556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rPr>
                        <a:t>90 Compass Score</a:t>
                      </a:r>
                      <a:endParaRPr lang="en-US" sz="900">
                        <a:effectLst/>
                      </a:endParaRPr>
                    </a:p>
                    <a:p>
                      <a:pPr marL="0" marR="0">
                        <a:lnSpc>
                          <a:spcPct val="115000"/>
                        </a:lnSpc>
                        <a:spcBef>
                          <a:spcPts val="0"/>
                        </a:spcBef>
                        <a:spcAft>
                          <a:spcPts val="0"/>
                        </a:spcAft>
                      </a:pPr>
                      <a:r>
                        <a:rPr lang="en-US" sz="1800">
                          <a:effectLst/>
                        </a:rPr>
                        <a:t>Very high</a:t>
                      </a:r>
                      <a:endParaRPr lang="en-US" sz="900">
                        <a:effectLst/>
                        <a:latin typeface="Calibri"/>
                        <a:ea typeface="Calibri"/>
                        <a:cs typeface="Times New Roman"/>
                      </a:endParaRPr>
                    </a:p>
                  </a:txBody>
                  <a:tcPr marL="55682" marR="556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71118">
                <a:tc>
                  <a:txBody>
                    <a:bodyPr/>
                    <a:lstStyle/>
                    <a:p>
                      <a:pPr marL="0" marR="0" algn="ctr">
                        <a:lnSpc>
                          <a:spcPct val="150000"/>
                        </a:lnSpc>
                        <a:spcBef>
                          <a:spcPts val="0"/>
                        </a:spcBef>
                        <a:spcAft>
                          <a:spcPts val="0"/>
                        </a:spcAft>
                      </a:pPr>
                      <a:r>
                        <a:rPr lang="en-US" sz="1900">
                          <a:effectLst/>
                        </a:rPr>
                        <a:t>2.0 HS GPA</a:t>
                      </a:r>
                      <a:endParaRPr lang="en-US" sz="900">
                        <a:effectLst/>
                        <a:latin typeface="Calibri"/>
                        <a:ea typeface="Calibri"/>
                        <a:cs typeface="Times New Roman"/>
                      </a:endParaRPr>
                    </a:p>
                  </a:txBody>
                  <a:tcPr marL="55682" marR="556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900">
                          <a:effectLst/>
                        </a:rPr>
                        <a:t> </a:t>
                      </a:r>
                      <a:endParaRPr lang="en-US" sz="900">
                        <a:effectLst/>
                        <a:latin typeface="Calibri"/>
                        <a:ea typeface="Calibri"/>
                        <a:cs typeface="Times New Roman"/>
                      </a:endParaRPr>
                    </a:p>
                  </a:txBody>
                  <a:tcPr marL="55682" marR="556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900">
                          <a:effectLst/>
                        </a:rPr>
                        <a:t> </a:t>
                      </a:r>
                      <a:endParaRPr lang="en-US" sz="900">
                        <a:effectLst/>
                        <a:latin typeface="Calibri"/>
                        <a:ea typeface="Calibri"/>
                        <a:cs typeface="Times New Roman"/>
                      </a:endParaRPr>
                    </a:p>
                  </a:txBody>
                  <a:tcPr marL="55682" marR="556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900">
                          <a:effectLst/>
                        </a:rPr>
                        <a:t> </a:t>
                      </a:r>
                      <a:endParaRPr lang="en-US" sz="900">
                        <a:effectLst/>
                        <a:latin typeface="Calibri"/>
                        <a:ea typeface="Calibri"/>
                        <a:cs typeface="Times New Roman"/>
                      </a:endParaRPr>
                    </a:p>
                  </a:txBody>
                  <a:tcPr marL="55682" marR="556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71118">
                <a:tc>
                  <a:txBody>
                    <a:bodyPr/>
                    <a:lstStyle/>
                    <a:p>
                      <a:pPr marL="0" marR="0" algn="ctr">
                        <a:lnSpc>
                          <a:spcPct val="150000"/>
                        </a:lnSpc>
                        <a:spcBef>
                          <a:spcPts val="0"/>
                        </a:spcBef>
                        <a:spcAft>
                          <a:spcPts val="0"/>
                        </a:spcAft>
                      </a:pPr>
                      <a:r>
                        <a:rPr lang="en-US" sz="1900">
                          <a:effectLst/>
                        </a:rPr>
                        <a:t>3.0 HS GPA</a:t>
                      </a:r>
                      <a:endParaRPr lang="en-US" sz="900">
                        <a:effectLst/>
                        <a:latin typeface="Calibri"/>
                        <a:ea typeface="Calibri"/>
                        <a:cs typeface="Times New Roman"/>
                      </a:endParaRPr>
                    </a:p>
                  </a:txBody>
                  <a:tcPr marL="55682" marR="556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900">
                          <a:effectLst/>
                        </a:rPr>
                        <a:t> </a:t>
                      </a:r>
                      <a:endParaRPr lang="en-US" sz="900">
                        <a:effectLst/>
                        <a:latin typeface="Calibri"/>
                        <a:ea typeface="Calibri"/>
                        <a:cs typeface="Times New Roman"/>
                      </a:endParaRPr>
                    </a:p>
                  </a:txBody>
                  <a:tcPr marL="55682" marR="556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900">
                          <a:effectLst/>
                        </a:rPr>
                        <a:t> </a:t>
                      </a:r>
                      <a:endParaRPr lang="en-US" sz="900">
                        <a:effectLst/>
                        <a:latin typeface="Calibri"/>
                        <a:ea typeface="Calibri"/>
                        <a:cs typeface="Times New Roman"/>
                      </a:endParaRPr>
                    </a:p>
                  </a:txBody>
                  <a:tcPr marL="55682" marR="556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900" dirty="0">
                          <a:effectLst/>
                        </a:rPr>
                        <a:t> </a:t>
                      </a:r>
                      <a:endParaRPr lang="en-US" sz="900" dirty="0">
                        <a:effectLst/>
                        <a:latin typeface="Calibri"/>
                        <a:ea typeface="Calibri"/>
                        <a:cs typeface="Times New Roman"/>
                      </a:endParaRPr>
                    </a:p>
                  </a:txBody>
                  <a:tcPr marL="55682" marR="556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71118">
                <a:tc>
                  <a:txBody>
                    <a:bodyPr/>
                    <a:lstStyle/>
                    <a:p>
                      <a:pPr marL="0" marR="0" algn="ctr">
                        <a:lnSpc>
                          <a:spcPct val="150000"/>
                        </a:lnSpc>
                        <a:spcBef>
                          <a:spcPts val="0"/>
                        </a:spcBef>
                        <a:spcAft>
                          <a:spcPts val="0"/>
                        </a:spcAft>
                      </a:pPr>
                      <a:r>
                        <a:rPr lang="en-US" sz="1900">
                          <a:effectLst/>
                        </a:rPr>
                        <a:t>4.0 HS GPA</a:t>
                      </a:r>
                      <a:endParaRPr lang="en-US" sz="900">
                        <a:effectLst/>
                        <a:latin typeface="Calibri"/>
                        <a:ea typeface="Calibri"/>
                        <a:cs typeface="Times New Roman"/>
                      </a:endParaRPr>
                    </a:p>
                  </a:txBody>
                  <a:tcPr marL="55682" marR="556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900">
                          <a:effectLst/>
                        </a:rPr>
                        <a:t> </a:t>
                      </a:r>
                      <a:endParaRPr lang="en-US" sz="900">
                        <a:effectLst/>
                        <a:latin typeface="Calibri"/>
                        <a:ea typeface="Calibri"/>
                        <a:cs typeface="Times New Roman"/>
                      </a:endParaRPr>
                    </a:p>
                  </a:txBody>
                  <a:tcPr marL="55682" marR="556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900">
                          <a:effectLst/>
                        </a:rPr>
                        <a:t> </a:t>
                      </a:r>
                      <a:endParaRPr lang="en-US" sz="900">
                        <a:effectLst/>
                        <a:latin typeface="Calibri"/>
                        <a:ea typeface="Calibri"/>
                        <a:cs typeface="Times New Roman"/>
                      </a:endParaRPr>
                    </a:p>
                  </a:txBody>
                  <a:tcPr marL="55682" marR="556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900" dirty="0">
                          <a:effectLst/>
                        </a:rPr>
                        <a:t> </a:t>
                      </a:r>
                      <a:endParaRPr lang="en-US" sz="900" dirty="0">
                        <a:effectLst/>
                        <a:latin typeface="Calibri"/>
                        <a:ea typeface="Calibri"/>
                        <a:cs typeface="Times New Roman"/>
                      </a:endParaRPr>
                    </a:p>
                  </a:txBody>
                  <a:tcPr marL="55682" marR="556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41013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14068" y="0"/>
            <a:ext cx="11386868" cy="1450757"/>
          </a:xfrm>
        </p:spPr>
        <p:txBody>
          <a:bodyPr>
            <a:noAutofit/>
          </a:bodyPr>
          <a:lstStyle/>
          <a:p>
            <a:pPr algn="ctr"/>
            <a:r>
              <a:rPr lang="en-US" sz="5400" b="1" dirty="0" smtClean="0">
                <a:solidFill>
                  <a:srgbClr val="C00000"/>
                </a:solidFill>
                <a:latin typeface="Britannic Bold" panose="020B0903060703020204" pitchFamily="34" charset="0"/>
              </a:rPr>
              <a:t>Multiple Measures: Why We Do It</a:t>
            </a:r>
            <a:endParaRPr lang="en-US" sz="5400" dirty="0"/>
          </a:p>
        </p:txBody>
      </p:sp>
      <p:graphicFrame>
        <p:nvGraphicFramePr>
          <p:cNvPr id="8" name="Content Placeholder 3"/>
          <p:cNvGraphicFramePr>
            <a:graphicFrameLocks noGrp="1"/>
          </p:cNvGraphicFramePr>
          <p:nvPr>
            <p:ph idx="1"/>
            <p:extLst>
              <p:ext uri="{D42A27DB-BD31-4B8C-83A1-F6EECF244321}">
                <p14:modId xmlns:p14="http://schemas.microsoft.com/office/powerpoint/2010/main" val="3618466762"/>
              </p:ext>
            </p:extLst>
          </p:nvPr>
        </p:nvGraphicFramePr>
        <p:xfrm>
          <a:off x="414068" y="1938459"/>
          <a:ext cx="11386868" cy="3662421"/>
        </p:xfrm>
        <a:graphic>
          <a:graphicData uri="http://schemas.openxmlformats.org/drawingml/2006/table">
            <a:tbl>
              <a:tblPr firstRow="1" bandRow="1">
                <a:tableStyleId>{5C22544A-7EE6-4342-B048-85BDC9FD1C3A}</a:tableStyleId>
              </a:tblPr>
              <a:tblGrid>
                <a:gridCol w="2846717"/>
                <a:gridCol w="2846717"/>
                <a:gridCol w="2846717"/>
                <a:gridCol w="2846717"/>
              </a:tblGrid>
              <a:tr h="527069">
                <a:tc>
                  <a:txBody>
                    <a:bodyPr/>
                    <a:lstStyle/>
                    <a:p>
                      <a:endParaRPr lang="en-US" sz="2400" dirty="0">
                        <a:effectLst/>
                        <a:latin typeface="Cambria"/>
                      </a:endParaRPr>
                    </a:p>
                  </a:txBody>
                  <a:tcPr marL="68580" marR="68580" marT="0" marB="0"/>
                </a:tc>
                <a:tc gridSpan="3">
                  <a:txBody>
                    <a:bodyPr/>
                    <a:lstStyle/>
                    <a:p>
                      <a:pPr marL="0" marR="0" algn="ctr">
                        <a:spcBef>
                          <a:spcPts val="0"/>
                        </a:spcBef>
                        <a:spcAft>
                          <a:spcPts val="0"/>
                        </a:spcAft>
                      </a:pPr>
                      <a:r>
                        <a:rPr lang="en-US" sz="2400" dirty="0">
                          <a:effectLst/>
                        </a:rPr>
                        <a:t>Compass Score</a:t>
                      </a:r>
                    </a:p>
                    <a:p>
                      <a:pPr marL="0" marR="0" algn="ctr">
                        <a:spcBef>
                          <a:spcPts val="0"/>
                        </a:spcBef>
                        <a:spcAft>
                          <a:spcPts val="0"/>
                        </a:spcAft>
                      </a:pPr>
                      <a:r>
                        <a:rPr lang="en-US" sz="2400" dirty="0">
                          <a:effectLst/>
                        </a:rPr>
                        <a:t>(30 extremely low to 90 extremely high)</a:t>
                      </a:r>
                      <a:endParaRPr lang="en-US" sz="2400" dirty="0">
                        <a:effectLst/>
                        <a:latin typeface="JDSDUJD"/>
                        <a:ea typeface="ＭＳ 明朝"/>
                        <a:cs typeface="Times New Roman"/>
                      </a:endParaRPr>
                    </a:p>
                  </a:txBody>
                  <a:tcPr marL="68580" marR="68580" marT="0" marB="0"/>
                </a:tc>
                <a:tc hMerge="1">
                  <a:txBody>
                    <a:bodyPr/>
                    <a:lstStyle/>
                    <a:p>
                      <a:endParaRPr lang="en-US"/>
                    </a:p>
                  </a:txBody>
                  <a:tcPr/>
                </a:tc>
                <a:tc hMerge="1">
                  <a:txBody>
                    <a:bodyPr/>
                    <a:lstStyle/>
                    <a:p>
                      <a:endParaRPr lang="en-US"/>
                    </a:p>
                  </a:txBody>
                  <a:tcPr/>
                </a:tc>
              </a:tr>
              <a:tr h="527069">
                <a:tc>
                  <a:txBody>
                    <a:bodyPr/>
                    <a:lstStyle/>
                    <a:p>
                      <a:pPr marL="0" marR="0" algn="ctr">
                        <a:spcBef>
                          <a:spcPts val="0"/>
                        </a:spcBef>
                        <a:spcAft>
                          <a:spcPts val="0"/>
                        </a:spcAft>
                      </a:pPr>
                      <a:r>
                        <a:rPr lang="en-US" sz="2400" dirty="0">
                          <a:effectLst/>
                        </a:rPr>
                        <a:t>High School GPA</a:t>
                      </a:r>
                      <a:endParaRPr lang="en-US" sz="2400" dirty="0">
                        <a:effectLst/>
                        <a:latin typeface="JDSDUJD"/>
                        <a:ea typeface="ＭＳ 明朝"/>
                        <a:cs typeface="Times New Roman"/>
                      </a:endParaRPr>
                    </a:p>
                  </a:txBody>
                  <a:tcPr marL="68580" marR="68580" marT="0" marB="0" anchor="ctr"/>
                </a:tc>
                <a:tc>
                  <a:txBody>
                    <a:bodyPr/>
                    <a:lstStyle/>
                    <a:p>
                      <a:pPr marL="0" marR="0" algn="ctr">
                        <a:spcBef>
                          <a:spcPts val="0"/>
                        </a:spcBef>
                        <a:spcAft>
                          <a:spcPts val="0"/>
                        </a:spcAft>
                      </a:pPr>
                      <a:r>
                        <a:rPr lang="en-US" sz="2400" smtClean="0">
                          <a:effectLst/>
                        </a:rPr>
                        <a:t>30</a:t>
                      </a:r>
                      <a:endParaRPr lang="en-US" sz="2400" dirty="0">
                        <a:effectLst/>
                        <a:latin typeface="JDSDUJD"/>
                        <a:ea typeface="ＭＳ 明朝"/>
                        <a:cs typeface="Times New Roman"/>
                      </a:endParaRPr>
                    </a:p>
                  </a:txBody>
                  <a:tcPr marL="68580" marR="68580" marT="0" marB="0" anchor="b"/>
                </a:tc>
                <a:tc>
                  <a:txBody>
                    <a:bodyPr/>
                    <a:lstStyle/>
                    <a:p>
                      <a:pPr marL="0" marR="0" algn="ctr">
                        <a:spcBef>
                          <a:spcPts val="0"/>
                        </a:spcBef>
                        <a:spcAft>
                          <a:spcPts val="0"/>
                        </a:spcAft>
                      </a:pPr>
                      <a:r>
                        <a:rPr lang="en-US" sz="2400" smtClean="0">
                          <a:effectLst/>
                        </a:rPr>
                        <a:t>60</a:t>
                      </a:r>
                      <a:endParaRPr lang="en-US" sz="2400" dirty="0">
                        <a:effectLst/>
                        <a:latin typeface="JDSDUJD"/>
                        <a:ea typeface="ＭＳ 明朝"/>
                        <a:cs typeface="Times New Roman"/>
                      </a:endParaRPr>
                    </a:p>
                  </a:txBody>
                  <a:tcPr marL="68580" marR="68580" marT="0" marB="0" anchor="b"/>
                </a:tc>
                <a:tc>
                  <a:txBody>
                    <a:bodyPr/>
                    <a:lstStyle/>
                    <a:p>
                      <a:pPr marL="0" marR="0" algn="ctr">
                        <a:spcBef>
                          <a:spcPts val="0"/>
                        </a:spcBef>
                        <a:spcAft>
                          <a:spcPts val="0"/>
                        </a:spcAft>
                      </a:pPr>
                      <a:r>
                        <a:rPr lang="en-US" sz="2400" smtClean="0">
                          <a:effectLst/>
                        </a:rPr>
                        <a:t>90</a:t>
                      </a:r>
                      <a:endParaRPr lang="en-US" sz="2400" dirty="0">
                        <a:effectLst/>
                        <a:latin typeface="JDSDUJD"/>
                        <a:ea typeface="ＭＳ 明朝"/>
                        <a:cs typeface="Times New Roman"/>
                      </a:endParaRPr>
                    </a:p>
                  </a:txBody>
                  <a:tcPr marL="68580" marR="68580" marT="0" marB="0" anchor="b"/>
                </a:tc>
              </a:tr>
              <a:tr h="885201">
                <a:tc>
                  <a:txBody>
                    <a:bodyPr/>
                    <a:lstStyle/>
                    <a:p>
                      <a:pPr marL="0" marR="0" algn="ctr">
                        <a:spcBef>
                          <a:spcPts val="0"/>
                        </a:spcBef>
                        <a:spcAft>
                          <a:spcPts val="0"/>
                        </a:spcAft>
                      </a:pPr>
                      <a:r>
                        <a:rPr lang="en-US" sz="2400" dirty="0">
                          <a:effectLst/>
                        </a:rPr>
                        <a:t>2.00</a:t>
                      </a:r>
                      <a:endParaRPr lang="en-US" sz="2400" dirty="0">
                        <a:effectLst/>
                        <a:latin typeface="JDSDUJD"/>
                        <a:ea typeface="ＭＳ 明朝"/>
                        <a:cs typeface="Times New Roman"/>
                      </a:endParaRPr>
                    </a:p>
                  </a:txBody>
                  <a:tcPr marL="68580" marR="68580" marT="0" marB="0" anchor="ctr"/>
                </a:tc>
                <a:tc>
                  <a:txBody>
                    <a:bodyPr/>
                    <a:lstStyle/>
                    <a:p>
                      <a:pPr marL="0" marR="0" algn="ctr">
                        <a:spcBef>
                          <a:spcPts val="0"/>
                        </a:spcBef>
                        <a:spcAft>
                          <a:spcPts val="0"/>
                        </a:spcAft>
                      </a:pPr>
                      <a:r>
                        <a:rPr lang="en-US" sz="2400" smtClean="0">
                          <a:effectLst/>
                        </a:rPr>
                        <a:t>23%</a:t>
                      </a:r>
                      <a:endParaRPr lang="en-US" sz="2400" dirty="0">
                        <a:effectLst/>
                        <a:latin typeface="JDSDUJD"/>
                        <a:ea typeface="ＭＳ 明朝"/>
                        <a:cs typeface="Times New Roman"/>
                      </a:endParaRPr>
                    </a:p>
                  </a:txBody>
                  <a:tcPr marL="68580" marR="68580" marT="0" marB="0" anchor="ctr"/>
                </a:tc>
                <a:tc>
                  <a:txBody>
                    <a:bodyPr/>
                    <a:lstStyle/>
                    <a:p>
                      <a:pPr marL="0" marR="0" algn="ctr">
                        <a:spcBef>
                          <a:spcPts val="0"/>
                        </a:spcBef>
                        <a:spcAft>
                          <a:spcPts val="0"/>
                        </a:spcAft>
                      </a:pPr>
                      <a:r>
                        <a:rPr lang="en-US" sz="2400" smtClean="0">
                          <a:effectLst/>
                        </a:rPr>
                        <a:t>28%</a:t>
                      </a:r>
                      <a:endParaRPr lang="en-US" sz="2400" dirty="0">
                        <a:effectLst/>
                        <a:latin typeface="JDSDUJD"/>
                        <a:ea typeface="ＭＳ 明朝"/>
                        <a:cs typeface="Times New Roman"/>
                      </a:endParaRPr>
                    </a:p>
                  </a:txBody>
                  <a:tcPr marL="68580" marR="68580" marT="0" marB="0" anchor="ctr"/>
                </a:tc>
                <a:tc>
                  <a:txBody>
                    <a:bodyPr/>
                    <a:lstStyle/>
                    <a:p>
                      <a:pPr marL="0" marR="0" algn="ctr">
                        <a:spcBef>
                          <a:spcPts val="0"/>
                        </a:spcBef>
                        <a:spcAft>
                          <a:spcPts val="0"/>
                        </a:spcAft>
                      </a:pPr>
                      <a:r>
                        <a:rPr lang="en-US" sz="2400" smtClean="0">
                          <a:effectLst/>
                        </a:rPr>
                        <a:t>32%</a:t>
                      </a:r>
                      <a:endParaRPr lang="en-US" sz="2400" dirty="0">
                        <a:effectLst/>
                        <a:latin typeface="JDSDUJD"/>
                        <a:ea typeface="ＭＳ 明朝"/>
                        <a:cs typeface="Times New Roman"/>
                      </a:endParaRPr>
                    </a:p>
                  </a:txBody>
                  <a:tcPr marL="68580" marR="68580" marT="0" marB="0" anchor="ctr"/>
                </a:tc>
              </a:tr>
              <a:tr h="745510">
                <a:tc>
                  <a:txBody>
                    <a:bodyPr/>
                    <a:lstStyle/>
                    <a:p>
                      <a:pPr marL="0" marR="0" algn="ctr">
                        <a:spcBef>
                          <a:spcPts val="0"/>
                        </a:spcBef>
                        <a:spcAft>
                          <a:spcPts val="0"/>
                        </a:spcAft>
                      </a:pPr>
                      <a:r>
                        <a:rPr lang="en-US" sz="2400" dirty="0">
                          <a:effectLst/>
                        </a:rPr>
                        <a:t>3.00</a:t>
                      </a:r>
                      <a:endParaRPr lang="en-US" sz="2400" dirty="0">
                        <a:effectLst/>
                        <a:latin typeface="JDSDUJD"/>
                        <a:ea typeface="ＭＳ 明朝"/>
                        <a:cs typeface="Times New Roman"/>
                      </a:endParaRPr>
                    </a:p>
                  </a:txBody>
                  <a:tcPr marL="68580" marR="68580" marT="0" marB="0" anchor="ctr"/>
                </a:tc>
                <a:tc>
                  <a:txBody>
                    <a:bodyPr/>
                    <a:lstStyle/>
                    <a:p>
                      <a:pPr marL="0" marR="0" algn="ctr">
                        <a:spcBef>
                          <a:spcPts val="0"/>
                        </a:spcBef>
                        <a:spcAft>
                          <a:spcPts val="0"/>
                        </a:spcAft>
                      </a:pPr>
                      <a:r>
                        <a:rPr lang="en-US" sz="2400" smtClean="0">
                          <a:effectLst/>
                        </a:rPr>
                        <a:t>43%</a:t>
                      </a:r>
                      <a:endParaRPr lang="en-US" sz="2400" dirty="0">
                        <a:effectLst/>
                        <a:latin typeface="JDSDUJD"/>
                        <a:ea typeface="ＭＳ 明朝"/>
                        <a:cs typeface="Times New Roman"/>
                      </a:endParaRPr>
                    </a:p>
                  </a:txBody>
                  <a:tcPr marL="68580" marR="68580" marT="0" marB="0" anchor="ctr"/>
                </a:tc>
                <a:tc>
                  <a:txBody>
                    <a:bodyPr/>
                    <a:lstStyle/>
                    <a:p>
                      <a:pPr marL="0" marR="0" algn="ctr">
                        <a:spcBef>
                          <a:spcPts val="0"/>
                        </a:spcBef>
                        <a:spcAft>
                          <a:spcPts val="0"/>
                        </a:spcAft>
                      </a:pPr>
                      <a:r>
                        <a:rPr lang="en-US" sz="2400" smtClean="0">
                          <a:effectLst/>
                        </a:rPr>
                        <a:t>49%</a:t>
                      </a:r>
                      <a:endParaRPr lang="en-US" sz="2400" dirty="0">
                        <a:effectLst/>
                        <a:latin typeface="JDSDUJD"/>
                        <a:ea typeface="ＭＳ 明朝"/>
                        <a:cs typeface="Times New Roman"/>
                      </a:endParaRPr>
                    </a:p>
                  </a:txBody>
                  <a:tcPr marL="68580" marR="68580" marT="0" marB="0" anchor="ctr"/>
                </a:tc>
                <a:tc>
                  <a:txBody>
                    <a:bodyPr/>
                    <a:lstStyle/>
                    <a:p>
                      <a:pPr marL="0" marR="0" algn="ctr">
                        <a:spcBef>
                          <a:spcPts val="0"/>
                        </a:spcBef>
                        <a:spcAft>
                          <a:spcPts val="0"/>
                        </a:spcAft>
                      </a:pPr>
                      <a:r>
                        <a:rPr lang="en-US" sz="2400" smtClean="0">
                          <a:effectLst/>
                        </a:rPr>
                        <a:t>55%</a:t>
                      </a:r>
                      <a:endParaRPr lang="en-US" sz="2400" dirty="0">
                        <a:effectLst/>
                        <a:latin typeface="JDSDUJD"/>
                        <a:ea typeface="ＭＳ 明朝"/>
                        <a:cs typeface="Times New Roman"/>
                      </a:endParaRPr>
                    </a:p>
                  </a:txBody>
                  <a:tcPr marL="68580" marR="68580" marT="0" marB="0" anchor="ctr"/>
                </a:tc>
              </a:tr>
              <a:tr h="773121">
                <a:tc>
                  <a:txBody>
                    <a:bodyPr/>
                    <a:lstStyle/>
                    <a:p>
                      <a:pPr marL="0" marR="0" algn="ctr">
                        <a:spcBef>
                          <a:spcPts val="0"/>
                        </a:spcBef>
                        <a:spcAft>
                          <a:spcPts val="0"/>
                        </a:spcAft>
                      </a:pPr>
                      <a:r>
                        <a:rPr lang="en-US" sz="2400" dirty="0">
                          <a:effectLst/>
                        </a:rPr>
                        <a:t>4.00</a:t>
                      </a:r>
                      <a:endParaRPr lang="en-US" sz="2400" dirty="0">
                        <a:effectLst/>
                        <a:latin typeface="JDSDUJD"/>
                        <a:ea typeface="ＭＳ 明朝"/>
                        <a:cs typeface="Times New Roman"/>
                      </a:endParaRPr>
                    </a:p>
                  </a:txBody>
                  <a:tcPr marL="68580" marR="68580" marT="0" marB="0" anchor="ctr"/>
                </a:tc>
                <a:tc>
                  <a:txBody>
                    <a:bodyPr/>
                    <a:lstStyle/>
                    <a:p>
                      <a:pPr marL="0" marR="0" algn="ctr">
                        <a:spcBef>
                          <a:spcPts val="0"/>
                        </a:spcBef>
                        <a:spcAft>
                          <a:spcPts val="0"/>
                        </a:spcAft>
                      </a:pPr>
                      <a:r>
                        <a:rPr lang="en-US" sz="2400" smtClean="0">
                          <a:effectLst/>
                        </a:rPr>
                        <a:t>65%</a:t>
                      </a:r>
                      <a:endParaRPr lang="en-US" sz="2400" dirty="0">
                        <a:effectLst/>
                        <a:latin typeface="JDSDUJD"/>
                        <a:ea typeface="ＭＳ 明朝"/>
                        <a:cs typeface="Times New Roman"/>
                      </a:endParaRPr>
                    </a:p>
                  </a:txBody>
                  <a:tcPr marL="68580" marR="68580" marT="0" marB="0" anchor="ctr"/>
                </a:tc>
                <a:tc>
                  <a:txBody>
                    <a:bodyPr/>
                    <a:lstStyle/>
                    <a:p>
                      <a:pPr marL="0" marR="0" algn="ctr">
                        <a:spcBef>
                          <a:spcPts val="0"/>
                        </a:spcBef>
                        <a:spcAft>
                          <a:spcPts val="0"/>
                        </a:spcAft>
                      </a:pPr>
                      <a:r>
                        <a:rPr lang="en-US" sz="2400" smtClean="0">
                          <a:effectLst/>
                        </a:rPr>
                        <a:t>70%</a:t>
                      </a:r>
                      <a:endParaRPr lang="en-US" sz="2400" dirty="0">
                        <a:effectLst/>
                        <a:latin typeface="JDSDUJD"/>
                        <a:ea typeface="ＭＳ 明朝"/>
                        <a:cs typeface="Times New Roman"/>
                      </a:endParaRPr>
                    </a:p>
                  </a:txBody>
                  <a:tcPr marL="68580" marR="68580" marT="0" marB="0" anchor="ctr"/>
                </a:tc>
                <a:tc>
                  <a:txBody>
                    <a:bodyPr/>
                    <a:lstStyle/>
                    <a:p>
                      <a:pPr marL="0" marR="0" algn="ctr">
                        <a:spcBef>
                          <a:spcPts val="0"/>
                        </a:spcBef>
                        <a:spcAft>
                          <a:spcPts val="0"/>
                        </a:spcAft>
                      </a:pPr>
                      <a:r>
                        <a:rPr lang="en-US" sz="2400" dirty="0" smtClean="0">
                          <a:effectLst/>
                        </a:rPr>
                        <a:t>75%</a:t>
                      </a:r>
                      <a:endParaRPr lang="en-US" sz="2400" dirty="0">
                        <a:effectLst/>
                        <a:latin typeface="JDSDUJD"/>
                        <a:ea typeface="ＭＳ 明朝"/>
                        <a:cs typeface="Times New Roman"/>
                      </a:endParaRPr>
                    </a:p>
                  </a:txBody>
                  <a:tcPr marL="68580" marR="68580" marT="0" marB="0" anchor="ctr"/>
                </a:tc>
              </a:tr>
            </a:tbl>
          </a:graphicData>
        </a:graphic>
      </p:graphicFrame>
      <p:sp>
        <p:nvSpPr>
          <p:cNvPr id="9" name="Title 1"/>
          <p:cNvSpPr txBox="1">
            <a:spLocks/>
          </p:cNvSpPr>
          <p:nvPr/>
        </p:nvSpPr>
        <p:spPr>
          <a:xfrm>
            <a:off x="2312565" y="5370167"/>
            <a:ext cx="8229600" cy="718415"/>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1800" smtClean="0">
                <a:latin typeface="Calibri"/>
                <a:ea typeface="Calibri"/>
                <a:cs typeface="Calibri"/>
                <a:sym typeface="Calibri"/>
              </a:rPr>
              <a:t>Westrick &amp; Allen, 2014: Conditional Success Rates (Table 6)  </a:t>
            </a:r>
            <a:r>
              <a:rPr lang="en-US" sz="1800" smtClean="0">
                <a:latin typeface="Calibri"/>
                <a:ea typeface="Calibri"/>
                <a:cs typeface="Calibri"/>
                <a:sym typeface="Calibri"/>
                <a:hlinkClick r:id="rId2"/>
              </a:rPr>
              <a:t>http://bit.ly/ACTandGPA</a:t>
            </a:r>
            <a:r>
              <a:rPr lang="en-US" sz="1800" smtClean="0">
                <a:latin typeface="Calibri"/>
                <a:ea typeface="Calibri"/>
                <a:cs typeface="Calibri"/>
                <a:sym typeface="Calibri"/>
              </a:rPr>
              <a:t> </a:t>
            </a:r>
            <a:br>
              <a:rPr lang="en-US" sz="1800" smtClean="0">
                <a:latin typeface="Calibri"/>
                <a:ea typeface="Calibri"/>
                <a:cs typeface="Calibri"/>
                <a:sym typeface="Calibri"/>
              </a:rPr>
            </a:br>
            <a:endParaRPr lang="en-US" sz="1100" dirty="0"/>
          </a:p>
        </p:txBody>
      </p:sp>
    </p:spTree>
    <p:extLst>
      <p:ext uri="{BB962C8B-B14F-4D97-AF65-F5344CB8AC3E}">
        <p14:creationId xmlns:p14="http://schemas.microsoft.com/office/powerpoint/2010/main" val="1789408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0" y="457200"/>
            <a:ext cx="10566400" cy="990600"/>
          </a:xfrm>
        </p:spPr>
        <p:txBody>
          <a:bodyPr>
            <a:normAutofit/>
          </a:bodyPr>
          <a:lstStyle/>
          <a:p>
            <a:r>
              <a:rPr lang="en-US" b="1" dirty="0" smtClean="0"/>
              <a:t>BC Philosophy behind MMs and Assessment</a:t>
            </a:r>
            <a:endParaRPr lang="en-US" b="1" dirty="0"/>
          </a:p>
        </p:txBody>
      </p:sp>
      <p:sp>
        <p:nvSpPr>
          <p:cNvPr id="3" name="Content Placeholder 2"/>
          <p:cNvSpPr>
            <a:spLocks noGrp="1"/>
          </p:cNvSpPr>
          <p:nvPr>
            <p:ph idx="1"/>
          </p:nvPr>
        </p:nvSpPr>
        <p:spPr>
          <a:xfrm>
            <a:off x="1016000" y="2057400"/>
            <a:ext cx="10058400" cy="3886200"/>
          </a:xfrm>
        </p:spPr>
        <p:txBody>
          <a:bodyPr>
            <a:normAutofit fontScale="92500" lnSpcReduction="10000"/>
          </a:bodyPr>
          <a:lstStyle/>
          <a:p>
            <a:r>
              <a:rPr lang="en-US" sz="3200" dirty="0" smtClean="0"/>
              <a:t>Tests aren’t always the best measures</a:t>
            </a:r>
          </a:p>
          <a:p>
            <a:r>
              <a:rPr lang="en-US" sz="3200" dirty="0" smtClean="0"/>
              <a:t>Tests alone are TERRIBLE measures</a:t>
            </a:r>
          </a:p>
          <a:p>
            <a:r>
              <a:rPr lang="en-US" sz="3200" dirty="0" smtClean="0"/>
              <a:t>The goal is to predict success</a:t>
            </a:r>
          </a:p>
          <a:p>
            <a:r>
              <a:rPr lang="en-US" sz="3200" dirty="0" smtClean="0"/>
              <a:t>More information provides better placement</a:t>
            </a:r>
          </a:p>
          <a:p>
            <a:r>
              <a:rPr lang="en-US" sz="3200" dirty="0" smtClean="0"/>
              <a:t>We need to simplify the algorithm – junior year grades</a:t>
            </a:r>
          </a:p>
          <a:p>
            <a:r>
              <a:rPr lang="en-US" sz="3200" dirty="0" smtClean="0"/>
              <a:t>Not perfect, iterative – don’t wait</a:t>
            </a:r>
          </a:p>
          <a:p>
            <a:r>
              <a:rPr lang="en-US" sz="3200" dirty="0" smtClean="0"/>
              <a:t>Thousands of reasons to START NOW</a:t>
            </a:r>
            <a:endParaRPr lang="en-US" sz="3200" dirty="0"/>
          </a:p>
        </p:txBody>
      </p:sp>
      <p:sp>
        <p:nvSpPr>
          <p:cNvPr id="4" name="Slide Number Placeholder 3"/>
          <p:cNvSpPr>
            <a:spLocks noGrp="1"/>
          </p:cNvSpPr>
          <p:nvPr>
            <p:ph type="sldNum" sz="quarter" idx="12"/>
          </p:nvPr>
        </p:nvSpPr>
        <p:spPr/>
        <p:txBody>
          <a:bodyPr/>
          <a:lstStyle/>
          <a:p>
            <a:pPr>
              <a:defRPr/>
            </a:pPr>
            <a:fld id="{68336553-C085-47AC-9886-1BDA3D3A0FD9}" type="slidenum">
              <a:rPr lang="en-US" smtClean="0">
                <a:solidFill>
                  <a:prstClr val="white">
                    <a:lumMod val="85000"/>
                    <a:lumOff val="15000"/>
                  </a:prstClr>
                </a:solidFill>
                <a:latin typeface="Impact"/>
              </a:rPr>
              <a:pPr>
                <a:defRPr/>
              </a:pPr>
              <a:t>8</a:t>
            </a:fld>
            <a:endParaRPr lang="en-US" dirty="0">
              <a:solidFill>
                <a:prstClr val="white">
                  <a:lumMod val="85000"/>
                  <a:lumOff val="15000"/>
                </a:prstClr>
              </a:solidFill>
              <a:latin typeface="Impact"/>
            </a:endParaRPr>
          </a:p>
        </p:txBody>
      </p:sp>
    </p:spTree>
    <p:extLst>
      <p:ext uri="{BB962C8B-B14F-4D97-AF65-F5344CB8AC3E}">
        <p14:creationId xmlns:p14="http://schemas.microsoft.com/office/powerpoint/2010/main" val="2149521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10"/>
          <p:cNvGraphicFramePr>
            <a:graphicFrameLocks noGrp="1"/>
          </p:cNvGraphicFramePr>
          <p:nvPr>
            <p:ph sz="half" idx="1"/>
            <p:extLst>
              <p:ext uri="{D42A27DB-BD31-4B8C-83A1-F6EECF244321}">
                <p14:modId xmlns:p14="http://schemas.microsoft.com/office/powerpoint/2010/main" val="3385224478"/>
              </p:ext>
            </p:extLst>
          </p:nvPr>
        </p:nvGraphicFramePr>
        <p:xfrm>
          <a:off x="640080" y="2035343"/>
          <a:ext cx="10868298" cy="3416550"/>
        </p:xfrm>
        <a:graphic>
          <a:graphicData uri="http://schemas.openxmlformats.org/drawingml/2006/table">
            <a:tbl>
              <a:tblPr firstRow="1" bandRow="1">
                <a:tableStyleId>{5C22544A-7EE6-4342-B048-85BDC9FD1C3A}</a:tableStyleId>
              </a:tblPr>
              <a:tblGrid>
                <a:gridCol w="2647167"/>
                <a:gridCol w="2836838"/>
                <a:gridCol w="1825581"/>
                <a:gridCol w="1664237"/>
                <a:gridCol w="1894475"/>
              </a:tblGrid>
              <a:tr h="446678">
                <a:tc>
                  <a:txBody>
                    <a:bodyPr/>
                    <a:lstStyle/>
                    <a:p>
                      <a:pPr marL="0" marR="0" lvl="0" indent="0" algn="l" rtl="0">
                        <a:spcBef>
                          <a:spcPts val="0"/>
                        </a:spcBef>
                        <a:buSzPct val="25000"/>
                        <a:buNone/>
                      </a:pPr>
                      <a:r>
                        <a:rPr lang="en-US" sz="1800" u="none" strike="noStrike" cap="none" baseline="0" dirty="0" smtClean="0"/>
                        <a:t>Course</a:t>
                      </a:r>
                      <a:endParaRPr lang="en-US" sz="1800" u="none" strike="noStrike" cap="none" baseline="0" dirty="0"/>
                    </a:p>
                  </a:txBody>
                  <a:tcPr marL="68575" marR="68575" marT="34300" marB="34300" anchor="b"/>
                </a:tc>
                <a:tc>
                  <a:txBody>
                    <a:bodyPr/>
                    <a:lstStyle/>
                    <a:p>
                      <a:pPr marL="0" marR="0" lvl="0" indent="0" algn="ctr" rtl="0">
                        <a:spcBef>
                          <a:spcPts val="0"/>
                        </a:spcBef>
                        <a:buSzPct val="25000"/>
                        <a:buNone/>
                      </a:pPr>
                      <a:r>
                        <a:rPr lang="en-US" sz="1800" u="none" strike="noStrike" cap="none" baseline="0" dirty="0" smtClean="0"/>
                        <a:t>Compass Test</a:t>
                      </a:r>
                      <a:endParaRPr lang="en-US" sz="1800" u="none" strike="noStrike" cap="none" baseline="0" dirty="0"/>
                    </a:p>
                  </a:txBody>
                  <a:tcPr marL="68575" marR="68575" marT="34300" marB="34300" anchor="b"/>
                </a:tc>
                <a:tc>
                  <a:txBody>
                    <a:bodyPr/>
                    <a:lstStyle/>
                    <a:p>
                      <a:pPr marL="0" marR="0" lvl="0" indent="0" algn="ctr" rtl="0">
                        <a:spcBef>
                          <a:spcPts val="0"/>
                        </a:spcBef>
                        <a:buSzPct val="25000"/>
                        <a:buNone/>
                      </a:pPr>
                      <a:r>
                        <a:rPr lang="en-US" sz="1800" u="none" strike="noStrike" cap="none" baseline="0" dirty="0" smtClean="0"/>
                        <a:t>Compass</a:t>
                      </a:r>
                      <a:endParaRPr lang="en-US" sz="1800" u="none" strike="noStrike" cap="none" baseline="0" dirty="0"/>
                    </a:p>
                  </a:txBody>
                  <a:tcPr marL="68575" marR="68575" marT="34300" marB="34300" anchor="b"/>
                </a:tc>
                <a:tc>
                  <a:txBody>
                    <a:bodyPr/>
                    <a:lstStyle/>
                    <a:p>
                      <a:pPr marL="0" marR="0" lvl="0" indent="0" algn="ctr" rtl="0">
                        <a:spcBef>
                          <a:spcPts val="0"/>
                        </a:spcBef>
                        <a:buSzPct val="25000"/>
                        <a:buNone/>
                      </a:pPr>
                      <a:r>
                        <a:rPr lang="en-US" sz="1800" u="none" strike="noStrike" cap="none" baseline="0" dirty="0" smtClean="0"/>
                        <a:t>HSGPA</a:t>
                      </a:r>
                      <a:endParaRPr lang="en-US" sz="1800" u="none" strike="noStrike" cap="none" baseline="0" dirty="0"/>
                    </a:p>
                  </a:txBody>
                  <a:tcPr marL="68575" marR="68575" marT="34300" marB="34300" anchor="b"/>
                </a:tc>
                <a:tc>
                  <a:txBody>
                    <a:bodyPr/>
                    <a:lstStyle/>
                    <a:p>
                      <a:pPr marL="0" marR="0" lvl="0" indent="0" algn="ctr" rtl="0">
                        <a:spcBef>
                          <a:spcPts val="0"/>
                        </a:spcBef>
                        <a:buSzPct val="25000"/>
                        <a:buNone/>
                      </a:pPr>
                      <a:r>
                        <a:rPr lang="en-US" sz="1800" u="none" strike="noStrike" cap="none" baseline="0" dirty="0" smtClean="0"/>
                        <a:t>HSGPA + Compass</a:t>
                      </a:r>
                    </a:p>
                  </a:txBody>
                  <a:tcPr marL="68575" marR="68575" marT="34300" marB="34300" anchor="b"/>
                </a:tc>
              </a:tr>
              <a:tr h="489205">
                <a:tc>
                  <a:txBody>
                    <a:bodyPr/>
                    <a:lstStyle/>
                    <a:p>
                      <a:pPr marL="0" marR="0" lvl="0" indent="0" algn="l" rtl="0">
                        <a:spcBef>
                          <a:spcPts val="0"/>
                        </a:spcBef>
                        <a:buSzPct val="25000"/>
                        <a:buNone/>
                      </a:pPr>
                      <a:r>
                        <a:rPr lang="en-US" sz="1600" u="none" strike="noStrike" cap="none" baseline="0" dirty="0" smtClean="0"/>
                        <a:t>English 1</a:t>
                      </a:r>
                      <a:endParaRPr lang="en-US" sz="1600" u="none" strike="noStrike" cap="none" baseline="0" dirty="0"/>
                    </a:p>
                  </a:txBody>
                  <a:tcPr marL="68575" marR="68575" marT="34300" marB="34300" anchor="ctr"/>
                </a:tc>
                <a:tc>
                  <a:txBody>
                    <a:bodyPr/>
                    <a:lstStyle/>
                    <a:p>
                      <a:pPr marL="0" marR="0" lvl="0" indent="0" algn="ctr" rtl="0">
                        <a:spcBef>
                          <a:spcPts val="0"/>
                        </a:spcBef>
                        <a:buSzPct val="25000"/>
                        <a:buNone/>
                      </a:pPr>
                      <a:r>
                        <a:rPr lang="en-US" sz="1600" u="none" strike="noStrike" cap="none" baseline="0" dirty="0" smtClean="0"/>
                        <a:t>Writing Skills</a:t>
                      </a:r>
                      <a:endParaRPr lang="en-US" sz="1600" u="none" strike="noStrike" cap="none" baseline="0" dirty="0"/>
                    </a:p>
                  </a:txBody>
                  <a:tcPr marL="68575" marR="68575" marT="34300" marB="34300" anchor="ctr"/>
                </a:tc>
                <a:tc>
                  <a:txBody>
                    <a:bodyPr/>
                    <a:lstStyle/>
                    <a:p>
                      <a:pPr marL="0" marR="0" lvl="0" indent="0" algn="ctr" rtl="0">
                        <a:spcBef>
                          <a:spcPts val="0"/>
                        </a:spcBef>
                        <a:buSzPct val="25000"/>
                        <a:buNone/>
                      </a:pPr>
                      <a:r>
                        <a:rPr lang="en-US" sz="2000" u="none" strike="noStrike" cap="none" baseline="0" dirty="0" smtClean="0"/>
                        <a:t>.31</a:t>
                      </a:r>
                      <a:endParaRPr lang="en-US" sz="2000" u="none" strike="noStrike" cap="none" baseline="0" dirty="0"/>
                    </a:p>
                  </a:txBody>
                  <a:tcPr marL="68575" marR="68575" marT="34300" marB="34300" anchor="ctr"/>
                </a:tc>
                <a:tc>
                  <a:txBody>
                    <a:bodyPr/>
                    <a:lstStyle/>
                    <a:p>
                      <a:pPr marL="0" marR="0" lvl="0" indent="0" algn="ctr" rtl="0">
                        <a:spcBef>
                          <a:spcPts val="0"/>
                        </a:spcBef>
                        <a:buSzPct val="25000"/>
                        <a:buNone/>
                      </a:pPr>
                      <a:r>
                        <a:rPr lang="en-US" sz="2000" u="none" strike="noStrike" cap="none" baseline="0" dirty="0" smtClean="0"/>
                        <a:t>.57</a:t>
                      </a:r>
                      <a:endParaRPr lang="en-US" sz="2000" u="none" strike="noStrike" cap="none" baseline="0" dirty="0"/>
                    </a:p>
                  </a:txBody>
                  <a:tcPr marL="68575" marR="68575" marT="34300" marB="34300" anchor="ctr"/>
                </a:tc>
                <a:tc>
                  <a:txBody>
                    <a:bodyPr/>
                    <a:lstStyle/>
                    <a:p>
                      <a:pPr marL="0" marR="0" lvl="0" indent="0" algn="ctr" rtl="0">
                        <a:spcBef>
                          <a:spcPts val="0"/>
                        </a:spcBef>
                        <a:buSzPct val="25000"/>
                        <a:buNone/>
                      </a:pPr>
                      <a:r>
                        <a:rPr lang="en-US" sz="2000" u="none" strike="noStrike" cap="none" baseline="0" dirty="0" smtClean="0"/>
                        <a:t>.62</a:t>
                      </a:r>
                      <a:endParaRPr lang="en-US" sz="2000" u="none" strike="noStrike" cap="none" baseline="0" dirty="0"/>
                    </a:p>
                  </a:txBody>
                  <a:tcPr marL="68575" marR="68575" marT="34300" marB="34300" anchor="ctr"/>
                </a:tc>
              </a:tr>
              <a:tr h="413444">
                <a:tc>
                  <a:txBody>
                    <a:bodyPr/>
                    <a:lstStyle/>
                    <a:p>
                      <a:pPr marL="0" marR="0" lvl="0" indent="0" algn="l" rtl="0">
                        <a:spcBef>
                          <a:spcPts val="0"/>
                        </a:spcBef>
                        <a:buSzPct val="25000"/>
                        <a:buNone/>
                      </a:pPr>
                      <a:r>
                        <a:rPr lang="en-US" sz="1600" u="none" strike="noStrike" cap="none" baseline="0" dirty="0" smtClean="0"/>
                        <a:t>Arithmetic</a:t>
                      </a:r>
                      <a:endParaRPr lang="en-US" sz="1600" u="none" strike="noStrike" cap="none" baseline="0" dirty="0"/>
                    </a:p>
                  </a:txBody>
                  <a:tcPr marL="68575" marR="68575" marT="34300" marB="34300" anchor="ctr"/>
                </a:tc>
                <a:tc>
                  <a:txBody>
                    <a:bodyPr/>
                    <a:lstStyle/>
                    <a:p>
                      <a:pPr marL="0" marR="0" lvl="0" indent="0" algn="ctr" rtl="0">
                        <a:spcBef>
                          <a:spcPts val="0"/>
                        </a:spcBef>
                        <a:buSzPct val="25000"/>
                        <a:buNone/>
                      </a:pPr>
                      <a:r>
                        <a:rPr lang="en-US" sz="1600" u="none" strike="noStrike" cap="none" baseline="0" dirty="0" smtClean="0"/>
                        <a:t>Pre-Algebra</a:t>
                      </a:r>
                      <a:endParaRPr lang="en-US" sz="1600" u="none" strike="noStrike" cap="none" baseline="0" dirty="0"/>
                    </a:p>
                  </a:txBody>
                  <a:tcPr marL="68575" marR="68575" marT="34300" marB="34300" anchor="ctr"/>
                </a:tc>
                <a:tc>
                  <a:txBody>
                    <a:bodyPr/>
                    <a:lstStyle/>
                    <a:p>
                      <a:pPr marL="0" marR="0" lvl="0" indent="0" algn="ctr" rtl="0">
                        <a:spcBef>
                          <a:spcPts val="0"/>
                        </a:spcBef>
                        <a:buSzPct val="25000"/>
                        <a:buNone/>
                      </a:pPr>
                      <a:r>
                        <a:rPr lang="en-US" sz="2000" u="none" strike="noStrike" cap="none" baseline="0" dirty="0" smtClean="0"/>
                        <a:t>.57</a:t>
                      </a:r>
                      <a:endParaRPr lang="en-US" sz="2000" u="none" strike="noStrike" cap="none" baseline="0" dirty="0"/>
                    </a:p>
                  </a:txBody>
                  <a:tcPr marL="68575" marR="68575" marT="34300" marB="34300" anchor="ctr"/>
                </a:tc>
                <a:tc>
                  <a:txBody>
                    <a:bodyPr/>
                    <a:lstStyle/>
                    <a:p>
                      <a:pPr marL="0" marR="0" lvl="0" indent="0" algn="ctr" rtl="0">
                        <a:spcBef>
                          <a:spcPts val="0"/>
                        </a:spcBef>
                        <a:buSzPct val="25000"/>
                        <a:buNone/>
                      </a:pPr>
                      <a:r>
                        <a:rPr lang="en-US" sz="2000" u="none" strike="noStrike" cap="none" baseline="0" dirty="0" smtClean="0"/>
                        <a:t>.34</a:t>
                      </a:r>
                      <a:endParaRPr lang="en-US" sz="2000" u="none" strike="noStrike" cap="none" baseline="0" dirty="0"/>
                    </a:p>
                  </a:txBody>
                  <a:tcPr marL="68575" marR="68575" marT="34300" marB="34300" anchor="ctr"/>
                </a:tc>
                <a:tc>
                  <a:txBody>
                    <a:bodyPr/>
                    <a:lstStyle/>
                    <a:p>
                      <a:pPr marL="0" marR="0" lvl="0" indent="0" algn="ctr" rtl="0">
                        <a:spcBef>
                          <a:spcPts val="0"/>
                        </a:spcBef>
                        <a:buSzPct val="25000"/>
                        <a:buNone/>
                      </a:pPr>
                      <a:r>
                        <a:rPr lang="en-US" sz="2000" u="none" strike="noStrike" cap="none" baseline="0" dirty="0" smtClean="0"/>
                        <a:t>.66</a:t>
                      </a:r>
                      <a:endParaRPr lang="en-US" sz="2000" u="none" strike="noStrike" cap="none" baseline="0" dirty="0"/>
                    </a:p>
                  </a:txBody>
                  <a:tcPr marL="68575" marR="68575" marT="34300" marB="34300" anchor="ctr"/>
                </a:tc>
              </a:tr>
              <a:tr h="589213">
                <a:tc>
                  <a:txBody>
                    <a:bodyPr/>
                    <a:lstStyle/>
                    <a:p>
                      <a:pPr marL="0" marR="0" lvl="0" indent="0" algn="l" rtl="0">
                        <a:spcBef>
                          <a:spcPts val="0"/>
                        </a:spcBef>
                        <a:buSzPct val="25000"/>
                        <a:buNone/>
                      </a:pPr>
                      <a:r>
                        <a:rPr lang="en-US" sz="1600" u="none" strike="noStrike" cap="none" baseline="0" dirty="0" smtClean="0"/>
                        <a:t>Algebra</a:t>
                      </a:r>
                      <a:endParaRPr lang="en-US" sz="1600" u="none" strike="noStrike" cap="none" baseline="0" dirty="0"/>
                    </a:p>
                  </a:txBody>
                  <a:tcPr marL="68575" marR="68575" marT="34300" marB="34300" anchor="ctr"/>
                </a:tc>
                <a:tc>
                  <a:txBody>
                    <a:bodyPr/>
                    <a:lstStyle/>
                    <a:p>
                      <a:pPr marL="0" marR="0" lvl="0" indent="0" algn="ctr" rtl="0">
                        <a:spcBef>
                          <a:spcPts val="0"/>
                        </a:spcBef>
                        <a:buSzPct val="25000"/>
                        <a:buNone/>
                      </a:pPr>
                      <a:r>
                        <a:rPr lang="en-US" sz="1600" u="none" strike="noStrike" cap="none" baseline="0" dirty="0" smtClean="0"/>
                        <a:t>Pre-Algebra</a:t>
                      </a:r>
                      <a:endParaRPr lang="en-US" sz="1600" u="none" strike="noStrike" cap="none" baseline="0" dirty="0"/>
                    </a:p>
                  </a:txBody>
                  <a:tcPr marL="68575" marR="68575" marT="34300" marB="34300" anchor="ctr"/>
                </a:tc>
                <a:tc>
                  <a:txBody>
                    <a:bodyPr/>
                    <a:lstStyle/>
                    <a:p>
                      <a:pPr marL="0" marR="0" lvl="0" indent="0" algn="ctr" rtl="0">
                        <a:spcBef>
                          <a:spcPts val="0"/>
                        </a:spcBef>
                        <a:buSzPct val="25000"/>
                        <a:buNone/>
                      </a:pPr>
                      <a:r>
                        <a:rPr lang="en-US" sz="2000" u="none" strike="noStrike" cap="none" baseline="0" dirty="0" smtClean="0"/>
                        <a:t>.36</a:t>
                      </a:r>
                      <a:endParaRPr lang="en-US" sz="2000" u="none" strike="noStrike" cap="none" baseline="0" dirty="0"/>
                    </a:p>
                  </a:txBody>
                  <a:tcPr marL="68575" marR="68575" marT="34300" marB="34300" anchor="ctr"/>
                </a:tc>
                <a:tc>
                  <a:txBody>
                    <a:bodyPr/>
                    <a:lstStyle/>
                    <a:p>
                      <a:pPr marL="0" marR="0" lvl="0" indent="0" algn="ctr" rtl="0">
                        <a:spcBef>
                          <a:spcPts val="0"/>
                        </a:spcBef>
                        <a:buSzPct val="25000"/>
                        <a:buNone/>
                      </a:pPr>
                      <a:r>
                        <a:rPr lang="en-US" sz="2000" u="none" strike="noStrike" cap="none" baseline="0" dirty="0" smtClean="0"/>
                        <a:t>.65</a:t>
                      </a:r>
                      <a:endParaRPr lang="en-US" sz="2000" u="none" strike="noStrike" cap="none" baseline="0" dirty="0"/>
                    </a:p>
                  </a:txBody>
                  <a:tcPr marL="68575" marR="68575" marT="34300" marB="34300" anchor="ctr"/>
                </a:tc>
                <a:tc>
                  <a:txBody>
                    <a:bodyPr/>
                    <a:lstStyle/>
                    <a:p>
                      <a:pPr marL="0" marR="0" lvl="0" indent="0" algn="ctr" rtl="0">
                        <a:spcBef>
                          <a:spcPts val="0"/>
                        </a:spcBef>
                        <a:buSzPct val="25000"/>
                        <a:buNone/>
                      </a:pPr>
                      <a:r>
                        <a:rPr lang="en-US" sz="2000" u="none" strike="noStrike" cap="none" baseline="0" dirty="0" smtClean="0"/>
                        <a:t>.80</a:t>
                      </a:r>
                      <a:endParaRPr lang="en-US" sz="2000" u="none" strike="noStrike" cap="none" baseline="0" dirty="0"/>
                    </a:p>
                  </a:txBody>
                  <a:tcPr marL="68575" marR="68575" marT="34300" marB="34300" anchor="ctr"/>
                </a:tc>
              </a:tr>
              <a:tr h="444398">
                <a:tc>
                  <a:txBody>
                    <a:bodyPr/>
                    <a:lstStyle/>
                    <a:p>
                      <a:pPr marL="0" marR="0" lvl="0" indent="0" algn="l" rtl="0">
                        <a:spcBef>
                          <a:spcPts val="0"/>
                        </a:spcBef>
                        <a:buSzPct val="25000"/>
                        <a:buNone/>
                      </a:pPr>
                      <a:r>
                        <a:rPr lang="en-US" sz="1600" u="none" strike="noStrike" cap="none" baseline="0" dirty="0" smtClean="0"/>
                        <a:t>Intermediate Algebra</a:t>
                      </a:r>
                      <a:endParaRPr lang="en-US" sz="1600" u="none" strike="noStrike" cap="none" baseline="0" dirty="0"/>
                    </a:p>
                  </a:txBody>
                  <a:tcPr marL="68575" marR="68575" marT="34300" marB="34300" anchor="ctr"/>
                </a:tc>
                <a:tc>
                  <a:txBody>
                    <a:bodyPr/>
                    <a:lstStyle/>
                    <a:p>
                      <a:pPr marL="0" marR="0" lvl="0" indent="0" algn="ctr" rtl="0">
                        <a:spcBef>
                          <a:spcPts val="0"/>
                        </a:spcBef>
                        <a:buSzPct val="25000"/>
                        <a:buNone/>
                      </a:pPr>
                      <a:r>
                        <a:rPr lang="en-US" sz="1600" u="none" strike="noStrike" cap="none" baseline="0" dirty="0" smtClean="0"/>
                        <a:t>Algebra</a:t>
                      </a:r>
                    </a:p>
                  </a:txBody>
                  <a:tcPr marL="68575" marR="68575" marT="34300" marB="34300" anchor="ctr"/>
                </a:tc>
                <a:tc>
                  <a:txBody>
                    <a:bodyPr/>
                    <a:lstStyle/>
                    <a:p>
                      <a:pPr marL="0" marR="0" lvl="0" indent="0" algn="ctr" rtl="0">
                        <a:spcBef>
                          <a:spcPts val="0"/>
                        </a:spcBef>
                        <a:buSzPct val="25000"/>
                        <a:buNone/>
                      </a:pPr>
                      <a:r>
                        <a:rPr lang="en-US" sz="2000" u="none" strike="noStrike" cap="none" baseline="0" dirty="0" smtClean="0"/>
                        <a:t>.47</a:t>
                      </a:r>
                      <a:endParaRPr lang="en-US" sz="2000" u="none" strike="noStrike" cap="none" baseline="0" dirty="0"/>
                    </a:p>
                  </a:txBody>
                  <a:tcPr marL="68575" marR="68575" marT="34300" marB="34300" anchor="ctr"/>
                </a:tc>
                <a:tc>
                  <a:txBody>
                    <a:bodyPr/>
                    <a:lstStyle/>
                    <a:p>
                      <a:pPr marL="0" marR="0" lvl="0" indent="0" algn="ctr" rtl="0">
                        <a:spcBef>
                          <a:spcPts val="0"/>
                        </a:spcBef>
                        <a:buSzPct val="25000"/>
                        <a:buNone/>
                      </a:pPr>
                      <a:r>
                        <a:rPr lang="en-US" sz="2000" u="none" strike="noStrike" cap="none" baseline="0" dirty="0" smtClean="0"/>
                        <a:t>.66</a:t>
                      </a:r>
                      <a:endParaRPr lang="en-US" sz="2000" u="none" strike="noStrike" cap="none" baseline="0" dirty="0"/>
                    </a:p>
                  </a:txBody>
                  <a:tcPr marL="68575" marR="68575" marT="34300" marB="34300" anchor="ctr"/>
                </a:tc>
                <a:tc>
                  <a:txBody>
                    <a:bodyPr/>
                    <a:lstStyle/>
                    <a:p>
                      <a:pPr marL="0" marR="0" lvl="0" indent="0" algn="ctr" rtl="0">
                        <a:spcBef>
                          <a:spcPts val="0"/>
                        </a:spcBef>
                        <a:buSzPct val="25000"/>
                        <a:buNone/>
                      </a:pPr>
                      <a:r>
                        <a:rPr lang="en-US" sz="2000" u="none" strike="noStrike" cap="none" baseline="0" dirty="0" smtClean="0"/>
                        <a:t>.84</a:t>
                      </a:r>
                      <a:endParaRPr lang="en-US" sz="2000" u="none" strike="noStrike" cap="none" baseline="0" dirty="0"/>
                    </a:p>
                  </a:txBody>
                  <a:tcPr marL="68575" marR="68575" marT="34300" marB="34300" anchor="ctr"/>
                </a:tc>
              </a:tr>
              <a:tr h="577461">
                <a:tc>
                  <a:txBody>
                    <a:bodyPr/>
                    <a:lstStyle/>
                    <a:p>
                      <a:pPr marL="0" marR="0" lvl="0" indent="0" algn="l" rtl="0">
                        <a:spcBef>
                          <a:spcPts val="0"/>
                        </a:spcBef>
                        <a:buSzPct val="25000"/>
                        <a:buNone/>
                      </a:pPr>
                      <a:r>
                        <a:rPr lang="en-US" sz="1600" u="none" strike="noStrike" cap="none" baseline="0" dirty="0" smtClean="0"/>
                        <a:t>College Algebra</a:t>
                      </a:r>
                      <a:endParaRPr lang="en-US" sz="1600" u="none" strike="noStrike" cap="none" baseline="0" dirty="0"/>
                    </a:p>
                  </a:txBody>
                  <a:tcPr marL="68575" marR="68575" marT="34300" marB="34300" anchor="ctr"/>
                </a:tc>
                <a:tc>
                  <a:txBody>
                    <a:bodyPr/>
                    <a:lstStyle/>
                    <a:p>
                      <a:pPr marL="0" marR="0" lvl="0" indent="0" algn="ctr" rtl="0">
                        <a:spcBef>
                          <a:spcPts val="0"/>
                        </a:spcBef>
                        <a:buSzPct val="25000"/>
                        <a:buNone/>
                      </a:pPr>
                      <a:r>
                        <a:rPr lang="en-US" sz="1600" u="none" strike="noStrike" cap="none" baseline="0" dirty="0" smtClean="0"/>
                        <a:t>Algebra</a:t>
                      </a:r>
                    </a:p>
                  </a:txBody>
                  <a:tcPr marL="68575" marR="68575" marT="34300" marB="34300" anchor="ctr"/>
                </a:tc>
                <a:tc>
                  <a:txBody>
                    <a:bodyPr/>
                    <a:lstStyle/>
                    <a:p>
                      <a:pPr marL="0" marR="0" lvl="0" indent="0" algn="ctr" rtl="0">
                        <a:spcBef>
                          <a:spcPts val="0"/>
                        </a:spcBef>
                        <a:buSzPct val="25000"/>
                        <a:buNone/>
                      </a:pPr>
                      <a:r>
                        <a:rPr lang="en-US" sz="2000" u="none" strike="noStrike" cap="none" baseline="0" dirty="0" smtClean="0"/>
                        <a:t>.41</a:t>
                      </a:r>
                      <a:endParaRPr lang="en-US" sz="2000" u="none" strike="noStrike" cap="none" baseline="0" dirty="0"/>
                    </a:p>
                  </a:txBody>
                  <a:tcPr marL="68575" marR="68575" marT="34300" marB="34300" anchor="ctr"/>
                </a:tc>
                <a:tc>
                  <a:txBody>
                    <a:bodyPr/>
                    <a:lstStyle/>
                    <a:p>
                      <a:pPr marL="0" marR="0" lvl="0" indent="0" algn="ctr" rtl="0">
                        <a:spcBef>
                          <a:spcPts val="0"/>
                        </a:spcBef>
                        <a:buSzPct val="25000"/>
                        <a:buNone/>
                      </a:pPr>
                      <a:r>
                        <a:rPr lang="en-US" sz="2000" u="none" strike="noStrike" cap="none" baseline="0" dirty="0" smtClean="0"/>
                        <a:t>.76</a:t>
                      </a:r>
                      <a:endParaRPr lang="en-US" sz="2000" u="none" strike="noStrike" cap="none" baseline="0" dirty="0"/>
                    </a:p>
                  </a:txBody>
                  <a:tcPr marL="68575" marR="68575" marT="34300" marB="34300" anchor="ctr"/>
                </a:tc>
                <a:tc>
                  <a:txBody>
                    <a:bodyPr/>
                    <a:lstStyle/>
                    <a:p>
                      <a:pPr marL="0" marR="0" lvl="0" indent="0" algn="ctr" rtl="0">
                        <a:spcBef>
                          <a:spcPts val="0"/>
                        </a:spcBef>
                        <a:buSzPct val="25000"/>
                        <a:buNone/>
                      </a:pPr>
                      <a:r>
                        <a:rPr lang="en-US" sz="2000" u="none" strike="noStrike" cap="none" baseline="0" dirty="0" smtClean="0"/>
                        <a:t>.88</a:t>
                      </a:r>
                      <a:endParaRPr lang="en-US" sz="2000" u="none" strike="noStrike" cap="none" baseline="0" dirty="0"/>
                    </a:p>
                  </a:txBody>
                  <a:tcPr marL="68575" marR="68575" marT="34300" marB="34300" anchor="ctr"/>
                </a:tc>
              </a:tr>
              <a:tr h="456151">
                <a:tc>
                  <a:txBody>
                    <a:bodyPr/>
                    <a:lstStyle/>
                    <a:p>
                      <a:pPr marL="0" marR="0" lvl="0" indent="0" algn="l" rtl="0">
                        <a:spcBef>
                          <a:spcPts val="0"/>
                        </a:spcBef>
                        <a:buSzPct val="25000"/>
                        <a:buNone/>
                      </a:pPr>
                      <a:r>
                        <a:rPr lang="en-US" sz="1600" u="none" strike="noStrike" cap="none" baseline="0" dirty="0" smtClean="0"/>
                        <a:t>College Algebra</a:t>
                      </a:r>
                      <a:endParaRPr lang="en-US" sz="1600" u="none" strike="noStrike" cap="none" baseline="0" dirty="0"/>
                    </a:p>
                  </a:txBody>
                  <a:tcPr marL="68575" marR="68575" marT="34300" marB="34300" anchor="ctr"/>
                </a:tc>
                <a:tc>
                  <a:txBody>
                    <a:bodyPr/>
                    <a:lstStyle/>
                    <a:p>
                      <a:pPr marL="0" marR="0" lvl="0" indent="0" algn="ctr" rtl="0">
                        <a:spcBef>
                          <a:spcPts val="0"/>
                        </a:spcBef>
                        <a:buSzPct val="25000"/>
                        <a:buNone/>
                      </a:pPr>
                      <a:r>
                        <a:rPr lang="en-US" sz="1600" u="none" strike="noStrike" cap="none" baseline="0" dirty="0" smtClean="0"/>
                        <a:t>College Algebra</a:t>
                      </a:r>
                      <a:endParaRPr lang="en-US" sz="1600" u="none" strike="noStrike" cap="none" baseline="0" dirty="0"/>
                    </a:p>
                  </a:txBody>
                  <a:tcPr marL="68575" marR="68575" marT="34300" marB="34300" anchor="ctr"/>
                </a:tc>
                <a:tc>
                  <a:txBody>
                    <a:bodyPr/>
                    <a:lstStyle/>
                    <a:p>
                      <a:pPr marL="0" marR="0" lvl="0" indent="0" algn="ctr" rtl="0">
                        <a:spcBef>
                          <a:spcPts val="0"/>
                        </a:spcBef>
                        <a:buSzPct val="25000"/>
                        <a:buNone/>
                      </a:pPr>
                      <a:r>
                        <a:rPr lang="en-US" sz="2000" u="none" strike="noStrike" cap="none" baseline="0" dirty="0" smtClean="0"/>
                        <a:t>.51</a:t>
                      </a:r>
                      <a:endParaRPr lang="en-US" sz="2000" u="none" strike="noStrike" cap="none" baseline="0" dirty="0"/>
                    </a:p>
                  </a:txBody>
                  <a:tcPr marL="68575" marR="68575" marT="34300" marB="34300" anchor="ctr"/>
                </a:tc>
                <a:tc>
                  <a:txBody>
                    <a:bodyPr/>
                    <a:lstStyle/>
                    <a:p>
                      <a:pPr marL="0" marR="0" lvl="0" indent="0" algn="ctr" rtl="0">
                        <a:spcBef>
                          <a:spcPts val="0"/>
                        </a:spcBef>
                        <a:buSzPct val="25000"/>
                        <a:buNone/>
                      </a:pPr>
                      <a:r>
                        <a:rPr lang="en-US" sz="2000" u="none" strike="noStrike" cap="none" baseline="0" dirty="0" smtClean="0"/>
                        <a:t>.76</a:t>
                      </a:r>
                      <a:endParaRPr lang="en-US" sz="2000" u="none" strike="noStrike" cap="none" baseline="0" dirty="0"/>
                    </a:p>
                  </a:txBody>
                  <a:tcPr marL="68575" marR="68575" marT="34300" marB="34300" anchor="ctr"/>
                </a:tc>
                <a:tc>
                  <a:txBody>
                    <a:bodyPr/>
                    <a:lstStyle/>
                    <a:p>
                      <a:pPr marL="0" marR="0" lvl="0" indent="0" algn="ctr" rtl="0">
                        <a:spcBef>
                          <a:spcPts val="0"/>
                        </a:spcBef>
                        <a:buSzPct val="25000"/>
                        <a:buNone/>
                      </a:pPr>
                      <a:r>
                        <a:rPr lang="en-US" sz="2000" u="none" strike="noStrike" cap="none" baseline="0" dirty="0" smtClean="0"/>
                        <a:t>.94</a:t>
                      </a:r>
                      <a:endParaRPr lang="en-US" sz="2000" u="none" strike="noStrike" cap="none" baseline="0" dirty="0"/>
                    </a:p>
                  </a:txBody>
                  <a:tcPr marL="68575" marR="68575" marT="34300" marB="34300" anchor="ctr"/>
                </a:tc>
              </a:tr>
            </a:tbl>
          </a:graphicData>
        </a:graphic>
      </p:graphicFrame>
      <p:sp>
        <p:nvSpPr>
          <p:cNvPr id="5" name="Shape 285"/>
          <p:cNvSpPr txBox="1">
            <a:spLocks noGrp="1"/>
          </p:cNvSpPr>
          <p:nvPr>
            <p:ph type="title"/>
          </p:nvPr>
        </p:nvSpPr>
        <p:spPr>
          <a:xfrm>
            <a:off x="1552755" y="5640553"/>
            <a:ext cx="8991600" cy="1143000"/>
          </a:xfrm>
          <a:prstGeom prst="rect">
            <a:avLst/>
          </a:prstGeom>
          <a:noFill/>
          <a:ln>
            <a:noFill/>
          </a:ln>
        </p:spPr>
        <p:txBody>
          <a:bodyPr lIns="91425" tIns="45700" rIns="91425" bIns="45700" anchor="ctr" anchorCtr="0">
            <a:noAutofit/>
          </a:bodyPr>
          <a:lstStyle/>
          <a:p>
            <a:pPr lvl="0" algn="ctr">
              <a:spcBef>
                <a:spcPts val="0"/>
              </a:spcBef>
              <a:buClr>
                <a:schemeClr val="dk1"/>
              </a:buClr>
              <a:buSzPct val="25000"/>
            </a:pPr>
            <a:r>
              <a:rPr lang="en-US" sz="1600" b="0" i="0" u="none" strike="noStrike" cap="none" baseline="0" dirty="0" smtClean="0">
                <a:solidFill>
                  <a:srgbClr val="000000"/>
                </a:solidFill>
                <a:latin typeface="Calibri"/>
                <a:ea typeface="Calibri"/>
                <a:cs typeface="Calibri"/>
                <a:sym typeface="Calibri"/>
              </a:rPr>
              <a:t>Westrick</a:t>
            </a:r>
            <a:r>
              <a:rPr lang="en-US" sz="1600" b="0" i="0" u="none" strike="noStrike" cap="none" dirty="0" smtClean="0">
                <a:solidFill>
                  <a:srgbClr val="000000"/>
                </a:solidFill>
                <a:latin typeface="Calibri"/>
                <a:ea typeface="Calibri"/>
                <a:cs typeface="Calibri"/>
                <a:sym typeface="Calibri"/>
              </a:rPr>
              <a:t> &amp; Allen, </a:t>
            </a:r>
            <a:r>
              <a:rPr lang="en-US" sz="1600" b="0" dirty="0" smtClean="0">
                <a:solidFill>
                  <a:srgbClr val="000000"/>
                </a:solidFill>
                <a:latin typeface="Calibri"/>
                <a:ea typeface="Calibri"/>
                <a:cs typeface="Calibri"/>
                <a:sym typeface="Calibri"/>
              </a:rPr>
              <a:t>2014: ACT COMPASS Validation Median Logistic R </a:t>
            </a:r>
            <a:r>
              <a:rPr lang="en-US" sz="1600" b="0" dirty="0">
                <a:solidFill>
                  <a:srgbClr val="000000"/>
                </a:solidFill>
                <a:latin typeface="Calibri"/>
                <a:ea typeface="Calibri"/>
                <a:cs typeface="Calibri"/>
                <a:sym typeface="Calibri"/>
              </a:rPr>
              <a:t>(</a:t>
            </a:r>
            <a:r>
              <a:rPr lang="en-US" sz="1600" b="0" dirty="0" smtClean="0">
                <a:solidFill>
                  <a:srgbClr val="000000"/>
                </a:solidFill>
                <a:latin typeface="Calibri"/>
                <a:ea typeface="Calibri"/>
                <a:cs typeface="Calibri"/>
                <a:sym typeface="Calibri"/>
              </a:rPr>
              <a:t>Table 4) </a:t>
            </a:r>
            <a:r>
              <a:rPr lang="en-US" sz="1600" b="0" dirty="0" smtClean="0">
                <a:solidFill>
                  <a:srgbClr val="000000"/>
                </a:solidFill>
                <a:latin typeface="Calibri"/>
                <a:ea typeface="Calibri"/>
                <a:cs typeface="Calibri"/>
                <a:sym typeface="Calibri"/>
                <a:hlinkClick r:id="rId3"/>
              </a:rPr>
              <a:t>http</a:t>
            </a:r>
            <a:r>
              <a:rPr lang="en-US" sz="1600" b="0" dirty="0">
                <a:solidFill>
                  <a:srgbClr val="000000"/>
                </a:solidFill>
                <a:latin typeface="Calibri"/>
                <a:ea typeface="Calibri"/>
                <a:cs typeface="Calibri"/>
                <a:sym typeface="Calibri"/>
                <a:hlinkClick r:id="rId3"/>
              </a:rPr>
              <a:t>://bit.ly/</a:t>
            </a:r>
            <a:r>
              <a:rPr lang="en-US" sz="1600" b="0" dirty="0" smtClean="0">
                <a:solidFill>
                  <a:srgbClr val="000000"/>
                </a:solidFill>
                <a:latin typeface="Calibri"/>
                <a:ea typeface="Calibri"/>
                <a:cs typeface="Calibri"/>
                <a:sym typeface="Calibri"/>
                <a:hlinkClick r:id="rId3"/>
              </a:rPr>
              <a:t>ACTandGPA</a:t>
            </a:r>
            <a:r>
              <a:rPr lang="en-US" sz="1600" b="0" dirty="0" smtClean="0">
                <a:solidFill>
                  <a:srgbClr val="000000"/>
                </a:solidFill>
                <a:latin typeface="Calibri"/>
                <a:ea typeface="Calibri"/>
                <a:cs typeface="Calibri"/>
                <a:sym typeface="Calibri"/>
              </a:rPr>
              <a:t> </a:t>
            </a:r>
            <a:r>
              <a:rPr lang="en-US" sz="3200" b="0" i="0" u="none" strike="noStrike" cap="none" baseline="0" dirty="0" smtClean="0">
                <a:solidFill>
                  <a:srgbClr val="000000"/>
                </a:solidFill>
                <a:latin typeface="Calibri"/>
                <a:ea typeface="Calibri"/>
                <a:cs typeface="Calibri"/>
                <a:sym typeface="Calibri"/>
              </a:rPr>
              <a:t/>
            </a:r>
            <a:br>
              <a:rPr lang="en-US" sz="3200" b="0" i="0" u="none" strike="noStrike" cap="none" baseline="0" dirty="0" smtClean="0">
                <a:solidFill>
                  <a:srgbClr val="000000"/>
                </a:solidFill>
                <a:latin typeface="Calibri"/>
                <a:ea typeface="Calibri"/>
                <a:cs typeface="Calibri"/>
                <a:sym typeface="Calibri"/>
              </a:rPr>
            </a:br>
            <a:endParaRPr lang="en-US" sz="3200" b="0" i="0" u="none" strike="noStrike" cap="none" baseline="0" dirty="0">
              <a:solidFill>
                <a:srgbClr val="000000"/>
              </a:solidFill>
              <a:latin typeface="Calibri"/>
              <a:ea typeface="Calibri"/>
              <a:cs typeface="Calibri"/>
              <a:sym typeface="Calibri"/>
            </a:endParaRPr>
          </a:p>
        </p:txBody>
      </p:sp>
      <p:sp>
        <p:nvSpPr>
          <p:cNvPr id="6" name="Title 1"/>
          <p:cNvSpPr txBox="1">
            <a:spLocks/>
          </p:cNvSpPr>
          <p:nvPr/>
        </p:nvSpPr>
        <p:spPr>
          <a:xfrm>
            <a:off x="169817" y="0"/>
            <a:ext cx="11795760" cy="1450757"/>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5400" b="1" dirty="0" smtClean="0">
                <a:solidFill>
                  <a:srgbClr val="C00000"/>
                </a:solidFill>
                <a:latin typeface="Britannic Bold" panose="020B0903060703020204" pitchFamily="34" charset="0"/>
              </a:rPr>
              <a:t>Multiple Measures: Improved Accuracy</a:t>
            </a:r>
            <a:endParaRPr lang="en-US" sz="5400" dirty="0"/>
          </a:p>
        </p:txBody>
      </p:sp>
    </p:spTree>
    <p:extLst>
      <p:ext uri="{BB962C8B-B14F-4D97-AF65-F5344CB8AC3E}">
        <p14:creationId xmlns:p14="http://schemas.microsoft.com/office/powerpoint/2010/main" val="344213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Override2.xml.rels><?xml version="1.0" encoding="UTF-8" standalone="yes"?>
<Relationships xmlns="http://schemas.openxmlformats.org/package/2006/relationships"><Relationship Id="rId1" Type="http://schemas.openxmlformats.org/officeDocument/2006/relationships/image" Target="../media/image7.jpeg"/></Relationships>
</file>

<file path=ppt/theme/_rels/themeOverride3.xml.rels><?xml version="1.0" encoding="UTF-8" standalone="yes"?>
<Relationships xmlns="http://schemas.openxmlformats.org/package/2006/relationships"><Relationship Id="rId1" Type="http://schemas.openxmlformats.org/officeDocument/2006/relationships/image" Target="../media/image7.jpeg"/></Relationships>
</file>

<file path=ppt/theme/_rels/themeOverride4.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Retrospect">
  <a:themeElements>
    <a:clrScheme name="Custom 1">
      <a:dk1>
        <a:sysClr val="windowText" lastClr="000000"/>
      </a:dk1>
      <a:lt1>
        <a:sysClr val="window" lastClr="FFFFFF"/>
      </a:lt1>
      <a:dk2>
        <a:srgbClr val="303030"/>
      </a:dk2>
      <a:lt2>
        <a:srgbClr val="DEDEE0"/>
      </a:lt2>
      <a:accent1>
        <a:srgbClr val="AD0101"/>
      </a:accent1>
      <a:accent2>
        <a:srgbClr val="6C6C72"/>
      </a:accent2>
      <a:accent3>
        <a:srgbClr val="AC956E"/>
      </a:accent3>
      <a:accent4>
        <a:srgbClr val="808DA9"/>
      </a:accent4>
      <a:accent5>
        <a:srgbClr val="424E5B"/>
      </a:accent5>
      <a:accent6>
        <a:srgbClr val="730E00"/>
      </a:accent6>
      <a:hlink>
        <a:srgbClr val="D26900"/>
      </a:hlink>
      <a:folHlink>
        <a:srgbClr val="D89243"/>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Override>
</file>

<file path=ppt/theme/themeOverride3.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Override>
</file>

<file path=ppt/theme/themeOverride4.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141aba3b8f8cb7f331be6546df69db50">
  <xsd:schema xmlns:xsd="http://www.w3.org/2001/XMLSchema" xmlns:xs="http://www.w3.org/2001/XMLSchema" xmlns:p="http://schemas.microsoft.com/office/2006/metadata/properties" targetNamespace="http://schemas.microsoft.com/office/2006/metadata/properties" ma:root="true" ma:fieldsID="f8e4ef66d87525153bd8907774ed28f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1C46F48-CB4B-464C-9299-A2C0B1BF6CEF}">
  <ds:schemaRefs>
    <ds:schemaRef ds:uri="http://schemas.microsoft.com/sharepoint/v3/contenttype/forms"/>
  </ds:schemaRefs>
</ds:datastoreItem>
</file>

<file path=customXml/itemProps2.xml><?xml version="1.0" encoding="utf-8"?>
<ds:datastoreItem xmlns:ds="http://schemas.openxmlformats.org/officeDocument/2006/customXml" ds:itemID="{33D7E995-E739-4C7F-99BF-187901CA0C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14B4F121-6FDC-47A9-8795-2E2B2F2AE289}">
  <ds:schemaRefs>
    <ds:schemaRef ds:uri="http://purl.org/dc/terms/"/>
    <ds:schemaRef ds:uri="http://schemas.microsoft.com/office/infopath/2007/PartnerControls"/>
    <ds:schemaRef ds:uri="http://www.w3.org/XML/1998/namespace"/>
    <ds:schemaRef ds:uri="http://schemas.microsoft.com/office/2006/documentManagement/types"/>
    <ds:schemaRef ds:uri="http://schemas.openxmlformats.org/package/2006/metadata/core-properties"/>
    <ds:schemaRef ds:uri="http://purl.org/dc/dcmitype/"/>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Retrospect</Template>
  <TotalTime>0</TotalTime>
  <Words>1396</Words>
  <Application>Microsoft Office PowerPoint</Application>
  <PresentationFormat>Custom</PresentationFormat>
  <Paragraphs>330</Paragraphs>
  <Slides>33</Slides>
  <Notes>5</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Retrospect</vt:lpstr>
      <vt:lpstr>Friday, March 18    2:30 PM – 3:45 PM    Breakout Session Block II Exemplary Program Winner 2015 – Bakersfield College MIH (Making it Happen) Program</vt:lpstr>
      <vt:lpstr>Bakersfield College Addressing Equity by Making it Happen (MIH) and Guided Pathways</vt:lpstr>
      <vt:lpstr>PowerPoint Presentation</vt:lpstr>
      <vt:lpstr>PowerPoint Presentation</vt:lpstr>
      <vt:lpstr>Connection with High Schools</vt:lpstr>
      <vt:lpstr>PowerPoint Presentation</vt:lpstr>
      <vt:lpstr>Multiple Measures: Why We Do It</vt:lpstr>
      <vt:lpstr>BC Philosophy behind MMs and Assessment</vt:lpstr>
      <vt:lpstr>Westrick &amp; Allen, 2014: ACT COMPASS Validation Median Logistic R (Table 4) http://bit.ly/ACTandGPA  </vt:lpstr>
      <vt:lpstr>PowerPoint Presentation</vt:lpstr>
      <vt:lpstr>PowerPoint Presentation</vt:lpstr>
      <vt:lpstr>PowerPoint Presentation</vt:lpstr>
      <vt:lpstr>PowerPoint Presentation</vt:lpstr>
      <vt:lpstr>PowerPoint Presentation</vt:lpstr>
      <vt:lpstr>PowerPoint Presentation</vt:lpstr>
      <vt:lpstr>Gateway English and Math</vt:lpstr>
      <vt:lpstr>Lessons learned from High School partners and Multiple Measures</vt:lpstr>
      <vt:lpstr>PowerPoint Presentation</vt:lpstr>
      <vt:lpstr>PowerPoint Presentation</vt:lpstr>
      <vt:lpstr>PowerPoint Presentation</vt:lpstr>
      <vt:lpstr>PowerPoint Presentation</vt:lpstr>
      <vt:lpstr>Progression and Completion</vt:lpstr>
      <vt:lpstr>PowerPoint Presentation</vt:lpstr>
      <vt:lpstr>PowerPoint Presentation</vt:lpstr>
      <vt:lpstr>Course Acceleration &amp; Compression Scaling up at BC</vt:lpstr>
      <vt:lpstr>PowerPoint Presentation</vt:lpstr>
      <vt:lpstr>Saving Students Money and Time</vt:lpstr>
      <vt:lpstr>PowerPoint Presentation</vt:lpstr>
      <vt:lpstr>Supplemental Instruction (SI) The Essential Elements</vt:lpstr>
      <vt:lpstr>Role of the SI Leader (Peer Leader)</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it HAppen  MIH</dc:title>
  <dc:creator/>
  <cp:lastModifiedBy/>
  <cp:revision>2</cp:revision>
  <dcterms:created xsi:type="dcterms:W3CDTF">2012-05-23T03:10:19Z</dcterms:created>
  <dcterms:modified xsi:type="dcterms:W3CDTF">2016-03-14T23:51:07Z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21565;#Templates 15|23429aea-cf88-4627-a4f4-d1db26527ca3</vt:lpwstr>
  </property>
  <property fmtid="{D5CDD505-2E9C-101B-9397-08002B2CF9AE}" pid="3" name="ContentTypeId">
    <vt:lpwstr>0x0101007C1D5F340F01F94FA2FD29A5E6DC872E</vt:lpwstr>
  </property>
  <property fmtid="{D5CDD505-2E9C-101B-9397-08002B2CF9AE}" pid="4" name="FeatureTags">
    <vt:lpwstr/>
  </property>
  <property fmtid="{D5CDD505-2E9C-101B-9397-08002B2CF9AE}" pid="5" name="LocalizationTags">
    <vt:lpwstr>22519;#Templates_Release15|b1fd5811-3f3d-4639-b3ad-a29d0050f2f8</vt:lpwstr>
  </property>
  <property fmtid="{D5CDD505-2E9C-101B-9397-08002B2CF9AE}" pid="6" name="ScenarioTags">
    <vt:lpwstr/>
  </property>
  <property fmtid="{D5CDD505-2E9C-101B-9397-08002B2CF9AE}" pid="7" name="CampaignTags">
    <vt:lpwstr/>
  </property>
</Properties>
</file>