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19"/>
  </p:notesMasterIdLst>
  <p:sldIdLst>
    <p:sldId id="287" r:id="rId2"/>
    <p:sldId id="297" r:id="rId3"/>
    <p:sldId id="288" r:id="rId4"/>
    <p:sldId id="289" r:id="rId5"/>
    <p:sldId id="290" r:id="rId6"/>
    <p:sldId id="291" r:id="rId7"/>
    <p:sldId id="292" r:id="rId8"/>
    <p:sldId id="293" r:id="rId9"/>
    <p:sldId id="294" r:id="rId10"/>
    <p:sldId id="295" r:id="rId11"/>
    <p:sldId id="296" r:id="rId12"/>
    <p:sldId id="256" r:id="rId13"/>
    <p:sldId id="282" r:id="rId14"/>
    <p:sldId id="283" r:id="rId15"/>
    <p:sldId id="284" r:id="rId16"/>
    <p:sldId id="285" r:id="rId17"/>
    <p:sldId id="286" r:id="rId18"/>
  </p:sldIdLst>
  <p:sldSz cx="9144000" cy="6858000" type="screen4x3"/>
  <p:notesSz cx="6950075" cy="9236075"/>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071" autoAdjust="0"/>
    <p:restoredTop sz="86375" autoAdjust="0"/>
  </p:normalViewPr>
  <p:slideViewPr>
    <p:cSldViewPr snapToGrid="0" snapToObjects="1">
      <p:cViewPr varScale="1">
        <p:scale>
          <a:sx n="74" d="100"/>
          <a:sy n="74" d="100"/>
        </p:scale>
        <p:origin x="1085" y="58"/>
      </p:cViewPr>
      <p:guideLst>
        <p:guide orient="horz" pos="2160"/>
        <p:guide pos="2880"/>
      </p:guideLst>
    </p:cSldViewPr>
  </p:slideViewPr>
  <p:outlineViewPr>
    <p:cViewPr>
      <p:scale>
        <a:sx n="33" d="100"/>
        <a:sy n="33" d="100"/>
      </p:scale>
      <p:origin x="0" y="4464"/>
    </p:cViewPr>
  </p:outlineViewPr>
  <p:notesTextViewPr>
    <p:cViewPr>
      <p:scale>
        <a:sx n="100" d="100"/>
        <a:sy n="100" d="100"/>
      </p:scale>
      <p:origin x="0" y="0"/>
    </p:cViewPr>
  </p:notesTextViewPr>
  <p:sorterViewPr>
    <p:cViewPr>
      <p:scale>
        <a:sx n="160" d="100"/>
        <a:sy n="160" d="100"/>
      </p:scale>
      <p:origin x="0" y="-400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09B46417-2B1D-48D8-ADF2-DD21B1B00C33}" type="datetimeFigureOut">
              <a:rPr lang="en-US" smtClean="0"/>
              <a:t>11/18/17</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2218C318-84A2-4297-9410-A10CA43DF2AC}" type="slidenum">
              <a:rPr lang="en-US" smtClean="0"/>
              <a:t>‹#›</a:t>
            </a:fld>
            <a:endParaRPr lang="en-US"/>
          </a:p>
        </p:txBody>
      </p:sp>
    </p:spTree>
    <p:extLst>
      <p:ext uri="{BB962C8B-B14F-4D97-AF65-F5344CB8AC3E}">
        <p14:creationId xmlns:p14="http://schemas.microsoft.com/office/powerpoint/2010/main" val="609113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18C318-84A2-4297-9410-A10CA43DF2AC}" type="slidenum">
              <a:rPr lang="en-US" smtClean="0"/>
              <a:t>1</a:t>
            </a:fld>
            <a:endParaRPr lang="en-US"/>
          </a:p>
        </p:txBody>
      </p:sp>
    </p:spTree>
    <p:extLst>
      <p:ext uri="{BB962C8B-B14F-4D97-AF65-F5344CB8AC3E}">
        <p14:creationId xmlns:p14="http://schemas.microsoft.com/office/powerpoint/2010/main" val="2384051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18C318-84A2-4297-9410-A10CA43DF2AC}" type="slidenum">
              <a:rPr lang="en-US" smtClean="0"/>
              <a:t>2</a:t>
            </a:fld>
            <a:endParaRPr lang="en-US"/>
          </a:p>
        </p:txBody>
      </p:sp>
    </p:spTree>
    <p:extLst>
      <p:ext uri="{BB962C8B-B14F-4D97-AF65-F5344CB8AC3E}">
        <p14:creationId xmlns:p14="http://schemas.microsoft.com/office/powerpoint/2010/main" val="975058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18C318-84A2-4297-9410-A10CA43DF2AC}" type="slidenum">
              <a:rPr lang="en-US" smtClean="0"/>
              <a:t>12</a:t>
            </a:fld>
            <a:endParaRPr lang="en-US"/>
          </a:p>
        </p:txBody>
      </p:sp>
    </p:spTree>
    <p:extLst>
      <p:ext uri="{BB962C8B-B14F-4D97-AF65-F5344CB8AC3E}">
        <p14:creationId xmlns:p14="http://schemas.microsoft.com/office/powerpoint/2010/main" val="1059550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18C318-84A2-4297-9410-A10CA43DF2AC}" type="slidenum">
              <a:rPr lang="en-US" smtClean="0"/>
              <a:t>13</a:t>
            </a:fld>
            <a:endParaRPr lang="en-US"/>
          </a:p>
        </p:txBody>
      </p:sp>
    </p:spTree>
    <p:extLst>
      <p:ext uri="{BB962C8B-B14F-4D97-AF65-F5344CB8AC3E}">
        <p14:creationId xmlns:p14="http://schemas.microsoft.com/office/powerpoint/2010/main" val="2793394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FCC90B06-6597-4DC6-813F-42BDBEBD3F10}" type="datetime1">
              <a:rPr lang="en-US" smtClean="0"/>
              <a:t>11/18/17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79BB26-9CB3-4089-96D2-A29768650D39}" type="datetime1">
              <a:rPr lang="en-US" smtClean="0"/>
              <a:t>11/18/17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D0668C-CA1F-4AE9-BFE8-7CAA04AA24C6}" type="datetime1">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A78636-0186-4E1F-BC4B-7AD691D56232}" type="datetime1">
              <a:rPr lang="en-US" smtClean="0"/>
              <a:t>11/18/17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319352FD-75B8-4405-8359-F6AFF48E594A}" type="datetime1">
              <a:rPr lang="en-US" smtClean="0"/>
              <a:t>11/18/17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FEBEB0A-9E3D-4B14-9782-E2AE3DA60D9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D87C6DA-5596-48C2-B680-27FC3B1B8C9C}" type="datetime1">
              <a:rPr lang="en-US" smtClean="0"/>
              <a:t>11/18/17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FEBEB0A-9E3D-4B14-9782-E2AE3DA60D9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E5FBAA9-B424-49C5-AC2A-423CC4D81AF4}" type="datetime1">
              <a:rPr lang="en-US" smtClean="0"/>
              <a:t>11/18/17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FEBEB0A-9E3D-4B14-9782-E2AE3DA60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A35A095-A62B-44A6-A329-4B649CE16788}" type="datetime1">
              <a:rPr lang="en-US" smtClean="0"/>
              <a:t>11/18/17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0F937-4F97-46E7-BB48-972D559BAAC1}" type="datetime1">
              <a:rPr lang="en-US" smtClean="0"/>
              <a:t>11/18/17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9F4C39CA-8E7F-4CC1-A02B-55C448884D3D}" type="datetime1">
              <a:rPr lang="en-US" smtClean="0"/>
              <a:t>11/18/17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FEBEB0A-9E3D-4B14-9782-E2AE3DA60D9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EBE47C93-4D30-450F-A525-D9398A0804E1}" type="datetime1">
              <a:rPr lang="en-US" smtClean="0"/>
              <a:t>11/18/17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FEBEB0A-9E3D-4B14-9782-E2AE3DA60D9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3FC3E8A-FC45-4F3B-921C-024DD5A6A896}" type="datetime1">
              <a:rPr lang="en-US" smtClean="0"/>
              <a:t>11/18/17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FEBEB0A-9E3D-4B14-9782-E2AE3DA60D96}"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sz="2800" b="1" dirty="0"/>
              <a:t>Q&amp;A for “Newish” Curriculum Chairs and Administrators</a:t>
            </a:r>
            <a:r>
              <a:rPr lang="en-US" sz="4000" dirty="0"/>
              <a:t/>
            </a:r>
            <a:br>
              <a:rPr lang="en-US" sz="4000" dirty="0"/>
            </a:br>
            <a:r>
              <a:rPr lang="en-US" sz="2000" dirty="0"/>
              <a:t>Karen </a:t>
            </a:r>
            <a:r>
              <a:rPr lang="en-US" sz="2000" dirty="0" err="1"/>
              <a:t>Daar</a:t>
            </a:r>
            <a:r>
              <a:rPr lang="en-US" sz="2000" dirty="0"/>
              <a:t>, Vice President of Academic Affairs, LA Valley College</a:t>
            </a:r>
            <a:br>
              <a:rPr lang="en-US" sz="2000" dirty="0"/>
            </a:br>
            <a:r>
              <a:rPr lang="en-US" sz="2000" dirty="0"/>
              <a:t>Daniel Keller, Faculty member, LA Harbor College</a:t>
            </a:r>
            <a:endParaRPr lang="en-US" sz="2000"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570999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lvl="0" indent="0">
              <a:buNone/>
            </a:pPr>
            <a:r>
              <a:rPr lang="en-US" dirty="0" smtClean="0"/>
              <a:t>How </a:t>
            </a:r>
            <a:r>
              <a:rPr lang="en-US" dirty="0"/>
              <a:t>do you make Title 5 and other regulatory documents your best friends</a:t>
            </a:r>
            <a:r>
              <a:rPr lang="en-US" dirty="0" smtClean="0"/>
              <a:t>?</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10</a:t>
            </a:fld>
            <a:endParaRPr lang="en-US"/>
          </a:p>
        </p:txBody>
      </p:sp>
    </p:spTree>
    <p:extLst>
      <p:ext uri="{BB962C8B-B14F-4D97-AF65-F5344CB8AC3E}">
        <p14:creationId xmlns:p14="http://schemas.microsoft.com/office/powerpoint/2010/main" val="4037879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indent="0">
              <a:buNone/>
            </a:pPr>
            <a:r>
              <a:rPr lang="en-US" dirty="0" smtClean="0"/>
              <a:t>What </a:t>
            </a:r>
            <a:r>
              <a:rPr lang="en-US" dirty="0"/>
              <a:t>do you need to know about C-ID, articulation agreements, ADTs, certificates, non-credit, CTE programs, and distance education</a:t>
            </a:r>
            <a:r>
              <a:rPr lang="en-US" dirty="0" smtClean="0"/>
              <a:t>?</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11</a:t>
            </a:fld>
            <a:endParaRPr lang="en-US"/>
          </a:p>
        </p:txBody>
      </p:sp>
    </p:spTree>
    <p:extLst>
      <p:ext uri="{BB962C8B-B14F-4D97-AF65-F5344CB8AC3E}">
        <p14:creationId xmlns:p14="http://schemas.microsoft.com/office/powerpoint/2010/main" val="3532404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From the North:</a:t>
            </a:r>
            <a:br>
              <a:rPr lang="en-US" dirty="0" smtClean="0"/>
            </a:br>
            <a:r>
              <a:rPr lang="en-US" sz="2400" dirty="0" smtClean="0"/>
              <a:t>Q&amp;A </a:t>
            </a:r>
            <a:r>
              <a:rPr lang="en-US" sz="2400" dirty="0"/>
              <a:t>for </a:t>
            </a:r>
            <a:r>
              <a:rPr lang="en-US" sz="2400" dirty="0" smtClean="0"/>
              <a:t>New(</a:t>
            </a:r>
            <a:r>
              <a:rPr lang="en-US" sz="2400" dirty="0" err="1" smtClean="0"/>
              <a:t>er</a:t>
            </a:r>
            <a:r>
              <a:rPr lang="en-US" sz="2400" dirty="0" smtClean="0"/>
              <a:t>) Curriculum Chairs and Administrators</a:t>
            </a:r>
            <a:endParaRPr lang="en-US" dirty="0"/>
          </a:p>
        </p:txBody>
      </p:sp>
      <p:sp>
        <p:nvSpPr>
          <p:cNvPr id="3" name="Subtitle 2"/>
          <p:cNvSpPr>
            <a:spLocks noGrp="1"/>
          </p:cNvSpPr>
          <p:nvPr>
            <p:ph type="subTitle" idx="1"/>
          </p:nvPr>
        </p:nvSpPr>
        <p:spPr>
          <a:xfrm>
            <a:off x="1735667" y="2819399"/>
            <a:ext cx="6958167" cy="2906184"/>
          </a:xfrm>
        </p:spPr>
        <p:txBody>
          <a:bodyPr>
            <a:normAutofit lnSpcReduction="10000"/>
          </a:bodyPr>
          <a:lstStyle/>
          <a:p>
            <a:r>
              <a:rPr lang="en-US" sz="2600" dirty="0" smtClean="0"/>
              <a:t>Eric Wada</a:t>
            </a:r>
          </a:p>
          <a:p>
            <a:r>
              <a:rPr lang="en-US" sz="1900" dirty="0" smtClean="0"/>
              <a:t>ASCCC Curriculum Committee,</a:t>
            </a:r>
          </a:p>
          <a:p>
            <a:r>
              <a:rPr lang="en-US" sz="1900" dirty="0" smtClean="0"/>
              <a:t>Curriculum Chair</a:t>
            </a:r>
          </a:p>
          <a:p>
            <a:r>
              <a:rPr lang="en-US" sz="1900" dirty="0" smtClean="0"/>
              <a:t>Biology, Folsom Lake College</a:t>
            </a:r>
          </a:p>
          <a:p>
            <a:endParaRPr lang="en-US" sz="2600" dirty="0" smtClean="0"/>
          </a:p>
          <a:p>
            <a:r>
              <a:rPr lang="en-US" sz="2600" dirty="0" smtClean="0"/>
              <a:t>Thais </a:t>
            </a:r>
            <a:r>
              <a:rPr lang="en-US" sz="2600" dirty="0"/>
              <a:t>Winsome</a:t>
            </a:r>
          </a:p>
          <a:p>
            <a:r>
              <a:rPr lang="en-US" sz="1900" dirty="0" smtClean="0"/>
              <a:t>ASCCC Curriculum Committee</a:t>
            </a:r>
          </a:p>
          <a:p>
            <a:r>
              <a:rPr lang="en-US" sz="1900" dirty="0" smtClean="0"/>
              <a:t>Curriculum </a:t>
            </a:r>
            <a:r>
              <a:rPr lang="en-US" sz="1900" dirty="0"/>
              <a:t>Chair/Academic</a:t>
            </a:r>
            <a:r>
              <a:rPr lang="en-US" sz="1900" baseline="0" dirty="0"/>
              <a:t> Senate President, </a:t>
            </a:r>
            <a:r>
              <a:rPr lang="en-US" sz="1900" dirty="0"/>
              <a:t> Biological</a:t>
            </a:r>
            <a:r>
              <a:rPr lang="en-US" sz="1900" baseline="0" dirty="0"/>
              <a:t> Sciences</a:t>
            </a:r>
            <a:r>
              <a:rPr lang="en-US" sz="1900" dirty="0"/>
              <a:t>, Mission </a:t>
            </a:r>
            <a:r>
              <a:rPr lang="en-US" sz="1900" dirty="0" smtClean="0"/>
              <a:t>College</a:t>
            </a:r>
          </a:p>
          <a:p>
            <a:endParaRPr lang="en-US" sz="2400" dirty="0"/>
          </a:p>
          <a:p>
            <a:endParaRPr lang="en-US" sz="2400" dirty="0"/>
          </a:p>
        </p:txBody>
      </p:sp>
      <p:sp>
        <p:nvSpPr>
          <p:cNvPr id="4" name="Slide Number Placeholder 3"/>
          <p:cNvSpPr>
            <a:spLocks noGrp="1"/>
          </p:cNvSpPr>
          <p:nvPr>
            <p:ph type="sldNum" sz="quarter" idx="11"/>
          </p:nvPr>
        </p:nvSpPr>
        <p:spPr/>
        <p:txBody>
          <a:bodyPr/>
          <a:lstStyle/>
          <a:p>
            <a:pPr algn="r" eaLnBrk="1" latinLnBrk="0" hangingPunct="1"/>
            <a:fld id="{8C592886-E571-45D5-8B56-343DC94F8FA6}" type="slidenum">
              <a:rPr kumimoji="0" lang="en-US" smtClean="0"/>
              <a:t>12</a:t>
            </a:fld>
            <a:endParaRPr kumimoji="0" lang="en-US" dirty="0">
              <a:solidFill>
                <a:schemeClr val="tx2">
                  <a:shade val="90000"/>
                </a:schemeClr>
              </a:solidFill>
            </a:endParaRPr>
          </a:p>
        </p:txBody>
      </p:sp>
    </p:spTree>
    <p:extLst>
      <p:ext uri="{BB962C8B-B14F-4D97-AF65-F5344CB8AC3E}">
        <p14:creationId xmlns:p14="http://schemas.microsoft.com/office/powerpoint/2010/main" val="4264173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Scenario #1 (from a breakout at the 2015 Curriculum Institute)</a:t>
            </a:r>
          </a:p>
        </p:txBody>
      </p:sp>
      <p:sp>
        <p:nvSpPr>
          <p:cNvPr id="3" name="Content Placeholder 2"/>
          <p:cNvSpPr>
            <a:spLocks noGrp="1"/>
          </p:cNvSpPr>
          <p:nvPr>
            <p:ph idx="1"/>
          </p:nvPr>
        </p:nvSpPr>
        <p:spPr/>
        <p:txBody>
          <a:bodyPr>
            <a:normAutofit/>
          </a:bodyPr>
          <a:lstStyle/>
          <a:p>
            <a:r>
              <a:rPr lang="en-US" sz="2400" i="1" dirty="0">
                <a:solidFill>
                  <a:schemeClr val="tx2">
                    <a:tint val="100000"/>
                    <a:shade val="90000"/>
                    <a:satMod val="250000"/>
                    <a:alpha val="100000"/>
                  </a:schemeClr>
                </a:solidFill>
              </a:rPr>
              <a:t>ESL Deactivation: The area Dean has determined that a handful of courses in ESL need to be inactivated and the department needs to develop courses that are easily stacked into certificates. He works with the Academic Services area to administratively inactivate 15 ESL courses and then begins the process of drafting courses in </a:t>
            </a:r>
            <a:r>
              <a:rPr lang="en-US" sz="2400" i="1" dirty="0" err="1">
                <a:solidFill>
                  <a:schemeClr val="tx2">
                    <a:tint val="100000"/>
                    <a:shade val="90000"/>
                    <a:satMod val="250000"/>
                    <a:alpha val="100000"/>
                  </a:schemeClr>
                </a:solidFill>
              </a:rPr>
              <a:t>CurriCUNET</a:t>
            </a:r>
            <a:r>
              <a:rPr lang="en-US" sz="2400" i="1" dirty="0">
                <a:solidFill>
                  <a:schemeClr val="tx2">
                    <a:tint val="100000"/>
                    <a:shade val="90000"/>
                    <a:satMod val="250000"/>
                    <a:alpha val="100000"/>
                  </a:schemeClr>
                </a:solidFill>
              </a:rPr>
              <a:t> for the department. When the Department Head returns from a short summer break, she learns that she needs to restructure the fall course offerings to remove the </a:t>
            </a:r>
            <a:r>
              <a:rPr lang="en-US" sz="2400" i="1" dirty="0" smtClean="0">
                <a:solidFill>
                  <a:schemeClr val="tx2">
                    <a:tint val="100000"/>
                    <a:shade val="90000"/>
                    <a:satMod val="250000"/>
                    <a:alpha val="100000"/>
                  </a:schemeClr>
                </a:solidFill>
              </a:rPr>
              <a:t>15 </a:t>
            </a:r>
            <a:r>
              <a:rPr lang="en-US" sz="2400" i="1" dirty="0">
                <a:solidFill>
                  <a:schemeClr val="tx2">
                    <a:tint val="100000"/>
                    <a:shade val="90000"/>
                    <a:satMod val="250000"/>
                    <a:alpha val="100000"/>
                  </a:schemeClr>
                </a:solidFill>
              </a:rPr>
              <a:t>now-</a:t>
            </a:r>
            <a:r>
              <a:rPr lang="en-US" sz="2400" i="1" dirty="0" smtClean="0">
                <a:solidFill>
                  <a:schemeClr val="tx2">
                    <a:tint val="100000"/>
                    <a:shade val="90000"/>
                    <a:satMod val="250000"/>
                    <a:alpha val="100000"/>
                  </a:schemeClr>
                </a:solidFill>
              </a:rPr>
              <a:t>inactivate </a:t>
            </a:r>
            <a:r>
              <a:rPr lang="en-US" sz="2400" i="1" dirty="0">
                <a:solidFill>
                  <a:schemeClr val="tx2">
                    <a:tint val="100000"/>
                    <a:shade val="90000"/>
                    <a:satMod val="250000"/>
                    <a:alpha val="100000"/>
                  </a:schemeClr>
                </a:solidFill>
              </a:rPr>
              <a:t>courses and she is very upset.</a:t>
            </a:r>
            <a:endParaRPr lang="en-US" sz="2400"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13</a:t>
            </a:fld>
            <a:endParaRPr lang="en-US"/>
          </a:p>
        </p:txBody>
      </p:sp>
    </p:spTree>
    <p:extLst>
      <p:ext uri="{BB962C8B-B14F-4D97-AF65-F5344CB8AC3E}">
        <p14:creationId xmlns:p14="http://schemas.microsoft.com/office/powerpoint/2010/main" val="3366847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solidFill>
                  <a:schemeClr val="tx2">
                    <a:tint val="100000"/>
                    <a:shade val="90000"/>
                    <a:satMod val="250000"/>
                    <a:alpha val="100000"/>
                  </a:schemeClr>
                </a:solidFill>
              </a:rPr>
              <a:t>The </a:t>
            </a:r>
            <a:r>
              <a:rPr lang="en-US" i="1" dirty="0">
                <a:solidFill>
                  <a:schemeClr val="tx2">
                    <a:tint val="100000"/>
                    <a:shade val="90000"/>
                    <a:satMod val="250000"/>
                    <a:alpha val="100000"/>
                  </a:schemeClr>
                </a:solidFill>
              </a:rPr>
              <a:t>Music department faculty are persuaded to offer an AAT in Music. The new program is vetted at the senate, the curriculum committee, and at the administrative level. After one year, the faculty realize they can't support the program because they lack sufficient resources in terms of practice space, instruments, and faculty load. To everyone’s surprise, when the </a:t>
            </a:r>
            <a:r>
              <a:rPr lang="en-US" i="1" dirty="0" smtClean="0">
                <a:solidFill>
                  <a:schemeClr val="tx2">
                    <a:tint val="100000"/>
                    <a:shade val="90000"/>
                    <a:satMod val="250000"/>
                    <a:alpha val="100000"/>
                  </a:schemeClr>
                </a:solidFill>
              </a:rPr>
              <a:t>discontinuance </a:t>
            </a:r>
            <a:r>
              <a:rPr lang="en-US" i="1" dirty="0">
                <a:solidFill>
                  <a:schemeClr val="tx2">
                    <a:tint val="100000"/>
                    <a:shade val="90000"/>
                    <a:satMod val="250000"/>
                    <a:alpha val="100000"/>
                  </a:schemeClr>
                </a:solidFill>
              </a:rPr>
              <a:t>process was started it was discovered that over 100 students had enrolled in the major.</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14</a:t>
            </a:fld>
            <a:endParaRPr lang="en-US"/>
          </a:p>
        </p:txBody>
      </p:sp>
    </p:spTree>
    <p:extLst>
      <p:ext uri="{BB962C8B-B14F-4D97-AF65-F5344CB8AC3E}">
        <p14:creationId xmlns:p14="http://schemas.microsoft.com/office/powerpoint/2010/main" val="3510933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 </a:t>
            </a:r>
          </a:p>
        </p:txBody>
      </p:sp>
      <p:sp>
        <p:nvSpPr>
          <p:cNvPr id="3" name="Content Placeholder 2"/>
          <p:cNvSpPr>
            <a:spLocks noGrp="1"/>
          </p:cNvSpPr>
          <p:nvPr>
            <p:ph idx="1"/>
          </p:nvPr>
        </p:nvSpPr>
        <p:spPr/>
        <p:txBody>
          <a:bodyPr>
            <a:normAutofit fontScale="92500" lnSpcReduction="20000"/>
          </a:bodyPr>
          <a:lstStyle/>
          <a:p>
            <a:pPr marL="0" indent="0">
              <a:buNone/>
            </a:pPr>
            <a:r>
              <a:rPr lang="en-US" i="1" dirty="0" smtClean="0">
                <a:solidFill>
                  <a:schemeClr val="tx2">
                    <a:tint val="100000"/>
                    <a:shade val="90000"/>
                    <a:satMod val="250000"/>
                    <a:alpha val="100000"/>
                  </a:schemeClr>
                </a:solidFill>
              </a:rPr>
              <a:t>The Police Academy has </a:t>
            </a:r>
            <a:r>
              <a:rPr lang="en-US" i="1" dirty="0">
                <a:solidFill>
                  <a:schemeClr val="tx2">
                    <a:tint val="100000"/>
                    <a:shade val="90000"/>
                    <a:satMod val="250000"/>
                    <a:alpha val="100000"/>
                  </a:schemeClr>
                </a:solidFill>
              </a:rPr>
              <a:t>not updated its courses or programs in well over a decade. This is a politically powerful department, with faculty serving in positions of union and faculty leadership and also holding positions on local and state police academy advisory boards. Attempts on the part of the faculty leadership in curriculum and the senate to reason, persuade, cajole and, finally, beg the department faculty to take action to bring their program into compliance have so far been unsuccessful.</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15</a:t>
            </a:fld>
            <a:endParaRPr lang="en-US"/>
          </a:p>
        </p:txBody>
      </p:sp>
    </p:spTree>
    <p:extLst>
      <p:ext uri="{BB962C8B-B14F-4D97-AF65-F5344CB8AC3E}">
        <p14:creationId xmlns:p14="http://schemas.microsoft.com/office/powerpoint/2010/main" val="3757138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i="1" dirty="0" smtClean="0">
                <a:solidFill>
                  <a:schemeClr val="tx2">
                    <a:tint val="100000"/>
                    <a:shade val="90000"/>
                    <a:satMod val="250000"/>
                    <a:alpha val="100000"/>
                  </a:schemeClr>
                </a:solidFill>
              </a:rPr>
              <a:t>The </a:t>
            </a:r>
            <a:r>
              <a:rPr lang="en-US" i="1" dirty="0">
                <a:solidFill>
                  <a:schemeClr val="tx2">
                    <a:tint val="100000"/>
                    <a:shade val="90000"/>
                    <a:satMod val="250000"/>
                    <a:alpha val="100000"/>
                  </a:schemeClr>
                </a:solidFill>
              </a:rPr>
              <a:t>college curriculum approval process has no provision for administrative review or input early in the curriculum process. This has caused problems with programs moving ahead without sufficient resources to support them, as well as CTE programs not obtaining BACC approval in a timely manner because the area dean was unaware of them. When the curriculum chair and VPI approached the curriculum committee and the senate with a plan to include administrative review early in the process, the faculty unanimously rejected the proposal on the grounds that any administrative oversight was outside the purview of administration and would diminish the faculty voice in curricular matters.</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16</a:t>
            </a:fld>
            <a:endParaRPr lang="en-US"/>
          </a:p>
        </p:txBody>
      </p:sp>
    </p:spTree>
    <p:extLst>
      <p:ext uri="{BB962C8B-B14F-4D97-AF65-F5344CB8AC3E}">
        <p14:creationId xmlns:p14="http://schemas.microsoft.com/office/powerpoint/2010/main" val="1610736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a:t>
            </a:r>
            <a:endParaRPr lang="en-US" dirty="0"/>
          </a:p>
        </p:txBody>
      </p:sp>
      <p:sp>
        <p:nvSpPr>
          <p:cNvPr id="3" name="Content Placeholder 2"/>
          <p:cNvSpPr>
            <a:spLocks noGrp="1"/>
          </p:cNvSpPr>
          <p:nvPr>
            <p:ph idx="1"/>
          </p:nvPr>
        </p:nvSpPr>
        <p:spPr/>
        <p:txBody>
          <a:bodyPr>
            <a:normAutofit fontScale="92500" lnSpcReduction="20000"/>
          </a:bodyPr>
          <a:lstStyle/>
          <a:p>
            <a:r>
              <a:rPr lang="en-US" dirty="0"/>
              <a:t>Faculty in a STEM department want to add a one unit problem solving course as a </a:t>
            </a:r>
            <a:r>
              <a:rPr lang="en-US" dirty="0" err="1"/>
              <a:t>corequisite</a:t>
            </a:r>
            <a:r>
              <a:rPr lang="en-US" dirty="0"/>
              <a:t> to an introductory course citing poor student preparation and therefore low student success rates.  Counseling faculty note that adding the </a:t>
            </a:r>
            <a:r>
              <a:rPr lang="en-US" dirty="0" err="1"/>
              <a:t>corequisite</a:t>
            </a:r>
            <a:r>
              <a:rPr lang="en-US" dirty="0"/>
              <a:t> could delay student transfer, and transfer institutions do not require such a </a:t>
            </a:r>
            <a:r>
              <a:rPr lang="en-US" dirty="0" err="1"/>
              <a:t>corequisite</a:t>
            </a:r>
            <a:r>
              <a:rPr lang="en-US" dirty="0"/>
              <a:t>.  The discipline faculty insist that two-year college students are not the same demographic as those who are at a four-year college.</a:t>
            </a:r>
          </a:p>
          <a:p>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17</a:t>
            </a:fld>
            <a:endParaRPr lang="en-US"/>
          </a:p>
        </p:txBody>
      </p:sp>
    </p:spTree>
    <p:extLst>
      <p:ext uri="{BB962C8B-B14F-4D97-AF65-F5344CB8AC3E}">
        <p14:creationId xmlns:p14="http://schemas.microsoft.com/office/powerpoint/2010/main" val="832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lvl="0" indent="0">
              <a:buNone/>
            </a:pPr>
            <a:r>
              <a:rPr lang="en-US" dirty="0" smtClean="0"/>
              <a:t>How </a:t>
            </a:r>
            <a:r>
              <a:rPr lang="en-US" dirty="0"/>
              <a:t>is approval authority distributed between curriculum committee, senate, and other approval groups</a:t>
            </a:r>
            <a:r>
              <a:rPr lang="en-US" dirty="0" smtClean="0"/>
              <a:t>?</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2</a:t>
            </a:fld>
            <a:endParaRPr lang="en-US"/>
          </a:p>
        </p:txBody>
      </p:sp>
    </p:spTree>
    <p:extLst>
      <p:ext uri="{BB962C8B-B14F-4D97-AF65-F5344CB8AC3E}">
        <p14:creationId xmlns:p14="http://schemas.microsoft.com/office/powerpoint/2010/main" val="3965172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lvl="0" indent="0">
              <a:buNone/>
            </a:pPr>
            <a:r>
              <a:rPr lang="en-US" dirty="0" smtClean="0"/>
              <a:t>How </a:t>
            </a:r>
            <a:r>
              <a:rPr lang="en-US" dirty="0"/>
              <a:t>are the duties of the committee distributed between the chair, other committee members (especially technical reviewers), and administrators</a:t>
            </a:r>
            <a:r>
              <a:rPr lang="en-US" dirty="0" smtClean="0"/>
              <a:t>?</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3</a:t>
            </a:fld>
            <a:endParaRPr lang="en-US"/>
          </a:p>
        </p:txBody>
      </p:sp>
    </p:spTree>
    <p:extLst>
      <p:ext uri="{BB962C8B-B14F-4D97-AF65-F5344CB8AC3E}">
        <p14:creationId xmlns:p14="http://schemas.microsoft.com/office/powerpoint/2010/main" val="2687664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indent="0">
              <a:buNone/>
            </a:pPr>
            <a:r>
              <a:rPr lang="en-US" dirty="0"/>
              <a:t> </a:t>
            </a:r>
            <a:r>
              <a:rPr lang="en-US" dirty="0" smtClean="0"/>
              <a:t>How </a:t>
            </a:r>
            <a:r>
              <a:rPr lang="en-US" dirty="0"/>
              <a:t>are disagreements among content experts dealt with</a:t>
            </a:r>
            <a:r>
              <a:rPr lang="en-US" dirty="0" smtClean="0"/>
              <a:t>?</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4</a:t>
            </a:fld>
            <a:endParaRPr lang="en-US"/>
          </a:p>
        </p:txBody>
      </p:sp>
    </p:spTree>
    <p:extLst>
      <p:ext uri="{BB962C8B-B14F-4D97-AF65-F5344CB8AC3E}">
        <p14:creationId xmlns:p14="http://schemas.microsoft.com/office/powerpoint/2010/main" val="1544098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indent="0">
              <a:buNone/>
            </a:pPr>
            <a:r>
              <a:rPr lang="en-US" dirty="0" smtClean="0"/>
              <a:t>How </a:t>
            </a:r>
            <a:r>
              <a:rPr lang="en-US" dirty="0"/>
              <a:t>is the curriculum committee involved in processes not directly under its charge: accreditation, planning, student services</a:t>
            </a:r>
            <a:r>
              <a:rPr lang="en-US" dirty="0" smtClean="0"/>
              <a:t>?</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5</a:t>
            </a:fld>
            <a:endParaRPr lang="en-US"/>
          </a:p>
        </p:txBody>
      </p:sp>
    </p:spTree>
    <p:extLst>
      <p:ext uri="{BB962C8B-B14F-4D97-AF65-F5344CB8AC3E}">
        <p14:creationId xmlns:p14="http://schemas.microsoft.com/office/powerpoint/2010/main" val="322969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indent="0">
              <a:buNone/>
            </a:pPr>
            <a:r>
              <a:rPr lang="en-US" dirty="0" smtClean="0"/>
              <a:t>How </a:t>
            </a:r>
            <a:r>
              <a:rPr lang="en-US" dirty="0"/>
              <a:t>does the committee insure that curriculum supports the college Mission and strategic plans</a:t>
            </a:r>
            <a:r>
              <a:rPr lang="en-US" dirty="0" smtClean="0"/>
              <a:t>?</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6</a:t>
            </a:fld>
            <a:endParaRPr lang="en-US"/>
          </a:p>
        </p:txBody>
      </p:sp>
    </p:spTree>
    <p:extLst>
      <p:ext uri="{BB962C8B-B14F-4D97-AF65-F5344CB8AC3E}">
        <p14:creationId xmlns:p14="http://schemas.microsoft.com/office/powerpoint/2010/main" val="123848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indent="0">
              <a:buNone/>
            </a:pPr>
            <a:r>
              <a:rPr lang="en-US" dirty="0" smtClean="0"/>
              <a:t>What </a:t>
            </a:r>
            <a:r>
              <a:rPr lang="en-US" dirty="0"/>
              <a:t>data sources maintain curriculum codes (TOP/SOC/CIP/SAM, etc.), and what infrastructure can be implemented to keep them aligned</a:t>
            </a:r>
            <a:r>
              <a:rPr lang="en-US" dirty="0" smtClean="0"/>
              <a:t>?</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7</a:t>
            </a:fld>
            <a:endParaRPr lang="en-US"/>
          </a:p>
        </p:txBody>
      </p:sp>
    </p:spTree>
    <p:extLst>
      <p:ext uri="{BB962C8B-B14F-4D97-AF65-F5344CB8AC3E}">
        <p14:creationId xmlns:p14="http://schemas.microsoft.com/office/powerpoint/2010/main" val="3414159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indent="0">
              <a:buNone/>
            </a:pPr>
            <a:r>
              <a:rPr lang="en-US" dirty="0" smtClean="0"/>
              <a:t>In </a:t>
            </a:r>
            <a:r>
              <a:rPr lang="en-US" dirty="0"/>
              <a:t>multiple-college districts, to what extent is curriculum shared between colleges? How does this effect the </a:t>
            </a:r>
            <a:r>
              <a:rPr lang="en-US" dirty="0" smtClean="0"/>
              <a:t>above?</a:t>
            </a:r>
          </a:p>
        </p:txBody>
      </p:sp>
      <p:sp>
        <p:nvSpPr>
          <p:cNvPr id="4" name="Slide Number Placeholder 3"/>
          <p:cNvSpPr>
            <a:spLocks noGrp="1"/>
          </p:cNvSpPr>
          <p:nvPr>
            <p:ph type="sldNum" sz="quarter" idx="12"/>
          </p:nvPr>
        </p:nvSpPr>
        <p:spPr/>
        <p:txBody>
          <a:bodyPr/>
          <a:lstStyle/>
          <a:p>
            <a:fld id="{BFEBEB0A-9E3D-4B14-9782-E2AE3DA60D96}" type="slidenum">
              <a:rPr lang="en-US" smtClean="0"/>
              <a:pPr/>
              <a:t>8</a:t>
            </a:fld>
            <a:endParaRPr lang="en-US"/>
          </a:p>
        </p:txBody>
      </p:sp>
    </p:spTree>
    <p:extLst>
      <p:ext uri="{BB962C8B-B14F-4D97-AF65-F5344CB8AC3E}">
        <p14:creationId xmlns:p14="http://schemas.microsoft.com/office/powerpoint/2010/main" val="286323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Q&amp;A for “Newish” Curriculum Chairs and </a:t>
            </a:r>
            <a:r>
              <a:rPr lang="en-US" sz="2000" b="1" dirty="0" smtClean="0"/>
              <a:t>Administrators</a:t>
            </a:r>
            <a:r>
              <a:rPr lang="en-US" sz="3200" dirty="0"/>
              <a:t/>
            </a:r>
            <a:br>
              <a:rPr lang="en-US" sz="3200" dirty="0"/>
            </a:br>
            <a:r>
              <a:rPr lang="en-US" sz="1600" dirty="0"/>
              <a:t>Karen </a:t>
            </a:r>
            <a:r>
              <a:rPr lang="en-US" sz="1600" dirty="0" err="1"/>
              <a:t>Daar</a:t>
            </a:r>
            <a:r>
              <a:rPr lang="en-US" sz="1600" dirty="0"/>
              <a:t>, Vice President of Academic Affairs, LA Valley College</a:t>
            </a:r>
            <a:br>
              <a:rPr lang="en-US" sz="1600" dirty="0"/>
            </a:br>
            <a:r>
              <a:rPr lang="en-US" sz="1600" dirty="0"/>
              <a:t>Daniel Keller, Faculty member, LA Harbor </a:t>
            </a:r>
            <a:r>
              <a:rPr lang="en-US" sz="1600" dirty="0" smtClean="0"/>
              <a:t>College</a:t>
            </a:r>
            <a:endParaRPr lang="en-US" sz="1800" dirty="0"/>
          </a:p>
        </p:txBody>
      </p:sp>
      <p:sp>
        <p:nvSpPr>
          <p:cNvPr id="3" name="Content Placeholder 2"/>
          <p:cNvSpPr>
            <a:spLocks noGrp="1"/>
          </p:cNvSpPr>
          <p:nvPr>
            <p:ph idx="1"/>
          </p:nvPr>
        </p:nvSpPr>
        <p:spPr/>
        <p:txBody>
          <a:bodyPr>
            <a:normAutofit/>
          </a:bodyPr>
          <a:lstStyle/>
          <a:p>
            <a:pPr marL="0" indent="0">
              <a:buNone/>
            </a:pPr>
            <a:r>
              <a:rPr lang="en-US" dirty="0" smtClean="0"/>
              <a:t>How </a:t>
            </a:r>
            <a:r>
              <a:rPr lang="en-US" dirty="0"/>
              <a:t>can any of the above be streamlined</a:t>
            </a:r>
            <a:r>
              <a:rPr lang="en-US" dirty="0" smtClean="0"/>
              <a:t>?</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9</a:t>
            </a:fld>
            <a:endParaRPr lang="en-US"/>
          </a:p>
        </p:txBody>
      </p:sp>
    </p:spTree>
    <p:extLst>
      <p:ext uri="{BB962C8B-B14F-4D97-AF65-F5344CB8AC3E}">
        <p14:creationId xmlns:p14="http://schemas.microsoft.com/office/powerpoint/2010/main" val="3933976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1885</TotalTime>
  <Words>794</Words>
  <Application>Microsoft Office PowerPoint</Application>
  <PresentationFormat>On-screen Show (4:3)</PresentationFormat>
  <Paragraphs>61</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Rockwell</vt:lpstr>
      <vt:lpstr>Wingdings 2</vt:lpstr>
      <vt:lpstr>Foundry</vt:lpstr>
      <vt:lpstr>PowerPoint Presentation</vt:lpstr>
      <vt:lpstr>Q&amp;A for “Newish” Curriculum Chairs and Administrators Karen Daar, Vice President of Academic Affairs, LA Valley College Daniel Keller, Faculty member, LA Harbor College</vt:lpstr>
      <vt:lpstr>Q&amp;A for “Newish” Curriculum Chairs and Administrators Karen Daar, Vice President of Academic Affairs, LA Valley College Daniel Keller, Faculty member, LA Harbor College</vt:lpstr>
      <vt:lpstr>Q&amp;A for “Newish” Curriculum Chairs and Administrators Karen Daar, Vice President of Academic Affairs, LA Valley College Daniel Keller, Faculty member, LA Harbor College</vt:lpstr>
      <vt:lpstr>Q&amp;A for “Newish” Curriculum Chairs and Administrators Karen Daar, Vice President of Academic Affairs, LA Valley College Daniel Keller, Faculty member, LA Harbor College</vt:lpstr>
      <vt:lpstr>Q&amp;A for “Newish” Curriculum Chairs and Administrators Karen Daar, Vice President of Academic Affairs, LA Valley College Daniel Keller, Faculty member, LA Harbor College</vt:lpstr>
      <vt:lpstr>Q&amp;A for “Newish” Curriculum Chairs and Administrators Karen Daar, Vice President of Academic Affairs, LA Valley College Daniel Keller, Faculty member, LA Harbor College</vt:lpstr>
      <vt:lpstr>Q&amp;A for “Newish” Curriculum Chairs and Administrators Karen Daar, Vice President of Academic Affairs, LA Valley College Daniel Keller, Faculty member, LA Harbor College</vt:lpstr>
      <vt:lpstr>Q&amp;A for “Newish” Curriculum Chairs and Administrators Karen Daar, Vice President of Academic Affairs, LA Valley College Daniel Keller, Faculty member, LA Harbor College</vt:lpstr>
      <vt:lpstr>Q&amp;A for “Newish” Curriculum Chairs and Administrators Karen Daar, Vice President of Academic Affairs, LA Valley College Daniel Keller, Faculty member, LA Harbor College</vt:lpstr>
      <vt:lpstr>Q&amp;A for “Newish” Curriculum Chairs and Administrators Karen Daar, Vice President of Academic Affairs, LA Valley College Daniel Keller, Faculty member, LA Harbor College</vt:lpstr>
      <vt:lpstr>From the North: Q&amp;A for New(er) Curriculum Chairs and Administrators</vt:lpstr>
      <vt:lpstr>Scenario #1 (from a breakout at the 2015 Curriculum Institute)</vt:lpstr>
      <vt:lpstr>Scenario #2</vt:lpstr>
      <vt:lpstr>Scenario #3 </vt:lpstr>
      <vt:lpstr>Scenario #4</vt:lpstr>
      <vt:lpstr>Scenario #5</vt:lpstr>
    </vt:vector>
  </TitlesOfParts>
  <Company>Imperial Valley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Basics for Senate Presidents, Deans, CIOs</dc:title>
  <dc:creator>Michael Heumann</dc:creator>
  <cp:lastModifiedBy>Daniel Keller</cp:lastModifiedBy>
  <cp:revision>89</cp:revision>
  <cp:lastPrinted>2016-06-25T18:00:50Z</cp:lastPrinted>
  <dcterms:created xsi:type="dcterms:W3CDTF">2016-06-09T20:57:30Z</dcterms:created>
  <dcterms:modified xsi:type="dcterms:W3CDTF">2017-11-18T21:52:54Z</dcterms:modified>
</cp:coreProperties>
</file>