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60" r:id="rId2"/>
    <p:sldId id="261" r:id="rId3"/>
    <p:sldId id="262" r:id="rId4"/>
    <p:sldId id="269" r:id="rId5"/>
    <p:sldId id="264" r:id="rId6"/>
    <p:sldId id="267" r:id="rId7"/>
    <p:sldId id="263" r:id="rId8"/>
    <p:sldId id="268" r:id="rId9"/>
    <p:sldId id="270" r:id="rId10"/>
    <p:sldId id="271"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4D80-5044-4197-A8F8-6420768BC1E9}" v="3" dt="2020-10-30T15:01:42.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94760"/>
  </p:normalViewPr>
  <p:slideViewPr>
    <p:cSldViewPr snapToGrid="0" snapToObjects="1">
      <p:cViewPr varScale="1">
        <p:scale>
          <a:sx n="81" d="100"/>
          <a:sy n="81" d="100"/>
        </p:scale>
        <p:origin x="557" y="19"/>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11/4/2020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326400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69900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links</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34025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It is by reviewing the course outline that the various instructors, both full- and part-time, may </a:t>
            </a:r>
            <a:r>
              <a:rPr lang="en-US" b="1" dirty="0"/>
              <a:t>clearly identify the standards and content of the course they are to teach</a:t>
            </a:r>
            <a:r>
              <a:rPr lang="en-US" dirty="0"/>
              <a:t>.  In addition, the course outline plays a critical role in the on-going process of program review by which a college seeks to keep its curriculum relevant and to allocate its resources sufficiently to maintain its programs.</a:t>
            </a:r>
          </a:p>
          <a:p>
            <a:r>
              <a:rPr lang="en-US" dirty="0"/>
              <a:t>Although the outline is not intended to dictate instructional methods and materials, it </a:t>
            </a:r>
            <a:r>
              <a:rPr lang="en-US" b="1" dirty="0"/>
              <a:t>should delineate an agreed upon set of learning objectives which are central to the course in that they (1) determine the desired student learning outcomes of the course and (2) establish a basis for evaluating and assessing student performance. </a:t>
            </a:r>
            <a:r>
              <a:rPr lang="en-US" dirty="0"/>
              <a:t>The Course Outline of Record is used for all courses.</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3954790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322837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John-Equity gaps exist!</a:t>
            </a:r>
          </a:p>
          <a:p>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122924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John- If we want to improve faculty diversity, the curriculum we are required to teach needs to be relevant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solidFill>
                  <a:schemeClr val="dk1"/>
                </a:solidFill>
              </a:rPr>
              <a:t>discuss the impact the elements of the COR have on providing diversity and equity in the classroom, as we seek to provide rich, robust, and culturally-responsive curricula to meet the needs of our diverse student populations</a:t>
            </a:r>
            <a:endParaRPr lang="en-US" dirty="0"/>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222813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Student needs/ success</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13847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421366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238496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Footer Placeholder 3"/>
          <p:cNvSpPr>
            <a:spLocks noGrp="1"/>
          </p:cNvSpPr>
          <p:nvPr>
            <p:ph type="ftr" sz="quarter" idx="4"/>
          </p:nvPr>
        </p:nvSpPr>
        <p:spPr/>
        <p:txBody>
          <a:bodyPr/>
          <a:lstStyle/>
          <a:p>
            <a:r>
              <a:rPr lang="en-US"/>
              <a:t>ASCCC Academic Academy 2020</a:t>
            </a:r>
          </a:p>
        </p:txBody>
      </p:sp>
      <p:sp>
        <p:nvSpPr>
          <p:cNvPr id="5" name="Slide Number Placeholder 4"/>
          <p:cNvSpPr>
            <a:spLocks noGrp="1"/>
          </p:cNvSpPr>
          <p:nvPr>
            <p:ph type="sldNum" sz="quarter" idx="5"/>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177376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dirty="0"/>
              <a:t>ASCCC Academic Academy 2020</a:t>
            </a:r>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a:srcRect l="22088" t="18379" r="12913" b="15201"/>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Academic Academy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Academic Academy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amboard.google.com/d/1f6QO78tMLUnI6WdM1sWiXt-aY9UY9qBEQN7ZRRaQ_pE/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papers/curriculum-committee-role-structure-duties-and-standards-good-practice" TargetMode="External"/><Relationship Id="rId7" Type="http://schemas.openxmlformats.org/officeDocument/2006/relationships/hyperlink" Target="https://www.cccco.edu/-/media/CCCCO-Website/Reports/CCCCO_Report_Program_Course_Approval-web-102819.ashx?la=en&amp;hash=8E54C44CB97423B024D18C7AB13C456F91FB03E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guides.library.pdx.edu/c.php?g=527355&amp;p=3605354" TargetMode="External"/><Relationship Id="rId5" Type="http://schemas.openxmlformats.org/officeDocument/2006/relationships/hyperlink" Target="https://www.asccc.org/sites/default/files/COR.pdf" TargetMode="External"/><Relationship Id="rId4" Type="http://schemas.openxmlformats.org/officeDocument/2006/relationships/hyperlink" Target="https://www.asccc.org/asccc-strategic-pla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papers/course-outline-record-curriculum-reference-guide-revisite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ucop.edu/transfer-articulation/transferable-course-agreements/tca-policy/regulations-by-subject-area.html" TargetMode="External"/><Relationship Id="rId3" Type="http://schemas.openxmlformats.org/officeDocument/2006/relationships/hyperlink" Target="https://govt.westlaw.com/calregs/Document/I02E2C60D166D4806B63BA4AF82F76323?viewType=FullText&amp;originationContext=documenttoc&amp;transitionType=CategoryPageItem&amp;contextData=(sc.Default)" TargetMode="External"/><Relationship Id="rId7" Type="http://schemas.openxmlformats.org/officeDocument/2006/relationships/hyperlink" Target="https://www.calstate.edu/App/GEAC/documents/GE-Reviewers-Guiding-Notes.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c-id.net/" TargetMode="External"/><Relationship Id="rId5" Type="http://schemas.openxmlformats.org/officeDocument/2006/relationships/hyperlink" Target="https://accjc.org/eligibility-requirements-standards-policies/" TargetMode="External"/><Relationship Id="rId4" Type="http://schemas.openxmlformats.org/officeDocument/2006/relationships/hyperlink" Target="https://www.cccco.edu/-/media/CCCCO-Website/Reports/CCCCO_Report_Program_Course_Approval-web-102819.ashx?la=en&amp;hash=8E54C44CB97423B024D18C7AB13C456F91FB03E3"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a:xfrm>
            <a:off x="329938" y="5111646"/>
            <a:ext cx="11491274" cy="1573967"/>
          </a:xfrm>
        </p:spPr>
        <p:txBody>
          <a:bodyPr>
            <a:normAutofit/>
          </a:bodyPr>
          <a:lstStyle/>
          <a:p>
            <a:r>
              <a:rPr lang="en-US" sz="4000" b="1" dirty="0">
                <a:effectLst/>
                <a:latin typeface="Calibri" panose="020F0502020204030204" pitchFamily="34" charset="0"/>
                <a:ea typeface="Calibri" panose="020F0502020204030204" pitchFamily="34" charset="0"/>
              </a:rPr>
              <a:t>How Can Equity Be Considered in </a:t>
            </a:r>
            <a:br>
              <a:rPr lang="en-US" sz="4000" b="1" dirty="0">
                <a:effectLst/>
                <a:latin typeface="Calibri" panose="020F0502020204030204" pitchFamily="34" charset="0"/>
                <a:ea typeface="Calibri" panose="020F0502020204030204" pitchFamily="34" charset="0"/>
              </a:rPr>
            </a:br>
            <a:r>
              <a:rPr lang="en-US" sz="4000" b="1" dirty="0">
                <a:effectLst/>
                <a:latin typeface="Calibri" panose="020F0502020204030204" pitchFamily="34" charset="0"/>
                <a:ea typeface="Calibri" panose="020F0502020204030204" pitchFamily="34" charset="0"/>
              </a:rPr>
              <a:t>Course Outlines of Record (CORs)?</a:t>
            </a:r>
            <a:endParaRPr lang="en-US" sz="4000" dirty="0"/>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5DDA6D-C59F-4E87-A520-E404FE5AF498}"/>
              </a:ext>
            </a:extLst>
          </p:cNvPr>
          <p:cNvSpPr>
            <a:spLocks noGrp="1"/>
          </p:cNvSpPr>
          <p:nvPr>
            <p:ph type="title"/>
          </p:nvPr>
        </p:nvSpPr>
        <p:spPr>
          <a:xfrm>
            <a:off x="1277650" y="365125"/>
            <a:ext cx="10046043" cy="1325563"/>
          </a:xfrm>
        </p:spPr>
        <p:txBody>
          <a:bodyPr>
            <a:normAutofit/>
          </a:bodyPr>
          <a:lstStyle/>
          <a:p>
            <a:r>
              <a:rPr lang="en-US" sz="5400" dirty="0">
                <a:latin typeface="+mj-lt"/>
              </a:rPr>
              <a:t>ACTIVITY</a:t>
            </a:r>
          </a:p>
        </p:txBody>
      </p:sp>
      <p:sp>
        <p:nvSpPr>
          <p:cNvPr id="13" name="Content Placeholder 2">
            <a:extLst>
              <a:ext uri="{FF2B5EF4-FFF2-40B4-BE49-F238E27FC236}">
                <a16:creationId xmlns:a16="http://schemas.microsoft.com/office/drawing/2014/main" id="{138646DE-037F-4C02-9F5B-D5FCFBD1A9FD}"/>
              </a:ext>
            </a:extLst>
          </p:cNvPr>
          <p:cNvSpPr>
            <a:spLocks noGrp="1"/>
          </p:cNvSpPr>
          <p:nvPr>
            <p:ph sz="half" idx="2"/>
          </p:nvPr>
        </p:nvSpPr>
        <p:spPr>
          <a:xfrm>
            <a:off x="1112364" y="1798320"/>
            <a:ext cx="5087824" cy="4391343"/>
          </a:xfrm>
        </p:spPr>
        <p:txBody>
          <a:bodyPr/>
          <a:lstStyle/>
          <a:p>
            <a:endParaRPr lang="en-US" dirty="0"/>
          </a:p>
          <a:p>
            <a:endParaRPr lang="en-US" dirty="0"/>
          </a:p>
          <a:p>
            <a:r>
              <a:rPr lang="en-US" dirty="0">
                <a:hlinkClick r:id="rId3"/>
              </a:rPr>
              <a:t>Google Jam Board</a:t>
            </a:r>
            <a:endParaRPr lang="en-US" dirty="0"/>
          </a:p>
          <a:p>
            <a:endParaRPr lang="en-US" dirty="0"/>
          </a:p>
          <a:p>
            <a:endParaRPr lang="en-US" dirty="0"/>
          </a:p>
          <a:p>
            <a:r>
              <a:rPr lang="en-US" dirty="0"/>
              <a:t>https://jamboard.google.com/d/1f6QO78tMLUnI6WdM1sWiXt-aY9UY9qBEQN7ZRRaQ_pE/edit?usp=sharing</a:t>
            </a:r>
          </a:p>
          <a:p>
            <a:endParaRPr lang="en-US" dirty="0"/>
          </a:p>
          <a:p>
            <a:endParaRPr lang="en-US" dirty="0"/>
          </a:p>
        </p:txBody>
      </p:sp>
      <p:pic>
        <p:nvPicPr>
          <p:cNvPr id="6" name="Content Placeholder 9">
            <a:extLst>
              <a:ext uri="{FF2B5EF4-FFF2-40B4-BE49-F238E27FC236}">
                <a16:creationId xmlns:a16="http://schemas.microsoft.com/office/drawing/2014/main" id="{2E2C8063-3044-45DF-9A35-55E61B137A3F}"/>
              </a:ext>
            </a:extLst>
          </p:cNvPr>
          <p:cNvPicPr>
            <a:picLocks noChangeAspect="1"/>
          </p:cNvPicPr>
          <p:nvPr/>
        </p:nvPicPr>
        <p:blipFill>
          <a:blip r:embed="rId4"/>
          <a:stretch>
            <a:fillRect/>
          </a:stretch>
        </p:blipFill>
        <p:spPr>
          <a:xfrm>
            <a:off x="6388259" y="2113417"/>
            <a:ext cx="4948881" cy="3761149"/>
          </a:xfrm>
          <a:prstGeom prst="rect">
            <a:avLst/>
          </a:prstGeom>
          <a:noFill/>
        </p:spPr>
      </p:pic>
      <p:sp>
        <p:nvSpPr>
          <p:cNvPr id="4" name="Slide Number Placeholder 3">
            <a:extLst>
              <a:ext uri="{FF2B5EF4-FFF2-40B4-BE49-F238E27FC236}">
                <a16:creationId xmlns:a16="http://schemas.microsoft.com/office/drawing/2014/main" id="{6D71B312-3366-4193-BF2E-645B4D8E4512}"/>
              </a:ext>
            </a:extLst>
          </p:cNvPr>
          <p:cNvSpPr>
            <a:spLocks noGrp="1"/>
          </p:cNvSpPr>
          <p:nvPr>
            <p:ph type="sldNum" sz="quarter" idx="11"/>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10</a:t>
            </a:fld>
            <a:endParaRPr lang="en-US"/>
          </a:p>
        </p:txBody>
      </p:sp>
    </p:spTree>
    <p:extLst>
      <p:ext uri="{BB962C8B-B14F-4D97-AF65-F5344CB8AC3E}">
        <p14:creationId xmlns:p14="http://schemas.microsoft.com/office/powerpoint/2010/main" val="35061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1169-0926-46F6-8EC9-B95E7C9F1209}"/>
              </a:ext>
            </a:extLst>
          </p:cNvPr>
          <p:cNvSpPr>
            <a:spLocks noGrp="1"/>
          </p:cNvSpPr>
          <p:nvPr>
            <p:ph type="title"/>
          </p:nvPr>
        </p:nvSpPr>
        <p:spPr>
          <a:xfrm>
            <a:off x="1277650" y="365125"/>
            <a:ext cx="10046043" cy="1325563"/>
          </a:xfrm>
        </p:spPr>
        <p:txBody>
          <a:bodyPr anchor="b">
            <a:normAutofit/>
          </a:bodyPr>
          <a:lstStyle/>
          <a:p>
            <a:r>
              <a:rPr lang="en-US" sz="4800" dirty="0">
                <a:solidFill>
                  <a:srgbClr val="FF0000"/>
                </a:solidFill>
                <a:latin typeface="+mj-lt"/>
              </a:rPr>
              <a:t>QUESTIONS… and ANSWERS?</a:t>
            </a:r>
          </a:p>
        </p:txBody>
      </p:sp>
      <p:pic>
        <p:nvPicPr>
          <p:cNvPr id="12" name="Picture 11">
            <a:extLst>
              <a:ext uri="{FF2B5EF4-FFF2-40B4-BE49-F238E27FC236}">
                <a16:creationId xmlns:a16="http://schemas.microsoft.com/office/drawing/2014/main" id="{672C04E1-439C-4DD8-956D-F48B2072DC3F}"/>
              </a:ext>
            </a:extLst>
          </p:cNvPr>
          <p:cNvPicPr>
            <a:picLocks noChangeAspect="1"/>
          </p:cNvPicPr>
          <p:nvPr/>
        </p:nvPicPr>
        <p:blipFill rotWithShape="1">
          <a:blip r:embed="rId3"/>
          <a:srcRect t="21573" b="6395"/>
          <a:stretch/>
        </p:blipFill>
        <p:spPr>
          <a:xfrm>
            <a:off x="1277650" y="1798320"/>
            <a:ext cx="10058400" cy="4419600"/>
          </a:xfrm>
          <a:prstGeom prst="rect">
            <a:avLst/>
          </a:prstGeom>
          <a:noFill/>
        </p:spPr>
      </p:pic>
      <p:sp>
        <p:nvSpPr>
          <p:cNvPr id="5" name="Slide Number Placeholder 4">
            <a:extLst>
              <a:ext uri="{FF2B5EF4-FFF2-40B4-BE49-F238E27FC236}">
                <a16:creationId xmlns:a16="http://schemas.microsoft.com/office/drawing/2014/main" id="{7598224A-D3E9-4A4D-8B56-8724D097706D}"/>
              </a:ext>
            </a:extLst>
          </p:cNvPr>
          <p:cNvSpPr>
            <a:spLocks noGrp="1"/>
          </p:cNvSpPr>
          <p:nvPr>
            <p:ph type="sldNum" sz="quarter" idx="11"/>
          </p:nvPr>
        </p:nvSpPr>
        <p:spPr>
          <a:xfrm>
            <a:off x="10438228" y="6356350"/>
            <a:ext cx="915572" cy="365125"/>
          </a:xfrm>
        </p:spPr>
        <p:txBody>
          <a:bodyPr anchor="ctr">
            <a:normAutofit/>
          </a:bodyPr>
          <a:lstStyle/>
          <a:p>
            <a:pPr>
              <a:spcAft>
                <a:spcPts val="600"/>
              </a:spcAft>
            </a:pPr>
            <a:fld id="{507A54D3-287C-3948-AA89-E53C9D689F15}" type="slidenum">
              <a:rPr lang="en-US" smtClean="0"/>
              <a:pPr>
                <a:spcAft>
                  <a:spcPts val="600"/>
                </a:spcAft>
              </a:pPr>
              <a:t>11</a:t>
            </a:fld>
            <a:endParaRPr lang="en-US"/>
          </a:p>
        </p:txBody>
      </p:sp>
      <p:sp>
        <p:nvSpPr>
          <p:cNvPr id="10" name="Footer Placeholder 4">
            <a:extLst>
              <a:ext uri="{FF2B5EF4-FFF2-40B4-BE49-F238E27FC236}">
                <a16:creationId xmlns:a16="http://schemas.microsoft.com/office/drawing/2014/main" id="{76242F20-581F-45BB-863F-FE15D6198938}"/>
              </a:ext>
            </a:extLst>
          </p:cNvPr>
          <p:cNvSpPr>
            <a:spLocks noGrp="1"/>
          </p:cNvSpPr>
          <p:nvPr>
            <p:ph type="ftr" sz="quarter" idx="12"/>
          </p:nvPr>
        </p:nvSpPr>
        <p:spPr>
          <a:xfrm>
            <a:off x="1675228" y="6356350"/>
            <a:ext cx="4114800" cy="365125"/>
          </a:xfrm>
        </p:spPr>
        <p:txBody>
          <a:bodyPr anchor="ctr">
            <a:normAutofit/>
          </a:bodyPr>
          <a:lstStyle/>
          <a:p>
            <a:pPr>
              <a:spcAft>
                <a:spcPts val="600"/>
              </a:spcAft>
            </a:pPr>
            <a:endParaRPr lang="en-US" dirty="0"/>
          </a:p>
        </p:txBody>
      </p:sp>
    </p:spTree>
    <p:extLst>
      <p:ext uri="{BB962C8B-B14F-4D97-AF65-F5344CB8AC3E}">
        <p14:creationId xmlns:p14="http://schemas.microsoft.com/office/powerpoint/2010/main" val="135714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E4AE-6775-4FA8-BA75-7CA10922F7C8}"/>
              </a:ext>
            </a:extLst>
          </p:cNvPr>
          <p:cNvSpPr>
            <a:spLocks noGrp="1"/>
          </p:cNvSpPr>
          <p:nvPr>
            <p:ph type="title"/>
          </p:nvPr>
        </p:nvSpPr>
        <p:spPr>
          <a:xfrm>
            <a:off x="1277650" y="365125"/>
            <a:ext cx="10046043" cy="973481"/>
          </a:xfrm>
        </p:spPr>
        <p:txBody>
          <a:bodyPr>
            <a:normAutofit/>
          </a:bodyPr>
          <a:lstStyle/>
          <a:p>
            <a:r>
              <a:rPr lang="en-US" sz="4800" dirty="0">
                <a:solidFill>
                  <a:srgbClr val="FF0000"/>
                </a:solidFill>
                <a:latin typeface="+mj-lt"/>
                <a:cs typeface="Calibri" panose="020F0502020204030204" pitchFamily="34" charset="0"/>
              </a:rPr>
              <a:t>RESOURCES</a:t>
            </a:r>
          </a:p>
        </p:txBody>
      </p:sp>
      <p:sp>
        <p:nvSpPr>
          <p:cNvPr id="3" name="Content Placeholder 2">
            <a:extLst>
              <a:ext uri="{FF2B5EF4-FFF2-40B4-BE49-F238E27FC236}">
                <a16:creationId xmlns:a16="http://schemas.microsoft.com/office/drawing/2014/main" id="{02C574CA-EC2F-44FB-8EEF-1D9C07D6D805}"/>
              </a:ext>
            </a:extLst>
          </p:cNvPr>
          <p:cNvSpPr>
            <a:spLocks noGrp="1"/>
          </p:cNvSpPr>
          <p:nvPr>
            <p:ph sz="half" idx="2"/>
          </p:nvPr>
        </p:nvSpPr>
        <p:spPr>
          <a:xfrm>
            <a:off x="1277650" y="1659118"/>
            <a:ext cx="5224749" cy="4833758"/>
          </a:xfrm>
        </p:spPr>
        <p:txBody>
          <a:bodyPr>
            <a:normAutofit/>
          </a:bodyPr>
          <a:lstStyle/>
          <a:p>
            <a:r>
              <a:rPr lang="en-US" dirty="0">
                <a:hlinkClick r:id="rId3"/>
              </a:rPr>
              <a:t>ASCCC</a:t>
            </a:r>
            <a:endParaRPr lang="en-US" dirty="0"/>
          </a:p>
          <a:p>
            <a:r>
              <a:rPr lang="en-US" dirty="0">
                <a:hlinkClick r:id="rId4"/>
              </a:rPr>
              <a:t>ASCCC Strategic Plan</a:t>
            </a:r>
            <a:endParaRPr lang="en-US" dirty="0"/>
          </a:p>
          <a:p>
            <a:r>
              <a:rPr lang="en-US" dirty="0">
                <a:hlinkClick r:id="rId5"/>
              </a:rPr>
              <a:t>The Course Outline of Record: A Curriculum Reference Guide Revisited </a:t>
            </a:r>
            <a:endParaRPr lang="en-US" dirty="0"/>
          </a:p>
          <a:p>
            <a:r>
              <a:rPr lang="en-US" dirty="0">
                <a:hlinkClick r:id="rId6"/>
              </a:rPr>
              <a:t>Culturally Responsive &amp; Inclusive Curriculum Resources: Creating Culturally Responsive Curriculum</a:t>
            </a:r>
            <a:endParaRPr lang="en-US" dirty="0"/>
          </a:p>
          <a:p>
            <a:r>
              <a:rPr lang="en-US" dirty="0">
                <a:hlinkClick r:id="rId7"/>
              </a:rPr>
              <a:t>Program and Course Approval Handbook (PCAH)</a:t>
            </a:r>
            <a:endParaRPr lang="en-US" dirty="0"/>
          </a:p>
        </p:txBody>
      </p:sp>
      <p:sp>
        <p:nvSpPr>
          <p:cNvPr id="4" name="Content Placeholder 3">
            <a:extLst>
              <a:ext uri="{FF2B5EF4-FFF2-40B4-BE49-F238E27FC236}">
                <a16:creationId xmlns:a16="http://schemas.microsoft.com/office/drawing/2014/main" id="{6132A350-8635-4101-AB58-FEA1DBCAB5AD}"/>
              </a:ext>
            </a:extLst>
          </p:cNvPr>
          <p:cNvSpPr>
            <a:spLocks noGrp="1"/>
          </p:cNvSpPr>
          <p:nvPr>
            <p:ph sz="quarter" idx="4"/>
          </p:nvPr>
        </p:nvSpPr>
        <p:spPr/>
        <p:txBody>
          <a:bodyPr/>
          <a:lstStyle/>
          <a:p>
            <a:pPr marL="0" indent="0" algn="ctr">
              <a:buNone/>
            </a:pPr>
            <a:r>
              <a:rPr lang="en-US" dirty="0"/>
              <a:t>Need more info?</a:t>
            </a:r>
          </a:p>
          <a:p>
            <a:pPr marL="0" indent="0">
              <a:buNone/>
            </a:pPr>
            <a:r>
              <a:rPr lang="en-US" dirty="0"/>
              <a:t>       CONTACT: info@asccc.org</a:t>
            </a:r>
          </a:p>
        </p:txBody>
      </p:sp>
      <p:sp>
        <p:nvSpPr>
          <p:cNvPr id="5" name="Slide Number Placeholder 4">
            <a:extLst>
              <a:ext uri="{FF2B5EF4-FFF2-40B4-BE49-F238E27FC236}">
                <a16:creationId xmlns:a16="http://schemas.microsoft.com/office/drawing/2014/main" id="{EC162168-771C-41BB-AB5A-0B47DC7A9612}"/>
              </a:ext>
            </a:extLst>
          </p:cNvPr>
          <p:cNvSpPr>
            <a:spLocks noGrp="1"/>
          </p:cNvSpPr>
          <p:nvPr>
            <p:ph type="sldNum" sz="quarter" idx="11"/>
          </p:nvPr>
        </p:nvSpPr>
        <p:spPr/>
        <p:txBody>
          <a:bodyPr/>
          <a:lstStyle/>
          <a:p>
            <a:fld id="{507A54D3-287C-3948-AA89-E53C9D689F15}" type="slidenum">
              <a:rPr lang="en-US" smtClean="0"/>
              <a:pPr/>
              <a:t>12</a:t>
            </a:fld>
            <a:endParaRPr lang="en-US" dirty="0"/>
          </a:p>
        </p:txBody>
      </p:sp>
    </p:spTree>
    <p:extLst>
      <p:ext uri="{BB962C8B-B14F-4D97-AF65-F5344CB8AC3E}">
        <p14:creationId xmlns:p14="http://schemas.microsoft.com/office/powerpoint/2010/main" val="18615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310D5C-E205-4C80-BC5D-FCDD9DBA07F7}"/>
              </a:ext>
            </a:extLst>
          </p:cNvPr>
          <p:cNvSpPr>
            <a:spLocks noGrp="1"/>
          </p:cNvSpPr>
          <p:nvPr>
            <p:ph sz="quarter" idx="4"/>
          </p:nvPr>
        </p:nvSpPr>
        <p:spPr>
          <a:xfrm>
            <a:off x="2733773" y="3157980"/>
            <a:ext cx="7704455" cy="3365368"/>
          </a:xfrm>
        </p:spPr>
        <p:txBody>
          <a:bodyPr>
            <a:normAutofit/>
          </a:bodyPr>
          <a:lstStyle/>
          <a:p>
            <a:pPr marL="0" indent="0" algn="ctr">
              <a:buNone/>
            </a:pPr>
            <a:r>
              <a:rPr lang="en-US" sz="2000" dirty="0">
                <a:solidFill>
                  <a:srgbClr val="000000"/>
                </a:solidFill>
                <a:effectLst/>
                <a:latin typeface="Calibri" panose="020F0502020204030204" pitchFamily="34" charset="0"/>
                <a:ea typeface="Calibri" panose="020F0502020204030204" pitchFamily="34" charset="0"/>
              </a:rPr>
              <a:t>"The course outline of record (</a:t>
            </a:r>
            <a:r>
              <a:rPr lang="en-US" sz="2000" dirty="0" err="1">
                <a:solidFill>
                  <a:srgbClr val="000000"/>
                </a:solidFill>
                <a:effectLst/>
                <a:latin typeface="Calibri" panose="020F0502020204030204" pitchFamily="34" charset="0"/>
                <a:ea typeface="Calibri" panose="020F0502020204030204" pitchFamily="34" charset="0"/>
              </a:rPr>
              <a:t>CoR</a:t>
            </a:r>
            <a:r>
              <a:rPr lang="en-US" sz="2000" dirty="0">
                <a:solidFill>
                  <a:srgbClr val="000000"/>
                </a:solidFill>
                <a:effectLst/>
                <a:latin typeface="Calibri" panose="020F0502020204030204" pitchFamily="34" charset="0"/>
                <a:ea typeface="Calibri" panose="020F0502020204030204" pitchFamily="34" charset="0"/>
              </a:rPr>
              <a:t>) is a document with defined legal standing that plays a critical role in the curriculum of the California community colleges” and "has both internal and external influences that impact all aspects of its content.” So how do colleges reframe our lens around this critical aspect of course design as it relates to teaching strategies? This session is intended to provide and generate IDEAs around considerations for equity-driven Course Outlines of Record to meet the needs of diverse student populations.</a:t>
            </a:r>
            <a:endParaRPr lang="en-US" sz="2000" dirty="0">
              <a:effectLst/>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36A301A7-FF90-45E3-97D8-8CC2F20F2434}"/>
              </a:ext>
            </a:extLst>
          </p:cNvPr>
          <p:cNvSpPr>
            <a:spLocks noGrp="1"/>
          </p:cNvSpPr>
          <p:nvPr>
            <p:ph type="sldNum" sz="quarter" idx="11"/>
          </p:nvPr>
        </p:nvSpPr>
        <p:spPr/>
        <p:txBody>
          <a:bodyPr/>
          <a:lstStyle/>
          <a:p>
            <a:fld id="{507A54D3-287C-3948-AA89-E53C9D689F15}" type="slidenum">
              <a:rPr lang="en-US" smtClean="0"/>
              <a:pPr/>
              <a:t>2</a:t>
            </a:fld>
            <a:endParaRPr lang="en-US" dirty="0"/>
          </a:p>
        </p:txBody>
      </p:sp>
      <p:sp>
        <p:nvSpPr>
          <p:cNvPr id="3" name="Content Placeholder 2">
            <a:extLst>
              <a:ext uri="{FF2B5EF4-FFF2-40B4-BE49-F238E27FC236}">
                <a16:creationId xmlns:a16="http://schemas.microsoft.com/office/drawing/2014/main" id="{EFC61A41-5B52-4010-8870-95FC398AA659}"/>
              </a:ext>
            </a:extLst>
          </p:cNvPr>
          <p:cNvSpPr>
            <a:spLocks noGrp="1"/>
          </p:cNvSpPr>
          <p:nvPr>
            <p:ph sz="half" idx="2"/>
          </p:nvPr>
        </p:nvSpPr>
        <p:spPr>
          <a:xfrm>
            <a:off x="1277649" y="1778001"/>
            <a:ext cx="7922911" cy="1266857"/>
          </a:xfrm>
        </p:spPr>
        <p:txBody>
          <a:bodyPr>
            <a:normAutofit/>
          </a:bodyPr>
          <a:lstStyle/>
          <a:p>
            <a:pPr marL="0" marR="0">
              <a:lnSpc>
                <a:spcPct val="97000"/>
              </a:lnSpc>
              <a:spcBef>
                <a:spcPts val="0"/>
              </a:spcBef>
              <a:spcAft>
                <a:spcPts val="0"/>
              </a:spcAft>
            </a:pPr>
            <a:r>
              <a:rPr lang="en-US" sz="2000" dirty="0">
                <a:solidFill>
                  <a:srgbClr val="01050A"/>
                </a:solidFill>
                <a:effectLst/>
                <a:latin typeface="+mn-lt"/>
                <a:ea typeface="Calibri" panose="020F0502020204030204" pitchFamily="34" charset="0"/>
              </a:rPr>
              <a:t>Carrie Roberson, North Representative</a:t>
            </a:r>
          </a:p>
          <a:p>
            <a:pPr marL="0" marR="0">
              <a:lnSpc>
                <a:spcPct val="97000"/>
              </a:lnSpc>
              <a:spcBef>
                <a:spcPts val="0"/>
              </a:spcBef>
              <a:spcAft>
                <a:spcPts val="0"/>
              </a:spcAft>
            </a:pPr>
            <a:r>
              <a:rPr lang="en-US" sz="2000" dirty="0">
                <a:solidFill>
                  <a:srgbClr val="01050A"/>
                </a:solidFill>
                <a:latin typeface="+mn-lt"/>
                <a:ea typeface="Arial" panose="020B0604020202020204" pitchFamily="34" charset="0"/>
              </a:rPr>
              <a:t>John Stanskas, ASCCC Immediate Past President</a:t>
            </a:r>
          </a:p>
          <a:p>
            <a:pPr marL="0" marR="0">
              <a:lnSpc>
                <a:spcPct val="97000"/>
              </a:lnSpc>
              <a:spcBef>
                <a:spcPts val="0"/>
              </a:spcBef>
              <a:spcAft>
                <a:spcPts val="0"/>
              </a:spcAft>
            </a:pPr>
            <a:r>
              <a:rPr lang="en-US" sz="2000" dirty="0">
                <a:solidFill>
                  <a:srgbClr val="01050A"/>
                </a:solidFill>
                <a:effectLst/>
                <a:latin typeface="+mn-lt"/>
                <a:ea typeface="Arial" panose="020B0604020202020204" pitchFamily="34" charset="0"/>
              </a:rPr>
              <a:t>Eric Wada, ASCCC C-ID Director</a:t>
            </a:r>
            <a:endParaRPr lang="en-US" sz="2000" dirty="0">
              <a:effectLst/>
              <a:latin typeface="+mn-lt"/>
              <a:ea typeface="Arial" panose="020B0604020202020204" pitchFamily="34" charset="0"/>
            </a:endParaRPr>
          </a:p>
        </p:txBody>
      </p:sp>
      <p:sp>
        <p:nvSpPr>
          <p:cNvPr id="7" name="Rectangle 6">
            <a:extLst>
              <a:ext uri="{FF2B5EF4-FFF2-40B4-BE49-F238E27FC236}">
                <a16:creationId xmlns:a16="http://schemas.microsoft.com/office/drawing/2014/main" id="{70D4D824-44A9-4E9D-AAEA-915BE85E6D58}"/>
              </a:ext>
            </a:extLst>
          </p:cNvPr>
          <p:cNvSpPr/>
          <p:nvPr/>
        </p:nvSpPr>
        <p:spPr>
          <a:xfrm>
            <a:off x="1092200" y="668337"/>
            <a:ext cx="5107987"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PRESENTERS:</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6836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94F-4A7E-4EF8-98C4-C3E4AADA0E17}"/>
              </a:ext>
            </a:extLst>
          </p:cNvPr>
          <p:cNvSpPr>
            <a:spLocks noGrp="1"/>
          </p:cNvSpPr>
          <p:nvPr>
            <p:ph type="title"/>
          </p:nvPr>
        </p:nvSpPr>
        <p:spPr>
          <a:xfrm>
            <a:off x="1277650" y="365125"/>
            <a:ext cx="10046043" cy="1105455"/>
          </a:xfrm>
        </p:spPr>
        <p:txBody>
          <a:bodyPr>
            <a:noAutofit/>
          </a:bodyPr>
          <a:lstStyle/>
          <a:p>
            <a:r>
              <a:rPr lang="en-US" sz="4800" dirty="0">
                <a:solidFill>
                  <a:srgbClr val="FF0000"/>
                </a:solidFill>
                <a:latin typeface="Arial" panose="020B0604020202020204" pitchFamily="34" charset="0"/>
                <a:cs typeface="Arial" panose="020B0604020202020204" pitchFamily="34" charset="0"/>
              </a:rPr>
              <a:t>Core of the COR</a:t>
            </a:r>
          </a:p>
        </p:txBody>
      </p:sp>
      <p:sp>
        <p:nvSpPr>
          <p:cNvPr id="3" name="Content Placeholder 2">
            <a:extLst>
              <a:ext uri="{FF2B5EF4-FFF2-40B4-BE49-F238E27FC236}">
                <a16:creationId xmlns:a16="http://schemas.microsoft.com/office/drawing/2014/main" id="{7B7EEF98-22EB-49F2-8D55-3D2E9A424B54}"/>
              </a:ext>
            </a:extLst>
          </p:cNvPr>
          <p:cNvSpPr>
            <a:spLocks noGrp="1"/>
          </p:cNvSpPr>
          <p:nvPr>
            <p:ph sz="half" idx="2"/>
          </p:nvPr>
        </p:nvSpPr>
        <p:spPr>
          <a:xfrm>
            <a:off x="1277650" y="1798320"/>
            <a:ext cx="10076150" cy="4694555"/>
          </a:xfrm>
        </p:spPr>
        <p:txBody>
          <a:bodyPr>
            <a:normAutofit/>
          </a:bodyPr>
          <a:lstStyle/>
          <a:p>
            <a:pPr marL="0" indent="0" algn="ctr">
              <a:lnSpc>
                <a:spcPct val="100000"/>
              </a:lnSpc>
              <a:buClr>
                <a:schemeClr val="dk1"/>
              </a:buClr>
              <a:buSzPts val="1100"/>
              <a:buNone/>
            </a:pPr>
            <a:r>
              <a:rPr lang="en-US" dirty="0">
                <a:solidFill>
                  <a:schemeClr val="tx2"/>
                </a:solidFill>
              </a:rPr>
              <a:t>2017 ASCCC's 2017 paper </a:t>
            </a:r>
          </a:p>
          <a:p>
            <a:pPr marL="0" indent="0" algn="ctr">
              <a:lnSpc>
                <a:spcPct val="100000"/>
              </a:lnSpc>
              <a:buClr>
                <a:schemeClr val="dk1"/>
              </a:buClr>
              <a:buSzPts val="1100"/>
              <a:buNone/>
            </a:pPr>
            <a:r>
              <a:rPr lang="en-US" i="1" u="sng" dirty="0">
                <a:solidFill>
                  <a:schemeClr val="accent5"/>
                </a:solidFill>
                <a:hlinkClick r:id="rId3"/>
              </a:rPr>
              <a:t>The Course Outline of Record: A Curriculum Reference Guide Revisited</a:t>
            </a:r>
            <a:r>
              <a:rPr lang="en-US" i="1" dirty="0">
                <a:solidFill>
                  <a:schemeClr val="dk1"/>
                </a:solidFill>
              </a:rPr>
              <a:t>:</a:t>
            </a:r>
          </a:p>
          <a:p>
            <a:pPr marL="0" indent="0" algn="ctr">
              <a:lnSpc>
                <a:spcPct val="100000"/>
              </a:lnSpc>
              <a:buClr>
                <a:schemeClr val="dk1"/>
              </a:buClr>
              <a:buSzPts val="1100"/>
              <a:buNone/>
            </a:pPr>
            <a:endParaRPr lang="en-US" i="1" dirty="0">
              <a:solidFill>
                <a:schemeClr val="dk1"/>
              </a:solidFill>
            </a:endParaRPr>
          </a:p>
          <a:p>
            <a:pPr>
              <a:lnSpc>
                <a:spcPct val="100000"/>
              </a:lnSpc>
              <a:spcBef>
                <a:spcPts val="1333"/>
              </a:spcBef>
              <a:buClr>
                <a:schemeClr val="dk1"/>
              </a:buClr>
            </a:pPr>
            <a:r>
              <a:rPr lang="en-US" dirty="0">
                <a:solidFill>
                  <a:schemeClr val="tx2"/>
                </a:solidFill>
              </a:rPr>
              <a:t>"The course outline of record (COR) is a document with defined legal standing that plays a critical role in the curriculum of the California community colleges."</a:t>
            </a:r>
          </a:p>
          <a:p>
            <a:pPr>
              <a:lnSpc>
                <a:spcPct val="100000"/>
              </a:lnSpc>
              <a:buClr>
                <a:schemeClr val="dk1"/>
              </a:buClr>
            </a:pPr>
            <a:r>
              <a:rPr lang="en-US" dirty="0">
                <a:solidFill>
                  <a:schemeClr val="tx2"/>
                </a:solidFill>
              </a:rPr>
              <a:t>The COR "has both internal and external influences that impact all aspects of its content, from outcomes to teaching methodology, which, by extension, impact program development and program evaluation."</a:t>
            </a:r>
            <a:endParaRPr lang="en-US" dirty="0"/>
          </a:p>
        </p:txBody>
      </p:sp>
      <p:sp>
        <p:nvSpPr>
          <p:cNvPr id="5" name="Slide Number Placeholder 4">
            <a:extLst>
              <a:ext uri="{FF2B5EF4-FFF2-40B4-BE49-F238E27FC236}">
                <a16:creationId xmlns:a16="http://schemas.microsoft.com/office/drawing/2014/main" id="{5312D2E6-11FB-413A-8B05-0656293A528C}"/>
              </a:ext>
            </a:extLst>
          </p:cNvPr>
          <p:cNvSpPr>
            <a:spLocks noGrp="1"/>
          </p:cNvSpPr>
          <p:nvPr>
            <p:ph type="sldNum" sz="quarter" idx="11"/>
          </p:nvPr>
        </p:nvSpPr>
        <p:spPr/>
        <p:txBody>
          <a:bodyPr/>
          <a:lstStyle/>
          <a:p>
            <a:fld id="{507A54D3-287C-3948-AA89-E53C9D689F15}" type="slidenum">
              <a:rPr lang="en-US" smtClean="0"/>
              <a:pPr/>
              <a:t>3</a:t>
            </a:fld>
            <a:endParaRPr lang="en-US" dirty="0"/>
          </a:p>
        </p:txBody>
      </p:sp>
    </p:spTree>
    <p:extLst>
      <p:ext uri="{BB962C8B-B14F-4D97-AF65-F5344CB8AC3E}">
        <p14:creationId xmlns:p14="http://schemas.microsoft.com/office/powerpoint/2010/main" val="319638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BAA9-08DC-4D83-B4CA-43B749A008CC}"/>
              </a:ext>
            </a:extLst>
          </p:cNvPr>
          <p:cNvSpPr>
            <a:spLocks noGrp="1"/>
          </p:cNvSpPr>
          <p:nvPr>
            <p:ph type="title"/>
          </p:nvPr>
        </p:nvSpPr>
        <p:spPr>
          <a:xfrm>
            <a:off x="1277650" y="365126"/>
            <a:ext cx="10046043" cy="1096030"/>
          </a:xfrm>
        </p:spPr>
        <p:txBody>
          <a:bodyPr>
            <a:normAutofit/>
          </a:bodyPr>
          <a:lstStyle/>
          <a:p>
            <a:r>
              <a:rPr lang="en-US" sz="4800" dirty="0">
                <a:solidFill>
                  <a:srgbClr val="FF0000"/>
                </a:solidFill>
                <a:latin typeface="+mj-lt"/>
              </a:rPr>
              <a:t>BASIC COR</a:t>
            </a:r>
          </a:p>
        </p:txBody>
      </p:sp>
      <p:sp>
        <p:nvSpPr>
          <p:cNvPr id="3" name="Content Placeholder 2">
            <a:extLst>
              <a:ext uri="{FF2B5EF4-FFF2-40B4-BE49-F238E27FC236}">
                <a16:creationId xmlns:a16="http://schemas.microsoft.com/office/drawing/2014/main" id="{51260B09-105A-483B-87C8-5A76574B294D}"/>
              </a:ext>
            </a:extLst>
          </p:cNvPr>
          <p:cNvSpPr>
            <a:spLocks noGrp="1"/>
          </p:cNvSpPr>
          <p:nvPr>
            <p:ph sz="half" idx="2"/>
          </p:nvPr>
        </p:nvSpPr>
        <p:spPr/>
        <p:txBody>
          <a:bodyPr/>
          <a:lstStyle/>
          <a:p>
            <a:r>
              <a:rPr lang="en-US" sz="2800" dirty="0"/>
              <a:t>Title 5 </a:t>
            </a:r>
            <a:r>
              <a:rPr lang="en-US" sz="2800" u="sng" dirty="0">
                <a:solidFill>
                  <a:schemeClr val="accent5"/>
                </a:solidFill>
                <a:hlinkClick r:id="rId3"/>
              </a:rPr>
              <a:t>55002</a:t>
            </a:r>
            <a:endParaRPr lang="en-US" sz="2800" dirty="0"/>
          </a:p>
          <a:p>
            <a:r>
              <a:rPr lang="en-US" sz="2800" dirty="0"/>
              <a:t>Program and Course Approval Handbook (</a:t>
            </a:r>
            <a:r>
              <a:rPr lang="en-US" sz="2800" u="sng" dirty="0">
                <a:solidFill>
                  <a:schemeClr val="accent5"/>
                </a:solidFill>
                <a:hlinkClick r:id="rId4"/>
              </a:rPr>
              <a:t>PCAH</a:t>
            </a:r>
            <a:r>
              <a:rPr lang="en-US" sz="2800" dirty="0"/>
              <a:t>) 7th edition</a:t>
            </a:r>
          </a:p>
          <a:p>
            <a:r>
              <a:rPr lang="en-US" sz="2800" dirty="0"/>
              <a:t>ACCJC </a:t>
            </a:r>
            <a:r>
              <a:rPr lang="en-US" sz="2800" u="sng" dirty="0">
                <a:solidFill>
                  <a:schemeClr val="accent5"/>
                </a:solidFill>
                <a:hlinkClick r:id="rId5"/>
              </a:rPr>
              <a:t>Standards</a:t>
            </a:r>
            <a:endParaRPr lang="en-US" sz="2800" dirty="0"/>
          </a:p>
          <a:p>
            <a:r>
              <a:rPr lang="en-US" sz="2800" u="sng" dirty="0">
                <a:solidFill>
                  <a:schemeClr val="accent5"/>
                </a:solidFill>
                <a:hlinkClick r:id="rId6"/>
              </a:rPr>
              <a:t>C-ID</a:t>
            </a:r>
            <a:endParaRPr lang="en-US" sz="2800" dirty="0"/>
          </a:p>
          <a:p>
            <a:r>
              <a:rPr lang="en-US" sz="2800" dirty="0"/>
              <a:t>Transfer institutions</a:t>
            </a:r>
          </a:p>
          <a:p>
            <a:pPr lvl="1">
              <a:spcBef>
                <a:spcPts val="0"/>
              </a:spcBef>
            </a:pPr>
            <a:r>
              <a:rPr lang="en-US" sz="2800" dirty="0"/>
              <a:t>CSU </a:t>
            </a:r>
            <a:r>
              <a:rPr lang="en-US" sz="2800" u="sng" dirty="0">
                <a:solidFill>
                  <a:schemeClr val="accent5"/>
                </a:solidFill>
                <a:hlinkClick r:id="rId7"/>
              </a:rPr>
              <a:t>GE</a:t>
            </a:r>
            <a:r>
              <a:rPr lang="en-US" sz="2800" dirty="0"/>
              <a:t> Articulation</a:t>
            </a:r>
          </a:p>
          <a:p>
            <a:pPr lvl="1">
              <a:spcBef>
                <a:spcPts val="0"/>
              </a:spcBef>
            </a:pPr>
            <a:r>
              <a:rPr lang="en-US" sz="2800" u="sng" dirty="0">
                <a:solidFill>
                  <a:schemeClr val="accent5"/>
                </a:solidFill>
                <a:hlinkClick r:id="rId8"/>
              </a:rPr>
              <a:t>UC</a:t>
            </a:r>
            <a:r>
              <a:rPr lang="en-US" sz="2800" dirty="0"/>
              <a:t> Articulation</a:t>
            </a:r>
            <a:endParaRPr lang="en-US" dirty="0"/>
          </a:p>
        </p:txBody>
      </p:sp>
      <p:sp>
        <p:nvSpPr>
          <p:cNvPr id="5" name="Slide Number Placeholder 4">
            <a:extLst>
              <a:ext uri="{FF2B5EF4-FFF2-40B4-BE49-F238E27FC236}">
                <a16:creationId xmlns:a16="http://schemas.microsoft.com/office/drawing/2014/main" id="{D8711FFF-5289-4E6F-B91E-DF2B97D20EA6}"/>
              </a:ext>
            </a:extLst>
          </p:cNvPr>
          <p:cNvSpPr>
            <a:spLocks noGrp="1"/>
          </p:cNvSpPr>
          <p:nvPr>
            <p:ph type="sldNum" sz="quarter" idx="11"/>
          </p:nvPr>
        </p:nvSpPr>
        <p:spPr/>
        <p:txBody>
          <a:bodyPr/>
          <a:lstStyle/>
          <a:p>
            <a:fld id="{507A54D3-287C-3948-AA89-E53C9D689F15}" type="slidenum">
              <a:rPr lang="en-US" smtClean="0"/>
              <a:pPr/>
              <a:t>4</a:t>
            </a:fld>
            <a:endParaRPr lang="en-US" dirty="0"/>
          </a:p>
        </p:txBody>
      </p:sp>
      <p:pic>
        <p:nvPicPr>
          <p:cNvPr id="8" name="Content Placeholder 7">
            <a:extLst>
              <a:ext uri="{FF2B5EF4-FFF2-40B4-BE49-F238E27FC236}">
                <a16:creationId xmlns:a16="http://schemas.microsoft.com/office/drawing/2014/main" id="{4916211C-5865-4323-B9E3-626937F0E407}"/>
              </a:ext>
            </a:extLst>
          </p:cNvPr>
          <p:cNvPicPr>
            <a:picLocks noGrp="1" noChangeAspect="1"/>
          </p:cNvPicPr>
          <p:nvPr>
            <p:ph sz="quarter" idx="4"/>
          </p:nvPr>
        </p:nvPicPr>
        <p:blipFill>
          <a:blip r:embed="rId9"/>
          <a:stretch>
            <a:fillRect/>
          </a:stretch>
        </p:blipFill>
        <p:spPr>
          <a:xfrm>
            <a:off x="6453775" y="2174524"/>
            <a:ext cx="4990365" cy="2591151"/>
          </a:xfrm>
          <a:prstGeom prst="rect">
            <a:avLst/>
          </a:prstGeom>
        </p:spPr>
      </p:pic>
    </p:spTree>
    <p:extLst>
      <p:ext uri="{BB962C8B-B14F-4D97-AF65-F5344CB8AC3E}">
        <p14:creationId xmlns:p14="http://schemas.microsoft.com/office/powerpoint/2010/main" val="261746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660F-56BC-401D-B517-EF93D5945EB6}"/>
              </a:ext>
            </a:extLst>
          </p:cNvPr>
          <p:cNvSpPr>
            <a:spLocks noGrp="1"/>
          </p:cNvSpPr>
          <p:nvPr>
            <p:ph type="title"/>
          </p:nvPr>
        </p:nvSpPr>
        <p:spPr/>
        <p:txBody>
          <a:bodyPr>
            <a:normAutofit/>
          </a:bodyPr>
          <a:lstStyle/>
          <a:p>
            <a:r>
              <a:rPr lang="en-US" sz="4800" dirty="0">
                <a:solidFill>
                  <a:srgbClr val="FF0000"/>
                </a:solidFill>
                <a:latin typeface="+mj-lt"/>
              </a:rPr>
              <a:t>COR Connections</a:t>
            </a:r>
          </a:p>
        </p:txBody>
      </p:sp>
      <p:pic>
        <p:nvPicPr>
          <p:cNvPr id="7" name="Content Placeholder 6" descr="Colorful strings being woven togehter">
            <a:extLst>
              <a:ext uri="{FF2B5EF4-FFF2-40B4-BE49-F238E27FC236}">
                <a16:creationId xmlns:a16="http://schemas.microsoft.com/office/drawing/2014/main" id="{75BD1590-EF8A-4186-9E36-45A04CB6EBCD}"/>
              </a:ext>
            </a:extLst>
          </p:cNvPr>
          <p:cNvPicPr>
            <a:picLocks noGrp="1" noChangeAspect="1"/>
          </p:cNvPicPr>
          <p:nvPr>
            <p:ph sz="half" idx="2"/>
          </p:nvPr>
        </p:nvPicPr>
        <p:blipFill>
          <a:blip r:embed="rId3"/>
          <a:stretch>
            <a:fillRect/>
          </a:stretch>
        </p:blipFill>
        <p:spPr>
          <a:xfrm>
            <a:off x="1277938" y="2353605"/>
            <a:ext cx="4922837" cy="3281090"/>
          </a:xfrm>
        </p:spPr>
      </p:pic>
      <p:sp>
        <p:nvSpPr>
          <p:cNvPr id="4" name="Content Placeholder 3">
            <a:extLst>
              <a:ext uri="{FF2B5EF4-FFF2-40B4-BE49-F238E27FC236}">
                <a16:creationId xmlns:a16="http://schemas.microsoft.com/office/drawing/2014/main" id="{517008E6-C6BD-436B-8724-A09BBDF40C5F}"/>
              </a:ext>
            </a:extLst>
          </p:cNvPr>
          <p:cNvSpPr>
            <a:spLocks noGrp="1"/>
          </p:cNvSpPr>
          <p:nvPr>
            <p:ph sz="quarter" idx="4"/>
          </p:nvPr>
        </p:nvSpPr>
        <p:spPr/>
        <p:txBody>
          <a:bodyPr/>
          <a:lstStyle/>
          <a:p>
            <a:endParaRPr lang="en-US" sz="3200" dirty="0"/>
          </a:p>
          <a:p>
            <a:endParaRPr lang="en-US" sz="3200" dirty="0"/>
          </a:p>
          <a:p>
            <a:r>
              <a:rPr lang="en-US" sz="3200" dirty="0"/>
              <a:t>Vision for Success</a:t>
            </a:r>
          </a:p>
          <a:p>
            <a:r>
              <a:rPr lang="en-US" sz="3200" dirty="0"/>
              <a:t>Call to Action</a:t>
            </a:r>
          </a:p>
          <a:p>
            <a:r>
              <a:rPr lang="en-US" sz="3200" dirty="0"/>
              <a:t>Guided Pathways</a:t>
            </a:r>
          </a:p>
          <a:p>
            <a:pPr marL="0" indent="0">
              <a:buNone/>
            </a:pPr>
            <a:endParaRPr lang="en-US" dirty="0"/>
          </a:p>
        </p:txBody>
      </p:sp>
      <p:sp>
        <p:nvSpPr>
          <p:cNvPr id="5" name="Slide Number Placeholder 4">
            <a:extLst>
              <a:ext uri="{FF2B5EF4-FFF2-40B4-BE49-F238E27FC236}">
                <a16:creationId xmlns:a16="http://schemas.microsoft.com/office/drawing/2014/main" id="{B5847830-E8F7-4EFA-B9AC-549AA2BB5860}"/>
              </a:ext>
            </a:extLst>
          </p:cNvPr>
          <p:cNvSpPr>
            <a:spLocks noGrp="1"/>
          </p:cNvSpPr>
          <p:nvPr>
            <p:ph type="sldNum" sz="quarter" idx="11"/>
          </p:nvPr>
        </p:nvSpPr>
        <p:spPr/>
        <p:txBody>
          <a:bodyPr/>
          <a:lstStyle/>
          <a:p>
            <a:fld id="{507A54D3-287C-3948-AA89-E53C9D689F15}" type="slidenum">
              <a:rPr lang="en-US" smtClean="0"/>
              <a:pPr/>
              <a:t>5</a:t>
            </a:fld>
            <a:endParaRPr lang="en-US" dirty="0"/>
          </a:p>
        </p:txBody>
      </p:sp>
    </p:spTree>
    <p:extLst>
      <p:ext uri="{BB962C8B-B14F-4D97-AF65-F5344CB8AC3E}">
        <p14:creationId xmlns:p14="http://schemas.microsoft.com/office/powerpoint/2010/main" val="155730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953A-121C-4C0B-A7F3-5DAFC751AE59}"/>
              </a:ext>
            </a:extLst>
          </p:cNvPr>
          <p:cNvSpPr>
            <a:spLocks noGrp="1"/>
          </p:cNvSpPr>
          <p:nvPr>
            <p:ph type="title"/>
          </p:nvPr>
        </p:nvSpPr>
        <p:spPr/>
        <p:txBody>
          <a:bodyPr>
            <a:normAutofit/>
          </a:bodyPr>
          <a:lstStyle/>
          <a:p>
            <a:r>
              <a:rPr lang="en-US" sz="4800" dirty="0">
                <a:solidFill>
                  <a:srgbClr val="FF0000"/>
                </a:solidFill>
                <a:latin typeface="+mj-lt"/>
              </a:rPr>
              <a:t>COR Considerations</a:t>
            </a:r>
          </a:p>
        </p:txBody>
      </p:sp>
      <p:sp>
        <p:nvSpPr>
          <p:cNvPr id="3" name="Content Placeholder 2">
            <a:extLst>
              <a:ext uri="{FF2B5EF4-FFF2-40B4-BE49-F238E27FC236}">
                <a16:creationId xmlns:a16="http://schemas.microsoft.com/office/drawing/2014/main" id="{466EBAE6-C0ED-4A26-BFDC-BD2F4760AD75}"/>
              </a:ext>
            </a:extLst>
          </p:cNvPr>
          <p:cNvSpPr>
            <a:spLocks noGrp="1"/>
          </p:cNvSpPr>
          <p:nvPr>
            <p:ph sz="half" idx="2"/>
          </p:nvPr>
        </p:nvSpPr>
        <p:spPr>
          <a:xfrm>
            <a:off x="1277650" y="1960775"/>
            <a:ext cx="4922537" cy="4228888"/>
          </a:xfrm>
        </p:spPr>
        <p:txBody>
          <a:bodyPr/>
          <a:lstStyle/>
          <a:p>
            <a:r>
              <a:rPr lang="en-US" dirty="0"/>
              <a:t>Relation of what we teach is what students learn</a:t>
            </a:r>
          </a:p>
          <a:p>
            <a:r>
              <a:rPr lang="en-US" dirty="0"/>
              <a:t>Relevance to real life</a:t>
            </a:r>
          </a:p>
          <a:p>
            <a:r>
              <a:rPr lang="en-US" dirty="0"/>
              <a:t>Retention of students/faculty</a:t>
            </a:r>
          </a:p>
          <a:p>
            <a:r>
              <a:rPr lang="en-US" dirty="0"/>
              <a:t>Reasons for engagement students/faculty</a:t>
            </a:r>
          </a:p>
          <a:p>
            <a:r>
              <a:rPr lang="en-US" dirty="0"/>
              <a:t>Reality of impact</a:t>
            </a:r>
          </a:p>
        </p:txBody>
      </p:sp>
      <p:sp>
        <p:nvSpPr>
          <p:cNvPr id="5" name="Slide Number Placeholder 4">
            <a:extLst>
              <a:ext uri="{FF2B5EF4-FFF2-40B4-BE49-F238E27FC236}">
                <a16:creationId xmlns:a16="http://schemas.microsoft.com/office/drawing/2014/main" id="{E6803CBF-3CE0-4A7B-BCDA-7C6DA00F5622}"/>
              </a:ext>
            </a:extLst>
          </p:cNvPr>
          <p:cNvSpPr>
            <a:spLocks noGrp="1"/>
          </p:cNvSpPr>
          <p:nvPr>
            <p:ph type="sldNum" sz="quarter" idx="11"/>
          </p:nvPr>
        </p:nvSpPr>
        <p:spPr/>
        <p:txBody>
          <a:bodyPr/>
          <a:lstStyle/>
          <a:p>
            <a:fld id="{507A54D3-287C-3948-AA89-E53C9D689F15}" type="slidenum">
              <a:rPr lang="en-US" smtClean="0"/>
              <a:pPr/>
              <a:t>6</a:t>
            </a:fld>
            <a:endParaRPr lang="en-US" dirty="0"/>
          </a:p>
        </p:txBody>
      </p:sp>
      <p:sp>
        <p:nvSpPr>
          <p:cNvPr id="6" name="Footer Placeholder 5">
            <a:extLst>
              <a:ext uri="{FF2B5EF4-FFF2-40B4-BE49-F238E27FC236}">
                <a16:creationId xmlns:a16="http://schemas.microsoft.com/office/drawing/2014/main" id="{A67A9BA5-1816-48CF-B1AB-6F4011960F26}"/>
              </a:ext>
            </a:extLst>
          </p:cNvPr>
          <p:cNvSpPr>
            <a:spLocks noGrp="1"/>
          </p:cNvSpPr>
          <p:nvPr>
            <p:ph type="ftr" sz="quarter" idx="12"/>
          </p:nvPr>
        </p:nvSpPr>
        <p:spPr/>
        <p:txBody>
          <a:bodyPr/>
          <a:lstStyle/>
          <a:p>
            <a:endParaRPr lang="en-US" dirty="0"/>
          </a:p>
        </p:txBody>
      </p:sp>
      <p:pic>
        <p:nvPicPr>
          <p:cNvPr id="7" name="Content Placeholder 6">
            <a:extLst>
              <a:ext uri="{FF2B5EF4-FFF2-40B4-BE49-F238E27FC236}">
                <a16:creationId xmlns:a16="http://schemas.microsoft.com/office/drawing/2014/main" id="{DEF1DF10-F505-44AF-92AD-AAE61AE49FAD}"/>
              </a:ext>
            </a:extLst>
          </p:cNvPr>
          <p:cNvPicPr>
            <a:picLocks noGrp="1" noChangeAspect="1"/>
          </p:cNvPicPr>
          <p:nvPr>
            <p:ph sz="quarter" idx="4"/>
          </p:nvPr>
        </p:nvPicPr>
        <p:blipFill>
          <a:blip r:embed="rId3"/>
          <a:stretch>
            <a:fillRect/>
          </a:stretch>
        </p:blipFill>
        <p:spPr>
          <a:xfrm>
            <a:off x="6947707" y="478869"/>
            <a:ext cx="4675542" cy="4572556"/>
          </a:xfrm>
          <a:prstGeom prst="rect">
            <a:avLst/>
          </a:prstGeom>
        </p:spPr>
      </p:pic>
    </p:spTree>
    <p:extLst>
      <p:ext uri="{BB962C8B-B14F-4D97-AF65-F5344CB8AC3E}">
        <p14:creationId xmlns:p14="http://schemas.microsoft.com/office/powerpoint/2010/main" val="149482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7896-78CF-4293-8E1D-95B93DA95302}"/>
              </a:ext>
            </a:extLst>
          </p:cNvPr>
          <p:cNvSpPr>
            <a:spLocks noGrp="1"/>
          </p:cNvSpPr>
          <p:nvPr>
            <p:ph type="title"/>
          </p:nvPr>
        </p:nvSpPr>
        <p:spPr/>
        <p:txBody>
          <a:bodyPr>
            <a:normAutofit/>
          </a:bodyPr>
          <a:lstStyle/>
          <a:p>
            <a:r>
              <a:rPr lang="en-US" sz="4800" dirty="0">
                <a:solidFill>
                  <a:srgbClr val="FF0000"/>
                </a:solidFill>
                <a:latin typeface="+mj-lt"/>
              </a:rPr>
              <a:t>Who is the COR for?</a:t>
            </a:r>
          </a:p>
        </p:txBody>
      </p:sp>
      <p:sp>
        <p:nvSpPr>
          <p:cNvPr id="3" name="Content Placeholder 2">
            <a:extLst>
              <a:ext uri="{FF2B5EF4-FFF2-40B4-BE49-F238E27FC236}">
                <a16:creationId xmlns:a16="http://schemas.microsoft.com/office/drawing/2014/main" id="{F988FAD4-744B-4F65-95B1-EF2397969A9C}"/>
              </a:ext>
            </a:extLst>
          </p:cNvPr>
          <p:cNvSpPr>
            <a:spLocks noGrp="1"/>
          </p:cNvSpPr>
          <p:nvPr>
            <p:ph sz="half" idx="2"/>
          </p:nvPr>
        </p:nvSpPr>
        <p:spPr>
          <a:xfrm>
            <a:off x="1277650" y="1690688"/>
            <a:ext cx="4922537" cy="4498975"/>
          </a:xfrm>
        </p:spPr>
        <p:txBody>
          <a:bodyPr>
            <a:normAutofit fontScale="92500" lnSpcReduction="20000"/>
          </a:bodyPr>
          <a:lstStyle/>
          <a:p>
            <a:endParaRPr lang="en-US" dirty="0"/>
          </a:p>
          <a:p>
            <a:r>
              <a:rPr lang="en-US" dirty="0"/>
              <a:t>Discipline Faculty</a:t>
            </a:r>
          </a:p>
          <a:p>
            <a:r>
              <a:rPr lang="en-US" dirty="0"/>
              <a:t>Articulation Officers</a:t>
            </a:r>
          </a:p>
          <a:p>
            <a:r>
              <a:rPr lang="en-US" dirty="0"/>
              <a:t>Curriculum Committee</a:t>
            </a:r>
          </a:p>
          <a:p>
            <a:r>
              <a:rPr lang="en-US" dirty="0"/>
              <a:t>Local Board of Trustees</a:t>
            </a:r>
          </a:p>
          <a:p>
            <a:r>
              <a:rPr lang="en-US" dirty="0"/>
              <a:t>CCCCO</a:t>
            </a:r>
          </a:p>
          <a:p>
            <a:r>
              <a:rPr lang="en-US" dirty="0"/>
              <a:t>Accreditation/ACCJC</a:t>
            </a:r>
          </a:p>
          <a:p>
            <a:r>
              <a:rPr lang="en-US" dirty="0"/>
              <a:t>Industry Partners, employers, regional consortia, advisory boards</a:t>
            </a:r>
          </a:p>
          <a:p>
            <a:r>
              <a:rPr lang="en-US" dirty="0"/>
              <a:t>Transfer Institutions</a:t>
            </a:r>
          </a:p>
          <a:p>
            <a:r>
              <a:rPr lang="en-US" dirty="0"/>
              <a:t>STUDENTS!</a:t>
            </a:r>
          </a:p>
          <a:p>
            <a:r>
              <a:rPr lang="en-US" dirty="0"/>
              <a:t>…other?</a:t>
            </a:r>
          </a:p>
          <a:p>
            <a:endParaRPr lang="en-US" dirty="0"/>
          </a:p>
        </p:txBody>
      </p:sp>
      <p:sp>
        <p:nvSpPr>
          <p:cNvPr id="5" name="Slide Number Placeholder 4">
            <a:extLst>
              <a:ext uri="{FF2B5EF4-FFF2-40B4-BE49-F238E27FC236}">
                <a16:creationId xmlns:a16="http://schemas.microsoft.com/office/drawing/2014/main" id="{07A4B077-612D-4874-8224-1907EF31449D}"/>
              </a:ext>
            </a:extLst>
          </p:cNvPr>
          <p:cNvSpPr>
            <a:spLocks noGrp="1"/>
          </p:cNvSpPr>
          <p:nvPr>
            <p:ph type="sldNum" sz="quarter" idx="11"/>
          </p:nvPr>
        </p:nvSpPr>
        <p:spPr/>
        <p:txBody>
          <a:bodyPr/>
          <a:lstStyle/>
          <a:p>
            <a:fld id="{507A54D3-287C-3948-AA89-E53C9D689F15}" type="slidenum">
              <a:rPr lang="en-US" smtClean="0"/>
              <a:pPr/>
              <a:t>7</a:t>
            </a:fld>
            <a:endParaRPr lang="en-US" dirty="0"/>
          </a:p>
        </p:txBody>
      </p:sp>
      <p:pic>
        <p:nvPicPr>
          <p:cNvPr id="10" name="Google Shape;370;p57" descr="A List Of Questionable Publishers | The Crypto Crew">
            <a:extLst>
              <a:ext uri="{FF2B5EF4-FFF2-40B4-BE49-F238E27FC236}">
                <a16:creationId xmlns:a16="http://schemas.microsoft.com/office/drawing/2014/main" id="{39313B86-4188-48B9-BB4C-0F4E1810490C}"/>
              </a:ext>
            </a:extLst>
          </p:cNvPr>
          <p:cNvPicPr preferRelativeResize="0">
            <a:picLocks noGrp="1"/>
          </p:cNvPicPr>
          <p:nvPr>
            <p:ph sz="quarter" idx="4"/>
          </p:nvPr>
        </p:nvPicPr>
        <p:blipFill rotWithShape="1">
          <a:blip r:embed="rId3"/>
          <a:stretch/>
        </p:blipFill>
        <p:spPr>
          <a:xfrm>
            <a:off x="6804720" y="1798638"/>
            <a:ext cx="4116585" cy="4391025"/>
          </a:xfrm>
          <a:prstGeom prst="rect">
            <a:avLst/>
          </a:prstGeom>
          <a:noFill/>
          <a:ln>
            <a:noFill/>
          </a:ln>
        </p:spPr>
      </p:pic>
    </p:spTree>
    <p:extLst>
      <p:ext uri="{BB962C8B-B14F-4D97-AF65-F5344CB8AC3E}">
        <p14:creationId xmlns:p14="http://schemas.microsoft.com/office/powerpoint/2010/main" val="40921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7F3D-5107-425B-94E3-291B2A3686E0}"/>
              </a:ext>
            </a:extLst>
          </p:cNvPr>
          <p:cNvSpPr>
            <a:spLocks noGrp="1"/>
          </p:cNvSpPr>
          <p:nvPr>
            <p:ph type="title"/>
          </p:nvPr>
        </p:nvSpPr>
        <p:spPr/>
        <p:txBody>
          <a:bodyPr>
            <a:normAutofit/>
          </a:bodyPr>
          <a:lstStyle/>
          <a:p>
            <a:r>
              <a:rPr lang="en-US" sz="4800" dirty="0">
                <a:solidFill>
                  <a:srgbClr val="FF0000"/>
                </a:solidFill>
                <a:latin typeface="+mj-lt"/>
              </a:rPr>
              <a:t>COR IDEAs &amp; Strategies</a:t>
            </a:r>
          </a:p>
        </p:txBody>
      </p:sp>
      <p:sp>
        <p:nvSpPr>
          <p:cNvPr id="3" name="Content Placeholder 2">
            <a:extLst>
              <a:ext uri="{FF2B5EF4-FFF2-40B4-BE49-F238E27FC236}">
                <a16:creationId xmlns:a16="http://schemas.microsoft.com/office/drawing/2014/main" id="{9E385B47-9043-4DB1-96ED-065C0996E975}"/>
              </a:ext>
            </a:extLst>
          </p:cNvPr>
          <p:cNvSpPr>
            <a:spLocks noGrp="1"/>
          </p:cNvSpPr>
          <p:nvPr>
            <p:ph sz="half" idx="2"/>
          </p:nvPr>
        </p:nvSpPr>
        <p:spPr>
          <a:xfrm>
            <a:off x="1277650" y="1798320"/>
            <a:ext cx="10210965" cy="4391343"/>
          </a:xfrm>
        </p:spPr>
        <p:txBody>
          <a:bodyPr/>
          <a:lstStyle/>
          <a:p>
            <a:r>
              <a:rPr lang="en-US" dirty="0"/>
              <a:t>C-ID and Equity</a:t>
            </a:r>
          </a:p>
          <a:p>
            <a:pPr lvl="1"/>
            <a:r>
              <a:rPr lang="en-US" dirty="0"/>
              <a:t>C-ID Overview</a:t>
            </a:r>
          </a:p>
          <a:p>
            <a:pPr lvl="2"/>
            <a:r>
              <a:rPr lang="en-US" dirty="0"/>
              <a:t>Faculty Discipline Review Groups (FDRGs) involve faculty from CCCs, CSUs, and where possible UCs.</a:t>
            </a:r>
          </a:p>
          <a:p>
            <a:pPr lvl="1"/>
            <a:r>
              <a:rPr lang="en-US" dirty="0"/>
              <a:t>5-year review surveys now ask for anti-racist and culturally-relevant curriculum in C-ID course descriptors and the Transfer Model Curriculum.</a:t>
            </a:r>
          </a:p>
          <a:p>
            <a:pPr lvl="1"/>
            <a:r>
              <a:rPr lang="en-US" dirty="0"/>
              <a:t>FDRGs will use surveys responses to see how descriptors can be rewritten to focus on anti-racist and culturally-relevant curriculum.</a:t>
            </a:r>
          </a:p>
          <a:p>
            <a:pPr lvl="1"/>
            <a:r>
              <a:rPr lang="en-US" dirty="0"/>
              <a:t>C-ID processes are being examined to improve inclusion in C-ID work.</a:t>
            </a:r>
          </a:p>
          <a:p>
            <a:r>
              <a:rPr lang="en-US" dirty="0"/>
              <a:t>Similar practices can occur locally in curriculum committees.</a:t>
            </a:r>
          </a:p>
          <a:p>
            <a:pPr lvl="1"/>
            <a:r>
              <a:rPr lang="en-US" dirty="0"/>
              <a:t>How are CORs reviewed locally?</a:t>
            </a:r>
          </a:p>
          <a:p>
            <a:pPr lvl="1"/>
            <a:r>
              <a:rPr lang="en-US" dirty="0"/>
              <a:t>Who reviews CORs?</a:t>
            </a:r>
          </a:p>
        </p:txBody>
      </p:sp>
      <p:sp>
        <p:nvSpPr>
          <p:cNvPr id="5" name="Slide Number Placeholder 4">
            <a:extLst>
              <a:ext uri="{FF2B5EF4-FFF2-40B4-BE49-F238E27FC236}">
                <a16:creationId xmlns:a16="http://schemas.microsoft.com/office/drawing/2014/main" id="{9630B850-521F-48D6-93CC-9C0E63E06F8E}"/>
              </a:ext>
            </a:extLst>
          </p:cNvPr>
          <p:cNvSpPr>
            <a:spLocks noGrp="1"/>
          </p:cNvSpPr>
          <p:nvPr>
            <p:ph type="sldNum" sz="quarter" idx="11"/>
          </p:nvPr>
        </p:nvSpPr>
        <p:spPr/>
        <p:txBody>
          <a:bodyPr/>
          <a:lstStyle/>
          <a:p>
            <a:fld id="{507A54D3-287C-3948-AA89-E53C9D689F15}" type="slidenum">
              <a:rPr lang="en-US" smtClean="0"/>
              <a:pPr/>
              <a:t>8</a:t>
            </a:fld>
            <a:endParaRPr lang="en-US" dirty="0"/>
          </a:p>
        </p:txBody>
      </p:sp>
      <p:sp>
        <p:nvSpPr>
          <p:cNvPr id="6" name="Footer Placeholder 5">
            <a:extLst>
              <a:ext uri="{FF2B5EF4-FFF2-40B4-BE49-F238E27FC236}">
                <a16:creationId xmlns:a16="http://schemas.microsoft.com/office/drawing/2014/main" id="{3B17C5B5-1F82-4928-8557-81DE0ABAA23E}"/>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10769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A19F-4730-4671-A1C1-55E648571E25}"/>
              </a:ext>
            </a:extLst>
          </p:cNvPr>
          <p:cNvSpPr>
            <a:spLocks noGrp="1"/>
          </p:cNvSpPr>
          <p:nvPr>
            <p:ph type="title"/>
          </p:nvPr>
        </p:nvSpPr>
        <p:spPr/>
        <p:txBody>
          <a:bodyPr>
            <a:normAutofit/>
          </a:bodyPr>
          <a:lstStyle/>
          <a:p>
            <a:r>
              <a:rPr lang="en-US" sz="4800" dirty="0">
                <a:latin typeface="+mj-lt"/>
              </a:rPr>
              <a:t>YOUR TURN…COR IDEAs </a:t>
            </a:r>
          </a:p>
        </p:txBody>
      </p:sp>
      <p:sp>
        <p:nvSpPr>
          <p:cNvPr id="3" name="Content Placeholder 2">
            <a:extLst>
              <a:ext uri="{FF2B5EF4-FFF2-40B4-BE49-F238E27FC236}">
                <a16:creationId xmlns:a16="http://schemas.microsoft.com/office/drawing/2014/main" id="{8FEBAF77-A817-483E-95D1-C969C5B21CF3}"/>
              </a:ext>
            </a:extLst>
          </p:cNvPr>
          <p:cNvSpPr>
            <a:spLocks noGrp="1"/>
          </p:cNvSpPr>
          <p:nvPr>
            <p:ph idx="1"/>
          </p:nvPr>
        </p:nvSpPr>
        <p:spPr/>
        <p:txBody>
          <a:bodyPr>
            <a:normAutofit/>
          </a:bodyPr>
          <a:lstStyle/>
          <a:p>
            <a:pPr algn="ctr"/>
            <a:endParaRPr lang="en-US" sz="4000" dirty="0"/>
          </a:p>
          <a:p>
            <a:pPr algn="ctr"/>
            <a:endParaRPr lang="en-US" sz="4000" dirty="0"/>
          </a:p>
          <a:p>
            <a:pPr algn="ctr"/>
            <a:r>
              <a:rPr lang="en-US" sz="4000" dirty="0"/>
              <a:t>OBSTACLES and OPPORTUNITIES!</a:t>
            </a:r>
          </a:p>
        </p:txBody>
      </p:sp>
      <p:sp>
        <p:nvSpPr>
          <p:cNvPr id="5" name="Slide Number Placeholder 4">
            <a:extLst>
              <a:ext uri="{FF2B5EF4-FFF2-40B4-BE49-F238E27FC236}">
                <a16:creationId xmlns:a16="http://schemas.microsoft.com/office/drawing/2014/main" id="{6309F01A-4A40-45D9-9FC6-7AA91BB31ECB}"/>
              </a:ext>
            </a:extLst>
          </p:cNvPr>
          <p:cNvSpPr>
            <a:spLocks noGrp="1"/>
          </p:cNvSpPr>
          <p:nvPr>
            <p:ph type="sldNum" sz="quarter" idx="14"/>
          </p:nvPr>
        </p:nvSpPr>
        <p:spPr/>
        <p:txBody>
          <a:bodyPr/>
          <a:lstStyle/>
          <a:p>
            <a:fld id="{507A54D3-287C-3948-AA89-E53C9D689F15}" type="slidenum">
              <a:rPr lang="en-US" smtClean="0"/>
              <a:pPr/>
              <a:t>9</a:t>
            </a:fld>
            <a:endParaRPr lang="en-US" dirty="0"/>
          </a:p>
        </p:txBody>
      </p:sp>
    </p:spTree>
    <p:extLst>
      <p:ext uri="{BB962C8B-B14F-4D97-AF65-F5344CB8AC3E}">
        <p14:creationId xmlns:p14="http://schemas.microsoft.com/office/powerpoint/2010/main" val="74898488"/>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782</Words>
  <Application>Microsoft Office PowerPoint</Application>
  <PresentationFormat>Widescreen</PresentationFormat>
  <Paragraphs>120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ASCCC Curriculum Inst. 2020 Theme</vt:lpstr>
      <vt:lpstr>How Can Equity Be Considered in  Course Outlines of Record (CORs)?</vt:lpstr>
      <vt:lpstr>PowerPoint Presentation</vt:lpstr>
      <vt:lpstr>Core of the COR</vt:lpstr>
      <vt:lpstr>BASIC COR</vt:lpstr>
      <vt:lpstr>COR Connections</vt:lpstr>
      <vt:lpstr>COR Considerations</vt:lpstr>
      <vt:lpstr>Who is the COR for?</vt:lpstr>
      <vt:lpstr>COR IDEAs &amp; Strategies</vt:lpstr>
      <vt:lpstr>YOUR TURN…COR IDEAs </vt:lpstr>
      <vt:lpstr>ACTIVITY</vt:lpstr>
      <vt:lpstr>QUESTIONS… and ANSWERS?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Equity Be Considered in  Course Outlines of Record (CORs)?</dc:title>
  <dc:creator>Carrie Roberson</dc:creator>
  <cp:lastModifiedBy>Carrie Roberson</cp:lastModifiedBy>
  <cp:revision>2</cp:revision>
  <dcterms:created xsi:type="dcterms:W3CDTF">2020-11-04T15:10:59Z</dcterms:created>
  <dcterms:modified xsi:type="dcterms:W3CDTF">2020-11-04T15:20:05Z</dcterms:modified>
</cp:coreProperties>
</file>