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g8gUCou1NiW6ppo2Exow/t+1QVx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DF3209-14E6-4ED2-B263-D858B20C33B7}" v="5" dt="2021-11-05T20:57:58.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Roberson" userId="ad15ced66ed045d5" providerId="LiveId" clId="{EDDF3209-14E6-4ED2-B263-D858B20C33B7}"/>
    <pc:docChg chg="modSld">
      <pc:chgData name="Carrie Roberson" userId="ad15ced66ed045d5" providerId="LiveId" clId="{EDDF3209-14E6-4ED2-B263-D858B20C33B7}" dt="2021-11-05T21:00:07.995" v="33" actId="20577"/>
      <pc:docMkLst>
        <pc:docMk/>
      </pc:docMkLst>
      <pc:sldChg chg="modSp mod">
        <pc:chgData name="Carrie Roberson" userId="ad15ced66ed045d5" providerId="LiveId" clId="{EDDF3209-14E6-4ED2-B263-D858B20C33B7}" dt="2021-11-05T21:00:07.995" v="33" actId="20577"/>
        <pc:sldMkLst>
          <pc:docMk/>
          <pc:sldMk cId="0" sldId="257"/>
        </pc:sldMkLst>
        <pc:spChg chg="mod">
          <ac:chgData name="Carrie Roberson" userId="ad15ced66ed045d5" providerId="LiveId" clId="{EDDF3209-14E6-4ED2-B263-D858B20C33B7}" dt="2021-11-05T21:00:07.995" v="33" actId="20577"/>
          <ac:spMkLst>
            <pc:docMk/>
            <pc:sldMk cId="0" sldId="257"/>
            <ac:spMk id="48" creationId="{00000000-0000-0000-0000-000000000000}"/>
          </ac:spMkLst>
        </pc:spChg>
      </pc:sldChg>
      <pc:sldChg chg="modSp mod">
        <pc:chgData name="Carrie Roberson" userId="ad15ced66ed045d5" providerId="LiveId" clId="{EDDF3209-14E6-4ED2-B263-D858B20C33B7}" dt="2021-11-05T20:51:01.393" v="7" actId="14100"/>
        <pc:sldMkLst>
          <pc:docMk/>
          <pc:sldMk cId="0" sldId="263"/>
        </pc:sldMkLst>
        <pc:spChg chg="mod">
          <ac:chgData name="Carrie Roberson" userId="ad15ced66ed045d5" providerId="LiveId" clId="{EDDF3209-14E6-4ED2-B263-D858B20C33B7}" dt="2021-11-05T20:51:01.393" v="7" actId="14100"/>
          <ac:spMkLst>
            <pc:docMk/>
            <pc:sldMk cId="0" sldId="263"/>
            <ac:spMk id="95" creationId="{00000000-0000-0000-0000-000000000000}"/>
          </ac:spMkLst>
        </pc:spChg>
        <pc:spChg chg="mod">
          <ac:chgData name="Carrie Roberson" userId="ad15ced66ed045d5" providerId="LiveId" clId="{EDDF3209-14E6-4ED2-B263-D858B20C33B7}" dt="2021-11-05T20:50:51.390" v="5" actId="14100"/>
          <ac:spMkLst>
            <pc:docMk/>
            <pc:sldMk cId="0" sldId="263"/>
            <ac:spMk id="96" creationId="{00000000-0000-0000-0000-000000000000}"/>
          </ac:spMkLst>
        </pc:spChg>
      </pc:sldChg>
      <pc:sldChg chg="modSp modAnim">
        <pc:chgData name="Carrie Roberson" userId="ad15ced66ed045d5" providerId="LiveId" clId="{EDDF3209-14E6-4ED2-B263-D858B20C33B7}" dt="2021-11-05T20:50:27.204" v="3"/>
        <pc:sldMkLst>
          <pc:docMk/>
          <pc:sldMk cId="0" sldId="264"/>
        </pc:sldMkLst>
        <pc:picChg chg="mod">
          <ac:chgData name="Carrie Roberson" userId="ad15ced66ed045d5" providerId="LiveId" clId="{EDDF3209-14E6-4ED2-B263-D858B20C33B7}" dt="2021-11-05T20:50:14.792" v="2" actId="1076"/>
          <ac:picMkLst>
            <pc:docMk/>
            <pc:sldMk cId="0" sldId="264"/>
            <ac:picMk id="1026" creationId="{D03A5BD2-DF54-4A12-943D-EECD2B4BEEC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o.boarddocs.com/ca/pccd/Board.nsf/files/BXTVP480683D/$file/121420FinalExhibitPacket.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Carrie: traffic background (costume-ish)- being “late”</a:t>
            </a:r>
            <a:endParaRPr/>
          </a:p>
          <a:p>
            <a:pPr marL="0" lvl="0" indent="0" algn="l" rtl="0">
              <a:spcBef>
                <a:spcPts val="360"/>
              </a:spcBef>
              <a:spcAft>
                <a:spcPts val="0"/>
              </a:spcAft>
              <a:buNone/>
            </a:pPr>
            <a:r>
              <a:rPr lang="en-US"/>
              <a:t>Welcome/Intros</a:t>
            </a:r>
            <a:endParaRPr/>
          </a:p>
          <a:p>
            <a:pPr marL="0" lvl="0" indent="0" algn="l" rtl="0">
              <a:spcBef>
                <a:spcPts val="360"/>
              </a:spcBef>
              <a:spcAft>
                <a:spcPts val="0"/>
              </a:spcAft>
              <a:buNone/>
            </a:pPr>
            <a:r>
              <a:rPr lang="en-US"/>
              <a:t>Pathable info</a:t>
            </a:r>
            <a:endParaRPr/>
          </a:p>
        </p:txBody>
      </p:sp>
      <p:sp>
        <p:nvSpPr>
          <p:cNvPr id="40" name="Google Shape;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7" name="Google Shape;10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POLL: When you think of your PT faculty colleagues, what word comes to mind?</a:t>
            </a:r>
            <a:endParaRPr/>
          </a:p>
        </p:txBody>
      </p:sp>
      <p:sp>
        <p:nvSpPr>
          <p:cNvPr id="45" name="Google Shape;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 name="Google Shape;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Why did we start with this?</a:t>
            </a:r>
            <a:endParaRPr/>
          </a:p>
          <a:p>
            <a:pPr marL="0" lvl="0" indent="0" algn="l" rtl="0">
              <a:spcBef>
                <a:spcPts val="360"/>
              </a:spcBef>
              <a:spcAft>
                <a:spcPts val="0"/>
              </a:spcAft>
              <a:buNone/>
            </a:pPr>
            <a:r>
              <a:rPr lang="en-US"/>
              <a:t>HOT TOPICS to reality of basic needs</a:t>
            </a:r>
            <a:endParaRPr/>
          </a:p>
        </p:txBody>
      </p:sp>
      <p:sp>
        <p:nvSpPr>
          <p:cNvPr id="59" name="Google Shape;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Anastasia</a:t>
            </a:r>
            <a:endParaRPr/>
          </a:p>
          <a:p>
            <a:pPr marL="0" lvl="0" indent="0" algn="l" rtl="0">
              <a:spcBef>
                <a:spcPts val="360"/>
              </a:spcBef>
              <a:spcAft>
                <a:spcPts val="0"/>
              </a:spcAft>
              <a:buNone/>
            </a:pPr>
            <a:r>
              <a:rPr lang="en-US"/>
              <a:t>From Anastasia’s “report”: </a:t>
            </a:r>
            <a:r>
              <a:rPr lang="en-US" u="sng">
                <a:solidFill>
                  <a:schemeClr val="hlink"/>
                </a:solidFill>
                <a:hlinkClick r:id="rId3"/>
              </a:rPr>
              <a:t>https://go.boarddocs.com/ca/pccd/Board.nsf/files/BXTVP480683D/$file/121420FinalExhibitPacket.pdf</a:t>
            </a:r>
            <a:r>
              <a:rPr lang="en-US"/>
              <a:t> (Exhibit 5)</a:t>
            </a:r>
            <a:endParaRPr/>
          </a:p>
        </p:txBody>
      </p:sp>
      <p:sp>
        <p:nvSpPr>
          <p:cNvPr id="67" name="Google Shape;6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IAN: </a:t>
            </a:r>
            <a:endParaRPr/>
          </a:p>
          <a:p>
            <a:pPr marL="0" lvl="0" indent="0" algn="l" rtl="0">
              <a:spcBef>
                <a:spcPts val="360"/>
              </a:spcBef>
              <a:spcAft>
                <a:spcPts val="0"/>
              </a:spcAft>
              <a:buNone/>
            </a:pPr>
            <a:r>
              <a:rPr lang="en-US"/>
              <a:t>Could go on and on</a:t>
            </a:r>
            <a:endParaRPr/>
          </a:p>
        </p:txBody>
      </p:sp>
      <p:sp>
        <p:nvSpPr>
          <p:cNvPr id="75" name="Google Shape;7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ADD MUSIC</a:t>
            </a:r>
            <a:endParaRPr/>
          </a:p>
        </p:txBody>
      </p:sp>
      <p:sp>
        <p:nvSpPr>
          <p:cNvPr id="82" name="Google Shape;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solidFill>
                  <a:srgbClr val="404040"/>
                </a:solidFill>
                <a:latin typeface="Arial"/>
                <a:ea typeface="Arial"/>
                <a:cs typeface="Arial"/>
                <a:sym typeface="Arial"/>
              </a:rPr>
              <a:t>BASICS:</a:t>
            </a:r>
            <a:endParaRPr>
              <a:solidFill>
                <a:srgbClr val="404040"/>
              </a:solidFill>
              <a:latin typeface="Arial"/>
              <a:ea typeface="Arial"/>
              <a:cs typeface="Arial"/>
              <a:sym typeface="Arial"/>
            </a:endParaRPr>
          </a:p>
          <a:p>
            <a:pPr marL="0" lvl="0" indent="0" algn="l" rtl="0">
              <a:lnSpc>
                <a:spcPct val="90000"/>
              </a:lnSpc>
              <a:spcBef>
                <a:spcPts val="0"/>
              </a:spcBef>
              <a:spcAft>
                <a:spcPts val="0"/>
              </a:spcAft>
              <a:buNone/>
            </a:pPr>
            <a:r>
              <a:rPr lang="en-US">
                <a:solidFill>
                  <a:srgbClr val="404040"/>
                </a:solidFill>
                <a:latin typeface="Arial"/>
                <a:ea typeface="Arial"/>
                <a:cs typeface="Arial"/>
                <a:sym typeface="Arial"/>
              </a:rPr>
              <a:t>Anastasia:</a:t>
            </a:r>
            <a:endParaRPr>
              <a:solidFill>
                <a:srgbClr val="404040"/>
              </a:solidFill>
              <a:latin typeface="Arial"/>
              <a:ea typeface="Arial"/>
              <a:cs typeface="Arial"/>
              <a:sym typeface="Arial"/>
            </a:endParaRPr>
          </a:p>
          <a:p>
            <a:pPr marL="0" lvl="0" indent="0" algn="l" rtl="0">
              <a:lnSpc>
                <a:spcPct val="90000"/>
              </a:lnSpc>
              <a:spcBef>
                <a:spcPts val="0"/>
              </a:spcBef>
              <a:spcAft>
                <a:spcPts val="0"/>
              </a:spcAft>
              <a:buNone/>
            </a:pPr>
            <a:r>
              <a:rPr lang="en-US">
                <a:solidFill>
                  <a:srgbClr val="404040"/>
                </a:solidFill>
                <a:latin typeface="Arial"/>
                <a:ea typeface="Arial"/>
                <a:cs typeface="Arial"/>
                <a:sym typeface="Arial"/>
              </a:rPr>
              <a:t>Invites to Department meetings</a:t>
            </a:r>
            <a:endParaRPr>
              <a:solidFill>
                <a:srgbClr val="404040"/>
              </a:solidFill>
              <a:latin typeface="Arial"/>
              <a:ea typeface="Arial"/>
              <a:cs typeface="Arial"/>
              <a:sym typeface="Arial"/>
            </a:endParaRPr>
          </a:p>
          <a:p>
            <a:pPr marL="0" lvl="0" indent="0" algn="l" rtl="0">
              <a:lnSpc>
                <a:spcPct val="90000"/>
              </a:lnSpc>
              <a:spcBef>
                <a:spcPts val="0"/>
              </a:spcBef>
              <a:spcAft>
                <a:spcPts val="0"/>
              </a:spcAft>
              <a:buNone/>
            </a:pPr>
            <a:r>
              <a:rPr lang="en-US">
                <a:solidFill>
                  <a:srgbClr val="404040"/>
                </a:solidFill>
                <a:latin typeface="Arial"/>
                <a:ea typeface="Arial"/>
                <a:cs typeface="Arial"/>
                <a:sym typeface="Arial"/>
              </a:rPr>
              <a:t>Space- office hours on bench, refrigerator</a:t>
            </a:r>
            <a:endParaRPr>
              <a:solidFill>
                <a:srgbClr val="404040"/>
              </a:solidFill>
              <a:latin typeface="Arial"/>
              <a:ea typeface="Arial"/>
              <a:cs typeface="Arial"/>
              <a:sym typeface="Arial"/>
            </a:endParaRPr>
          </a:p>
          <a:p>
            <a:pPr marL="0" lvl="0" indent="0" algn="l" rtl="0">
              <a:lnSpc>
                <a:spcPct val="90000"/>
              </a:lnSpc>
              <a:spcBef>
                <a:spcPts val="0"/>
              </a:spcBef>
              <a:spcAft>
                <a:spcPts val="0"/>
              </a:spcAft>
              <a:buNone/>
            </a:pPr>
            <a:r>
              <a:rPr lang="en-US">
                <a:solidFill>
                  <a:srgbClr val="404040"/>
                </a:solidFill>
                <a:latin typeface="Arial"/>
                <a:ea typeface="Arial"/>
                <a:cs typeface="Arial"/>
                <a:sym typeface="Arial"/>
              </a:rPr>
              <a:t>IAN:</a:t>
            </a:r>
            <a:endParaRPr>
              <a:solidFill>
                <a:srgbClr val="404040"/>
              </a:solidFill>
              <a:latin typeface="Arial"/>
              <a:ea typeface="Arial"/>
              <a:cs typeface="Arial"/>
              <a:sym typeface="Arial"/>
            </a:endParaRPr>
          </a:p>
          <a:p>
            <a:pPr marL="0" lvl="0" indent="0" algn="l" rtl="0">
              <a:lnSpc>
                <a:spcPct val="90000"/>
              </a:lnSpc>
              <a:spcBef>
                <a:spcPts val="0"/>
              </a:spcBef>
              <a:spcAft>
                <a:spcPts val="0"/>
              </a:spcAft>
              <a:buNone/>
            </a:pPr>
            <a:r>
              <a:rPr lang="en-US">
                <a:solidFill>
                  <a:srgbClr val="404040"/>
                </a:solidFill>
                <a:latin typeface="Arial"/>
                <a:ea typeface="Arial"/>
                <a:cs typeface="Arial"/>
                <a:sym typeface="Arial"/>
              </a:rPr>
              <a:t>BEYOND BASICS:</a:t>
            </a:r>
            <a:endParaRPr>
              <a:solidFill>
                <a:srgbClr val="404040"/>
              </a:solidFill>
              <a:latin typeface="Arial"/>
              <a:ea typeface="Arial"/>
              <a:cs typeface="Arial"/>
              <a:sym typeface="Arial"/>
            </a:endParaRPr>
          </a:p>
          <a:p>
            <a:pPr marL="0" lvl="0" indent="0" algn="l" rtl="0">
              <a:lnSpc>
                <a:spcPct val="90000"/>
              </a:lnSpc>
              <a:spcBef>
                <a:spcPts val="0"/>
              </a:spcBef>
              <a:spcAft>
                <a:spcPts val="0"/>
              </a:spcAft>
              <a:buNone/>
            </a:pPr>
            <a:r>
              <a:rPr lang="en-US">
                <a:solidFill>
                  <a:srgbClr val="404040"/>
                </a:solidFill>
                <a:latin typeface="Arial"/>
                <a:ea typeface="Arial"/>
                <a:cs typeface="Arial"/>
                <a:sym typeface="Arial"/>
              </a:rPr>
              <a:t>Budget-neutral/impacting</a:t>
            </a:r>
            <a:endParaRPr>
              <a:solidFill>
                <a:srgbClr val="404040"/>
              </a:solidFill>
              <a:latin typeface="Arial"/>
              <a:ea typeface="Arial"/>
              <a:cs typeface="Arial"/>
              <a:sym typeface="Arial"/>
            </a:endParaRPr>
          </a:p>
          <a:p>
            <a:pPr marL="0" lvl="0" indent="0" algn="l" rtl="0">
              <a:lnSpc>
                <a:spcPct val="90000"/>
              </a:lnSpc>
              <a:spcBef>
                <a:spcPts val="0"/>
              </a:spcBef>
              <a:spcAft>
                <a:spcPts val="0"/>
              </a:spcAft>
              <a:buClr>
                <a:srgbClr val="404040"/>
              </a:buClr>
              <a:buSzPts val="2400"/>
              <a:buFont typeface="Arial"/>
              <a:buNone/>
            </a:pPr>
            <a:r>
              <a:rPr lang="en-US">
                <a:solidFill>
                  <a:srgbClr val="404040"/>
                </a:solidFill>
                <a:latin typeface="Arial"/>
                <a:ea typeface="Arial"/>
                <a:cs typeface="Arial"/>
                <a:sym typeface="Arial"/>
              </a:rPr>
              <a:t>Collaborate with unions</a:t>
            </a:r>
            <a:endParaRPr>
              <a:solidFill>
                <a:srgbClr val="404040"/>
              </a:solidFill>
              <a:latin typeface="Arial"/>
              <a:ea typeface="Arial"/>
              <a:cs typeface="Arial"/>
              <a:sym typeface="Arial"/>
            </a:endParaRPr>
          </a:p>
          <a:p>
            <a:pPr marL="0" lvl="0" indent="0" algn="l" rtl="0">
              <a:lnSpc>
                <a:spcPct val="90000"/>
              </a:lnSpc>
              <a:spcBef>
                <a:spcPts val="0"/>
              </a:spcBef>
              <a:spcAft>
                <a:spcPts val="0"/>
              </a:spcAft>
              <a:buClr>
                <a:srgbClr val="404040"/>
              </a:buClr>
              <a:buSzPts val="2400"/>
              <a:buFont typeface="Arial"/>
              <a:buNone/>
            </a:pPr>
            <a:r>
              <a:rPr lang="en-US">
                <a:solidFill>
                  <a:srgbClr val="404040"/>
                </a:solidFill>
                <a:latin typeface="Arial"/>
                <a:ea typeface="Arial"/>
                <a:cs typeface="Arial"/>
                <a:sym typeface="Arial"/>
              </a:rPr>
              <a:t>Campus-culture “shift”- keys to building</a:t>
            </a:r>
            <a:endParaRPr/>
          </a:p>
        </p:txBody>
      </p:sp>
      <p:sp>
        <p:nvSpPr>
          <p:cNvPr id="89" name="Google Shape;8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Carrie:</a:t>
            </a:r>
            <a:endParaRPr dirty="0"/>
          </a:p>
          <a:p>
            <a:pPr marL="0" lvl="0" indent="0" algn="l" rtl="0">
              <a:spcBef>
                <a:spcPts val="360"/>
              </a:spcBef>
              <a:spcAft>
                <a:spcPts val="0"/>
              </a:spcAft>
              <a:buNone/>
            </a:pPr>
            <a:r>
              <a:rPr lang="en-US" dirty="0"/>
              <a:t>Yourself</a:t>
            </a:r>
            <a:endParaRPr dirty="0"/>
          </a:p>
          <a:p>
            <a:pPr marL="0" lvl="0" indent="0" algn="l" rtl="0">
              <a:spcBef>
                <a:spcPts val="360"/>
              </a:spcBef>
              <a:spcAft>
                <a:spcPts val="0"/>
              </a:spcAft>
              <a:buNone/>
            </a:pPr>
            <a:r>
              <a:rPr lang="en-US" dirty="0"/>
              <a:t>Your college</a:t>
            </a:r>
            <a:endParaRPr dirty="0"/>
          </a:p>
          <a:p>
            <a:pPr marL="0" lvl="0" indent="0" algn="l" rtl="0">
              <a:spcBef>
                <a:spcPts val="360"/>
              </a:spcBef>
              <a:spcAft>
                <a:spcPts val="0"/>
              </a:spcAft>
              <a:buNone/>
            </a:pPr>
            <a:r>
              <a:rPr lang="en-US" dirty="0"/>
              <a:t>Your students</a:t>
            </a:r>
            <a:endParaRPr dirty="0"/>
          </a:p>
        </p:txBody>
      </p:sp>
      <p:sp>
        <p:nvSpPr>
          <p:cNvPr id="99" name="Google Shape;9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13"/>
          <p:cNvSpPr txBox="1">
            <a:spLocks noGrp="1"/>
          </p:cNvSpPr>
          <p:nvPr>
            <p:ph type="title"/>
          </p:nvPr>
        </p:nvSpPr>
        <p:spPr>
          <a:xfrm>
            <a:off x="959005" y="4683512"/>
            <a:ext cx="10432249" cy="173666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15"/>
        <p:cNvGrpSpPr/>
        <p:nvPr/>
      </p:nvGrpSpPr>
      <p:grpSpPr>
        <a:xfrm>
          <a:off x="0" y="0"/>
          <a:ext cx="0" cy="0"/>
          <a:chOff x="0" y="0"/>
          <a:chExt cx="0" cy="0"/>
        </a:xfrm>
      </p:grpSpPr>
      <p:pic>
        <p:nvPicPr>
          <p:cNvPr id="16" name="Google Shape;16;p14"/>
          <p:cNvPicPr preferRelativeResize="0"/>
          <p:nvPr/>
        </p:nvPicPr>
        <p:blipFill rotWithShape="1">
          <a:blip r:embed="rId2">
            <a:alphaModFix/>
          </a:blip>
          <a:srcRect l="13356"/>
          <a:stretch/>
        </p:blipFill>
        <p:spPr>
          <a:xfrm>
            <a:off x="0" y="0"/>
            <a:ext cx="3295515" cy="2352690"/>
          </a:xfrm>
          <a:prstGeom prst="rect">
            <a:avLst/>
          </a:prstGeom>
          <a:noFill/>
          <a:ln>
            <a:noFill/>
          </a:ln>
        </p:spPr>
      </p:pic>
      <p:sp>
        <p:nvSpPr>
          <p:cNvPr id="17" name="Google Shape;17;p14"/>
          <p:cNvSpPr/>
          <p:nvPr/>
        </p:nvSpPr>
        <p:spPr>
          <a:xfrm>
            <a:off x="3214777" y="0"/>
            <a:ext cx="8977223" cy="2352690"/>
          </a:xfrm>
          <a:prstGeom prst="rect">
            <a:avLst/>
          </a:prstGeom>
          <a:gradFill>
            <a:gsLst>
              <a:gs pos="0">
                <a:srgbClr val="30C8E9"/>
              </a:gs>
              <a:gs pos="79000">
                <a:srgbClr val="A9E2E1"/>
              </a:gs>
              <a:gs pos="100000">
                <a:srgbClr val="F0F1DC"/>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 name="Google Shape;18;p14"/>
          <p:cNvPicPr preferRelativeResize="0"/>
          <p:nvPr/>
        </p:nvPicPr>
        <p:blipFill rotWithShape="1">
          <a:blip r:embed="rId3">
            <a:alphaModFix/>
          </a:blip>
          <a:srcRect/>
          <a:stretch/>
        </p:blipFill>
        <p:spPr>
          <a:xfrm>
            <a:off x="830263" y="6376988"/>
            <a:ext cx="377825" cy="377825"/>
          </a:xfrm>
          <a:prstGeom prst="rect">
            <a:avLst/>
          </a:prstGeom>
          <a:noFill/>
          <a:ln>
            <a:noFill/>
          </a:ln>
        </p:spPr>
      </p:pic>
      <p:sp>
        <p:nvSpPr>
          <p:cNvPr id="19" name="Google Shape;19;p14"/>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14"/>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81000" algn="l">
              <a:lnSpc>
                <a:spcPct val="90000"/>
              </a:lnSpc>
              <a:spcBef>
                <a:spcPts val="500"/>
              </a:spcBef>
              <a:spcAft>
                <a:spcPts val="0"/>
              </a:spcAft>
              <a:buClr>
                <a:srgbClr val="404040"/>
              </a:buClr>
              <a:buSzPts val="2400"/>
              <a:buChar char="•"/>
              <a:defRPr sz="24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 name="Google Shape;21;p1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22"/>
        <p:cNvGrpSpPr/>
        <p:nvPr/>
      </p:nvGrpSpPr>
      <p:grpSpPr>
        <a:xfrm>
          <a:off x="0" y="0"/>
          <a:ext cx="0" cy="0"/>
          <a:chOff x="0" y="0"/>
          <a:chExt cx="0" cy="0"/>
        </a:xfrm>
      </p:grpSpPr>
      <p:pic>
        <p:nvPicPr>
          <p:cNvPr id="23" name="Google Shape;23;p15"/>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24" name="Google Shape;24;p15"/>
          <p:cNvPicPr preferRelativeResize="0"/>
          <p:nvPr/>
        </p:nvPicPr>
        <p:blipFill rotWithShape="1">
          <a:blip r:embed="rId3">
            <a:alphaModFix/>
          </a:blip>
          <a:srcRect/>
          <a:stretch/>
        </p:blipFill>
        <p:spPr>
          <a:xfrm>
            <a:off x="0" y="5355"/>
            <a:ext cx="822325" cy="6852708"/>
          </a:xfrm>
          <a:prstGeom prst="rect">
            <a:avLst/>
          </a:prstGeom>
          <a:noFill/>
          <a:ln>
            <a:noFill/>
          </a:ln>
        </p:spPr>
      </p:pic>
      <p:sp>
        <p:nvSpPr>
          <p:cNvPr id="25" name="Google Shape;25;p15"/>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5"/>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29"/>
        <p:cNvGrpSpPr/>
        <p:nvPr/>
      </p:nvGrpSpPr>
      <p:grpSpPr>
        <a:xfrm>
          <a:off x="0" y="0"/>
          <a:ext cx="0" cy="0"/>
          <a:chOff x="0" y="0"/>
          <a:chExt cx="0" cy="0"/>
        </a:xfrm>
      </p:grpSpPr>
      <p:pic>
        <p:nvPicPr>
          <p:cNvPr id="30" name="Google Shape;30;p16"/>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31" name="Google Shape;31;p16"/>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16"/>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16"/>
          <p:cNvPicPr preferRelativeResize="0"/>
          <p:nvPr/>
        </p:nvPicPr>
        <p:blipFill rotWithShape="1">
          <a:blip r:embed="rId3">
            <a:alphaModFix/>
          </a:blip>
          <a:srcRect/>
          <a:stretch/>
        </p:blipFill>
        <p:spPr>
          <a:xfrm>
            <a:off x="0" y="5355"/>
            <a:ext cx="822325" cy="685270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pic>
        <p:nvPicPr>
          <p:cNvPr id="36" name="Google Shape;36;p17"/>
          <p:cNvPicPr preferRelativeResize="0"/>
          <p:nvPr/>
        </p:nvPicPr>
        <p:blipFill rotWithShape="1">
          <a:blip r:embed="rId2">
            <a:alphaModFix/>
          </a:blip>
          <a:srcRect/>
          <a:stretch/>
        </p:blipFill>
        <p:spPr>
          <a:xfrm>
            <a:off x="830263" y="6376988"/>
            <a:ext cx="377825" cy="377825"/>
          </a:xfrm>
          <a:prstGeom prst="rect">
            <a:avLst/>
          </a:prstGeom>
          <a:noFill/>
          <a:ln>
            <a:noFill/>
          </a:ln>
        </p:spPr>
      </p:pic>
      <p:sp>
        <p:nvSpPr>
          <p:cNvPr id="37" name="Google Shape;37;p17"/>
          <p:cNvSpPr txBox="1">
            <a:spLocks noGrp="1"/>
          </p:cNvSpPr>
          <p:nvPr>
            <p:ph type="sldNum" idx="12"/>
          </p:nvPr>
        </p:nvSpPr>
        <p:spPr>
          <a:xfrm>
            <a:off x="10298113" y="6356350"/>
            <a:ext cx="10556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1pPr>
            <a:lvl2pPr marR="0" lvl="1"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2pPr>
            <a:lvl3pPr marR="0" lvl="2"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3pPr>
            <a:lvl4pPr marR="0" lvl="3"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4pPr>
            <a:lvl5pPr marR="0" lvl="4"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5pPr>
            <a:lvl6pPr marR="0" lvl="5"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9pPr>
          </a:lstStyle>
          <a:p>
            <a:endParaRPr/>
          </a:p>
        </p:txBody>
      </p:sp>
      <p:sp>
        <p:nvSpPr>
          <p:cNvPr id="11" name="Google Shape;11;p12"/>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asccc.org/signup-newsletters" TargetMode="External"/><Relationship Id="rId5" Type="http://schemas.openxmlformats.org/officeDocument/2006/relationships/image" Target="../media/image9.png"/><Relationship Id="rId4" Type="http://schemas.openxmlformats.org/officeDocument/2006/relationships/hyperlink" Target="https://www.asccc.org/directory/part-time-committe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document/d/1Bx8jArthJ2j1mJznG23u38DqBWK51RRAieIjvecRf_M/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title"/>
          </p:nvPr>
        </p:nvSpPr>
        <p:spPr>
          <a:xfrm>
            <a:off x="958850" y="4683125"/>
            <a:ext cx="10433050" cy="1736725"/>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None/>
            </a:pPr>
            <a:br>
              <a:rPr lang="en-US" sz="1800">
                <a:latin typeface="Calibri"/>
                <a:ea typeface="Calibri"/>
                <a:cs typeface="Calibri"/>
                <a:sym typeface="Calibri"/>
              </a:rPr>
            </a:br>
            <a:r>
              <a:rPr lang="en-US" b="1">
                <a:latin typeface="Calibri"/>
                <a:ea typeface="Calibri"/>
                <a:cs typeface="Calibri"/>
                <a:sym typeface="Calibri"/>
              </a:rPr>
              <a:t>Hot Topics for Part-Time Faculty</a:t>
            </a:r>
            <a:br>
              <a:rPr lang="en-US" sz="2400">
                <a:latin typeface="Calibri"/>
                <a:ea typeface="Calibri"/>
                <a:cs typeface="Calibri"/>
                <a:sym typeface="Calibri"/>
              </a:rPr>
            </a:br>
            <a:r>
              <a:rPr lang="en-US" sz="2400">
                <a:latin typeface="Calibri"/>
                <a:ea typeface="Calibri"/>
                <a:cs typeface="Calibri"/>
                <a:sym typeface="Calibri"/>
              </a:rPr>
              <a:t>Friday November 5</a:t>
            </a:r>
            <a:r>
              <a:rPr lang="en-US" sz="2400" baseline="30000">
                <a:latin typeface="Calibri"/>
                <a:ea typeface="Calibri"/>
                <a:cs typeface="Calibri"/>
                <a:sym typeface="Calibri"/>
              </a:rPr>
              <a:t>th</a:t>
            </a:r>
            <a:r>
              <a:rPr lang="en-US" sz="2400">
                <a:latin typeface="Calibri"/>
                <a:ea typeface="Calibri"/>
                <a:cs typeface="Calibri"/>
                <a:sym typeface="Calibri"/>
              </a:rPr>
              <a:t> 2:30 – 3:45</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1"/>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t>ASCCC Resources</a:t>
            </a:r>
            <a:endParaRPr/>
          </a:p>
        </p:txBody>
      </p:sp>
      <p:sp>
        <p:nvSpPr>
          <p:cNvPr id="110" name="Google Shape;110;p1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rmAutofit/>
          </a:bodyPr>
          <a:lstStyle/>
          <a:p>
            <a:pPr marL="0" lvl="0" indent="0" algn="r" rtl="0">
              <a:spcBef>
                <a:spcPts val="0"/>
              </a:spcBef>
              <a:spcAft>
                <a:spcPts val="0"/>
              </a:spcAft>
              <a:buNone/>
            </a:pPr>
            <a:fld id="{00000000-1234-1234-1234-123412341234}" type="slidenum">
              <a:rPr lang="en-US"/>
              <a:t>10</a:t>
            </a:fld>
            <a:endParaRPr/>
          </a:p>
        </p:txBody>
      </p:sp>
      <p:grpSp>
        <p:nvGrpSpPr>
          <p:cNvPr id="111" name="Google Shape;111;p11"/>
          <p:cNvGrpSpPr/>
          <p:nvPr/>
        </p:nvGrpSpPr>
        <p:grpSpPr>
          <a:xfrm>
            <a:off x="1250350" y="3258519"/>
            <a:ext cx="9683093" cy="2377516"/>
            <a:chOff x="420356" y="595951"/>
            <a:chExt cx="9683093" cy="2377516"/>
          </a:xfrm>
        </p:grpSpPr>
        <p:sp>
          <p:nvSpPr>
            <p:cNvPr id="112" name="Google Shape;112;p11"/>
            <p:cNvSpPr/>
            <p:nvPr/>
          </p:nvSpPr>
          <p:spPr>
            <a:xfrm>
              <a:off x="1215236" y="595951"/>
              <a:ext cx="1300714" cy="130071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420356" y="2253467"/>
              <a:ext cx="2890475"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txBox="1"/>
            <p:nvPr/>
          </p:nvSpPr>
          <p:spPr>
            <a:xfrm>
              <a:off x="420356" y="2253467"/>
              <a:ext cx="2890475"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700"/>
                <a:buFont typeface="Arial"/>
                <a:buNone/>
              </a:pPr>
              <a:r>
                <a:rPr lang="en-US" sz="27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ASCCC Part-Time Committee</a:t>
              </a:r>
              <a:endParaRPr sz="2700" b="0" i="0" u="none" strike="noStrike" cap="none">
                <a:solidFill>
                  <a:schemeClr val="dk1"/>
                </a:solidFill>
                <a:latin typeface="Arial"/>
                <a:ea typeface="Arial"/>
                <a:cs typeface="Arial"/>
                <a:sym typeface="Arial"/>
              </a:endParaRPr>
            </a:p>
          </p:txBody>
        </p:sp>
        <p:sp>
          <p:nvSpPr>
            <p:cNvPr id="115" name="Google Shape;115;p11"/>
            <p:cNvSpPr/>
            <p:nvPr/>
          </p:nvSpPr>
          <p:spPr>
            <a:xfrm>
              <a:off x="4611545" y="595951"/>
              <a:ext cx="1300714" cy="1300714"/>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a:off x="3816665" y="2253467"/>
              <a:ext cx="2890475"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txBox="1"/>
            <p:nvPr/>
          </p:nvSpPr>
          <p:spPr>
            <a:xfrm>
              <a:off x="3816665" y="2253467"/>
              <a:ext cx="2890475"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700"/>
                <a:buFont typeface="Arial"/>
                <a:buNone/>
              </a:pPr>
              <a:r>
                <a:rPr lang="en-US" sz="27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ASCCC Part-Time Newsletter</a:t>
              </a:r>
              <a:endParaRPr sz="2700" b="0" i="0" u="none" strike="noStrike" cap="none">
                <a:solidFill>
                  <a:schemeClr val="dk1"/>
                </a:solidFill>
                <a:latin typeface="Arial"/>
                <a:ea typeface="Arial"/>
                <a:cs typeface="Arial"/>
                <a:sym typeface="Arial"/>
              </a:endParaRPr>
            </a:p>
          </p:txBody>
        </p:sp>
        <p:sp>
          <p:nvSpPr>
            <p:cNvPr id="118" name="Google Shape;118;p11"/>
            <p:cNvSpPr/>
            <p:nvPr/>
          </p:nvSpPr>
          <p:spPr>
            <a:xfrm>
              <a:off x="8007854" y="595951"/>
              <a:ext cx="1300714" cy="1300714"/>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a:off x="7212974" y="2253467"/>
              <a:ext cx="2890475"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txBox="1"/>
            <p:nvPr/>
          </p:nvSpPr>
          <p:spPr>
            <a:xfrm>
              <a:off x="7212974" y="2253467"/>
              <a:ext cx="2890475"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700"/>
                <a:buFont typeface="Arial"/>
                <a:buNone/>
              </a:pPr>
              <a:r>
                <a:rPr lang="en-US" sz="2700" b="0" i="0" u="none" strike="noStrike" cap="none" dirty="0">
                  <a:solidFill>
                    <a:schemeClr val="dk1"/>
                  </a:solidFill>
                  <a:latin typeface="Arial"/>
                  <a:ea typeface="Arial"/>
                  <a:cs typeface="Arial"/>
                  <a:sym typeface="Arial"/>
                  <a:hlinkClick r:id="rId6"/>
                </a:rPr>
                <a:t>ASCCC Part-Time Listserv</a:t>
              </a:r>
              <a:endParaRPr sz="2700" b="0" i="0" u="none" strike="noStrike" cap="none" dirty="0">
                <a:solidFill>
                  <a:schemeClr val="dk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2"/>
          <p:cNvSpPr txBox="1">
            <a:spLocks noGrp="1"/>
          </p:cNvSpPr>
          <p:nvPr>
            <p:ph type="title"/>
          </p:nvPr>
        </p:nvSpPr>
        <p:spPr>
          <a:xfrm>
            <a:off x="3295515" y="403412"/>
            <a:ext cx="8671584"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5400">
                <a:latin typeface="Calibri"/>
                <a:ea typeface="Calibri"/>
                <a:cs typeface="Calibri"/>
                <a:sym typeface="Calibri"/>
              </a:rPr>
              <a:t>WE </a:t>
            </a:r>
            <a:r>
              <a:rPr lang="en-US" sz="5400" i="1">
                <a:latin typeface="Calibri"/>
                <a:ea typeface="Calibri"/>
                <a:cs typeface="Calibri"/>
                <a:sym typeface="Calibri"/>
              </a:rPr>
              <a:t>virtually</a:t>
            </a:r>
            <a:r>
              <a:rPr lang="en-US" sz="5400">
                <a:latin typeface="Calibri"/>
                <a:ea typeface="Calibri"/>
                <a:cs typeface="Calibri"/>
                <a:sym typeface="Calibri"/>
              </a:rPr>
              <a:t> WELCOME YOU!</a:t>
            </a:r>
            <a:endParaRPr/>
          </a:p>
        </p:txBody>
      </p:sp>
      <p:sp>
        <p:nvSpPr>
          <p:cNvPr id="48" name="Google Shape;48;p2"/>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1800"/>
              <a:buNone/>
            </a:pPr>
            <a:r>
              <a:rPr lang="en-US" sz="1800" dirty="0">
                <a:latin typeface="Calibri"/>
                <a:ea typeface="Calibri"/>
                <a:cs typeface="Calibri"/>
                <a:sym typeface="Calibri"/>
              </a:rPr>
              <a:t>Ian </a:t>
            </a:r>
            <a:r>
              <a:rPr lang="en-US" sz="1800" dirty="0" err="1">
                <a:latin typeface="Calibri"/>
                <a:ea typeface="Calibri"/>
                <a:cs typeface="Calibri"/>
                <a:sym typeface="Calibri"/>
              </a:rPr>
              <a:t>Colmer</a:t>
            </a:r>
            <a:r>
              <a:rPr lang="en-US" sz="1800" dirty="0">
                <a:latin typeface="Calibri"/>
                <a:ea typeface="Calibri"/>
                <a:cs typeface="Calibri"/>
                <a:sym typeface="Calibri"/>
              </a:rPr>
              <a:t>, ASCCC Part-Time Committee</a:t>
            </a:r>
            <a:endParaRPr dirty="0"/>
          </a:p>
          <a:p>
            <a:pPr marL="0" marR="0" lvl="0" indent="0" algn="l" rtl="0">
              <a:lnSpc>
                <a:spcPct val="90000"/>
              </a:lnSpc>
              <a:spcBef>
                <a:spcPts val="0"/>
              </a:spcBef>
              <a:spcAft>
                <a:spcPts val="0"/>
              </a:spcAft>
              <a:buClr>
                <a:srgbClr val="404040"/>
              </a:buClr>
              <a:buSzPts val="1800"/>
              <a:buNone/>
            </a:pPr>
            <a:r>
              <a:rPr lang="en-US" sz="1800" dirty="0">
                <a:latin typeface="Calibri"/>
                <a:ea typeface="Calibri"/>
                <a:cs typeface="Calibri"/>
                <a:sym typeface="Calibri"/>
              </a:rPr>
              <a:t>Carrie Roberson, ASCCC At-Large Representative</a:t>
            </a:r>
            <a:endParaRPr dirty="0"/>
          </a:p>
          <a:p>
            <a:pPr marL="0" marR="0" lvl="0" indent="0" algn="l" rtl="0">
              <a:lnSpc>
                <a:spcPct val="90000"/>
              </a:lnSpc>
              <a:spcBef>
                <a:spcPts val="0"/>
              </a:spcBef>
              <a:spcAft>
                <a:spcPts val="0"/>
              </a:spcAft>
              <a:buClr>
                <a:srgbClr val="404040"/>
              </a:buClr>
              <a:buSzPts val="1800"/>
              <a:buNone/>
            </a:pPr>
            <a:r>
              <a:rPr lang="en-US" sz="1800" dirty="0">
                <a:latin typeface="Calibri"/>
                <a:ea typeface="Calibri"/>
                <a:cs typeface="Calibri"/>
                <a:sym typeface="Calibri"/>
              </a:rPr>
              <a:t>Anastasia </a:t>
            </a:r>
            <a:r>
              <a:rPr lang="en-US" sz="1800" dirty="0" err="1">
                <a:latin typeface="Calibri"/>
                <a:ea typeface="Calibri"/>
                <a:cs typeface="Calibri"/>
                <a:sym typeface="Calibri"/>
              </a:rPr>
              <a:t>Zavodny</a:t>
            </a:r>
            <a:r>
              <a:rPr lang="en-US" sz="1800" dirty="0">
                <a:latin typeface="Calibri"/>
                <a:ea typeface="Calibri"/>
                <a:cs typeface="Calibri"/>
                <a:sym typeface="Calibri"/>
              </a:rPr>
              <a:t>, ASCCC Part-Time Committee</a:t>
            </a:r>
            <a:endParaRPr dirty="0"/>
          </a:p>
          <a:p>
            <a:pPr marL="0" marR="0" lvl="0" indent="0" algn="l" rtl="0">
              <a:lnSpc>
                <a:spcPct val="90000"/>
              </a:lnSpc>
              <a:spcBef>
                <a:spcPts val="0"/>
              </a:spcBef>
              <a:spcAft>
                <a:spcPts val="0"/>
              </a:spcAft>
              <a:buClr>
                <a:srgbClr val="404040"/>
              </a:buClr>
              <a:buSzPts val="1800"/>
              <a:buNone/>
            </a:pPr>
            <a:endParaRPr sz="1800" dirty="0">
              <a:latin typeface="Calibri"/>
              <a:ea typeface="Calibri"/>
              <a:cs typeface="Calibri"/>
              <a:sym typeface="Calibri"/>
            </a:endParaRPr>
          </a:p>
          <a:p>
            <a:pPr marL="0" marR="0" lvl="0" indent="0" algn="l" rtl="0">
              <a:lnSpc>
                <a:spcPct val="90000"/>
              </a:lnSpc>
              <a:spcBef>
                <a:spcPts val="0"/>
              </a:spcBef>
              <a:spcAft>
                <a:spcPts val="0"/>
              </a:spcAft>
              <a:buClr>
                <a:srgbClr val="404040"/>
              </a:buClr>
              <a:buSzPts val="1800"/>
              <a:buNone/>
            </a:pPr>
            <a:r>
              <a:rPr lang="en-US" sz="1800" dirty="0">
                <a:latin typeface="Calibri"/>
                <a:ea typeface="Calibri"/>
                <a:cs typeface="Calibri"/>
                <a:sym typeface="Calibri"/>
              </a:rPr>
              <a:t>We begin today by acknowledging that we are holding this ASCCC event gathering on the land of the </a:t>
            </a:r>
            <a:r>
              <a:rPr lang="en-US" sz="1800" dirty="0" err="1">
                <a:latin typeface="Calibri"/>
                <a:ea typeface="Calibri"/>
                <a:cs typeface="Calibri"/>
                <a:sym typeface="Calibri"/>
              </a:rPr>
              <a:t>Tongva</a:t>
            </a:r>
            <a:r>
              <a:rPr lang="en-US" sz="1800" dirty="0">
                <a:latin typeface="Calibri"/>
                <a:ea typeface="Calibri"/>
                <a:cs typeface="Calibri"/>
                <a:sym typeface="Calibri"/>
              </a:rPr>
              <a:t>/</a:t>
            </a:r>
            <a:r>
              <a:rPr lang="en-US" sz="1800" dirty="0" err="1">
                <a:latin typeface="Calibri"/>
                <a:ea typeface="Calibri"/>
                <a:cs typeface="Calibri"/>
                <a:sym typeface="Calibri"/>
              </a:rPr>
              <a:t>Gabrieleño</a:t>
            </a:r>
            <a:r>
              <a:rPr lang="en-US" sz="1800" dirty="0">
                <a:latin typeface="Calibri"/>
                <a:ea typeface="Calibri"/>
                <a:cs typeface="Calibri"/>
                <a:sym typeface="Calibri"/>
              </a:rPr>
              <a:t> and the </a:t>
            </a:r>
            <a:r>
              <a:rPr lang="en-US" sz="1800" dirty="0" err="1">
                <a:latin typeface="Calibri"/>
                <a:ea typeface="Calibri"/>
                <a:cs typeface="Calibri"/>
                <a:sym typeface="Calibri"/>
              </a:rPr>
              <a:t>Acjachemen</a:t>
            </a:r>
            <a:r>
              <a:rPr lang="en-US" sz="1800" dirty="0">
                <a:latin typeface="Calibri"/>
                <a:ea typeface="Calibri"/>
                <a:cs typeface="Calibri"/>
                <a:sym typeface="Calibri"/>
              </a:rPr>
              <a:t>/</a:t>
            </a:r>
            <a:r>
              <a:rPr lang="en-US" sz="1800" dirty="0" err="1">
                <a:latin typeface="Calibri"/>
                <a:ea typeface="Calibri"/>
                <a:cs typeface="Calibri"/>
                <a:sym typeface="Calibri"/>
              </a:rPr>
              <a:t>Juaneño</a:t>
            </a:r>
            <a:r>
              <a:rPr lang="en-US" sz="1800" dirty="0">
                <a:latin typeface="Calibri"/>
                <a:ea typeface="Calibri"/>
                <a:cs typeface="Calibri"/>
                <a:sym typeface="Calibri"/>
              </a:rPr>
              <a:t> Nations who have lived and continue to live here. We recognize the </a:t>
            </a:r>
            <a:r>
              <a:rPr lang="en-US" sz="1800" dirty="0" err="1">
                <a:latin typeface="Calibri"/>
                <a:ea typeface="Calibri"/>
                <a:cs typeface="Calibri"/>
                <a:sym typeface="Calibri"/>
              </a:rPr>
              <a:t>Tongva</a:t>
            </a:r>
            <a:r>
              <a:rPr lang="en-US" sz="1800" dirty="0">
                <a:latin typeface="Calibri"/>
                <a:ea typeface="Calibri"/>
                <a:cs typeface="Calibri"/>
                <a:sym typeface="Calibri"/>
              </a:rPr>
              <a:t>/ </a:t>
            </a:r>
            <a:r>
              <a:rPr lang="en-US" sz="1800" dirty="0" err="1">
                <a:latin typeface="Calibri"/>
                <a:ea typeface="Calibri"/>
                <a:cs typeface="Calibri"/>
                <a:sym typeface="Calibri"/>
              </a:rPr>
              <a:t>Gabrieleño</a:t>
            </a:r>
            <a:r>
              <a:rPr lang="en-US" sz="1800" dirty="0">
                <a:latin typeface="Calibri"/>
                <a:ea typeface="Calibri"/>
                <a:cs typeface="Calibri"/>
                <a:sym typeface="Calibri"/>
              </a:rPr>
              <a:t> and the </a:t>
            </a:r>
            <a:r>
              <a:rPr lang="en-US" sz="1800" dirty="0" err="1">
                <a:latin typeface="Calibri"/>
                <a:ea typeface="Calibri"/>
                <a:cs typeface="Calibri"/>
                <a:sym typeface="Calibri"/>
              </a:rPr>
              <a:t>Acjachemen</a:t>
            </a:r>
            <a:r>
              <a:rPr lang="en-US" sz="1800" dirty="0">
                <a:latin typeface="Calibri"/>
                <a:ea typeface="Calibri"/>
                <a:cs typeface="Calibri"/>
                <a:sym typeface="Calibri"/>
              </a:rPr>
              <a:t>/</a:t>
            </a:r>
            <a:r>
              <a:rPr lang="en-US" sz="1800" dirty="0" err="1">
                <a:latin typeface="Calibri"/>
                <a:ea typeface="Calibri"/>
                <a:cs typeface="Calibri"/>
                <a:sym typeface="Calibri"/>
              </a:rPr>
              <a:t>Juaneño</a:t>
            </a:r>
            <a:r>
              <a:rPr lang="en-US" sz="1800" dirty="0">
                <a:latin typeface="Calibri"/>
                <a:ea typeface="Calibri"/>
                <a:cs typeface="Calibri"/>
                <a:sym typeface="Calibri"/>
              </a:rPr>
              <a:t> Nations and their spiritual connection to the ocean and the land as the first stewards and the traditional caretakers of this area we now call Long Beach. As we begin, we thank them for their strength, perseverance, and resistance. We also wish to acknowledge the other Indigenous Peoples who now call Long Beach their home, for their shared struggle to maintain their cultures, languages, worldview and identities in our </a:t>
            </a:r>
            <a:r>
              <a:rPr lang="en-US" sz="1800">
                <a:latin typeface="Calibri"/>
                <a:ea typeface="Calibri"/>
                <a:cs typeface="Calibri"/>
                <a:sym typeface="Calibri"/>
              </a:rPr>
              <a:t>diverse city</a:t>
            </a:r>
            <a:r>
              <a:rPr lang="en-US" sz="1800" dirty="0">
                <a:latin typeface="Calibri"/>
                <a:ea typeface="Calibri"/>
                <a:cs typeface="Calibri"/>
                <a:sym typeface="Calibri"/>
              </a:rPr>
              <a:t>. </a:t>
            </a:r>
            <a:endParaRPr dirty="0"/>
          </a:p>
        </p:txBody>
      </p:sp>
      <p:sp>
        <p:nvSpPr>
          <p:cNvPr id="49" name="Google Shape;49;p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3"/>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sz="5400">
                <a:latin typeface="Calibri"/>
                <a:ea typeface="Calibri"/>
                <a:cs typeface="Calibri"/>
                <a:sym typeface="Calibri"/>
              </a:rPr>
              <a:t>TODAY!</a:t>
            </a:r>
            <a:endParaRPr/>
          </a:p>
        </p:txBody>
      </p:sp>
      <p:sp>
        <p:nvSpPr>
          <p:cNvPr id="55" name="Google Shape;55;p3"/>
          <p:cNvSpPr txBox="1">
            <a:spLocks noGrp="1"/>
          </p:cNvSpPr>
          <p:nvPr>
            <p:ph type="body" idx="1"/>
          </p:nvPr>
        </p:nvSpPr>
        <p:spPr>
          <a:xfrm>
            <a:off x="829994" y="2542674"/>
            <a:ext cx="10736364" cy="368931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400"/>
              <a:buFont typeface="Arial"/>
              <a:buNone/>
            </a:pPr>
            <a:r>
              <a:rPr lang="en-US">
                <a:solidFill>
                  <a:srgbClr val="000000"/>
                </a:solidFill>
                <a:latin typeface="Calibri"/>
                <a:ea typeface="Calibri"/>
                <a:cs typeface="Calibri"/>
                <a:sym typeface="Calibri"/>
              </a:rPr>
              <a:t>The ever-changing nature of higher education in California impacts part-time faculty both directly and indirectly. While our part-time faculty play a significant role in supporting our students in their educational endeavors, many statewide policies and local decisions turn into HOT TOPICS that impact the roles and responsibilities of part-timers, who are often left to deal with the fallout on their own. As the largest employed group at our colleges, it is imperative to learn how ​these colleagues play a significant and unique role in student success and contribute to college morale. Join this session for an engaging conversation about current and ongoing HOT TOPICS and discuss with us how colleges can better support their professional development and bolster their voices on campus… and beyond. </a:t>
            </a:r>
            <a:endParaRPr>
              <a:latin typeface="Calibri"/>
              <a:ea typeface="Calibri"/>
              <a:cs typeface="Calibri"/>
              <a:sym typeface="Calibri"/>
            </a:endParaRPr>
          </a:p>
        </p:txBody>
      </p:sp>
      <p:sp>
        <p:nvSpPr>
          <p:cNvPr id="56" name="Google Shape;56;p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4"/>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Calibri"/>
                <a:ea typeface="Calibri"/>
                <a:cs typeface="Calibri"/>
                <a:sym typeface="Calibri"/>
              </a:rPr>
              <a:t>FOOD for THOUGHT...</a:t>
            </a:r>
            <a:endParaRPr/>
          </a:p>
        </p:txBody>
      </p:sp>
      <p:sp>
        <p:nvSpPr>
          <p:cNvPr id="62" name="Google Shape;62;p4"/>
          <p:cNvSpPr txBox="1">
            <a:spLocks noGrp="1"/>
          </p:cNvSpPr>
          <p:nvPr>
            <p:ph type="body" idx="1"/>
          </p:nvPr>
        </p:nvSpPr>
        <p:spPr>
          <a:xfrm>
            <a:off x="4247625" y="2440449"/>
            <a:ext cx="7106100" cy="3791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404040"/>
              </a:buClr>
              <a:buSzPts val="2400"/>
              <a:buFont typeface="Arial"/>
              <a:buNone/>
            </a:pPr>
            <a:r>
              <a:rPr lang="en-US" sz="2100"/>
              <a:t>“I recall one semester having only two classes, and not having enough money to pay rent or food. I am never going to forget the feeling of failure and hunger. It still brings me to tears when I remember how it felt to have to divide a Jack in box $ 1 taco between me and my child for lunch for weeks. Unfortunately, I know that my story is not unique. Many of our part-time faculty live in poverty, or are on the brink of living in poverty from one semester to the next. But despite this, they still give so much. So it is imperative that we try our best to support our part-time faculty, and increase equity among our colleagues that do so much for so little.”</a:t>
            </a:r>
            <a:endParaRPr sz="2100"/>
          </a:p>
        </p:txBody>
      </p:sp>
      <p:sp>
        <p:nvSpPr>
          <p:cNvPr id="63" name="Google Shape;63;p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64" name="Google Shape;64;p4"/>
          <p:cNvPicPr preferRelativeResize="0"/>
          <p:nvPr/>
        </p:nvPicPr>
        <p:blipFill>
          <a:blip r:embed="rId3">
            <a:alphaModFix/>
          </a:blip>
          <a:stretch>
            <a:fillRect/>
          </a:stretch>
        </p:blipFill>
        <p:spPr>
          <a:xfrm>
            <a:off x="337469" y="2062861"/>
            <a:ext cx="3693205" cy="4768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5"/>
          <p:cNvSpPr txBox="1">
            <a:spLocks noGrp="1"/>
          </p:cNvSpPr>
          <p:nvPr>
            <p:ph type="title"/>
          </p:nvPr>
        </p:nvSpPr>
        <p:spPr>
          <a:xfrm>
            <a:off x="1277650" y="365125"/>
            <a:ext cx="10046100" cy="885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latin typeface="Calibri"/>
                <a:ea typeface="Calibri"/>
                <a:cs typeface="Calibri"/>
                <a:sym typeface="Calibri"/>
              </a:rPr>
              <a:t>HOT TOPICS 10+1 and then some...</a:t>
            </a:r>
            <a:endParaRPr>
              <a:latin typeface="Calibri"/>
              <a:ea typeface="Calibri"/>
              <a:cs typeface="Calibri"/>
              <a:sym typeface="Calibri"/>
            </a:endParaRPr>
          </a:p>
        </p:txBody>
      </p:sp>
      <p:sp>
        <p:nvSpPr>
          <p:cNvPr id="70" name="Google Shape;70;p5"/>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SzPts val="1800"/>
              <a:buChar char="●"/>
            </a:pPr>
            <a:r>
              <a:rPr lang="en-US"/>
              <a:t>Lack of inclusion within department</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Underappreciated/ under-acknowledged</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Load/Assignments</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Job security/ hiring practices</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“Office hours”- time and space</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Min quals are =</a:t>
            </a:r>
            <a:endParaRPr/>
          </a:p>
          <a:p>
            <a:pPr marL="228600" lvl="0" indent="-76200" algn="l" rtl="0">
              <a:lnSpc>
                <a:spcPct val="90000"/>
              </a:lnSpc>
              <a:spcBef>
                <a:spcPts val="0"/>
              </a:spcBef>
              <a:spcAft>
                <a:spcPts val="0"/>
              </a:spcAft>
              <a:buClr>
                <a:srgbClr val="404040"/>
              </a:buClr>
              <a:buSzPts val="2400"/>
              <a:buNone/>
            </a:pPr>
            <a:endParaRPr/>
          </a:p>
          <a:p>
            <a:pPr marL="228600" lvl="0" indent="-76200" algn="l" rtl="0">
              <a:lnSpc>
                <a:spcPct val="90000"/>
              </a:lnSpc>
              <a:spcBef>
                <a:spcPts val="0"/>
              </a:spcBef>
              <a:spcAft>
                <a:spcPts val="0"/>
              </a:spcAft>
              <a:buClr>
                <a:srgbClr val="404040"/>
              </a:buClr>
              <a:buSzPts val="2400"/>
              <a:buNone/>
            </a:pPr>
            <a:endParaRPr/>
          </a:p>
          <a:p>
            <a:pPr marL="228600" lvl="0" indent="-76200" algn="l" rtl="0">
              <a:lnSpc>
                <a:spcPct val="90000"/>
              </a:lnSpc>
              <a:spcBef>
                <a:spcPts val="0"/>
              </a:spcBef>
              <a:spcAft>
                <a:spcPts val="0"/>
              </a:spcAft>
              <a:buClr>
                <a:srgbClr val="404040"/>
              </a:buClr>
              <a:buSzPts val="2400"/>
              <a:buNone/>
            </a:pPr>
            <a:endParaRPr/>
          </a:p>
          <a:p>
            <a:pPr marL="228600" lvl="0" indent="-76200" algn="l" rtl="0">
              <a:lnSpc>
                <a:spcPct val="90000"/>
              </a:lnSpc>
              <a:spcBef>
                <a:spcPts val="0"/>
              </a:spcBef>
              <a:spcAft>
                <a:spcPts val="0"/>
              </a:spcAft>
              <a:buClr>
                <a:srgbClr val="404040"/>
              </a:buClr>
              <a:buSzPts val="2400"/>
              <a:buNone/>
            </a:pPr>
            <a:endParaRPr/>
          </a:p>
        </p:txBody>
      </p:sp>
      <p:sp>
        <p:nvSpPr>
          <p:cNvPr id="71" name="Google Shape;71;p5"/>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SzPts val="1800"/>
              <a:buChar char="●"/>
            </a:pPr>
            <a:r>
              <a:rPr lang="en-US"/>
              <a:t>Local policies/procedures @ various campuses</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Participation/voice in participatory governance</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What you call em’- adjunct, associate, part-time, other?</a:t>
            </a:r>
            <a:endParaRPr/>
          </a:p>
          <a:p>
            <a:pPr marL="228600" lvl="0" indent="-76200" algn="l" rtl="0">
              <a:lnSpc>
                <a:spcPct val="90000"/>
              </a:lnSpc>
              <a:spcBef>
                <a:spcPts val="0"/>
              </a:spcBef>
              <a:spcAft>
                <a:spcPts val="0"/>
              </a:spcAft>
              <a:buClr>
                <a:srgbClr val="404040"/>
              </a:buClr>
              <a:buSzPts val="2400"/>
              <a:buNone/>
            </a:pPr>
            <a:endParaRPr/>
          </a:p>
          <a:p>
            <a:pPr marL="457200" lvl="0" indent="-342900" algn="l" rtl="0">
              <a:lnSpc>
                <a:spcPct val="90000"/>
              </a:lnSpc>
              <a:spcBef>
                <a:spcPts val="0"/>
              </a:spcBef>
              <a:spcAft>
                <a:spcPts val="0"/>
              </a:spcAft>
              <a:buSzPts val="1800"/>
              <a:buChar char="●"/>
            </a:pPr>
            <a:r>
              <a:rPr lang="en-US"/>
              <a:t>What else...?</a:t>
            </a:r>
            <a:endParaRPr/>
          </a:p>
        </p:txBody>
      </p:sp>
      <p:sp>
        <p:nvSpPr>
          <p:cNvPr id="72" name="Google Shape;72;p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6"/>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Calibri"/>
                <a:ea typeface="Calibri"/>
                <a:cs typeface="Calibri"/>
                <a:sym typeface="Calibri"/>
              </a:rPr>
              <a:t>Additional thoughts and considerations</a:t>
            </a:r>
            <a:endParaRPr>
              <a:latin typeface="Calibri"/>
              <a:ea typeface="Calibri"/>
              <a:cs typeface="Calibri"/>
              <a:sym typeface="Calibri"/>
            </a:endParaRPr>
          </a:p>
        </p:txBody>
      </p:sp>
      <p:sp>
        <p:nvSpPr>
          <p:cNvPr id="78" name="Google Shape;78;p6"/>
          <p:cNvSpPr txBox="1">
            <a:spLocks noGrp="1"/>
          </p:cNvSpPr>
          <p:nvPr>
            <p:ph type="body" idx="1"/>
          </p:nvPr>
        </p:nvSpPr>
        <p:spPr>
          <a:xfrm>
            <a:off x="1489434" y="2215298"/>
            <a:ext cx="9864215" cy="4642701"/>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100" b="1" dirty="0">
              <a:solidFill>
                <a:srgbClr val="000000"/>
              </a:solidFill>
            </a:endParaRPr>
          </a:p>
          <a:p>
            <a:pPr marL="457200" lvl="0" indent="-298450" algn="l" rtl="0">
              <a:lnSpc>
                <a:spcPct val="115000"/>
              </a:lnSpc>
              <a:spcBef>
                <a:spcPts val="0"/>
              </a:spcBef>
              <a:spcAft>
                <a:spcPts val="0"/>
              </a:spcAft>
              <a:buClr>
                <a:srgbClr val="000000"/>
              </a:buClr>
              <a:buSzPts val="1100"/>
              <a:buChar char="●"/>
            </a:pPr>
            <a:r>
              <a:rPr lang="en-US" sz="1400" b="1" dirty="0">
                <a:solidFill>
                  <a:srgbClr val="000000"/>
                </a:solidFill>
              </a:rPr>
              <a:t>Academic freedom</a:t>
            </a:r>
            <a:endParaRPr sz="1400" b="1" dirty="0">
              <a:solidFill>
                <a:srgbClr val="000000"/>
              </a:solidFill>
            </a:endParaRPr>
          </a:p>
          <a:p>
            <a:pPr marL="457200" lvl="0" indent="-298450" algn="l" rtl="0">
              <a:lnSpc>
                <a:spcPct val="115000"/>
              </a:lnSpc>
              <a:spcBef>
                <a:spcPts val="0"/>
              </a:spcBef>
              <a:spcAft>
                <a:spcPts val="0"/>
              </a:spcAft>
              <a:buClr>
                <a:srgbClr val="000000"/>
              </a:buClr>
              <a:buSzPts val="1100"/>
              <a:buChar char="●"/>
            </a:pPr>
            <a:r>
              <a:rPr lang="en-US" sz="1400" b="1" dirty="0">
                <a:solidFill>
                  <a:srgbClr val="000000"/>
                </a:solidFill>
              </a:rPr>
              <a:t>Voting for department chairs</a:t>
            </a:r>
            <a:endParaRPr sz="1400" b="1" dirty="0">
              <a:solidFill>
                <a:srgbClr val="000000"/>
              </a:solidFill>
            </a:endParaRPr>
          </a:p>
          <a:p>
            <a:pPr marL="457200" lvl="0" indent="-298450" algn="l" rtl="0">
              <a:lnSpc>
                <a:spcPct val="115000"/>
              </a:lnSpc>
              <a:spcBef>
                <a:spcPts val="0"/>
              </a:spcBef>
              <a:spcAft>
                <a:spcPts val="0"/>
              </a:spcAft>
              <a:buClr>
                <a:srgbClr val="000000"/>
              </a:buClr>
              <a:buSzPts val="1100"/>
              <a:buChar char="●"/>
            </a:pPr>
            <a:r>
              <a:rPr lang="en-US" sz="1400" b="1" dirty="0">
                <a:solidFill>
                  <a:srgbClr val="000000"/>
                </a:solidFill>
              </a:rPr>
              <a:t>Administrators say part-time faculty are temporary (yet many have been working for decades)</a:t>
            </a:r>
            <a:endParaRPr sz="1400" b="1" dirty="0">
              <a:solidFill>
                <a:srgbClr val="000000"/>
              </a:solidFill>
            </a:endParaRPr>
          </a:p>
          <a:p>
            <a:pPr marL="457200" lvl="0" indent="-298450" algn="l" rtl="0">
              <a:lnSpc>
                <a:spcPct val="115000"/>
              </a:lnSpc>
              <a:spcBef>
                <a:spcPts val="0"/>
              </a:spcBef>
              <a:spcAft>
                <a:spcPts val="0"/>
              </a:spcAft>
              <a:buClr>
                <a:srgbClr val="000000"/>
              </a:buClr>
              <a:buSzPts val="1100"/>
              <a:buChar char="●"/>
            </a:pPr>
            <a:r>
              <a:rPr lang="en-US" sz="1400" b="1" dirty="0">
                <a:solidFill>
                  <a:srgbClr val="000000"/>
                </a:solidFill>
              </a:rPr>
              <a:t>Anxiety about money</a:t>
            </a:r>
            <a:endParaRPr sz="1400" b="1" dirty="0">
              <a:solidFill>
                <a:srgbClr val="000000"/>
              </a:solidFill>
            </a:endParaRPr>
          </a:p>
          <a:p>
            <a:pPr marL="457200" lvl="0" indent="-298450" algn="l" rtl="0">
              <a:lnSpc>
                <a:spcPct val="115000"/>
              </a:lnSpc>
              <a:spcBef>
                <a:spcPts val="0"/>
              </a:spcBef>
              <a:spcAft>
                <a:spcPts val="0"/>
              </a:spcAft>
              <a:buClr>
                <a:srgbClr val="000000"/>
              </a:buClr>
              <a:buSzPts val="1100"/>
              <a:buChar char="●"/>
            </a:pPr>
            <a:r>
              <a:rPr lang="en-US" sz="1400" b="1" dirty="0">
                <a:solidFill>
                  <a:srgbClr val="000000"/>
                </a:solidFill>
              </a:rPr>
              <a:t>Lost health insurance</a:t>
            </a:r>
            <a:endParaRPr sz="1400" b="1" dirty="0">
              <a:solidFill>
                <a:srgbClr val="000000"/>
              </a:solidFill>
            </a:endParaRPr>
          </a:p>
          <a:p>
            <a:pPr marL="457200" lvl="0" indent="-298450" algn="l" rtl="0">
              <a:lnSpc>
                <a:spcPct val="115000"/>
              </a:lnSpc>
              <a:spcBef>
                <a:spcPts val="0"/>
              </a:spcBef>
              <a:spcAft>
                <a:spcPts val="0"/>
              </a:spcAft>
              <a:buClr>
                <a:srgbClr val="000000"/>
              </a:buClr>
              <a:buSzPts val="1100"/>
              <a:buChar char="●"/>
            </a:pPr>
            <a:r>
              <a:rPr lang="en-US" sz="1400" b="1" dirty="0">
                <a:solidFill>
                  <a:srgbClr val="000000"/>
                </a:solidFill>
              </a:rPr>
              <a:t>Going on unemployment </a:t>
            </a:r>
            <a:endParaRPr sz="1400" b="1" dirty="0">
              <a:solidFill>
                <a:srgbClr val="000000"/>
              </a:solidFill>
            </a:endParaRPr>
          </a:p>
          <a:p>
            <a:pPr marL="457200" lvl="0" indent="-298450" algn="l" rtl="0">
              <a:lnSpc>
                <a:spcPct val="115000"/>
              </a:lnSpc>
              <a:spcBef>
                <a:spcPts val="0"/>
              </a:spcBef>
              <a:spcAft>
                <a:spcPts val="0"/>
              </a:spcAft>
              <a:buClr>
                <a:srgbClr val="000000"/>
              </a:buClr>
              <a:buSzPts val="1100"/>
              <a:buChar char="●"/>
            </a:pPr>
            <a:r>
              <a:rPr lang="en-US" sz="1400" b="1" dirty="0">
                <a:solidFill>
                  <a:srgbClr val="000000"/>
                </a:solidFill>
              </a:rPr>
              <a:t>Encouraged to take on unpaid work in order to increase chances of getting hired FT</a:t>
            </a:r>
            <a:endParaRPr sz="1400" b="1" dirty="0">
              <a:solidFill>
                <a:srgbClr val="000000"/>
              </a:solidFill>
            </a:endParaRPr>
          </a:p>
          <a:p>
            <a:pPr marL="457200" lvl="0" indent="-298450" algn="l" rtl="0">
              <a:lnSpc>
                <a:spcPct val="115000"/>
              </a:lnSpc>
              <a:spcBef>
                <a:spcPts val="0"/>
              </a:spcBef>
              <a:spcAft>
                <a:spcPts val="0"/>
              </a:spcAft>
              <a:buClr>
                <a:srgbClr val="000000"/>
              </a:buClr>
              <a:buSzPts val="1100"/>
              <a:buChar char="●"/>
            </a:pPr>
            <a:r>
              <a:rPr lang="en-US" sz="1400" b="1" dirty="0">
                <a:solidFill>
                  <a:srgbClr val="000000"/>
                </a:solidFill>
              </a:rPr>
              <a:t>Encouraged to plan classes ahead of time, submit syllabi before semester starts, and initiate pre-course contact, which is all unpaid labor for classes that might be cancelled or taken away</a:t>
            </a:r>
            <a:endParaRPr sz="1400" b="1" dirty="0">
              <a:solidFill>
                <a:srgbClr val="000000"/>
              </a:solidFill>
            </a:endParaRPr>
          </a:p>
          <a:p>
            <a:pPr marL="457200" lvl="0" indent="-298450" algn="l" rtl="0">
              <a:lnSpc>
                <a:spcPct val="115000"/>
              </a:lnSpc>
              <a:spcBef>
                <a:spcPts val="0"/>
              </a:spcBef>
              <a:spcAft>
                <a:spcPts val="0"/>
              </a:spcAft>
              <a:buClr>
                <a:srgbClr val="000000"/>
              </a:buClr>
              <a:buSzPts val="1100"/>
              <a:buChar char="●"/>
            </a:pPr>
            <a:r>
              <a:rPr lang="en-US" sz="1400" b="1" dirty="0">
                <a:solidFill>
                  <a:srgbClr val="000000"/>
                </a:solidFill>
              </a:rPr>
              <a:t>Vision for Success -- how can we support our students when we aren’t supported ourselves?</a:t>
            </a:r>
            <a:endParaRPr sz="1400" b="1" dirty="0">
              <a:solidFill>
                <a:srgbClr val="000000"/>
              </a:solidFill>
            </a:endParaRPr>
          </a:p>
          <a:p>
            <a:pPr marL="457200" lvl="0" indent="-298450" algn="l" rtl="0">
              <a:lnSpc>
                <a:spcPct val="115000"/>
              </a:lnSpc>
              <a:spcBef>
                <a:spcPts val="0"/>
              </a:spcBef>
              <a:spcAft>
                <a:spcPts val="0"/>
              </a:spcAft>
              <a:buClr>
                <a:srgbClr val="000000"/>
              </a:buClr>
              <a:buSzPts val="1100"/>
              <a:buChar char="●"/>
            </a:pPr>
            <a:r>
              <a:rPr lang="en-US" sz="1400" b="1" dirty="0">
                <a:solidFill>
                  <a:srgbClr val="000000"/>
                </a:solidFill>
              </a:rPr>
              <a:t>Fewer opportunities for paid professional development</a:t>
            </a:r>
            <a:endParaRPr sz="1400" b="1" dirty="0">
              <a:solidFill>
                <a:srgbClr val="000000"/>
              </a:solidFill>
            </a:endParaRPr>
          </a:p>
          <a:p>
            <a:pPr marL="457200" lvl="0" indent="-298450" algn="l" rtl="0">
              <a:lnSpc>
                <a:spcPct val="115000"/>
              </a:lnSpc>
              <a:spcBef>
                <a:spcPts val="0"/>
              </a:spcBef>
              <a:spcAft>
                <a:spcPts val="0"/>
              </a:spcAft>
              <a:buClr>
                <a:srgbClr val="000000"/>
              </a:buClr>
              <a:buSzPts val="1100"/>
              <a:buChar char="●"/>
            </a:pPr>
            <a:r>
              <a:rPr lang="en-US" sz="1400" b="1" dirty="0">
                <a:solidFill>
                  <a:srgbClr val="000000"/>
                </a:solidFill>
              </a:rPr>
              <a:t>Evaluations (one full-timer can tank your career)</a:t>
            </a:r>
            <a:endParaRPr sz="1400" b="1" dirty="0">
              <a:solidFill>
                <a:srgbClr val="000000"/>
              </a:solidFill>
            </a:endParaRPr>
          </a:p>
          <a:p>
            <a:pPr marL="457200" lvl="0" indent="-298450" algn="l" rtl="0">
              <a:lnSpc>
                <a:spcPct val="115000"/>
              </a:lnSpc>
              <a:spcBef>
                <a:spcPts val="0"/>
              </a:spcBef>
              <a:spcAft>
                <a:spcPts val="0"/>
              </a:spcAft>
              <a:buClr>
                <a:srgbClr val="000000"/>
              </a:buClr>
              <a:buSzPts val="1100"/>
              <a:buChar char="●"/>
            </a:pPr>
            <a:r>
              <a:rPr lang="en-US" sz="1400" b="1" dirty="0">
                <a:solidFill>
                  <a:srgbClr val="000000"/>
                </a:solidFill>
              </a:rPr>
              <a:t>Not invited to department meetings</a:t>
            </a:r>
            <a:endParaRPr sz="1400" b="1" dirty="0">
              <a:solidFill>
                <a:srgbClr val="000000"/>
              </a:solidFill>
            </a:endParaRPr>
          </a:p>
          <a:p>
            <a:pPr marL="457200" lvl="0" indent="-298450" algn="l" rtl="0">
              <a:lnSpc>
                <a:spcPct val="115000"/>
              </a:lnSpc>
              <a:spcBef>
                <a:spcPts val="0"/>
              </a:spcBef>
              <a:spcAft>
                <a:spcPts val="0"/>
              </a:spcAft>
              <a:buClr>
                <a:srgbClr val="000000"/>
              </a:buClr>
              <a:buSzPts val="1100"/>
              <a:buChar char="●"/>
            </a:pPr>
            <a:r>
              <a:rPr lang="en-US" sz="1400" b="1" dirty="0">
                <a:solidFill>
                  <a:srgbClr val="000000"/>
                </a:solidFill>
              </a:rPr>
              <a:t>Scheduled to teach during department meetings</a:t>
            </a:r>
            <a:endParaRPr sz="1400" b="1" dirty="0">
              <a:solidFill>
                <a:srgbClr val="000000"/>
              </a:solidFill>
            </a:endParaRPr>
          </a:p>
          <a:p>
            <a:pPr marL="457200" lvl="0" indent="-298450" algn="l" rtl="0">
              <a:lnSpc>
                <a:spcPct val="115000"/>
              </a:lnSpc>
              <a:spcBef>
                <a:spcPts val="0"/>
              </a:spcBef>
              <a:spcAft>
                <a:spcPts val="0"/>
              </a:spcAft>
              <a:buClr>
                <a:srgbClr val="000000"/>
              </a:buClr>
              <a:buSzPts val="1100"/>
              <a:buChar char="●"/>
            </a:pPr>
            <a:r>
              <a:rPr lang="en-US" sz="1400" b="1" dirty="0">
                <a:solidFill>
                  <a:srgbClr val="000000"/>
                </a:solidFill>
              </a:rPr>
              <a:t>Part-timers with more wealth and privilege are more likely to weather the storm and be hired full-time</a:t>
            </a:r>
            <a:endParaRPr sz="1400" b="1" dirty="0">
              <a:solidFill>
                <a:srgbClr val="000000"/>
              </a:solidFill>
            </a:endParaRPr>
          </a:p>
          <a:p>
            <a:pPr marL="457200" lvl="0" indent="-298450" algn="l" rtl="0">
              <a:lnSpc>
                <a:spcPct val="115000"/>
              </a:lnSpc>
              <a:spcBef>
                <a:spcPts val="0"/>
              </a:spcBef>
              <a:spcAft>
                <a:spcPts val="0"/>
              </a:spcAft>
              <a:buClr>
                <a:srgbClr val="000000"/>
              </a:buClr>
              <a:buSzPts val="1100"/>
              <a:buChar char="●"/>
            </a:pPr>
            <a:r>
              <a:rPr lang="en-US" sz="1400" b="1" dirty="0">
                <a:solidFill>
                  <a:srgbClr val="000000"/>
                </a:solidFill>
              </a:rPr>
              <a:t>Segregating part-time offices</a:t>
            </a:r>
            <a:endParaRPr sz="1400" b="1" dirty="0">
              <a:solidFill>
                <a:srgbClr val="000000"/>
              </a:solidFill>
            </a:endParaRPr>
          </a:p>
          <a:p>
            <a:pPr marL="457200" lvl="0" indent="-298450" algn="l" rtl="0">
              <a:lnSpc>
                <a:spcPct val="115000"/>
              </a:lnSpc>
              <a:spcBef>
                <a:spcPts val="0"/>
              </a:spcBef>
              <a:spcAft>
                <a:spcPts val="0"/>
              </a:spcAft>
              <a:buClr>
                <a:srgbClr val="000000"/>
              </a:buClr>
              <a:buSzPts val="1100"/>
              <a:buChar char="●"/>
            </a:pPr>
            <a:r>
              <a:rPr lang="en-US" sz="1400" b="1" dirty="0">
                <a:solidFill>
                  <a:srgbClr val="000000"/>
                </a:solidFill>
              </a:rPr>
              <a:t>Ageism in being hired full-time</a:t>
            </a:r>
            <a:endParaRPr sz="1400" b="1" dirty="0">
              <a:solidFill>
                <a:srgbClr val="000000"/>
              </a:solidFill>
            </a:endParaRPr>
          </a:p>
          <a:p>
            <a:pPr marL="457200" lvl="0" indent="-298450" algn="l" rtl="0">
              <a:lnSpc>
                <a:spcPct val="115000"/>
              </a:lnSpc>
              <a:spcBef>
                <a:spcPts val="0"/>
              </a:spcBef>
              <a:spcAft>
                <a:spcPts val="0"/>
              </a:spcAft>
              <a:buClr>
                <a:srgbClr val="000000"/>
              </a:buClr>
              <a:buSzPts val="1100"/>
              <a:buChar char="●"/>
            </a:pPr>
            <a:r>
              <a:rPr lang="en-US" sz="1400" b="1" dirty="0">
                <a:solidFill>
                  <a:srgbClr val="000000"/>
                </a:solidFill>
              </a:rPr>
              <a:t>Lack of mentoring/coaching</a:t>
            </a:r>
            <a:endParaRPr sz="1400" b="1" dirty="0">
              <a:solidFill>
                <a:srgbClr val="000000"/>
              </a:solidFill>
            </a:endParaRPr>
          </a:p>
        </p:txBody>
      </p:sp>
      <p:sp>
        <p:nvSpPr>
          <p:cNvPr id="79" name="Google Shape;79;p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latin typeface="Calibri"/>
                <a:ea typeface="Calibri"/>
                <a:cs typeface="Calibri"/>
                <a:sym typeface="Calibri"/>
              </a:rPr>
              <a:t>YOUR TURN!</a:t>
            </a:r>
            <a:endParaRPr>
              <a:latin typeface="Calibri"/>
              <a:ea typeface="Calibri"/>
              <a:cs typeface="Calibri"/>
              <a:sym typeface="Calibri"/>
            </a:endParaRPr>
          </a:p>
        </p:txBody>
      </p:sp>
      <p:sp>
        <p:nvSpPr>
          <p:cNvPr id="85" name="Google Shape;85;p10"/>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400"/>
              <a:buFont typeface="Arial"/>
              <a:buNone/>
            </a:pPr>
            <a:r>
              <a:rPr lang="en-US" dirty="0"/>
              <a:t>What ideas do you have for how we might be able to increase equity of our Part-Time faculty colleagues? </a:t>
            </a:r>
            <a:endParaRPr dirty="0"/>
          </a:p>
          <a:p>
            <a:pPr marL="0" marR="0" lvl="0" indent="0" algn="l" rtl="0">
              <a:lnSpc>
                <a:spcPct val="90000"/>
              </a:lnSpc>
              <a:spcBef>
                <a:spcPts val="0"/>
              </a:spcBef>
              <a:spcAft>
                <a:spcPts val="0"/>
              </a:spcAft>
              <a:buClr>
                <a:srgbClr val="404040"/>
              </a:buClr>
              <a:buSzPts val="2400"/>
              <a:buFont typeface="Arial"/>
              <a:buNone/>
            </a:pPr>
            <a:endParaRPr dirty="0"/>
          </a:p>
          <a:p>
            <a:pPr marL="0" marR="0" lvl="0" indent="0" algn="l" rtl="0">
              <a:lnSpc>
                <a:spcPct val="90000"/>
              </a:lnSpc>
              <a:spcBef>
                <a:spcPts val="0"/>
              </a:spcBef>
              <a:spcAft>
                <a:spcPts val="0"/>
              </a:spcAft>
              <a:buClr>
                <a:srgbClr val="404040"/>
              </a:buClr>
              <a:buSzPts val="2400"/>
              <a:buFont typeface="Arial"/>
              <a:buNone/>
            </a:pPr>
            <a:r>
              <a:rPr lang="en-US" dirty="0"/>
              <a:t>What excuses do you have in relation to increasing equity of our Part-Time faculty colleagues?</a:t>
            </a:r>
            <a:endParaRPr dirty="0"/>
          </a:p>
          <a:p>
            <a:pPr marL="0" marR="0" lvl="0" indent="0" algn="l" rtl="0">
              <a:lnSpc>
                <a:spcPct val="90000"/>
              </a:lnSpc>
              <a:spcBef>
                <a:spcPts val="0"/>
              </a:spcBef>
              <a:spcAft>
                <a:spcPts val="0"/>
              </a:spcAft>
              <a:buClr>
                <a:srgbClr val="404040"/>
              </a:buClr>
              <a:buSzPts val="2400"/>
              <a:buFont typeface="Arial"/>
              <a:buNone/>
            </a:pPr>
            <a:endParaRPr dirty="0"/>
          </a:p>
          <a:p>
            <a:pPr marL="0" marR="0" lvl="0" indent="0" algn="ctr" rtl="0">
              <a:lnSpc>
                <a:spcPct val="90000"/>
              </a:lnSpc>
              <a:spcBef>
                <a:spcPts val="0"/>
              </a:spcBef>
              <a:spcAft>
                <a:spcPts val="0"/>
              </a:spcAft>
              <a:buClr>
                <a:srgbClr val="404040"/>
              </a:buClr>
              <a:buSzPts val="2400"/>
              <a:buFont typeface="Arial"/>
              <a:buNone/>
            </a:pPr>
            <a:r>
              <a:rPr lang="en-US" u="sng" dirty="0">
                <a:solidFill>
                  <a:schemeClr val="hlink"/>
                </a:solidFill>
                <a:hlinkClick r:id="rId3"/>
              </a:rPr>
              <a:t>ACTIVITY!</a:t>
            </a:r>
            <a:endParaRPr dirty="0"/>
          </a:p>
        </p:txBody>
      </p:sp>
      <p:sp>
        <p:nvSpPr>
          <p:cNvPr id="86" name="Google Shape;86;p1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7"/>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None/>
            </a:pPr>
            <a:r>
              <a:rPr lang="en-US" sz="5400" dirty="0">
                <a:solidFill>
                  <a:srgbClr val="404040"/>
                </a:solidFill>
                <a:latin typeface="Calibri"/>
                <a:ea typeface="Calibri"/>
                <a:cs typeface="Calibri"/>
                <a:sym typeface="Calibri"/>
              </a:rPr>
              <a:t>RE:SOLUTIONS</a:t>
            </a:r>
            <a:r>
              <a:rPr lang="en-US" sz="5400" dirty="0">
                <a:solidFill>
                  <a:schemeClr val="lt1"/>
                </a:solidFill>
                <a:latin typeface="Calibri"/>
                <a:ea typeface="Calibri"/>
                <a:cs typeface="Calibri"/>
                <a:sym typeface="Calibri"/>
              </a:rPr>
              <a:t>NS</a:t>
            </a:r>
            <a:endParaRPr sz="5400" dirty="0">
              <a:latin typeface="Calibri"/>
              <a:ea typeface="Calibri"/>
              <a:cs typeface="Calibri"/>
              <a:sym typeface="Calibri"/>
            </a:endParaRPr>
          </a:p>
        </p:txBody>
      </p:sp>
      <p:sp>
        <p:nvSpPr>
          <p:cNvPr id="92" name="Google Shape;92;p7"/>
          <p:cNvSpPr txBox="1">
            <a:spLocks noGrp="1"/>
          </p:cNvSpPr>
          <p:nvPr>
            <p:ph type="body" idx="1"/>
          </p:nvPr>
        </p:nvSpPr>
        <p:spPr>
          <a:xfrm>
            <a:off x="1154075" y="1798320"/>
            <a:ext cx="4922400" cy="4391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04040"/>
              </a:buClr>
              <a:buSzPts val="2400"/>
              <a:buNone/>
            </a:pPr>
            <a:endParaRPr/>
          </a:p>
          <a:p>
            <a:pPr marL="0" lvl="0" indent="0" algn="l" rtl="0">
              <a:spcBef>
                <a:spcPts val="0"/>
              </a:spcBef>
              <a:spcAft>
                <a:spcPts val="0"/>
              </a:spcAft>
              <a:buClr>
                <a:srgbClr val="404040"/>
              </a:buClr>
              <a:buSzPts val="2400"/>
              <a:buNone/>
            </a:pPr>
            <a:endParaRPr/>
          </a:p>
        </p:txBody>
      </p:sp>
      <p:sp>
        <p:nvSpPr>
          <p:cNvPr id="94" name="Google Shape;94;p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95" name="Google Shape;95;p7"/>
          <p:cNvSpPr/>
          <p:nvPr/>
        </p:nvSpPr>
        <p:spPr>
          <a:xfrm>
            <a:off x="1030512" y="2124514"/>
            <a:ext cx="5492836" cy="1156014"/>
          </a:xfrm>
          <a:prstGeom prst="rect">
            <a:avLst/>
          </a:prstGeom>
        </p:spPr>
        <p:txBody>
          <a:bodyPr>
            <a:prstTxWarp prst="textPlain">
              <a:avLst/>
            </a:prstTxWarp>
          </a:bodyPr>
          <a:lstStyle/>
          <a:p>
            <a:pPr lvl="0" algn="ctr"/>
            <a:r>
              <a:rPr b="0" i="0" dirty="0">
                <a:ln w="9525" cap="flat" cmpd="sng">
                  <a:solidFill>
                    <a:schemeClr val="dk2"/>
                  </a:solidFill>
                  <a:prstDash val="solid"/>
                  <a:round/>
                  <a:headEnd type="none" w="sm" len="sm"/>
                  <a:tailEnd type="none" w="sm" len="sm"/>
                </a:ln>
                <a:solidFill>
                  <a:schemeClr val="lt2"/>
                </a:solidFill>
                <a:latin typeface="Arial"/>
              </a:rPr>
              <a:t>BASICS</a:t>
            </a:r>
          </a:p>
        </p:txBody>
      </p:sp>
      <p:sp>
        <p:nvSpPr>
          <p:cNvPr id="96" name="Google Shape;96;p7"/>
          <p:cNvSpPr/>
          <p:nvPr/>
        </p:nvSpPr>
        <p:spPr>
          <a:xfrm>
            <a:off x="952108" y="4826777"/>
            <a:ext cx="11067068" cy="1035434"/>
          </a:xfrm>
          <a:prstGeom prst="rect">
            <a:avLst/>
          </a:prstGeom>
        </p:spPr>
        <p:txBody>
          <a:bodyPr>
            <a:prstTxWarp prst="textPlain">
              <a:avLst/>
            </a:prstTxWarp>
          </a:bodyPr>
          <a:lstStyle/>
          <a:p>
            <a:pPr lvl="0" algn="ctr"/>
            <a:r>
              <a:rPr b="0" i="0" dirty="0">
                <a:ln w="9525" cap="flat" cmpd="sng">
                  <a:solidFill>
                    <a:schemeClr val="dk2"/>
                  </a:solidFill>
                  <a:prstDash val="solid"/>
                  <a:round/>
                  <a:headEnd type="none" w="sm" len="sm"/>
                  <a:tailEnd type="none" w="sm" len="sm"/>
                </a:ln>
                <a:solidFill>
                  <a:schemeClr val="lt2"/>
                </a:solidFill>
                <a:latin typeface="Arial"/>
              </a:rPr>
              <a:t>BEYOND BASICS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9"/>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6000" dirty="0">
                <a:latin typeface="Calibri"/>
                <a:ea typeface="Calibri"/>
                <a:cs typeface="Calibri"/>
                <a:sym typeface="Calibri"/>
              </a:rPr>
              <a:t>Take a look...</a:t>
            </a:r>
            <a:endParaRPr sz="6000" dirty="0">
              <a:latin typeface="Calibri"/>
              <a:ea typeface="Calibri"/>
              <a:cs typeface="Calibri"/>
              <a:sym typeface="Calibri"/>
            </a:endParaRPr>
          </a:p>
        </p:txBody>
      </p:sp>
      <p:sp>
        <p:nvSpPr>
          <p:cNvPr id="104" name="Google Shape;104;p9"/>
          <p:cNvSpPr txBox="1">
            <a:spLocks noGrp="1"/>
          </p:cNvSpPr>
          <p:nvPr>
            <p:ph type="sldNum" idx="12"/>
          </p:nvPr>
        </p:nvSpPr>
        <p:spPr>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026" name="Picture 2" descr="Mirror Mirror on the Wall | Ember Seminars">
            <a:extLst>
              <a:ext uri="{FF2B5EF4-FFF2-40B4-BE49-F238E27FC236}">
                <a16:creationId xmlns:a16="http://schemas.microsoft.com/office/drawing/2014/main" id="{D03A5BD2-DF54-4A12-943D-EECD2B4BE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88705" y="2267083"/>
            <a:ext cx="3569578" cy="4426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SCCC Curriculum Inst. 2020 Theme">
  <a:themeElements>
    <a:clrScheme name="ASCCC Plenary Fall 2021 1">
      <a:dk1>
        <a:srgbClr val="2E58AA"/>
      </a:dk1>
      <a:lt1>
        <a:srgbClr val="FFFFFF"/>
      </a:lt1>
      <a:dk2>
        <a:srgbClr val="397FB4"/>
      </a:dk2>
      <a:lt2>
        <a:srgbClr val="D6E5D2"/>
      </a:lt2>
      <a:accent1>
        <a:srgbClr val="FFD66C"/>
      </a:accent1>
      <a:accent2>
        <a:srgbClr val="BF75E7"/>
      </a:accent2>
      <a:accent3>
        <a:srgbClr val="009BB9"/>
      </a:accent3>
      <a:accent4>
        <a:srgbClr val="64CCDD"/>
      </a:accent4>
      <a:accent5>
        <a:srgbClr val="7FC3FF"/>
      </a:accent5>
      <a:accent6>
        <a:srgbClr val="B1DAF4"/>
      </a:accent6>
      <a:hlink>
        <a:srgbClr val="2E57AA"/>
      </a:hlink>
      <a:folHlink>
        <a:srgbClr val="118E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863</Words>
  <Application>Microsoft Office PowerPoint</Application>
  <PresentationFormat>Widescreen</PresentationFormat>
  <Paragraphs>98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Palatino</vt:lpstr>
      <vt:lpstr>Arial</vt:lpstr>
      <vt:lpstr>Calibri</vt:lpstr>
      <vt:lpstr>ASCCC Curriculum Inst. 2020 Theme</vt:lpstr>
      <vt:lpstr> Hot Topics for Part-Time Faculty Friday November 5th 2:30 – 3:45</vt:lpstr>
      <vt:lpstr>WE virtually WELCOME YOU!</vt:lpstr>
      <vt:lpstr>TODAY!</vt:lpstr>
      <vt:lpstr>FOOD for THOUGHT...</vt:lpstr>
      <vt:lpstr>HOT TOPICS 10+1 and then some...</vt:lpstr>
      <vt:lpstr>Additional thoughts and considerations</vt:lpstr>
      <vt:lpstr>YOUR TURN!</vt:lpstr>
      <vt:lpstr>RE:SOLUTIONSNS</vt:lpstr>
      <vt:lpstr>Take a look...</vt:lpstr>
      <vt:lpstr>ASCCC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 Topics for Part-Time Faculty Friday November 5th 2:30 – 3:45</dc:title>
  <dc:creator>Carrie Roberson</dc:creator>
  <cp:lastModifiedBy>Kyoko Hatano</cp:lastModifiedBy>
  <cp:revision>2</cp:revision>
  <dcterms:created xsi:type="dcterms:W3CDTF">2021-10-26T00:04:29Z</dcterms:created>
  <dcterms:modified xsi:type="dcterms:W3CDTF">2021-11-05T21:34:35Z</dcterms:modified>
</cp:coreProperties>
</file>