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8" r:id="rId2"/>
    <p:sldId id="259" r:id="rId3"/>
    <p:sldId id="260" r:id="rId4"/>
    <p:sldId id="261" r:id="rId5"/>
    <p:sldId id="262" r:id="rId6"/>
    <p:sldId id="270" r:id="rId7"/>
    <p:sldId id="265" r:id="rId8"/>
    <p:sldId id="272" r:id="rId9"/>
    <p:sldId id="267" r:id="rId10"/>
    <p:sldId id="266" r:id="rId11"/>
    <p:sldId id="268" r:id="rId12"/>
    <p:sldId id="271" r:id="rId13"/>
    <p:sldId id="263" r:id="rId14"/>
    <p:sldId id="264" r:id="rId1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B7E"/>
    <a:srgbClr val="B14E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408"/>
    <p:restoredTop sz="76698" autoAdjust="0"/>
  </p:normalViewPr>
  <p:slideViewPr>
    <p:cSldViewPr snapToGrid="0" snapToObjects="1">
      <p:cViewPr varScale="1">
        <p:scale>
          <a:sx n="54" d="100"/>
          <a:sy n="54" d="100"/>
        </p:scale>
        <p:origin x="7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5" d="100"/>
          <a:sy n="95" d="100"/>
        </p:scale>
        <p:origin x="251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BF602B-96B1-4364-B52F-5E29DF80D3F6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097D49-60EE-494F-9B94-D8B612D00BAC}">
      <dgm:prSet/>
      <dgm:spPr/>
      <dgm:t>
        <a:bodyPr/>
        <a:lstStyle/>
        <a:p>
          <a:r>
            <a:rPr lang="en-US" i="0" dirty="0"/>
            <a:t>Less likely to have an office space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Less likely to have an office space&#10;"/>
        </a:ext>
      </dgm:extLst>
    </dgm:pt>
    <dgm:pt modelId="{933E3F12-C602-4F84-99D6-82ABD37D6CFD}" type="parTrans" cxnId="{DD05EB37-8002-4C65-ABD0-8710244F2406}">
      <dgm:prSet/>
      <dgm:spPr/>
      <dgm:t>
        <a:bodyPr/>
        <a:lstStyle/>
        <a:p>
          <a:endParaRPr lang="en-US"/>
        </a:p>
      </dgm:t>
    </dgm:pt>
    <dgm:pt modelId="{A56F3F6B-4958-4DFA-9CBE-4AA76E598B11}" type="sibTrans" cxnId="{DD05EB37-8002-4C65-ABD0-8710244F2406}">
      <dgm:prSet/>
      <dgm:spPr/>
      <dgm:t>
        <a:bodyPr/>
        <a:lstStyle/>
        <a:p>
          <a:endParaRPr lang="en-US"/>
        </a:p>
      </dgm:t>
    </dgm:pt>
    <dgm:pt modelId="{1660AC0D-DF0D-4483-BAF4-0AD3609FD2C3}">
      <dgm:prSet/>
      <dgm:spPr/>
      <dgm:t>
        <a:bodyPr/>
        <a:lstStyle/>
        <a:p>
          <a:r>
            <a:rPr lang="en-US" dirty="0"/>
            <a:t>Limited time at each college </a:t>
          </a:r>
        </a:p>
      </dgm:t>
      <dgm:extLst>
        <a:ext uri="{E40237B7-FDA0-4F09-8148-C483321AD2D9}">
          <dgm14:cNvPr xmlns:dgm14="http://schemas.microsoft.com/office/drawing/2010/diagram" id="0" name="" descr="Limited time at each college &#10;"/>
        </a:ext>
      </dgm:extLst>
    </dgm:pt>
    <dgm:pt modelId="{3A22E43C-374F-4280-AF36-0C95FE2F7434}" type="parTrans" cxnId="{90609695-C9B0-42B7-B778-2C9104707EE2}">
      <dgm:prSet/>
      <dgm:spPr/>
      <dgm:t>
        <a:bodyPr/>
        <a:lstStyle/>
        <a:p>
          <a:endParaRPr lang="en-US"/>
        </a:p>
      </dgm:t>
    </dgm:pt>
    <dgm:pt modelId="{2F35B2DA-44F2-4D04-8F58-79E9284A00CA}" type="sibTrans" cxnId="{90609695-C9B0-42B7-B778-2C9104707EE2}">
      <dgm:prSet/>
      <dgm:spPr/>
      <dgm:t>
        <a:bodyPr/>
        <a:lstStyle/>
        <a:p>
          <a:endParaRPr lang="en-US"/>
        </a:p>
      </dgm:t>
    </dgm:pt>
    <dgm:pt modelId="{830DCD96-4ECC-45C5-9002-08D9019E7E26}">
      <dgm:prSet/>
      <dgm:spPr/>
      <dgm:t>
        <a:bodyPr/>
        <a:lstStyle/>
        <a:p>
          <a:r>
            <a:rPr lang="en-US" i="0" dirty="0"/>
            <a:t>Last minute assignments 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Last minute assignments &#10;"/>
        </a:ext>
      </dgm:extLst>
    </dgm:pt>
    <dgm:pt modelId="{555D7E2C-2A44-4BE6-917B-53CC8D9BB0D8}" type="parTrans" cxnId="{6E163332-036C-4579-B00A-FBC1C9AC1774}">
      <dgm:prSet/>
      <dgm:spPr/>
      <dgm:t>
        <a:bodyPr/>
        <a:lstStyle/>
        <a:p>
          <a:endParaRPr lang="en-US"/>
        </a:p>
      </dgm:t>
    </dgm:pt>
    <dgm:pt modelId="{8A1CAB11-87F6-4618-9794-798946C7FD20}" type="sibTrans" cxnId="{6E163332-036C-4579-B00A-FBC1C9AC1774}">
      <dgm:prSet/>
      <dgm:spPr/>
      <dgm:t>
        <a:bodyPr/>
        <a:lstStyle/>
        <a:p>
          <a:endParaRPr lang="en-US"/>
        </a:p>
      </dgm:t>
    </dgm:pt>
    <dgm:pt modelId="{B0B5CD11-7A9C-4787-B111-280984A05250}">
      <dgm:prSet/>
      <dgm:spPr/>
      <dgm:t>
        <a:bodyPr/>
        <a:lstStyle/>
        <a:p>
          <a:r>
            <a:rPr lang="en-US" dirty="0"/>
            <a:t>Less access to professional development</a:t>
          </a:r>
        </a:p>
      </dgm:t>
      <dgm:extLst>
        <a:ext uri="{E40237B7-FDA0-4F09-8148-C483321AD2D9}">
          <dgm14:cNvPr xmlns:dgm14="http://schemas.microsoft.com/office/drawing/2010/diagram" id="0" name="" descr="Less access to professional development&#10;"/>
        </a:ext>
      </dgm:extLst>
    </dgm:pt>
    <dgm:pt modelId="{2FCC9A16-28FA-4861-B83B-309D5F4ECB3C}" type="parTrans" cxnId="{61F60F41-1EF4-40B3-8C4C-93E37B0B95B3}">
      <dgm:prSet/>
      <dgm:spPr/>
      <dgm:t>
        <a:bodyPr/>
        <a:lstStyle/>
        <a:p>
          <a:endParaRPr lang="en-US"/>
        </a:p>
      </dgm:t>
    </dgm:pt>
    <dgm:pt modelId="{DF9B1AAF-1EBA-4838-85D7-A74F60BFD5EE}" type="sibTrans" cxnId="{61F60F41-1EF4-40B3-8C4C-93E37B0B95B3}">
      <dgm:prSet/>
      <dgm:spPr/>
      <dgm:t>
        <a:bodyPr/>
        <a:lstStyle/>
        <a:p>
          <a:endParaRPr lang="en-US"/>
        </a:p>
      </dgm:t>
    </dgm:pt>
    <dgm:pt modelId="{F9DD77EE-2744-4CCE-A321-EBFF95BD1CA0}">
      <dgm:prSet/>
      <dgm:spPr/>
      <dgm:t>
        <a:bodyPr/>
        <a:lstStyle/>
        <a:p>
          <a:r>
            <a:rPr lang="en-US" dirty="0"/>
            <a:t>Less access to information at the local and state level</a:t>
          </a:r>
        </a:p>
      </dgm:t>
      <dgm:extLst>
        <a:ext uri="{E40237B7-FDA0-4F09-8148-C483321AD2D9}">
          <dgm14:cNvPr xmlns:dgm14="http://schemas.microsoft.com/office/drawing/2010/diagram" id="0" name="" descr="Less access to information at the local and state level&#10;"/>
        </a:ext>
      </dgm:extLst>
    </dgm:pt>
    <dgm:pt modelId="{0B73AE5F-91A1-4ECA-9026-58A19F9AC70B}" type="parTrans" cxnId="{A2AC88D4-333F-4802-953D-D7AC5375A60A}">
      <dgm:prSet/>
      <dgm:spPr/>
      <dgm:t>
        <a:bodyPr/>
        <a:lstStyle/>
        <a:p>
          <a:endParaRPr lang="en-US"/>
        </a:p>
      </dgm:t>
    </dgm:pt>
    <dgm:pt modelId="{05590CAF-8A27-4C39-B53C-DB0E22DB3D64}" type="sibTrans" cxnId="{A2AC88D4-333F-4802-953D-D7AC5375A60A}">
      <dgm:prSet/>
      <dgm:spPr/>
      <dgm:t>
        <a:bodyPr/>
        <a:lstStyle/>
        <a:p>
          <a:endParaRPr lang="en-US"/>
        </a:p>
      </dgm:t>
    </dgm:pt>
    <dgm:pt modelId="{0B7C82A2-9610-4CDE-9CBC-145E96CBC60D}">
      <dgm:prSet/>
      <dgm:spPr/>
      <dgm:t>
        <a:bodyPr/>
        <a:lstStyle/>
        <a:p>
          <a:r>
            <a:rPr lang="en-US" i="0" dirty="0"/>
            <a:t>Lack of progress in l</a:t>
          </a:r>
          <a:r>
            <a:rPr lang="en-US" dirty="0"/>
            <a:t>egislature</a:t>
          </a:r>
        </a:p>
      </dgm:t>
      <dgm:extLst>
        <a:ext uri="{E40237B7-FDA0-4F09-8148-C483321AD2D9}">
          <dgm14:cNvPr xmlns:dgm14="http://schemas.microsoft.com/office/drawing/2010/diagram" id="0" name="" descr="Lack of progress in legislature&#10;"/>
        </a:ext>
      </dgm:extLst>
    </dgm:pt>
    <dgm:pt modelId="{A36D426B-B119-4B63-A40D-15F8CA5F8EF2}" type="parTrans" cxnId="{34A92E12-5819-4FA7-BDAE-0B67ABF1DC0A}">
      <dgm:prSet/>
      <dgm:spPr/>
      <dgm:t>
        <a:bodyPr/>
        <a:lstStyle/>
        <a:p>
          <a:endParaRPr lang="en-US"/>
        </a:p>
      </dgm:t>
    </dgm:pt>
    <dgm:pt modelId="{5A17849A-04DB-4AF0-8DEA-0FFCBF99FCAC}" type="sibTrans" cxnId="{34A92E12-5819-4FA7-BDAE-0B67ABF1DC0A}">
      <dgm:prSet/>
      <dgm:spPr/>
      <dgm:t>
        <a:bodyPr/>
        <a:lstStyle/>
        <a:p>
          <a:endParaRPr lang="en-US"/>
        </a:p>
      </dgm:t>
    </dgm:pt>
    <dgm:pt modelId="{04E99D95-6A39-44DF-8364-B2DA72A9A2E1}">
      <dgm:prSet/>
      <dgm:spPr/>
      <dgm:t>
        <a:bodyPr/>
        <a:lstStyle/>
        <a:p>
          <a:r>
            <a:rPr lang="en-US" dirty="0"/>
            <a:t>L</a:t>
          </a:r>
          <a:r>
            <a:rPr lang="en-US" b="0" i="0" dirty="0"/>
            <a:t>ack of compensation for participation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Lack of compensation for participation&#10;"/>
        </a:ext>
      </dgm:extLst>
    </dgm:pt>
    <dgm:pt modelId="{594F98EC-AF09-4F50-B43A-41E0FE1999AC}" type="parTrans" cxnId="{3314020F-FA1F-4B1A-B09D-DBCBAF51C58B}">
      <dgm:prSet/>
      <dgm:spPr/>
      <dgm:t>
        <a:bodyPr/>
        <a:lstStyle/>
        <a:p>
          <a:endParaRPr lang="en-US"/>
        </a:p>
      </dgm:t>
    </dgm:pt>
    <dgm:pt modelId="{305709FC-7F28-4343-8BCB-823916AFBF5F}" type="sibTrans" cxnId="{3314020F-FA1F-4B1A-B09D-DBCBAF51C58B}">
      <dgm:prSet/>
      <dgm:spPr/>
      <dgm:t>
        <a:bodyPr/>
        <a:lstStyle/>
        <a:p>
          <a:endParaRPr lang="en-US"/>
        </a:p>
      </dgm:t>
    </dgm:pt>
    <dgm:pt modelId="{7C8FDF93-95B5-A546-AE89-5D9826405FC2}" type="pres">
      <dgm:prSet presAssocID="{1CBF602B-96B1-4364-B52F-5E29DF80D3F6}" presName="diagram" presStyleCnt="0">
        <dgm:presLayoutVars>
          <dgm:dir/>
          <dgm:resizeHandles val="exact"/>
        </dgm:presLayoutVars>
      </dgm:prSet>
      <dgm:spPr/>
    </dgm:pt>
    <dgm:pt modelId="{8B455CBE-3CDF-DF47-AEA9-269355F41E33}" type="pres">
      <dgm:prSet presAssocID="{12097D49-60EE-494F-9B94-D8B612D00BAC}" presName="node" presStyleLbl="node1" presStyleIdx="0" presStyleCnt="7">
        <dgm:presLayoutVars>
          <dgm:bulletEnabled val="1"/>
        </dgm:presLayoutVars>
      </dgm:prSet>
      <dgm:spPr/>
    </dgm:pt>
    <dgm:pt modelId="{B51269E4-4C67-6C4B-AB50-5AA176CD3A34}" type="pres">
      <dgm:prSet presAssocID="{A56F3F6B-4958-4DFA-9CBE-4AA76E598B11}" presName="sibTrans" presStyleCnt="0"/>
      <dgm:spPr/>
    </dgm:pt>
    <dgm:pt modelId="{E06BD728-B2D5-0147-80FB-0232EF4D0D5E}" type="pres">
      <dgm:prSet presAssocID="{1660AC0D-DF0D-4483-BAF4-0AD3609FD2C3}" presName="node" presStyleLbl="node1" presStyleIdx="1" presStyleCnt="7">
        <dgm:presLayoutVars>
          <dgm:bulletEnabled val="1"/>
        </dgm:presLayoutVars>
      </dgm:prSet>
      <dgm:spPr/>
    </dgm:pt>
    <dgm:pt modelId="{D0C98B8C-76DB-874A-A788-D9182C4E2B67}" type="pres">
      <dgm:prSet presAssocID="{2F35B2DA-44F2-4D04-8F58-79E9284A00CA}" presName="sibTrans" presStyleCnt="0"/>
      <dgm:spPr/>
    </dgm:pt>
    <dgm:pt modelId="{FE6A55F7-DD36-7B4E-9880-7463CCFA905C}" type="pres">
      <dgm:prSet presAssocID="{830DCD96-4ECC-45C5-9002-08D9019E7E26}" presName="node" presStyleLbl="node1" presStyleIdx="2" presStyleCnt="7">
        <dgm:presLayoutVars>
          <dgm:bulletEnabled val="1"/>
        </dgm:presLayoutVars>
      </dgm:prSet>
      <dgm:spPr/>
    </dgm:pt>
    <dgm:pt modelId="{5CDD30BD-5F08-9B48-9C51-C173CAE0D972}" type="pres">
      <dgm:prSet presAssocID="{8A1CAB11-87F6-4618-9794-798946C7FD20}" presName="sibTrans" presStyleCnt="0"/>
      <dgm:spPr/>
    </dgm:pt>
    <dgm:pt modelId="{1FFD4539-4366-164E-809E-05BE5C06C485}" type="pres">
      <dgm:prSet presAssocID="{B0B5CD11-7A9C-4787-B111-280984A05250}" presName="node" presStyleLbl="node1" presStyleIdx="3" presStyleCnt="7">
        <dgm:presLayoutVars>
          <dgm:bulletEnabled val="1"/>
        </dgm:presLayoutVars>
      </dgm:prSet>
      <dgm:spPr/>
    </dgm:pt>
    <dgm:pt modelId="{FFDAAC50-6B32-8741-AED8-BDA54CECD219}" type="pres">
      <dgm:prSet presAssocID="{DF9B1AAF-1EBA-4838-85D7-A74F60BFD5EE}" presName="sibTrans" presStyleCnt="0"/>
      <dgm:spPr/>
    </dgm:pt>
    <dgm:pt modelId="{E30DD28B-D4C6-F241-90E2-B33F86688DBF}" type="pres">
      <dgm:prSet presAssocID="{F9DD77EE-2744-4CCE-A321-EBFF95BD1CA0}" presName="node" presStyleLbl="node1" presStyleIdx="4" presStyleCnt="7">
        <dgm:presLayoutVars>
          <dgm:bulletEnabled val="1"/>
        </dgm:presLayoutVars>
      </dgm:prSet>
      <dgm:spPr/>
    </dgm:pt>
    <dgm:pt modelId="{A64C222A-5789-6A47-89C6-0DCBB6B348A3}" type="pres">
      <dgm:prSet presAssocID="{05590CAF-8A27-4C39-B53C-DB0E22DB3D64}" presName="sibTrans" presStyleCnt="0"/>
      <dgm:spPr/>
    </dgm:pt>
    <dgm:pt modelId="{A242BD1F-3E42-7646-81AB-7C571785EAFC}" type="pres">
      <dgm:prSet presAssocID="{0B7C82A2-9610-4CDE-9CBC-145E96CBC60D}" presName="node" presStyleLbl="node1" presStyleIdx="5" presStyleCnt="7">
        <dgm:presLayoutVars>
          <dgm:bulletEnabled val="1"/>
        </dgm:presLayoutVars>
      </dgm:prSet>
      <dgm:spPr/>
    </dgm:pt>
    <dgm:pt modelId="{2F02F291-7377-7342-88D3-F413313A2C97}" type="pres">
      <dgm:prSet presAssocID="{5A17849A-04DB-4AF0-8DEA-0FFCBF99FCAC}" presName="sibTrans" presStyleCnt="0"/>
      <dgm:spPr/>
    </dgm:pt>
    <dgm:pt modelId="{66482D32-9992-5F46-ACB2-CB4709259CCC}" type="pres">
      <dgm:prSet presAssocID="{04E99D95-6A39-44DF-8364-B2DA72A9A2E1}" presName="node" presStyleLbl="node1" presStyleIdx="6" presStyleCnt="7">
        <dgm:presLayoutVars>
          <dgm:bulletEnabled val="1"/>
        </dgm:presLayoutVars>
      </dgm:prSet>
      <dgm:spPr/>
    </dgm:pt>
  </dgm:ptLst>
  <dgm:cxnLst>
    <dgm:cxn modelId="{E9287707-11DC-8B4D-B9D4-23B9823DA4FC}" type="presOf" srcId="{1CBF602B-96B1-4364-B52F-5E29DF80D3F6}" destId="{7C8FDF93-95B5-A546-AE89-5D9826405FC2}" srcOrd="0" destOrd="0" presId="urn:microsoft.com/office/officeart/2005/8/layout/default"/>
    <dgm:cxn modelId="{3314020F-FA1F-4B1A-B09D-DBCBAF51C58B}" srcId="{1CBF602B-96B1-4364-B52F-5E29DF80D3F6}" destId="{04E99D95-6A39-44DF-8364-B2DA72A9A2E1}" srcOrd="6" destOrd="0" parTransId="{594F98EC-AF09-4F50-B43A-41E0FE1999AC}" sibTransId="{305709FC-7F28-4343-8BCB-823916AFBF5F}"/>
    <dgm:cxn modelId="{34A92E12-5819-4FA7-BDAE-0B67ABF1DC0A}" srcId="{1CBF602B-96B1-4364-B52F-5E29DF80D3F6}" destId="{0B7C82A2-9610-4CDE-9CBC-145E96CBC60D}" srcOrd="5" destOrd="0" parTransId="{A36D426B-B119-4B63-A40D-15F8CA5F8EF2}" sibTransId="{5A17849A-04DB-4AF0-8DEA-0FFCBF99FCAC}"/>
    <dgm:cxn modelId="{6E163332-036C-4579-B00A-FBC1C9AC1774}" srcId="{1CBF602B-96B1-4364-B52F-5E29DF80D3F6}" destId="{830DCD96-4ECC-45C5-9002-08D9019E7E26}" srcOrd="2" destOrd="0" parTransId="{555D7E2C-2A44-4BE6-917B-53CC8D9BB0D8}" sibTransId="{8A1CAB11-87F6-4618-9794-798946C7FD20}"/>
    <dgm:cxn modelId="{DD05EB37-8002-4C65-ABD0-8710244F2406}" srcId="{1CBF602B-96B1-4364-B52F-5E29DF80D3F6}" destId="{12097D49-60EE-494F-9B94-D8B612D00BAC}" srcOrd="0" destOrd="0" parTransId="{933E3F12-C602-4F84-99D6-82ABD37D6CFD}" sibTransId="{A56F3F6B-4958-4DFA-9CBE-4AA76E598B11}"/>
    <dgm:cxn modelId="{25382E3E-1D87-5D46-9EAB-B2BFE5F380F8}" type="presOf" srcId="{0B7C82A2-9610-4CDE-9CBC-145E96CBC60D}" destId="{A242BD1F-3E42-7646-81AB-7C571785EAFC}" srcOrd="0" destOrd="0" presId="urn:microsoft.com/office/officeart/2005/8/layout/default"/>
    <dgm:cxn modelId="{61F60F41-1EF4-40B3-8C4C-93E37B0B95B3}" srcId="{1CBF602B-96B1-4364-B52F-5E29DF80D3F6}" destId="{B0B5CD11-7A9C-4787-B111-280984A05250}" srcOrd="3" destOrd="0" parTransId="{2FCC9A16-28FA-4861-B83B-309D5F4ECB3C}" sibTransId="{DF9B1AAF-1EBA-4838-85D7-A74F60BFD5EE}"/>
    <dgm:cxn modelId="{DFC98E6D-0A4A-E645-A20A-C5539CC09340}" type="presOf" srcId="{04E99D95-6A39-44DF-8364-B2DA72A9A2E1}" destId="{66482D32-9992-5F46-ACB2-CB4709259CCC}" srcOrd="0" destOrd="0" presId="urn:microsoft.com/office/officeart/2005/8/layout/default"/>
    <dgm:cxn modelId="{2A717472-466B-5E47-AEF5-CB94A5E8800E}" type="presOf" srcId="{B0B5CD11-7A9C-4787-B111-280984A05250}" destId="{1FFD4539-4366-164E-809E-05BE5C06C485}" srcOrd="0" destOrd="0" presId="urn:microsoft.com/office/officeart/2005/8/layout/default"/>
    <dgm:cxn modelId="{1FA86C84-C4BA-3343-87A6-E4931203DA0E}" type="presOf" srcId="{830DCD96-4ECC-45C5-9002-08D9019E7E26}" destId="{FE6A55F7-DD36-7B4E-9880-7463CCFA905C}" srcOrd="0" destOrd="0" presId="urn:microsoft.com/office/officeart/2005/8/layout/default"/>
    <dgm:cxn modelId="{0560928A-667B-0A4D-811D-81C23EE57E00}" type="presOf" srcId="{12097D49-60EE-494F-9B94-D8B612D00BAC}" destId="{8B455CBE-3CDF-DF47-AEA9-269355F41E33}" srcOrd="0" destOrd="0" presId="urn:microsoft.com/office/officeart/2005/8/layout/default"/>
    <dgm:cxn modelId="{90609695-C9B0-42B7-B778-2C9104707EE2}" srcId="{1CBF602B-96B1-4364-B52F-5E29DF80D3F6}" destId="{1660AC0D-DF0D-4483-BAF4-0AD3609FD2C3}" srcOrd="1" destOrd="0" parTransId="{3A22E43C-374F-4280-AF36-0C95FE2F7434}" sibTransId="{2F35B2DA-44F2-4D04-8F58-79E9284A00CA}"/>
    <dgm:cxn modelId="{A2AC88D4-333F-4802-953D-D7AC5375A60A}" srcId="{1CBF602B-96B1-4364-B52F-5E29DF80D3F6}" destId="{F9DD77EE-2744-4CCE-A321-EBFF95BD1CA0}" srcOrd="4" destOrd="0" parTransId="{0B73AE5F-91A1-4ECA-9026-58A19F9AC70B}" sibTransId="{05590CAF-8A27-4C39-B53C-DB0E22DB3D64}"/>
    <dgm:cxn modelId="{1B42D2E7-338B-A547-B4FA-A44C5AB62591}" type="presOf" srcId="{F9DD77EE-2744-4CCE-A321-EBFF95BD1CA0}" destId="{E30DD28B-D4C6-F241-90E2-B33F86688DBF}" srcOrd="0" destOrd="0" presId="urn:microsoft.com/office/officeart/2005/8/layout/default"/>
    <dgm:cxn modelId="{111189FA-98C9-F24D-9844-B2FD410551C3}" type="presOf" srcId="{1660AC0D-DF0D-4483-BAF4-0AD3609FD2C3}" destId="{E06BD728-B2D5-0147-80FB-0232EF4D0D5E}" srcOrd="0" destOrd="0" presId="urn:microsoft.com/office/officeart/2005/8/layout/default"/>
    <dgm:cxn modelId="{3266769B-724D-FE4B-8AD5-410CED0937EE}" type="presParOf" srcId="{7C8FDF93-95B5-A546-AE89-5D9826405FC2}" destId="{8B455CBE-3CDF-DF47-AEA9-269355F41E33}" srcOrd="0" destOrd="0" presId="urn:microsoft.com/office/officeart/2005/8/layout/default"/>
    <dgm:cxn modelId="{57ED0F31-453A-C744-8292-DCAB16AB2E58}" type="presParOf" srcId="{7C8FDF93-95B5-A546-AE89-5D9826405FC2}" destId="{B51269E4-4C67-6C4B-AB50-5AA176CD3A34}" srcOrd="1" destOrd="0" presId="urn:microsoft.com/office/officeart/2005/8/layout/default"/>
    <dgm:cxn modelId="{0A3B5784-B914-3A41-A123-E38BB88D45B9}" type="presParOf" srcId="{7C8FDF93-95B5-A546-AE89-5D9826405FC2}" destId="{E06BD728-B2D5-0147-80FB-0232EF4D0D5E}" srcOrd="2" destOrd="0" presId="urn:microsoft.com/office/officeart/2005/8/layout/default"/>
    <dgm:cxn modelId="{2365E8E6-AD9F-674D-9C7D-D83A0CA56A44}" type="presParOf" srcId="{7C8FDF93-95B5-A546-AE89-5D9826405FC2}" destId="{D0C98B8C-76DB-874A-A788-D9182C4E2B67}" srcOrd="3" destOrd="0" presId="urn:microsoft.com/office/officeart/2005/8/layout/default"/>
    <dgm:cxn modelId="{34A7D899-168E-AC41-8952-119FA005E257}" type="presParOf" srcId="{7C8FDF93-95B5-A546-AE89-5D9826405FC2}" destId="{FE6A55F7-DD36-7B4E-9880-7463CCFA905C}" srcOrd="4" destOrd="0" presId="urn:microsoft.com/office/officeart/2005/8/layout/default"/>
    <dgm:cxn modelId="{2B5803D5-3CD5-EA41-8CF8-B26629F0D1C6}" type="presParOf" srcId="{7C8FDF93-95B5-A546-AE89-5D9826405FC2}" destId="{5CDD30BD-5F08-9B48-9C51-C173CAE0D972}" srcOrd="5" destOrd="0" presId="urn:microsoft.com/office/officeart/2005/8/layout/default"/>
    <dgm:cxn modelId="{147FBFB2-0D5F-134F-A336-23A70E68ECFE}" type="presParOf" srcId="{7C8FDF93-95B5-A546-AE89-5D9826405FC2}" destId="{1FFD4539-4366-164E-809E-05BE5C06C485}" srcOrd="6" destOrd="0" presId="urn:microsoft.com/office/officeart/2005/8/layout/default"/>
    <dgm:cxn modelId="{D8FA9DA3-F399-824C-80E4-2CE80BC4AA25}" type="presParOf" srcId="{7C8FDF93-95B5-A546-AE89-5D9826405FC2}" destId="{FFDAAC50-6B32-8741-AED8-BDA54CECD219}" srcOrd="7" destOrd="0" presId="urn:microsoft.com/office/officeart/2005/8/layout/default"/>
    <dgm:cxn modelId="{3ADBF9A2-DCD3-1F48-A5F4-4908C2C708D9}" type="presParOf" srcId="{7C8FDF93-95B5-A546-AE89-5D9826405FC2}" destId="{E30DD28B-D4C6-F241-90E2-B33F86688DBF}" srcOrd="8" destOrd="0" presId="urn:microsoft.com/office/officeart/2005/8/layout/default"/>
    <dgm:cxn modelId="{FD93E035-9BA5-BD4F-B750-B66641E0B1B5}" type="presParOf" srcId="{7C8FDF93-95B5-A546-AE89-5D9826405FC2}" destId="{A64C222A-5789-6A47-89C6-0DCBB6B348A3}" srcOrd="9" destOrd="0" presId="urn:microsoft.com/office/officeart/2005/8/layout/default"/>
    <dgm:cxn modelId="{CDAA245E-668F-D945-ADEA-12C705868638}" type="presParOf" srcId="{7C8FDF93-95B5-A546-AE89-5D9826405FC2}" destId="{A242BD1F-3E42-7646-81AB-7C571785EAFC}" srcOrd="10" destOrd="0" presId="urn:microsoft.com/office/officeart/2005/8/layout/default"/>
    <dgm:cxn modelId="{6097DD0C-B05E-8742-A00A-85681C43422D}" type="presParOf" srcId="{7C8FDF93-95B5-A546-AE89-5D9826405FC2}" destId="{2F02F291-7377-7342-88D3-F413313A2C97}" srcOrd="11" destOrd="0" presId="urn:microsoft.com/office/officeart/2005/8/layout/default"/>
    <dgm:cxn modelId="{99DDBA86-158C-CE42-AC20-4C08172EE7A8}" type="presParOf" srcId="{7C8FDF93-95B5-A546-AE89-5D9826405FC2}" destId="{66482D32-9992-5F46-ACB2-CB4709259CCC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F03710-164E-4D64-B81D-CF6B51CF25C6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0C504E4-1DF7-4F58-A2A8-5B993258BF3E}">
      <dgm:prSet/>
      <dgm:spPr/>
      <dgm:t>
        <a:bodyPr/>
        <a:lstStyle/>
        <a:p>
          <a:r>
            <a:rPr lang="en-US" dirty="0"/>
            <a:t>S</a:t>
          </a:r>
          <a:r>
            <a:rPr lang="en-US" b="0" i="0" dirty="0"/>
            <a:t>ystemic restrictions in policies, practices, constitutions, bylaws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Systemic restrictions in policies, practices, constitutions, bylaws&#10;"/>
        </a:ext>
      </dgm:extLst>
    </dgm:pt>
    <dgm:pt modelId="{71319C78-DB87-480B-8A08-5F3ED357B391}" type="parTrans" cxnId="{0C99E7F6-D6B0-469A-B4C5-F2308698CEA9}">
      <dgm:prSet/>
      <dgm:spPr/>
      <dgm:t>
        <a:bodyPr/>
        <a:lstStyle/>
        <a:p>
          <a:endParaRPr lang="en-US"/>
        </a:p>
      </dgm:t>
    </dgm:pt>
    <dgm:pt modelId="{CE733F4F-9C54-4742-8033-F8F2A03CFE05}" type="sibTrans" cxnId="{0C99E7F6-D6B0-469A-B4C5-F2308698CEA9}">
      <dgm:prSet/>
      <dgm:spPr/>
      <dgm:t>
        <a:bodyPr/>
        <a:lstStyle/>
        <a:p>
          <a:endParaRPr lang="en-US"/>
        </a:p>
      </dgm:t>
    </dgm:pt>
    <dgm:pt modelId="{DE693848-60F8-49C4-A745-A057856F99D7}">
      <dgm:prSet/>
      <dgm:spPr/>
      <dgm:t>
        <a:bodyPr/>
        <a:lstStyle/>
        <a:p>
          <a:r>
            <a:rPr lang="en-US" dirty="0"/>
            <a:t>L</a:t>
          </a:r>
          <a:r>
            <a:rPr lang="en-US" b="0" i="0" dirty="0"/>
            <a:t>ack of intentional invitation to participate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Systemic restrictions in policies, practices, constitutions, bylaws&#10;"/>
        </a:ext>
      </dgm:extLst>
    </dgm:pt>
    <dgm:pt modelId="{39DB20BF-A41F-4543-9B05-EBA9325084DB}" type="parTrans" cxnId="{AAA9DB20-0F69-45F3-9A71-C3FFA92DA6D9}">
      <dgm:prSet/>
      <dgm:spPr/>
      <dgm:t>
        <a:bodyPr/>
        <a:lstStyle/>
        <a:p>
          <a:endParaRPr lang="en-US"/>
        </a:p>
      </dgm:t>
    </dgm:pt>
    <dgm:pt modelId="{CF93AFA1-9FE4-46A0-950A-B921A348771A}" type="sibTrans" cxnId="{AAA9DB20-0F69-45F3-9A71-C3FFA92DA6D9}">
      <dgm:prSet/>
      <dgm:spPr/>
      <dgm:t>
        <a:bodyPr/>
        <a:lstStyle/>
        <a:p>
          <a:endParaRPr lang="en-US"/>
        </a:p>
      </dgm:t>
    </dgm:pt>
    <dgm:pt modelId="{010AACD3-F915-4F62-9D2B-1856FE9139C2}">
      <dgm:prSet/>
      <dgm:spPr/>
      <dgm:t>
        <a:bodyPr/>
        <a:lstStyle/>
        <a:p>
          <a:r>
            <a:rPr lang="en-US" dirty="0"/>
            <a:t>S</a:t>
          </a:r>
          <a:r>
            <a:rPr lang="en-US" b="0" i="0" dirty="0"/>
            <a:t>cheduling conflicts of meeting and activities 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Systemic restrictions in policies, practices, constitutions, bylaws&#10;"/>
        </a:ext>
      </dgm:extLst>
    </dgm:pt>
    <dgm:pt modelId="{C8AAF990-9896-4883-8646-91EBD1D892ED}" type="parTrans" cxnId="{6A1A25D2-C2A3-4ABE-9A50-CC0B052EBC9A}">
      <dgm:prSet/>
      <dgm:spPr/>
      <dgm:t>
        <a:bodyPr/>
        <a:lstStyle/>
        <a:p>
          <a:endParaRPr lang="en-US"/>
        </a:p>
      </dgm:t>
    </dgm:pt>
    <dgm:pt modelId="{B08383C8-86D4-43AA-AFEA-3D38586415C9}" type="sibTrans" cxnId="{6A1A25D2-C2A3-4ABE-9A50-CC0B052EBC9A}">
      <dgm:prSet/>
      <dgm:spPr/>
      <dgm:t>
        <a:bodyPr/>
        <a:lstStyle/>
        <a:p>
          <a:endParaRPr lang="en-US"/>
        </a:p>
      </dgm:t>
    </dgm:pt>
    <dgm:pt modelId="{B0171FED-3AA5-4D79-B9FB-F8E6B835EC24}">
      <dgm:prSet/>
      <dgm:spPr/>
      <dgm:t>
        <a:bodyPr/>
        <a:lstStyle/>
        <a:p>
          <a:r>
            <a:rPr lang="en-US" dirty="0"/>
            <a:t>N</a:t>
          </a:r>
          <a:r>
            <a:rPr lang="en-US" b="0" i="0" dirty="0"/>
            <a:t>eed to travel to multiple locations 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Systemic restrictions in policies, practices, constitutions, bylaws&#10;"/>
        </a:ext>
      </dgm:extLst>
    </dgm:pt>
    <dgm:pt modelId="{C6D2F327-5107-4D1B-9C1F-5638B82B967F}" type="parTrans" cxnId="{5D3102A5-844F-4885-B32C-9EC729AA1B3A}">
      <dgm:prSet/>
      <dgm:spPr/>
      <dgm:t>
        <a:bodyPr/>
        <a:lstStyle/>
        <a:p>
          <a:endParaRPr lang="en-US"/>
        </a:p>
      </dgm:t>
    </dgm:pt>
    <dgm:pt modelId="{38C891CE-745C-4AE3-9EF3-7FF3A151D5DF}" type="sibTrans" cxnId="{5D3102A5-844F-4885-B32C-9EC729AA1B3A}">
      <dgm:prSet/>
      <dgm:spPr/>
      <dgm:t>
        <a:bodyPr/>
        <a:lstStyle/>
        <a:p>
          <a:endParaRPr lang="en-US"/>
        </a:p>
      </dgm:t>
    </dgm:pt>
    <dgm:pt modelId="{4B3D57FF-F633-4E6F-A723-7C9A49F2FB86}">
      <dgm:prSet/>
      <dgm:spPr/>
      <dgm:t>
        <a:bodyPr/>
        <a:lstStyle/>
        <a:p>
          <a:r>
            <a:rPr lang="en-US" dirty="0"/>
            <a:t>L</a:t>
          </a:r>
          <a:r>
            <a:rPr lang="en-US" b="0" i="0" dirty="0"/>
            <a:t>ack of a sense of belonging, validation and inclusion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Systemic restrictions in policies, practices, constitutions, bylaws&#10;"/>
        </a:ext>
      </dgm:extLst>
    </dgm:pt>
    <dgm:pt modelId="{9546090A-C0DC-4896-AC15-DCEA71DF205B}" type="parTrans" cxnId="{6C9656E4-E3D7-48CC-973C-A8E78EC4C3E9}">
      <dgm:prSet/>
      <dgm:spPr/>
      <dgm:t>
        <a:bodyPr/>
        <a:lstStyle/>
        <a:p>
          <a:endParaRPr lang="en-US"/>
        </a:p>
      </dgm:t>
    </dgm:pt>
    <dgm:pt modelId="{25FB0932-6EEB-4C90-B2E1-53F1294DAB3D}" type="sibTrans" cxnId="{6C9656E4-E3D7-48CC-973C-A8E78EC4C3E9}">
      <dgm:prSet/>
      <dgm:spPr/>
      <dgm:t>
        <a:bodyPr/>
        <a:lstStyle/>
        <a:p>
          <a:endParaRPr lang="en-US"/>
        </a:p>
      </dgm:t>
    </dgm:pt>
    <dgm:pt modelId="{AF52AC23-8062-4C42-955B-CFE7BA86FB76}" type="pres">
      <dgm:prSet presAssocID="{EBF03710-164E-4D64-B81D-CF6B51CF25C6}" presName="vert0" presStyleCnt="0">
        <dgm:presLayoutVars>
          <dgm:dir/>
          <dgm:animOne val="branch"/>
          <dgm:animLvl val="lvl"/>
        </dgm:presLayoutVars>
      </dgm:prSet>
      <dgm:spPr/>
    </dgm:pt>
    <dgm:pt modelId="{984FAFCF-094F-EC4A-9E13-64CC8123B277}" type="pres">
      <dgm:prSet presAssocID="{E0C504E4-1DF7-4F58-A2A8-5B993258BF3E}" presName="thickLine" presStyleLbl="alignNode1" presStyleIdx="0" presStyleCnt="5"/>
      <dgm:spPr/>
    </dgm:pt>
    <dgm:pt modelId="{A1927116-8237-CF41-9535-E2D94D21EFED}" type="pres">
      <dgm:prSet presAssocID="{E0C504E4-1DF7-4F58-A2A8-5B993258BF3E}" presName="horz1" presStyleCnt="0"/>
      <dgm:spPr/>
    </dgm:pt>
    <dgm:pt modelId="{5F7DA894-1637-FF49-BE23-07B87C954EF2}" type="pres">
      <dgm:prSet presAssocID="{E0C504E4-1DF7-4F58-A2A8-5B993258BF3E}" presName="tx1" presStyleLbl="revTx" presStyleIdx="0" presStyleCnt="5"/>
      <dgm:spPr/>
    </dgm:pt>
    <dgm:pt modelId="{9C32D378-7EB0-B246-9566-8C92E83678F1}" type="pres">
      <dgm:prSet presAssocID="{E0C504E4-1DF7-4F58-A2A8-5B993258BF3E}" presName="vert1" presStyleCnt="0"/>
      <dgm:spPr/>
    </dgm:pt>
    <dgm:pt modelId="{6BB36926-75FA-1C40-9053-4A004275A878}" type="pres">
      <dgm:prSet presAssocID="{DE693848-60F8-49C4-A745-A057856F99D7}" presName="thickLine" presStyleLbl="alignNode1" presStyleIdx="1" presStyleCnt="5"/>
      <dgm:spPr/>
    </dgm:pt>
    <dgm:pt modelId="{265AF13D-F074-084E-87D8-2A2BEAF8C921}" type="pres">
      <dgm:prSet presAssocID="{DE693848-60F8-49C4-A745-A057856F99D7}" presName="horz1" presStyleCnt="0"/>
      <dgm:spPr/>
    </dgm:pt>
    <dgm:pt modelId="{C092E443-E08B-B14B-8AEA-094AAA2D51D0}" type="pres">
      <dgm:prSet presAssocID="{DE693848-60F8-49C4-A745-A057856F99D7}" presName="tx1" presStyleLbl="revTx" presStyleIdx="1" presStyleCnt="5"/>
      <dgm:spPr/>
    </dgm:pt>
    <dgm:pt modelId="{815B8B8D-6ECF-2A4F-AA9D-2A6DE5129A91}" type="pres">
      <dgm:prSet presAssocID="{DE693848-60F8-49C4-A745-A057856F99D7}" presName="vert1" presStyleCnt="0"/>
      <dgm:spPr/>
    </dgm:pt>
    <dgm:pt modelId="{6B520F8C-8454-0B4B-AB71-00AB1E04FA7A}" type="pres">
      <dgm:prSet presAssocID="{010AACD3-F915-4F62-9D2B-1856FE9139C2}" presName="thickLine" presStyleLbl="alignNode1" presStyleIdx="2" presStyleCnt="5"/>
      <dgm:spPr/>
    </dgm:pt>
    <dgm:pt modelId="{1D133119-CE7B-9E40-8A0C-EE1A467297D5}" type="pres">
      <dgm:prSet presAssocID="{010AACD3-F915-4F62-9D2B-1856FE9139C2}" presName="horz1" presStyleCnt="0"/>
      <dgm:spPr/>
    </dgm:pt>
    <dgm:pt modelId="{0F5806D0-7935-E94E-93C7-EEBB05B3C0AC}" type="pres">
      <dgm:prSet presAssocID="{010AACD3-F915-4F62-9D2B-1856FE9139C2}" presName="tx1" presStyleLbl="revTx" presStyleIdx="2" presStyleCnt="5"/>
      <dgm:spPr/>
    </dgm:pt>
    <dgm:pt modelId="{B5DF83C9-C1B9-3E49-B821-921C7B011140}" type="pres">
      <dgm:prSet presAssocID="{010AACD3-F915-4F62-9D2B-1856FE9139C2}" presName="vert1" presStyleCnt="0"/>
      <dgm:spPr/>
    </dgm:pt>
    <dgm:pt modelId="{69209B10-9E01-8D49-A5E3-4598E0B2EC11}" type="pres">
      <dgm:prSet presAssocID="{B0171FED-3AA5-4D79-B9FB-F8E6B835EC24}" presName="thickLine" presStyleLbl="alignNode1" presStyleIdx="3" presStyleCnt="5"/>
      <dgm:spPr/>
    </dgm:pt>
    <dgm:pt modelId="{88807642-153A-554C-B71A-34D4A160C721}" type="pres">
      <dgm:prSet presAssocID="{B0171FED-3AA5-4D79-B9FB-F8E6B835EC24}" presName="horz1" presStyleCnt="0"/>
      <dgm:spPr/>
    </dgm:pt>
    <dgm:pt modelId="{D2E76900-7764-AE4E-99DA-10B1DEB0CC80}" type="pres">
      <dgm:prSet presAssocID="{B0171FED-3AA5-4D79-B9FB-F8E6B835EC24}" presName="tx1" presStyleLbl="revTx" presStyleIdx="3" presStyleCnt="5"/>
      <dgm:spPr/>
    </dgm:pt>
    <dgm:pt modelId="{3EDD1971-A54D-E84D-A39B-454E2BE057F8}" type="pres">
      <dgm:prSet presAssocID="{B0171FED-3AA5-4D79-B9FB-F8E6B835EC24}" presName="vert1" presStyleCnt="0"/>
      <dgm:spPr/>
    </dgm:pt>
    <dgm:pt modelId="{EFB78BB9-D85E-B043-BB85-80B60F4200F6}" type="pres">
      <dgm:prSet presAssocID="{4B3D57FF-F633-4E6F-A723-7C9A49F2FB86}" presName="thickLine" presStyleLbl="alignNode1" presStyleIdx="4" presStyleCnt="5"/>
      <dgm:spPr/>
    </dgm:pt>
    <dgm:pt modelId="{C25BE022-4C34-0A4B-A597-129B268EAE27}" type="pres">
      <dgm:prSet presAssocID="{4B3D57FF-F633-4E6F-A723-7C9A49F2FB86}" presName="horz1" presStyleCnt="0"/>
      <dgm:spPr/>
    </dgm:pt>
    <dgm:pt modelId="{EFCA59F8-247D-BC4A-9202-B0E23D1BD23C}" type="pres">
      <dgm:prSet presAssocID="{4B3D57FF-F633-4E6F-A723-7C9A49F2FB86}" presName="tx1" presStyleLbl="revTx" presStyleIdx="4" presStyleCnt="5"/>
      <dgm:spPr/>
    </dgm:pt>
    <dgm:pt modelId="{8FFFFF94-417F-5D4D-AB6E-926123F18DE2}" type="pres">
      <dgm:prSet presAssocID="{4B3D57FF-F633-4E6F-A723-7C9A49F2FB86}" presName="vert1" presStyleCnt="0"/>
      <dgm:spPr/>
    </dgm:pt>
  </dgm:ptLst>
  <dgm:cxnLst>
    <dgm:cxn modelId="{DFEAED07-ADE3-744A-9110-D0182815DEEB}" type="presOf" srcId="{B0171FED-3AA5-4D79-B9FB-F8E6B835EC24}" destId="{D2E76900-7764-AE4E-99DA-10B1DEB0CC80}" srcOrd="0" destOrd="0" presId="urn:microsoft.com/office/officeart/2008/layout/LinedList"/>
    <dgm:cxn modelId="{AAA9DB20-0F69-45F3-9A71-C3FFA92DA6D9}" srcId="{EBF03710-164E-4D64-B81D-CF6B51CF25C6}" destId="{DE693848-60F8-49C4-A745-A057856F99D7}" srcOrd="1" destOrd="0" parTransId="{39DB20BF-A41F-4543-9B05-EBA9325084DB}" sibTransId="{CF93AFA1-9FE4-46A0-950A-B921A348771A}"/>
    <dgm:cxn modelId="{C697553D-5E31-E84F-9C43-49C9A42E70F7}" type="presOf" srcId="{EBF03710-164E-4D64-B81D-CF6B51CF25C6}" destId="{AF52AC23-8062-4C42-955B-CFE7BA86FB76}" srcOrd="0" destOrd="0" presId="urn:microsoft.com/office/officeart/2008/layout/LinedList"/>
    <dgm:cxn modelId="{BF7DA564-869C-CE4A-90FD-F7B2A8D9B924}" type="presOf" srcId="{4B3D57FF-F633-4E6F-A723-7C9A49F2FB86}" destId="{EFCA59F8-247D-BC4A-9202-B0E23D1BD23C}" srcOrd="0" destOrd="0" presId="urn:microsoft.com/office/officeart/2008/layout/LinedList"/>
    <dgm:cxn modelId="{31D26D53-E915-7B4F-95B4-F25E6E5322BC}" type="presOf" srcId="{E0C504E4-1DF7-4F58-A2A8-5B993258BF3E}" destId="{5F7DA894-1637-FF49-BE23-07B87C954EF2}" srcOrd="0" destOrd="0" presId="urn:microsoft.com/office/officeart/2008/layout/LinedList"/>
    <dgm:cxn modelId="{734ADC94-EBC7-A840-AFDD-9B882859D350}" type="presOf" srcId="{010AACD3-F915-4F62-9D2B-1856FE9139C2}" destId="{0F5806D0-7935-E94E-93C7-EEBB05B3C0AC}" srcOrd="0" destOrd="0" presId="urn:microsoft.com/office/officeart/2008/layout/LinedList"/>
    <dgm:cxn modelId="{5D3102A5-844F-4885-B32C-9EC729AA1B3A}" srcId="{EBF03710-164E-4D64-B81D-CF6B51CF25C6}" destId="{B0171FED-3AA5-4D79-B9FB-F8E6B835EC24}" srcOrd="3" destOrd="0" parTransId="{C6D2F327-5107-4D1B-9C1F-5638B82B967F}" sibTransId="{38C891CE-745C-4AE3-9EF3-7FF3A151D5DF}"/>
    <dgm:cxn modelId="{1FEAB9AB-96F0-EA46-BF28-78F25C42FFE2}" type="presOf" srcId="{DE693848-60F8-49C4-A745-A057856F99D7}" destId="{C092E443-E08B-B14B-8AEA-094AAA2D51D0}" srcOrd="0" destOrd="0" presId="urn:microsoft.com/office/officeart/2008/layout/LinedList"/>
    <dgm:cxn modelId="{6A1A25D2-C2A3-4ABE-9A50-CC0B052EBC9A}" srcId="{EBF03710-164E-4D64-B81D-CF6B51CF25C6}" destId="{010AACD3-F915-4F62-9D2B-1856FE9139C2}" srcOrd="2" destOrd="0" parTransId="{C8AAF990-9896-4883-8646-91EBD1D892ED}" sibTransId="{B08383C8-86D4-43AA-AFEA-3D38586415C9}"/>
    <dgm:cxn modelId="{6C9656E4-E3D7-48CC-973C-A8E78EC4C3E9}" srcId="{EBF03710-164E-4D64-B81D-CF6B51CF25C6}" destId="{4B3D57FF-F633-4E6F-A723-7C9A49F2FB86}" srcOrd="4" destOrd="0" parTransId="{9546090A-C0DC-4896-AC15-DCEA71DF205B}" sibTransId="{25FB0932-6EEB-4C90-B2E1-53F1294DAB3D}"/>
    <dgm:cxn modelId="{0C99E7F6-D6B0-469A-B4C5-F2308698CEA9}" srcId="{EBF03710-164E-4D64-B81D-CF6B51CF25C6}" destId="{E0C504E4-1DF7-4F58-A2A8-5B993258BF3E}" srcOrd="0" destOrd="0" parTransId="{71319C78-DB87-480B-8A08-5F3ED357B391}" sibTransId="{CE733F4F-9C54-4742-8033-F8F2A03CFE05}"/>
    <dgm:cxn modelId="{58ECEBA0-CF83-4849-BB79-9068A708E0AC}" type="presParOf" srcId="{AF52AC23-8062-4C42-955B-CFE7BA86FB76}" destId="{984FAFCF-094F-EC4A-9E13-64CC8123B277}" srcOrd="0" destOrd="0" presId="urn:microsoft.com/office/officeart/2008/layout/LinedList"/>
    <dgm:cxn modelId="{1ABCA89C-F629-FD40-AAEA-E3C59B581D24}" type="presParOf" srcId="{AF52AC23-8062-4C42-955B-CFE7BA86FB76}" destId="{A1927116-8237-CF41-9535-E2D94D21EFED}" srcOrd="1" destOrd="0" presId="urn:microsoft.com/office/officeart/2008/layout/LinedList"/>
    <dgm:cxn modelId="{5E07A051-79BE-514C-B212-15F05C0E6C91}" type="presParOf" srcId="{A1927116-8237-CF41-9535-E2D94D21EFED}" destId="{5F7DA894-1637-FF49-BE23-07B87C954EF2}" srcOrd="0" destOrd="0" presId="urn:microsoft.com/office/officeart/2008/layout/LinedList"/>
    <dgm:cxn modelId="{02DBE3F5-466F-684E-8FFE-A5B69439EBF3}" type="presParOf" srcId="{A1927116-8237-CF41-9535-E2D94D21EFED}" destId="{9C32D378-7EB0-B246-9566-8C92E83678F1}" srcOrd="1" destOrd="0" presId="urn:microsoft.com/office/officeart/2008/layout/LinedList"/>
    <dgm:cxn modelId="{B7D1C35D-4E62-9341-AAD1-82551D728B87}" type="presParOf" srcId="{AF52AC23-8062-4C42-955B-CFE7BA86FB76}" destId="{6BB36926-75FA-1C40-9053-4A004275A878}" srcOrd="2" destOrd="0" presId="urn:microsoft.com/office/officeart/2008/layout/LinedList"/>
    <dgm:cxn modelId="{3071D2CC-9345-4544-957A-FA7A3BA5CE9B}" type="presParOf" srcId="{AF52AC23-8062-4C42-955B-CFE7BA86FB76}" destId="{265AF13D-F074-084E-87D8-2A2BEAF8C921}" srcOrd="3" destOrd="0" presId="urn:microsoft.com/office/officeart/2008/layout/LinedList"/>
    <dgm:cxn modelId="{978A7CB7-91A9-0142-83A9-088FA10A91EE}" type="presParOf" srcId="{265AF13D-F074-084E-87D8-2A2BEAF8C921}" destId="{C092E443-E08B-B14B-8AEA-094AAA2D51D0}" srcOrd="0" destOrd="0" presId="urn:microsoft.com/office/officeart/2008/layout/LinedList"/>
    <dgm:cxn modelId="{E95A4CB3-14BC-3142-8030-2DF17863D488}" type="presParOf" srcId="{265AF13D-F074-084E-87D8-2A2BEAF8C921}" destId="{815B8B8D-6ECF-2A4F-AA9D-2A6DE5129A91}" srcOrd="1" destOrd="0" presId="urn:microsoft.com/office/officeart/2008/layout/LinedList"/>
    <dgm:cxn modelId="{1BC2E922-62F7-F145-BD0C-A37A1D3B7DCE}" type="presParOf" srcId="{AF52AC23-8062-4C42-955B-CFE7BA86FB76}" destId="{6B520F8C-8454-0B4B-AB71-00AB1E04FA7A}" srcOrd="4" destOrd="0" presId="urn:microsoft.com/office/officeart/2008/layout/LinedList"/>
    <dgm:cxn modelId="{CF203E4A-4C96-F246-9472-7A2CDCE005DD}" type="presParOf" srcId="{AF52AC23-8062-4C42-955B-CFE7BA86FB76}" destId="{1D133119-CE7B-9E40-8A0C-EE1A467297D5}" srcOrd="5" destOrd="0" presId="urn:microsoft.com/office/officeart/2008/layout/LinedList"/>
    <dgm:cxn modelId="{FD75B32C-DEDD-F040-9ED4-AAA3EF5BA2ED}" type="presParOf" srcId="{1D133119-CE7B-9E40-8A0C-EE1A467297D5}" destId="{0F5806D0-7935-E94E-93C7-EEBB05B3C0AC}" srcOrd="0" destOrd="0" presId="urn:microsoft.com/office/officeart/2008/layout/LinedList"/>
    <dgm:cxn modelId="{9F504BB8-BCCD-774B-9C3A-5AB3B2DCFBB9}" type="presParOf" srcId="{1D133119-CE7B-9E40-8A0C-EE1A467297D5}" destId="{B5DF83C9-C1B9-3E49-B821-921C7B011140}" srcOrd="1" destOrd="0" presId="urn:microsoft.com/office/officeart/2008/layout/LinedList"/>
    <dgm:cxn modelId="{8925793B-648E-2444-B130-507B88CC31A7}" type="presParOf" srcId="{AF52AC23-8062-4C42-955B-CFE7BA86FB76}" destId="{69209B10-9E01-8D49-A5E3-4598E0B2EC11}" srcOrd="6" destOrd="0" presId="urn:microsoft.com/office/officeart/2008/layout/LinedList"/>
    <dgm:cxn modelId="{826E3015-94B8-C04E-9BEF-41D5806FE6DC}" type="presParOf" srcId="{AF52AC23-8062-4C42-955B-CFE7BA86FB76}" destId="{88807642-153A-554C-B71A-34D4A160C721}" srcOrd="7" destOrd="0" presId="urn:microsoft.com/office/officeart/2008/layout/LinedList"/>
    <dgm:cxn modelId="{19BCDEB9-7D19-3D48-8C1D-C22E6C9DCA6F}" type="presParOf" srcId="{88807642-153A-554C-B71A-34D4A160C721}" destId="{D2E76900-7764-AE4E-99DA-10B1DEB0CC80}" srcOrd="0" destOrd="0" presId="urn:microsoft.com/office/officeart/2008/layout/LinedList"/>
    <dgm:cxn modelId="{B9D8D91E-36DC-A04C-8D2B-C37B0B485C55}" type="presParOf" srcId="{88807642-153A-554C-B71A-34D4A160C721}" destId="{3EDD1971-A54D-E84D-A39B-454E2BE057F8}" srcOrd="1" destOrd="0" presId="urn:microsoft.com/office/officeart/2008/layout/LinedList"/>
    <dgm:cxn modelId="{B2761762-516F-5D45-886D-D6A36D2067E7}" type="presParOf" srcId="{AF52AC23-8062-4C42-955B-CFE7BA86FB76}" destId="{EFB78BB9-D85E-B043-BB85-80B60F4200F6}" srcOrd="8" destOrd="0" presId="urn:microsoft.com/office/officeart/2008/layout/LinedList"/>
    <dgm:cxn modelId="{91BF3C35-0CA6-EF42-BC76-1439B69AD7C2}" type="presParOf" srcId="{AF52AC23-8062-4C42-955B-CFE7BA86FB76}" destId="{C25BE022-4C34-0A4B-A597-129B268EAE27}" srcOrd="9" destOrd="0" presId="urn:microsoft.com/office/officeart/2008/layout/LinedList"/>
    <dgm:cxn modelId="{DD9CBEC4-4E40-7F45-A2F1-A512BD031C77}" type="presParOf" srcId="{C25BE022-4C34-0A4B-A597-129B268EAE27}" destId="{EFCA59F8-247D-BC4A-9202-B0E23D1BD23C}" srcOrd="0" destOrd="0" presId="urn:microsoft.com/office/officeart/2008/layout/LinedList"/>
    <dgm:cxn modelId="{BA0C695D-91E5-DE4D-BD83-C96346766B71}" type="presParOf" srcId="{C25BE022-4C34-0A4B-A597-129B268EAE27}" destId="{8FFFFF94-417F-5D4D-AB6E-926123F18DE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455CBE-3CDF-DF47-AEA9-269355F41E33}">
      <dsp:nvSpPr>
        <dsp:cNvPr id="0" name=""/>
        <dsp:cNvSpPr/>
      </dsp:nvSpPr>
      <dsp:spPr>
        <a:xfrm>
          <a:off x="3083" y="194833"/>
          <a:ext cx="2445962" cy="14675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i="0" kern="1200" dirty="0"/>
            <a:t>Less likely to have an office space</a:t>
          </a:r>
          <a:endParaRPr lang="en-US" sz="2400" kern="1200" dirty="0"/>
        </a:p>
      </dsp:txBody>
      <dsp:txXfrm>
        <a:off x="3083" y="194833"/>
        <a:ext cx="2445962" cy="1467577"/>
      </dsp:txXfrm>
    </dsp:sp>
    <dsp:sp modelId="{E06BD728-B2D5-0147-80FB-0232EF4D0D5E}">
      <dsp:nvSpPr>
        <dsp:cNvPr id="0" name=""/>
        <dsp:cNvSpPr/>
      </dsp:nvSpPr>
      <dsp:spPr>
        <a:xfrm>
          <a:off x="2693642" y="194833"/>
          <a:ext cx="2445962" cy="14675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Limited time at each college </a:t>
          </a:r>
        </a:p>
      </dsp:txBody>
      <dsp:txXfrm>
        <a:off x="2693642" y="194833"/>
        <a:ext cx="2445962" cy="1467577"/>
      </dsp:txXfrm>
    </dsp:sp>
    <dsp:sp modelId="{FE6A55F7-DD36-7B4E-9880-7463CCFA905C}">
      <dsp:nvSpPr>
        <dsp:cNvPr id="0" name=""/>
        <dsp:cNvSpPr/>
      </dsp:nvSpPr>
      <dsp:spPr>
        <a:xfrm>
          <a:off x="5384201" y="194833"/>
          <a:ext cx="2445962" cy="14675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i="0" kern="1200" dirty="0"/>
            <a:t>Last minute assignments </a:t>
          </a:r>
          <a:endParaRPr lang="en-US" sz="2400" kern="1200" dirty="0"/>
        </a:p>
      </dsp:txBody>
      <dsp:txXfrm>
        <a:off x="5384201" y="194833"/>
        <a:ext cx="2445962" cy="1467577"/>
      </dsp:txXfrm>
    </dsp:sp>
    <dsp:sp modelId="{1FFD4539-4366-164E-809E-05BE5C06C485}">
      <dsp:nvSpPr>
        <dsp:cNvPr id="0" name=""/>
        <dsp:cNvSpPr/>
      </dsp:nvSpPr>
      <dsp:spPr>
        <a:xfrm>
          <a:off x="8074760" y="194833"/>
          <a:ext cx="2445962" cy="14675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Less access to professional development</a:t>
          </a:r>
        </a:p>
      </dsp:txBody>
      <dsp:txXfrm>
        <a:off x="8074760" y="194833"/>
        <a:ext cx="2445962" cy="1467577"/>
      </dsp:txXfrm>
    </dsp:sp>
    <dsp:sp modelId="{E30DD28B-D4C6-F241-90E2-B33F86688DBF}">
      <dsp:nvSpPr>
        <dsp:cNvPr id="0" name=""/>
        <dsp:cNvSpPr/>
      </dsp:nvSpPr>
      <dsp:spPr>
        <a:xfrm>
          <a:off x="1348362" y="1907007"/>
          <a:ext cx="2445962" cy="14675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Less access to information at the local and state level</a:t>
          </a:r>
        </a:p>
      </dsp:txBody>
      <dsp:txXfrm>
        <a:off x="1348362" y="1907007"/>
        <a:ext cx="2445962" cy="1467577"/>
      </dsp:txXfrm>
    </dsp:sp>
    <dsp:sp modelId="{A242BD1F-3E42-7646-81AB-7C571785EAFC}">
      <dsp:nvSpPr>
        <dsp:cNvPr id="0" name=""/>
        <dsp:cNvSpPr/>
      </dsp:nvSpPr>
      <dsp:spPr>
        <a:xfrm>
          <a:off x="4038921" y="1907007"/>
          <a:ext cx="2445962" cy="14675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i="0" kern="1200" dirty="0"/>
            <a:t>Lack of progress in l</a:t>
          </a:r>
          <a:r>
            <a:rPr lang="en-US" sz="2400" kern="1200" dirty="0"/>
            <a:t>egislature</a:t>
          </a:r>
        </a:p>
      </dsp:txBody>
      <dsp:txXfrm>
        <a:off x="4038921" y="1907007"/>
        <a:ext cx="2445962" cy="1467577"/>
      </dsp:txXfrm>
    </dsp:sp>
    <dsp:sp modelId="{66482D32-9992-5F46-ACB2-CB4709259CCC}">
      <dsp:nvSpPr>
        <dsp:cNvPr id="0" name=""/>
        <dsp:cNvSpPr/>
      </dsp:nvSpPr>
      <dsp:spPr>
        <a:xfrm>
          <a:off x="6729480" y="1907007"/>
          <a:ext cx="2445962" cy="14675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</a:t>
          </a:r>
          <a:r>
            <a:rPr lang="en-US" sz="2400" b="0" i="0" kern="1200" dirty="0"/>
            <a:t>ack of compensation for participation</a:t>
          </a:r>
          <a:endParaRPr lang="en-US" sz="2400" kern="1200" dirty="0"/>
        </a:p>
      </dsp:txBody>
      <dsp:txXfrm>
        <a:off x="6729480" y="1907007"/>
        <a:ext cx="2445962" cy="14675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4FAFCF-094F-EC4A-9E13-64CC8123B277}">
      <dsp:nvSpPr>
        <dsp:cNvPr id="0" name=""/>
        <dsp:cNvSpPr/>
      </dsp:nvSpPr>
      <dsp:spPr>
        <a:xfrm>
          <a:off x="0" y="539"/>
          <a:ext cx="100583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7DA894-1637-FF49-BE23-07B87C954EF2}">
      <dsp:nvSpPr>
        <dsp:cNvPr id="0" name=""/>
        <dsp:cNvSpPr/>
      </dsp:nvSpPr>
      <dsp:spPr>
        <a:xfrm>
          <a:off x="0" y="539"/>
          <a:ext cx="10058399" cy="883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</a:t>
          </a:r>
          <a:r>
            <a:rPr lang="en-US" sz="2700" b="0" i="0" kern="1200" dirty="0"/>
            <a:t>ystemic restrictions in policies, practices, constitutions, bylaws</a:t>
          </a:r>
          <a:endParaRPr lang="en-US" sz="2700" kern="1200" dirty="0"/>
        </a:p>
      </dsp:txBody>
      <dsp:txXfrm>
        <a:off x="0" y="539"/>
        <a:ext cx="10058399" cy="883704"/>
      </dsp:txXfrm>
    </dsp:sp>
    <dsp:sp modelId="{6BB36926-75FA-1C40-9053-4A004275A878}">
      <dsp:nvSpPr>
        <dsp:cNvPr id="0" name=""/>
        <dsp:cNvSpPr/>
      </dsp:nvSpPr>
      <dsp:spPr>
        <a:xfrm>
          <a:off x="0" y="884243"/>
          <a:ext cx="100583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92E443-E08B-B14B-8AEA-094AAA2D51D0}">
      <dsp:nvSpPr>
        <dsp:cNvPr id="0" name=""/>
        <dsp:cNvSpPr/>
      </dsp:nvSpPr>
      <dsp:spPr>
        <a:xfrm>
          <a:off x="0" y="884243"/>
          <a:ext cx="10058399" cy="883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L</a:t>
          </a:r>
          <a:r>
            <a:rPr lang="en-US" sz="2700" b="0" i="0" kern="1200" dirty="0"/>
            <a:t>ack of intentional invitation to participate</a:t>
          </a:r>
          <a:endParaRPr lang="en-US" sz="2700" kern="1200" dirty="0"/>
        </a:p>
      </dsp:txBody>
      <dsp:txXfrm>
        <a:off x="0" y="884243"/>
        <a:ext cx="10058399" cy="883704"/>
      </dsp:txXfrm>
    </dsp:sp>
    <dsp:sp modelId="{6B520F8C-8454-0B4B-AB71-00AB1E04FA7A}">
      <dsp:nvSpPr>
        <dsp:cNvPr id="0" name=""/>
        <dsp:cNvSpPr/>
      </dsp:nvSpPr>
      <dsp:spPr>
        <a:xfrm>
          <a:off x="0" y="1767947"/>
          <a:ext cx="100583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5806D0-7935-E94E-93C7-EEBB05B3C0AC}">
      <dsp:nvSpPr>
        <dsp:cNvPr id="0" name=""/>
        <dsp:cNvSpPr/>
      </dsp:nvSpPr>
      <dsp:spPr>
        <a:xfrm>
          <a:off x="0" y="1767947"/>
          <a:ext cx="10058399" cy="883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</a:t>
          </a:r>
          <a:r>
            <a:rPr lang="en-US" sz="2700" b="0" i="0" kern="1200" dirty="0"/>
            <a:t>cheduling conflicts of meeting and activities </a:t>
          </a:r>
          <a:endParaRPr lang="en-US" sz="2700" kern="1200" dirty="0"/>
        </a:p>
      </dsp:txBody>
      <dsp:txXfrm>
        <a:off x="0" y="1767947"/>
        <a:ext cx="10058399" cy="883704"/>
      </dsp:txXfrm>
    </dsp:sp>
    <dsp:sp modelId="{69209B10-9E01-8D49-A5E3-4598E0B2EC11}">
      <dsp:nvSpPr>
        <dsp:cNvPr id="0" name=""/>
        <dsp:cNvSpPr/>
      </dsp:nvSpPr>
      <dsp:spPr>
        <a:xfrm>
          <a:off x="0" y="2651652"/>
          <a:ext cx="100583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E76900-7764-AE4E-99DA-10B1DEB0CC80}">
      <dsp:nvSpPr>
        <dsp:cNvPr id="0" name=""/>
        <dsp:cNvSpPr/>
      </dsp:nvSpPr>
      <dsp:spPr>
        <a:xfrm>
          <a:off x="0" y="2651652"/>
          <a:ext cx="10058399" cy="883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N</a:t>
          </a:r>
          <a:r>
            <a:rPr lang="en-US" sz="2700" b="0" i="0" kern="1200" dirty="0"/>
            <a:t>eed to travel to multiple locations </a:t>
          </a:r>
          <a:endParaRPr lang="en-US" sz="2700" kern="1200" dirty="0"/>
        </a:p>
      </dsp:txBody>
      <dsp:txXfrm>
        <a:off x="0" y="2651652"/>
        <a:ext cx="10058399" cy="883704"/>
      </dsp:txXfrm>
    </dsp:sp>
    <dsp:sp modelId="{EFB78BB9-D85E-B043-BB85-80B60F4200F6}">
      <dsp:nvSpPr>
        <dsp:cNvPr id="0" name=""/>
        <dsp:cNvSpPr/>
      </dsp:nvSpPr>
      <dsp:spPr>
        <a:xfrm>
          <a:off x="0" y="3535356"/>
          <a:ext cx="100583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CA59F8-247D-BC4A-9202-B0E23D1BD23C}">
      <dsp:nvSpPr>
        <dsp:cNvPr id="0" name=""/>
        <dsp:cNvSpPr/>
      </dsp:nvSpPr>
      <dsp:spPr>
        <a:xfrm>
          <a:off x="0" y="3535356"/>
          <a:ext cx="10058399" cy="883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L</a:t>
          </a:r>
          <a:r>
            <a:rPr lang="en-US" sz="2700" b="0" i="0" kern="1200" dirty="0"/>
            <a:t>ack of a sense of belonging, validation and inclusion</a:t>
          </a:r>
          <a:endParaRPr lang="en-US" sz="2700" kern="1200" dirty="0"/>
        </a:p>
      </dsp:txBody>
      <dsp:txXfrm>
        <a:off x="0" y="3535356"/>
        <a:ext cx="10058399" cy="8837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D5CB547-D8BB-5C48-8462-FD0CB901A9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683E5D-00DF-F041-A84B-D6F1E6295E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975C498-9A9C-764D-B6F1-237599E8A721}" type="datetimeFigureOut">
              <a:rPr lang="en-US"/>
              <a:pPr>
                <a:defRPr/>
              </a:pPr>
              <a:t>11/21/2023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55CACD-274B-DE4E-99EE-46077CD0BC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1FC012-AC68-714B-9724-7A479BC42B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ED9D3B7-7C65-2F44-B8CE-1AE4CFFD32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C915D97-8592-FF4E-9875-358BF4973D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F2FB98-4577-9543-8172-332ACAD91FC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EE5E2D6-94F0-5445-8872-D2557A2AA862}" type="datetimeFigureOut">
              <a:rPr lang="en-US"/>
              <a:pPr>
                <a:defRPr/>
              </a:pPr>
              <a:t>11/21/2023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F9F6430-99A5-C04A-A795-F657A57272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1A5CFA7-3E9F-FA48-842F-93F2B10560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0F7AEB-216D-7346-A3DF-4423C420B26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F5396A-B27A-3E44-8659-67897C8AAD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4745E52-6025-A649-9923-01E10DB281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745E52-6025-A649-9923-01E10DB281BF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78522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745E52-6025-A649-9923-01E10DB281BF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7491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745E52-6025-A649-9923-01E10DB281BF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55430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745E52-6025-A649-9923-01E10DB281BF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00283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745E52-6025-A649-9923-01E10DB281BF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51499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745E52-6025-A649-9923-01E10DB281BF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5992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745E52-6025-A649-9923-01E10DB281BF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1818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745E52-6025-A649-9923-01E10DB281BF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1795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745E52-6025-A649-9923-01E10DB281BF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1629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745E52-6025-A649-9923-01E10DB281BF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4558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745E52-6025-A649-9923-01E10DB281BF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8860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745E52-6025-A649-9923-01E10DB281BF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2507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745E52-6025-A649-9923-01E10DB281BF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7007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745E52-6025-A649-9923-01E10DB281BF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3374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59005" y="4323806"/>
            <a:ext cx="10432249" cy="2160534"/>
          </a:xfrm>
        </p:spPr>
        <p:txBody>
          <a:bodyPr anchor="t"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169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B5D9C5-9014-EB56-9A64-DFFD98D9B7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2729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81C2F473-8038-C74B-8DC1-AF9F6E97677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6376988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994" y="403412"/>
            <a:ext cx="10523803" cy="1685768"/>
          </a:xfrm>
        </p:spPr>
        <p:txBody>
          <a:bodyPr>
            <a:norm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994" y="2662568"/>
            <a:ext cx="10523806" cy="356941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12">
            <a:extLst>
              <a:ext uri="{FF2B5EF4-FFF2-40B4-BE49-F238E27FC236}">
                <a16:creationId xmlns:a16="http://schemas.microsoft.com/office/drawing/2014/main" id="{1E0B24B1-20CE-244C-A568-F07B26F877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6F6ED-E3DC-8A4A-AABE-AFCED42314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9223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anchor="b">
            <a:normAutofit/>
          </a:bodyPr>
          <a:lstStyle>
            <a:lvl1pPr>
              <a:defRPr sz="3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7650" y="1798320"/>
            <a:ext cx="4922537" cy="4391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8259" y="1798320"/>
            <a:ext cx="4948881" cy="4391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D32AE22C-3BFA-9A4F-BCC7-138B587C97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0A226-D696-6347-98C5-4ECD9707C9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FF66E5AA-0B67-8348-93AF-8A6B4FB72A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6376988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088F91A-EDDF-618C-1F41-61AC0210B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281" y="0"/>
            <a:ext cx="822381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508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93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1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anchor="b">
            <a:normAutofit/>
          </a:bodyPr>
          <a:lstStyle>
            <a:lvl1pPr>
              <a:defRPr sz="3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277650" y="1798320"/>
            <a:ext cx="100584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D910648A-46C8-AB4B-96EC-1AC10F013E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DD070-D08E-4B40-B4AC-DB5751E9D8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4374DEF-593A-4D43-8E6D-A915BF27F0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6376988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7B2E9E0-1DCB-2037-55F5-CDDA87668A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281" y="0"/>
            <a:ext cx="822381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508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227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2A29DB7A-65E4-C42D-C7FF-DE26DC26CCA1}"/>
              </a:ext>
            </a:extLst>
          </p:cNvPr>
          <p:cNvGrpSpPr/>
          <p:nvPr userDrawn="1"/>
        </p:nvGrpSpPr>
        <p:grpSpPr>
          <a:xfrm>
            <a:off x="-1" y="-102514"/>
            <a:ext cx="12192001" cy="2375451"/>
            <a:chOff x="-1" y="-102514"/>
            <a:chExt cx="12192001" cy="237545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1B5D9C5-9014-EB56-9A64-DFFD98D9B7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12192000" cy="22729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8E86F46-FF63-16ED-8F37-43C4F5464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" y="-102514"/>
              <a:ext cx="12192001" cy="228600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5" name="Picture 6">
            <a:extLst>
              <a:ext uri="{FF2B5EF4-FFF2-40B4-BE49-F238E27FC236}">
                <a16:creationId xmlns:a16="http://schemas.microsoft.com/office/drawing/2014/main" id="{81C2F473-8038-C74B-8DC1-AF9F6E97677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6376988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994" y="403412"/>
            <a:ext cx="10523803" cy="1685768"/>
          </a:xfrm>
        </p:spPr>
        <p:txBody>
          <a:bodyPr>
            <a:normAutofit/>
          </a:bodyPr>
          <a:lstStyle>
            <a:lvl1pPr algn="l">
              <a:defRPr sz="3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994" y="2662568"/>
            <a:ext cx="10523806" cy="356941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12">
            <a:extLst>
              <a:ext uri="{FF2B5EF4-FFF2-40B4-BE49-F238E27FC236}">
                <a16:creationId xmlns:a16="http://schemas.microsoft.com/office/drawing/2014/main" id="{1E0B24B1-20CE-244C-A568-F07B26F877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6F6ED-E3DC-8A4A-AABE-AFCED42314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0009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anchor="b">
            <a:normAutofit/>
          </a:bodyPr>
          <a:lstStyle>
            <a:lvl1pPr>
              <a:defRPr sz="3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7650" y="1798320"/>
            <a:ext cx="4922537" cy="4391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8259" y="1798320"/>
            <a:ext cx="4948881" cy="4391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D32AE22C-3BFA-9A4F-BCC7-138B587C97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0A226-D696-6347-98C5-4ECD9707C9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FF66E5AA-0B67-8348-93AF-8A6B4FB72A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6376988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36F6C8-4AD8-A0BC-40AB-96D63F9D9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7113" y="3808"/>
            <a:ext cx="822046" cy="6850383"/>
          </a:xfrm>
          <a:prstGeom prst="rect">
            <a:avLst/>
          </a:prstGeom>
          <a:effectLst>
            <a:outerShdw blurRad="190500" dist="50800" algn="ctr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0744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1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anchor="b">
            <a:normAutofit/>
          </a:bodyPr>
          <a:lstStyle>
            <a:lvl1pPr>
              <a:defRPr sz="3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277650" y="1798320"/>
            <a:ext cx="100584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D910648A-46C8-AB4B-96EC-1AC10F013E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DD070-D08E-4B40-B4AC-DB5751E9D8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4374DEF-593A-4D43-8E6D-A915BF27F0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6376988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C9404B-2868-264C-B504-B836A1219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7113" y="3808"/>
            <a:ext cx="822046" cy="6850383"/>
          </a:xfrm>
          <a:prstGeom prst="rect">
            <a:avLst/>
          </a:prstGeom>
          <a:effectLst>
            <a:outerShdw blurRad="190500" dist="50800" algn="ctr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833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87CA25C0-FBDE-374E-8B02-A3DFA7FC7A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298113" y="6356350"/>
            <a:ext cx="10556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1E47E-D7EC-2141-BEFC-978E97EE44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B80F9B99-8263-EA4C-B572-EE434178C8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6376988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295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368F019-6ADE-9B41-AEFC-12D26889A2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7938" y="365125"/>
            <a:ext cx="10075862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BEC97F8-5603-C842-9003-509EE69DAB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89050" y="1825625"/>
            <a:ext cx="1006475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Edit Master text – Remember to ad alt text to all imported graphics and images.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185FCD8D-1E30-B240-9C71-F2AE6C6B82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7813" y="6356350"/>
            <a:ext cx="915987" cy="365125"/>
          </a:xfrm>
          <a:prstGeom prst="rect">
            <a:avLst/>
          </a:prstGeom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B803B18D-F6BB-7446-AB8B-B65811EA60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10" r:id="rId2"/>
    <p:sldLayoutId id="2147483811" r:id="rId3"/>
    <p:sldLayoutId id="2147483812" r:id="rId4"/>
    <p:sldLayoutId id="2147483804" r:id="rId5"/>
    <p:sldLayoutId id="2147483805" r:id="rId6"/>
    <p:sldLayoutId id="2147483806" r:id="rId7"/>
    <p:sldLayoutId id="2147483809" r:id="rId8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Georgia" panose="02040502050405020303" pitchFamily="18" charset="0"/>
          <a:ea typeface="Palatino" pitchFamily="2" charset="77"/>
          <a:cs typeface="Georgia" panose="02040502050405020303" pitchFamily="18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" pitchFamily="2" charset="77"/>
          <a:ea typeface="Palatino" pitchFamily="2" charset="77"/>
          <a:cs typeface="Palatino" pitchFamily="2" charset="77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" pitchFamily="2" charset="77"/>
          <a:ea typeface="Palatino" pitchFamily="2" charset="77"/>
          <a:cs typeface="Palatino" pitchFamily="2" charset="77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" pitchFamily="2" charset="77"/>
          <a:ea typeface="Palatino" pitchFamily="2" charset="77"/>
          <a:cs typeface="Palatino" pitchFamily="2" charset="77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" pitchFamily="2" charset="77"/>
          <a:ea typeface="Palatino" pitchFamily="2" charset="77"/>
          <a:cs typeface="Palatino" pitchFamily="2" charset="77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4040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rgbClr val="4040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4040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4040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4040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view/part-timefacultynexus/home?authuser=0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hyperlink" Target="https://asccc.org/2023-fall-plenary-session-program" TargetMode="External"/><Relationship Id="rId4" Type="http://schemas.openxmlformats.org/officeDocument/2006/relationships/hyperlink" Target="https://asccc.org/sites/default/files/Area_Map_and_List_2020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797D4-2754-C5A3-16A5-AA45B543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005" y="4323805"/>
            <a:ext cx="10432249" cy="2722454"/>
          </a:xfrm>
        </p:spPr>
        <p:txBody>
          <a:bodyPr>
            <a:normAutofit/>
          </a:bodyPr>
          <a:lstStyle/>
          <a:p>
            <a: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Addressing Part-Time Faculty Inequities in Academic and Professional Matters</a:t>
            </a:r>
            <a:br>
              <a:rPr lang="en-US" dirty="0"/>
            </a:br>
            <a:r>
              <a:rPr lang="en-US" sz="2700" dirty="0"/>
              <a:t>Thursday November 16, 2023</a:t>
            </a:r>
            <a:br>
              <a:rPr lang="en-US" sz="2700" dirty="0"/>
            </a:br>
            <a:r>
              <a:rPr lang="en-US" sz="2700" dirty="0"/>
              <a:t>1:45pm - 2:45pm</a:t>
            </a:r>
            <a:br>
              <a:rPr lang="en-US" sz="2700" dirty="0"/>
            </a:b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252228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30B72-5DD2-615E-FB9C-450C42979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3999" y="1688599"/>
            <a:ext cx="7744001" cy="211337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are barriers to participate in Academic and Professional Matters</a:t>
            </a:r>
            <a:br>
              <a:rPr lang="en-US" dirty="0"/>
            </a:br>
            <a:r>
              <a:rPr lang="en-US" dirty="0"/>
              <a:t>at your college?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6572C4-ECEF-EFE5-83CC-1C53118089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DD070-D08E-4B40-B4AC-DB5751E9D83C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3128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30B72-5DD2-615E-FB9C-450C42979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905" y="605758"/>
            <a:ext cx="10046043" cy="1012914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Recommendations to Include Part-time Faculty in Academic and Professional Matters</a:t>
            </a:r>
            <a:endParaRPr lang="en-US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81D5A-F275-B68B-A290-3935511EF9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8905" y="1847273"/>
            <a:ext cx="10319537" cy="4874202"/>
          </a:xfrm>
        </p:spPr>
        <p:txBody>
          <a:bodyPr/>
          <a:lstStyle/>
          <a:p>
            <a:pPr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Join any ASCCC committee (ASCCC Exec Committee,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ASCCC Part-Time Faculty Committee, Part-time Faculty and Statewide Service, and the ASCCC Part Time Faculty Liaisons). </a:t>
            </a:r>
            <a:endParaRPr lang="en-US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Advocate for l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ocal senates to review their local constitutions and bylaws to intentionally include part-time faculty as senators</a:t>
            </a:r>
            <a:endParaRPr lang="en-US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Read your collective bargaining agreement to learn your rights and whether there is compensation</a:t>
            </a:r>
          </a:p>
          <a:p>
            <a:pPr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Onboard part-time faculty and provide ongoing support </a:t>
            </a:r>
          </a:p>
          <a:p>
            <a:pPr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Provide leadership opportunities to part-time faculty </a:t>
            </a:r>
          </a:p>
          <a:p>
            <a:pPr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Intentionally invite part-time faculty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 participate in meetings and shared governance opportunities</a:t>
            </a:r>
          </a:p>
          <a:p>
            <a:pPr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Ensure that part-time 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f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aculty are included when developing professional development</a:t>
            </a:r>
          </a:p>
          <a:p>
            <a:pPr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Create a welcoming and validating environment to increase a sense of belonging for part-time faculty</a:t>
            </a:r>
          </a:p>
          <a:p>
            <a:pPr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urvey local part-time faculty about how they feel about inclusion and equity, preferred communication, and professional development needs</a:t>
            </a:r>
            <a:endParaRPr lang="en-US" sz="1800" i="0" u="none" strike="noStrike" dirty="0">
              <a:solidFill>
                <a:srgbClr val="000000"/>
              </a:solidFill>
              <a:effectLst/>
              <a:latin typeface="+mn-lt"/>
            </a:endParaRPr>
          </a:p>
          <a:p>
            <a:pPr rtl="0">
              <a:spcBef>
                <a:spcPts val="1200"/>
              </a:spcBef>
              <a:spcAft>
                <a:spcPts val="1200"/>
              </a:spcAft>
            </a:pPr>
            <a:endParaRPr lang="en-US" dirty="0">
              <a:effectLst/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6572C4-ECEF-EFE5-83CC-1C53118089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DD070-D08E-4B40-B4AC-DB5751E9D83C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2200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30B72-5DD2-615E-FB9C-450C42979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7498" y="1571915"/>
            <a:ext cx="7830315" cy="271495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are meaningful efforts at your local college/district to include Part-time Faculty in Academic and Professional Matters?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6572C4-ECEF-EFE5-83CC-1C53118089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DD070-D08E-4B40-B4AC-DB5751E9D83C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5596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90576-212B-C7EF-221D-1172FFF77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994" y="403412"/>
            <a:ext cx="10523803" cy="1685768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Questions and Discussion</a:t>
            </a:r>
          </a:p>
        </p:txBody>
      </p:sp>
      <p:pic>
        <p:nvPicPr>
          <p:cNvPr id="3074" name="Picture 2" descr="Question Stems to Stir Discussion Early This School Year | Teaching Channel">
            <a:extLst>
              <a:ext uri="{FF2B5EF4-FFF2-40B4-BE49-F238E27FC236}">
                <a16:creationId xmlns:a16="http://schemas.microsoft.com/office/drawing/2014/main" id="{18D0AF21-F3C5-575C-A3C1-7ABB811EE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467" y="2727481"/>
            <a:ext cx="4988855" cy="348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513F46-76BB-C86A-4CE3-76CE5E6181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7813" y="6356350"/>
            <a:ext cx="915987" cy="3651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6DDD070-D08E-4B40-B4AC-DB5751E9D83C}" type="slidenum">
              <a:rPr lang="en-US" altLang="en-US" smtClean="0"/>
              <a:pPr>
                <a:spcAft>
                  <a:spcPts val="600"/>
                </a:spcAft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4499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7F104-AE72-BD51-25A8-A383F195D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650" y="-186965"/>
            <a:ext cx="10046043" cy="1325563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92B01-6E27-9BA4-CD93-CEE0C3B714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7650" y="1798319"/>
            <a:ext cx="6446857" cy="4138841"/>
          </a:xfrm>
        </p:spPr>
        <p:txBody>
          <a:bodyPr/>
          <a:lstStyle/>
          <a:p>
            <a:pPr algn="l"/>
            <a:r>
              <a:rPr lang="en-US" b="1" i="0" dirty="0">
                <a:solidFill>
                  <a:srgbClr val="0A0A0A"/>
                </a:solidFill>
                <a:effectLst/>
                <a:latin typeface="Lato" panose="020F0502020204030203" pitchFamily="34" charset="0"/>
              </a:rPr>
              <a:t>ASCCC Part-Time Faculty Resources Website:  </a:t>
            </a:r>
            <a:r>
              <a:rPr lang="en-US" b="0" i="0" u="none" strike="noStrike" dirty="0">
                <a:solidFill>
                  <a:srgbClr val="005E99"/>
                </a:solidFill>
                <a:effectLst/>
                <a:latin typeface="Lato" panose="020F0502020204030203" pitchFamily="34" charset="0"/>
                <a:hlinkClick r:id="rId3" tooltip="Part-Time Faculty Nexus"/>
              </a:rPr>
              <a:t>Part-Time Faculty Nexus</a:t>
            </a:r>
            <a:r>
              <a:rPr lang="en-US" b="0" i="0" dirty="0">
                <a:solidFill>
                  <a:srgbClr val="0A0A0A"/>
                </a:solidFill>
                <a:effectLst/>
                <a:latin typeface="Lato" panose="020F0502020204030203" pitchFamily="34" charset="0"/>
              </a:rPr>
              <a:t> </a:t>
            </a:r>
          </a:p>
          <a:p>
            <a:pPr marL="0" indent="0" algn="l">
              <a:buNone/>
            </a:pPr>
            <a:endParaRPr lang="en-US" b="0" i="0" dirty="0">
              <a:solidFill>
                <a:srgbClr val="0A0A0A"/>
              </a:solidFill>
              <a:effectLst/>
              <a:latin typeface="Lato" panose="020F0502020204030203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hlinkClick r:id="rId4"/>
              </a:rPr>
              <a:t>ASCCC Member Senate Area Map and List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hlinkClick r:id="rId5"/>
              </a:rPr>
              <a:t>2023 Fall Plenary Session Program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 descr="QR Code for Member Senate Area Map and List">
            <a:extLst>
              <a:ext uri="{FF2B5EF4-FFF2-40B4-BE49-F238E27FC236}">
                <a16:creationId xmlns:a16="http://schemas.microsoft.com/office/drawing/2014/main" id="{CDF3D9B2-A442-7CC9-C9C9-5786EE8D4A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0720" y="2613660"/>
            <a:ext cx="1630680" cy="1630680"/>
          </a:xfrm>
          <a:prstGeom prst="rect">
            <a:avLst/>
          </a:prstGeom>
        </p:spPr>
      </p:pic>
      <p:pic>
        <p:nvPicPr>
          <p:cNvPr id="10" name="Picture 9" descr="QR Code Fall Plenary Program">
            <a:extLst>
              <a:ext uri="{FF2B5EF4-FFF2-40B4-BE49-F238E27FC236}">
                <a16:creationId xmlns:a16="http://schemas.microsoft.com/office/drawing/2014/main" id="{644D2569-FF28-F560-13CA-60118608AA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78620" y="4527085"/>
            <a:ext cx="1630680" cy="163068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BBD12F-A217-FF9C-4710-A0FE85991C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DD070-D08E-4B40-B4AC-DB5751E9D83C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2649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6D38B-AB1E-C54B-3396-9AFEBFF3F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Facilitators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28A40-82D6-F64A-C2DF-7B7C491F4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34" y="2662568"/>
            <a:ext cx="11269014" cy="356941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María-José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Zeledón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-Pérez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ASCCC Area D Representative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José Enriquez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San Diego City College Part-time Counselor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Stephanie Curry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ASCCC Area A Representative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52583-E4E3-D6F2-5310-1F500E98EA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56F6ED-E3DC-8A4A-AABE-AFCED42314C4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1177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6563E-35EB-670C-37DF-D1E1DECDE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8A948-0EBF-C43E-66B6-D3DC3C516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991" y="2438055"/>
            <a:ext cx="10523806" cy="3569419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Institutional and systemic marginalization of part-time faculty in the California Community College is deep and ingrained in our process and policies. Even though,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part-time faculty play an essential role in supporting the educational goals of over 1.8 million students and fulfilling the promise and mission of California Community Colleges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, they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experience inequitable treatment in the workplace across the full range of academic and professional matters.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In this session, we will address part-time faculty inequities in Academic and Professional Matters.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F6CE6A-3EAA-DF6D-0BD3-DC0C878C3F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56F6ED-E3DC-8A4A-AABE-AFCED42314C4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5609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0A1B1-411A-A612-4186-F282A4236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Session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ABC13-312F-722F-BC27-E832B7397B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77650" y="1798320"/>
            <a:ext cx="5676603" cy="4391343"/>
          </a:xfrm>
        </p:spPr>
        <p:txBody>
          <a:bodyPr wrap="square" anchor="t"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Welcome and group introductions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10+1 Academic and Professional Matters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</a:rPr>
              <a:t>art-time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F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</a:rPr>
              <a:t>aculty Inequitable Treatment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Inequities that Prevent Part-time Faculty Participation in 10+1 Matters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Barriers to Participation in Academic and Professional Matters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Recommendations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Open questions and discussion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F09B7E2-42E4-63FE-45BD-004655ABF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5462" y="2258191"/>
            <a:ext cx="4121678" cy="289132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281C76-998B-2F79-373D-593D4A335D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7813" y="6356350"/>
            <a:ext cx="915987" cy="3651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856F6ED-E3DC-8A4A-AABE-AFCED42314C4}" type="slidenum">
              <a:rPr lang="en-US" altLang="en-US" smtClean="0"/>
              <a:pPr>
                <a:spcAft>
                  <a:spcPts val="600"/>
                </a:spcAft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7543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30B72-5DD2-615E-FB9C-450C42979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Welcome and Introductions</a:t>
            </a:r>
          </a:p>
        </p:txBody>
      </p:sp>
      <p:pic>
        <p:nvPicPr>
          <p:cNvPr id="2050" name="Picture 2" descr="Introductions &amp; Conclusions - Excelsior OWL">
            <a:extLst>
              <a:ext uri="{FF2B5EF4-FFF2-40B4-BE49-F238E27FC236}">
                <a16:creationId xmlns:a16="http://schemas.microsoft.com/office/drawing/2014/main" id="{D17F6B2D-15D3-F98F-6FA9-5D0B1C770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7650" y="2326099"/>
            <a:ext cx="4922537" cy="333578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81D5A-F275-B68B-A290-3935511EF9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4919" y="2941320"/>
            <a:ext cx="4948881" cy="4391343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Name </a:t>
            </a:r>
          </a:p>
          <a:p>
            <a:r>
              <a:rPr lang="en-US" dirty="0"/>
              <a:t>College, discipline, and roles your serve on your campus</a:t>
            </a:r>
          </a:p>
          <a:p>
            <a:r>
              <a:rPr lang="en-US" dirty="0"/>
              <a:t>ASCCC Area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6572C4-ECEF-EFE5-83CC-1C53118089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7813" y="6356350"/>
            <a:ext cx="915987" cy="3651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6DDD070-D08E-4B40-B4AC-DB5751E9D83C}" type="slidenum">
              <a:rPr lang="en-US" altLang="en-US" smtClean="0"/>
              <a:pPr>
                <a:spcAft>
                  <a:spcPts val="600"/>
                </a:spcAft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813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30B72-5DD2-615E-FB9C-450C42979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757" y="-356770"/>
            <a:ext cx="10046043" cy="1325563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10+1 Academic and Professional Matters</a:t>
            </a:r>
          </a:p>
        </p:txBody>
      </p:sp>
      <p:pic>
        <p:nvPicPr>
          <p:cNvPr id="5" name="Picture 4" descr="Title 5 § 53200 (b): Academic Senate means an organization whose primary function is to make recommendations with respect to academic and professional matters. In Sections 53200 (c), &quot;Academic and professional matters&quot; mean the following policy development and implementation matters&#10;Curriculum including establishing prerequisites and placing courses within disciplines&#10;Degree and certificate requirements&#10;Grading policies&#10;Educational program development&#10;Standards or policies regarding student preparation and success&#10;District and college governance structures, as related to faculty roles&#10;Faculty roles and involvement in accreditation processes, including self-study and annual reports&#10;Policies for faculty professional development activities&#10;Processes for program review&#10;Processes for institutional planning and budget development &#10;Other academic and professional matters as are mutually agreed upon between the governing board and the academic senate.&#10;">
            <a:extLst>
              <a:ext uri="{FF2B5EF4-FFF2-40B4-BE49-F238E27FC236}">
                <a16:creationId xmlns:a16="http://schemas.microsoft.com/office/drawing/2014/main" id="{D08D350D-482F-13B1-FC1D-9667D67E5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8863" y="1125967"/>
            <a:ext cx="4668253" cy="5381274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6572C4-ECEF-EFE5-83CC-1C53118089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7813" y="6356350"/>
            <a:ext cx="915987" cy="3651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6DDD070-D08E-4B40-B4AC-DB5751E9D83C}" type="slidenum">
              <a:rPr lang="en-US" altLang="en-US" smtClean="0"/>
              <a:pPr>
                <a:spcAft>
                  <a:spcPts val="600"/>
                </a:spcAft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2964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30B72-5DD2-615E-FB9C-450C42979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994" y="403412"/>
            <a:ext cx="10523803" cy="1685768"/>
          </a:xfrm>
        </p:spPr>
        <p:txBody>
          <a:bodyPr wrap="square" anchor="ctr">
            <a:normAutofit/>
          </a:bodyPr>
          <a:lstStyle/>
          <a:p>
            <a:r>
              <a:rPr lang="en-US"/>
              <a:t>P</a:t>
            </a:r>
            <a:r>
              <a:rPr lang="en-US">
                <a:effectLst/>
              </a:rPr>
              <a:t>art-time </a:t>
            </a:r>
            <a:r>
              <a:rPr lang="en-US"/>
              <a:t>F</a:t>
            </a:r>
            <a:r>
              <a:rPr lang="en-US">
                <a:effectLst/>
              </a:rPr>
              <a:t>aculty Inequitable Treatment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81D5A-F275-B68B-A290-3935511EF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994" y="2662568"/>
            <a:ext cx="10523806" cy="3569419"/>
          </a:xfrm>
        </p:spPr>
        <p:txBody>
          <a:bodyPr wrap="square" anchor="t">
            <a:normAutofit/>
          </a:bodyPr>
          <a:lstStyle/>
          <a:p>
            <a:pPr marL="0" indent="0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i="0" u="none" strike="noStrike">
                <a:effectLst/>
              </a:rPr>
              <a:t>Myth-Busting of Part-Time Faculty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/>
              <a:t>Terminology matters</a:t>
            </a:r>
            <a:endParaRPr lang="en-US" i="0" u="none" strike="noStrike">
              <a:effectLst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/>
              <a:t>Work is not part-time neither is their dedication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i="0" u="none" strike="noStrike">
                <a:effectLst/>
              </a:rPr>
              <a:t>Not a monolith group, many different situations and needs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i="0" u="none" strike="noStrike">
                <a:effectLst/>
              </a:rPr>
              <a:t>Want to participate but face many barriers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i="0" u="none" strike="noStrike">
              <a:effectLst/>
            </a:endParaRPr>
          </a:p>
          <a:p>
            <a:pPr rtl="0">
              <a:spcBef>
                <a:spcPts val="1200"/>
              </a:spcBef>
              <a:spcAft>
                <a:spcPts val="1200"/>
              </a:spcAft>
            </a:pPr>
            <a:endParaRPr lang="en-US"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6572C4-ECEF-EFE5-83CC-1C53118089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7813" y="6356350"/>
            <a:ext cx="915987" cy="3651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6DDD070-D08E-4B40-B4AC-DB5751E9D83C}" type="slidenum">
              <a:rPr lang="en-US" altLang="en-US" smtClean="0"/>
              <a:pPr>
                <a:spcAft>
                  <a:spcPts val="600"/>
                </a:spcAft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3940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30B72-5DD2-615E-FB9C-450C42979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994" y="403412"/>
            <a:ext cx="10523803" cy="1685768"/>
          </a:xfrm>
        </p:spPr>
        <p:txBody>
          <a:bodyPr wrap="square" anchor="ctr">
            <a:normAutofit/>
          </a:bodyPr>
          <a:lstStyle/>
          <a:p>
            <a:r>
              <a:rPr lang="en-US">
                <a:effectLst/>
              </a:rPr>
              <a:t>Inequities that Prevent Part-time Faculty Participation in 10+1 Matters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6572C4-ECEF-EFE5-83CC-1C53118089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7813" y="6356350"/>
            <a:ext cx="915987" cy="3651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6DDD070-D08E-4B40-B4AC-DB5751E9D83C}" type="slidenum">
              <a:rPr lang="en-US" altLang="en-US" smtClean="0"/>
              <a:pPr>
                <a:spcAft>
                  <a:spcPts val="600"/>
                </a:spcAft>
                <a:defRPr/>
              </a:pPr>
              <a:t>8</a:t>
            </a:fld>
            <a:endParaRPr lang="en-US" alt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1DCF6FF5-F6BE-44BD-2597-3C0B2D3135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7166248"/>
              </p:ext>
            </p:extLst>
          </p:nvPr>
        </p:nvGraphicFramePr>
        <p:xfrm>
          <a:off x="829994" y="2662568"/>
          <a:ext cx="10523806" cy="3569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03980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30B72-5DD2-615E-FB9C-450C42979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wrap="square" anchor="b">
            <a:normAutofit/>
          </a:bodyPr>
          <a:lstStyle/>
          <a:p>
            <a:r>
              <a:rPr lang="en-US"/>
              <a:t>Barriers to Participation in Academic </a:t>
            </a:r>
            <a:br>
              <a:rPr lang="en-US"/>
            </a:br>
            <a:r>
              <a:rPr lang="en-US"/>
              <a:t>and Professional Matters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6572C4-ECEF-EFE5-83CC-1C53118089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7813" y="6356350"/>
            <a:ext cx="915987" cy="3651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6DDD070-D08E-4B40-B4AC-DB5751E9D83C}" type="slidenum">
              <a:rPr lang="en-US" altLang="en-US" smtClean="0"/>
              <a:pPr>
                <a:spcAft>
                  <a:spcPts val="600"/>
                </a:spcAft>
                <a:defRPr/>
              </a:pPr>
              <a:t>9</a:t>
            </a:fld>
            <a:endParaRPr lang="en-US" alt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C627A271-353B-8BF3-C232-D4AE83EAC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62542241"/>
              </p:ext>
            </p:extLst>
          </p:nvPr>
        </p:nvGraphicFramePr>
        <p:xfrm>
          <a:off x="1277650" y="1798320"/>
          <a:ext cx="100584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05090955"/>
      </p:ext>
    </p:extLst>
  </p:cSld>
  <p:clrMapOvr>
    <a:masterClrMapping/>
  </p:clrMapOvr>
</p:sld>
</file>

<file path=ppt/theme/theme1.xml><?xml version="1.0" encoding="utf-8"?>
<a:theme xmlns:a="http://schemas.openxmlformats.org/drawingml/2006/main" name="ASCCC Curriculum Inst. 2020 Theme">
  <a:themeElements>
    <a:clrScheme name="ASCCC Fall Plenary 2023 2 1">
      <a:dk1>
        <a:srgbClr val="000000"/>
      </a:dk1>
      <a:lt1>
        <a:srgbClr val="FFFFFF"/>
      </a:lt1>
      <a:dk2>
        <a:srgbClr val="003C89"/>
      </a:dk2>
      <a:lt2>
        <a:srgbClr val="F5E8D3"/>
      </a:lt2>
      <a:accent1>
        <a:srgbClr val="0A65AF"/>
      </a:accent1>
      <a:accent2>
        <a:srgbClr val="45923F"/>
      </a:accent2>
      <a:accent3>
        <a:srgbClr val="C9801E"/>
      </a:accent3>
      <a:accent4>
        <a:srgbClr val="E3411F"/>
      </a:accent4>
      <a:accent5>
        <a:srgbClr val="A61480"/>
      </a:accent5>
      <a:accent6>
        <a:srgbClr val="ECD4B1"/>
      </a:accent6>
      <a:hlink>
        <a:srgbClr val="0965AE"/>
      </a:hlink>
      <a:folHlink>
        <a:srgbClr val="003D89"/>
      </a:folHlink>
    </a:clrScheme>
    <a:fontScheme name="Lato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CCC Spring Plenary 2023 ppt template 1.pptx" id="{46C92AF4-B824-E64A-B5D9-F6E83B24EAB5}" vid="{4630DB8C-D4AA-CC44-B172-A90801FC11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ASCCC Spring Plenary 2023 ppt template 1 (1)</Template>
  <TotalTime>156</TotalTime>
  <Words>606</Words>
  <Application>Microsoft Office PowerPoint</Application>
  <PresentationFormat>Widescreen</PresentationFormat>
  <Paragraphs>107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Palatino</vt:lpstr>
      <vt:lpstr>Arial</vt:lpstr>
      <vt:lpstr>Calibri</vt:lpstr>
      <vt:lpstr>Georgia</vt:lpstr>
      <vt:lpstr>Lato</vt:lpstr>
      <vt:lpstr>Times New Roman</vt:lpstr>
      <vt:lpstr>Wingdings</vt:lpstr>
      <vt:lpstr>ASCCC Curriculum Inst. 2020 Theme</vt:lpstr>
      <vt:lpstr>Addressing Part-Time Faculty Inequities in Academic and Professional Matters Thursday November 16, 2023 1:45pm - 2:45pm </vt:lpstr>
      <vt:lpstr>Facilitators</vt:lpstr>
      <vt:lpstr>Session Description</vt:lpstr>
      <vt:lpstr>Session Agenda</vt:lpstr>
      <vt:lpstr>Welcome and Introductions</vt:lpstr>
      <vt:lpstr>10+1 Academic and Professional Matters</vt:lpstr>
      <vt:lpstr>Part-time Faculty Inequitable Treatment </vt:lpstr>
      <vt:lpstr>Inequities that Prevent Part-time Faculty Participation in 10+1 Matters</vt:lpstr>
      <vt:lpstr>Barriers to Participation in Academic  and Professional Matters</vt:lpstr>
      <vt:lpstr>What are barriers to participate in Academic and Professional Matters at your college?</vt:lpstr>
      <vt:lpstr>Recommendations to Include Part-time Faculty in Academic and Professional Matters</vt:lpstr>
      <vt:lpstr>What are meaningful efforts at your local college/district to include Part-time Faculty in Academic and Professional Matters? </vt:lpstr>
      <vt:lpstr>Questions and Discussion</vt:lpstr>
      <vt:lpstr>Resources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Christopher Howerton</dc:creator>
  <cp:keywords/>
  <dc:description/>
  <cp:lastModifiedBy>Kyoko Hatano</cp:lastModifiedBy>
  <cp:revision>21</cp:revision>
  <cp:lastPrinted>2020-11-24T19:39:26Z</cp:lastPrinted>
  <dcterms:created xsi:type="dcterms:W3CDTF">2023-11-03T00:00:22Z</dcterms:created>
  <dcterms:modified xsi:type="dcterms:W3CDTF">2023-11-22T06:37:50Z</dcterms:modified>
  <cp:category/>
</cp:coreProperties>
</file>