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414" autoAdjust="0"/>
  </p:normalViewPr>
  <p:slideViewPr>
    <p:cSldViewPr snapToGrid="0">
      <p:cViewPr varScale="1">
        <p:scale>
          <a:sx n="71" d="100"/>
          <a:sy n="71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sccc.org/sites/default/files/UPDATED%20REVIEW%20DRAFT%20%20Faculty_%20Equity%2C%20Rights%2C%20and%20Roles%20in%20Governance.docx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www.asccc.org/lgbtqia-caucus" TargetMode="External"/><Relationship Id="rId4" Type="http://schemas.openxmlformats.org/officeDocument/2006/relationships/hyperlink" Target="https://asccc.org/rostrum-reader/2022/May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01fe79463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01fe79463_0_5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1" name="Google Shape;131;g2601fe79463_0_5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601fe79463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601fe79463_0_5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6" name="Google Shape;66;g2601fe79463_0_5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601fe79463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601fe79463_0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4" name="Google Shape;74;g2601fe79463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601fe79463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601fe79463_0_3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g2601fe79463_0_3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2601fe79463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2601fe79463_0_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0" name="Google Shape;90;g2601fe79463_0_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01fe79463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2601fe79463_0_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8" name="Google Shape;98;g2601fe79463_0_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601fe79463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601fe79463_0_4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6" name="Google Shape;106;g2601fe79463_0_4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601fe79463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601fe79463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4" name="Google Shape;114;g2601fe79463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2601fe79463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2601fe79463_0_2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https://www.asccc.org/sites/default/files/UPDATED%20REVIEW%20DRAFT%20%20Faculty_%20Equity%2C%20Rights%2C%20and%20Roles%20in%20Governance.docx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https://asccc.org/rostrum-reader/2022/May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https://www.asccc.org/lgbtqia-caucus</a:t>
            </a:r>
            <a:endParaRPr/>
          </a:p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g2601fe79463_0_2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title"/>
          </p:nvPr>
        </p:nvSpPr>
        <p:spPr>
          <a:xfrm>
            <a:off x="959005" y="4323806"/>
            <a:ext cx="10432249" cy="2160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ection Slide A">
  <p:cSld name="1_Section Slide 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0"/>
            <a:ext cx="12192000" cy="22729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829994" y="403412"/>
            <a:ext cx="10523803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lt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 sz="18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 2 Column Slide">
  <p:cSld name="2_Content 2 Column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4922537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6388259" y="1798320"/>
            <a:ext cx="4948881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4"/>
          <p:cNvSpPr/>
          <p:nvPr/>
        </p:nvSpPr>
        <p:spPr>
          <a:xfrm>
            <a:off x="-5281" y="0"/>
            <a:ext cx="82238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t 1 Column Slide">
  <p:cSld name="2_Content 1 Column Slid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2" name="Google Shape;32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"/>
          <p:cNvSpPr/>
          <p:nvPr/>
        </p:nvSpPr>
        <p:spPr>
          <a:xfrm>
            <a:off x="-5281" y="0"/>
            <a:ext cx="822381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Slide A">
  <p:cSld name="Section Slide A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oogle Shape;35;p6"/>
          <p:cNvGrpSpPr/>
          <p:nvPr/>
        </p:nvGrpSpPr>
        <p:grpSpPr>
          <a:xfrm>
            <a:off x="-1" y="-102514"/>
            <a:ext cx="12192001" cy="2375451"/>
            <a:chOff x="-1" y="-102514"/>
            <a:chExt cx="12192001" cy="2375451"/>
          </a:xfrm>
        </p:grpSpPr>
        <p:sp>
          <p:nvSpPr>
            <p:cNvPr id="36" name="Google Shape;36;p6"/>
            <p:cNvSpPr/>
            <p:nvPr/>
          </p:nvSpPr>
          <p:spPr>
            <a:xfrm>
              <a:off x="0" y="0"/>
              <a:ext cx="12192000" cy="227293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37" name="Google Shape;37;p6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-1" y="-102514"/>
              <a:ext cx="12192001" cy="2286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8" name="Google Shape;3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29994" y="403412"/>
            <a:ext cx="10523803" cy="16857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rgbClr val="262626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806" cy="35694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None/>
              <a:defRPr sz="2400"/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400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 sz="18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2 Column Slide">
  <p:cSld name="1_Content 2 Column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4922537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6388259" y="1798320"/>
            <a:ext cx="4948881" cy="43913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7" name="Google Shape;4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113" y="3808"/>
            <a:ext cx="822046" cy="6850383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t 1 Column Slide">
  <p:cSld name="1_Content 1 Column Sl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04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>
                <a:solidFill>
                  <a:schemeClr val="dk2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3" name="Google Shape;53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77938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7113" y="3808"/>
            <a:ext cx="822046" cy="6850383"/>
          </a:xfrm>
          <a:prstGeom prst="rect">
            <a:avLst/>
          </a:prstGeom>
          <a:noFill/>
          <a:ln>
            <a:noFill/>
          </a:ln>
          <a:effectLst>
            <a:outerShdw blurRad="190500" dist="50800" algn="ctr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sldNum" idx="12"/>
          </p:nvPr>
        </p:nvSpPr>
        <p:spPr>
          <a:xfrm>
            <a:off x="10298113" y="6356350"/>
            <a:ext cx="10556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7" name="Google Shape;57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0263" y="6376988"/>
            <a:ext cx="377825" cy="377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277938" y="365125"/>
            <a:ext cx="10075862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Palatino"/>
                <a:ea typeface="Palatino"/>
                <a:cs typeface="Palatino"/>
                <a:sym typeface="Palatino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10476C"/>
                </a:solidFill>
                <a:latin typeface="Palatino"/>
                <a:ea typeface="Palatino"/>
                <a:cs typeface="Palatino"/>
                <a:sym typeface="Palatino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289050" y="1825625"/>
            <a:ext cx="100647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04040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04040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8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0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sccc.org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sccc.org/content/supporting-part-time-faculty-student-success" TargetMode="External"/><Relationship Id="rId3" Type="http://schemas.openxmlformats.org/officeDocument/2006/relationships/hyperlink" Target="https://www.asccc.org/sites/default/files/Cultural_Humility_Toolkit_FINAL_Fillable.pdf" TargetMode="External"/><Relationship Id="rId7" Type="http://schemas.openxmlformats.org/officeDocument/2006/relationships/hyperlink" Target="https://www.asccc.org/content/cluster-hiring-faculty-diversification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asccc.org/sites/default/files/G7_Increasing%20Access%20to%20Local%20Academic%20Senate%20Meetings%20Supports%20Inclusion%2C%20Diversity%2C%20and%20Equity%20in%20Faculty%20LeadershipFINAL.pptx" TargetMode="External"/><Relationship Id="rId5" Type="http://schemas.openxmlformats.org/officeDocument/2006/relationships/hyperlink" Target="https://www.asccc.org/search?search_api_fulltext=onboarding+new+faculty" TargetMode="External"/><Relationship Id="rId4" Type="http://schemas.openxmlformats.org/officeDocument/2006/relationships/hyperlink" Target="https://www.asccc.org/sites/default/files/CCC_DEI-in-Curriculum_Model_Principles_and_Practices_June_2022.pdf" TargetMode="External"/><Relationship Id="rId9" Type="http://schemas.openxmlformats.org/officeDocument/2006/relationships/hyperlink" Target="https://www.asccc.org/content/addressing-silent-majority-part-time-faculty-issues-through-lens-equity-engagement-an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959005" y="4323806"/>
            <a:ext cx="10432249" cy="2160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0000"/>
          </a:bodyPr>
          <a:lstStyle/>
          <a:p>
            <a:pPr marL="4572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88">
                <a:latin typeface="Calibri"/>
                <a:ea typeface="Calibri"/>
                <a:cs typeface="Calibri"/>
                <a:sym typeface="Calibri"/>
              </a:rPr>
              <a:t>Empowering Diverse Inclusive Faculty Leadership: Strategies, Resources, and Communities</a:t>
            </a:r>
            <a:endParaRPr sz="361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r>
              <a:rPr lang="en-US" sz="1833" i="1">
                <a:latin typeface="Calibri"/>
                <a:ea typeface="Calibri"/>
                <a:cs typeface="Calibri"/>
                <a:sym typeface="Calibri"/>
              </a:rPr>
              <a:t>Presenters: </a:t>
            </a:r>
            <a:endParaRPr sz="1833" i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r>
              <a:rPr lang="en-US" sz="1833" i="1">
                <a:latin typeface="Calibri"/>
                <a:ea typeface="Calibri"/>
                <a:cs typeface="Calibri"/>
                <a:sym typeface="Calibri"/>
              </a:rPr>
              <a:t>Dr. Karen Chow, ASCCC Area B Representative </a:t>
            </a:r>
            <a:endParaRPr sz="1833" i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r>
              <a:rPr lang="en-US" sz="1833" i="1">
                <a:latin typeface="Calibri"/>
                <a:ea typeface="Calibri"/>
                <a:cs typeface="Calibri"/>
                <a:sym typeface="Calibri"/>
              </a:rPr>
              <a:t>Maria Figueroa, ASCCC Equity and Diversity Action Committee</a:t>
            </a:r>
            <a:r>
              <a:rPr lang="en-US" sz="1833" i="1">
                <a:solidFill>
                  <a:srgbClr val="222222"/>
                </a:solidFill>
                <a:highlight>
                  <a:srgbClr val="FFFFFF"/>
                </a:highlight>
                <a:latin typeface="Calibri"/>
                <a:ea typeface="Calibri"/>
                <a:cs typeface="Calibri"/>
                <a:sym typeface="Calibri"/>
              </a:rPr>
              <a:t> </a:t>
            </a:r>
            <a:endParaRPr sz="1833" i="1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r>
              <a:rPr lang="en-US" sz="1833" i="1">
                <a:latin typeface="Calibri"/>
                <a:ea typeface="Calibri"/>
                <a:cs typeface="Calibri"/>
                <a:sym typeface="Calibri"/>
              </a:rPr>
              <a:t>Cherise Mantia, ASCCC Equity and Diversity Action Committee</a:t>
            </a:r>
            <a:endParaRPr sz="1833" i="1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r>
              <a:rPr lang="en-US" sz="1833" i="1">
                <a:latin typeface="Calibri"/>
                <a:ea typeface="Calibri"/>
                <a:cs typeface="Calibri"/>
                <a:sym typeface="Calibri"/>
              </a:rPr>
              <a:t>Dr. Kimberley Stiemke, ASCCC South Representative </a:t>
            </a:r>
            <a:endParaRPr sz="1833" i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SzPct val="60000"/>
              <a:buNone/>
            </a:pPr>
            <a:endParaRPr sz="1833" i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0" algn="l" rtl="0">
              <a:lnSpc>
                <a:spcPct val="138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0000"/>
              <a:buFont typeface="Arial"/>
              <a:buNone/>
            </a:pPr>
            <a:endParaRPr sz="1833" i="1">
              <a:solidFill>
                <a:srgbClr val="222222"/>
              </a:solidFill>
              <a:highlight>
                <a:srgbClr val="FFFFFF"/>
              </a:highlight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Thank you for participating!</a:t>
            </a:r>
            <a:endParaRPr/>
          </a:p>
        </p:txBody>
      </p:sp>
      <p:sp>
        <p:nvSpPr>
          <p:cNvPr id="134" name="Google Shape;134;p19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800"/>
              <a:t>Contact us at </a:t>
            </a:r>
            <a:r>
              <a:rPr lang="en-US" sz="2800" u="sng">
                <a:solidFill>
                  <a:schemeClr val="hlink"/>
                </a:solidFill>
                <a:hlinkClick r:id="rId3"/>
              </a:rPr>
              <a:t>info@asccc.org</a:t>
            </a:r>
            <a:endParaRPr sz="28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9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829994" y="403412"/>
            <a:ext cx="10523700" cy="16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When leadership is diverse, inclusive, and communicative</a:t>
            </a:r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700" cy="356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81000" algn="l" rtl="0">
              <a:spcBef>
                <a:spcPts val="1000"/>
              </a:spcBef>
              <a:spcAft>
                <a:spcPts val="0"/>
              </a:spcAft>
              <a:buSzPts val="2400"/>
              <a:buChar char="❏"/>
            </a:pPr>
            <a:r>
              <a:rPr lang="en-US"/>
              <a:t>More campus buy-in in our campus communities and our institutional mission and goals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/>
              <a:t>Increases constituency engagement, innovation, and creativity 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/>
              <a:t>Provides insight into the needs of diverse stakeholders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 b="1"/>
              <a:t>Improves decision-making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/>
              <a:t>Insures that all employees are able to thrive</a:t>
            </a:r>
            <a:endParaRPr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❏"/>
            </a:pPr>
            <a:r>
              <a:rPr lang="en-US"/>
              <a:t>Makes sure that colleges and services are representative of the communities they serve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>
            <a:off x="829994" y="403412"/>
            <a:ext cx="10523700" cy="16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Challenges to Diverse Inclusive Leadership</a:t>
            </a:r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>
            <a:off x="830000" y="2379875"/>
            <a:ext cx="10523700" cy="4140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55600" algn="l" rtl="0">
              <a:spcBef>
                <a:spcPts val="100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Lack of compensation for Part Time Faculty to participate in shared governance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Brown Act restrictions around virtual meetings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Culture of a “small core” of faculty who are actively involved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Post-pandemic transition where faculty are used to not being on campus as often &amp; teaching online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Toxic interactions/dynamics in leadership spaces 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Equity-centeredness on campuses focus on closing student success gaps but not on institutional equity in terms of faculty representation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Racial battle fatigue experienced by BIPOC faculty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-US" sz="2000"/>
              <a:t>Internal reclassification of administrators results in fewer leadership opportunities for faculty, especially faculty of color </a:t>
            </a:r>
            <a:endParaRPr sz="2000"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>
            <a:off x="829994" y="403412"/>
            <a:ext cx="10523700" cy="168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Interaction time</a:t>
            </a:r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>
            <a:off x="829994" y="2662568"/>
            <a:ext cx="10523700" cy="3569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Please move around the room and put a post-it on the issue you have seen/experienced.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Your Post-It can: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--add more/expand on the issue &amp; its impact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--share strategies and resources for addressing this issue</a:t>
            </a:r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Strategies to address challenges 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Build “third space” or “affinity” communities of allies and confidants who are not necessarily actively engaged in leadership or formally part of shared governance</a:t>
            </a:r>
            <a:endParaRPr sz="22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2000"/>
              <a:t>Could be autonomous campus groups that include constituents who are not just faculty, such as students, classified staff, administrators</a:t>
            </a:r>
            <a:endParaRPr sz="2000"/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en-US" sz="2000"/>
              <a:t>coming together to discuss common goals/interests such as where equity work is going</a:t>
            </a:r>
            <a:endParaRPr sz="2000"/>
          </a:p>
          <a:p>
            <a:pPr marL="9144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000"/>
          </a:p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Cluster hires of new faculty as part of institutional equity efforts</a:t>
            </a:r>
            <a:endParaRPr sz="2200"/>
          </a:p>
          <a:p>
            <a:pPr marL="457200" lvl="0" indent="45720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/>
              <a:t>• creates a cohort of faculty who traditionally have been institutionally isolated/marginalized; ideally they are also set up with intentional mentoring, professional development support, etc. </a:t>
            </a:r>
            <a:endParaRPr sz="20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94" name="Google Shape;94;p14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Strategies, continued </a:t>
            </a:r>
            <a:endParaRPr/>
          </a:p>
        </p:txBody>
      </p:sp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1277650" y="1798325"/>
            <a:ext cx="10046100" cy="4693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100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Academic Senate culture focused on making campus processes more faculty-driven and faculty-friendly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Intentional outreach/encouragement of and mentoring faculty who are from less represented groups, in which sufficient engagement and dialogue occurs on the benefits, challenges, and responsibilities of specific faculty leadership roles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AS Presidents: bring faculty team with you to ASCCC Plenary and events and encourage them to get more involved.  Academic Senate subsidizing registrations, travel, lodging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Work on district policy of compensating faculty for conferences/registrations/travel/lodging from reimbursement to giving advance. 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❖"/>
            </a:pPr>
            <a:r>
              <a:rPr lang="en-US" sz="2200"/>
              <a:t>Intentional pipeline of faculty moving into higher level leadership roles (Academic Senate to College &amp; District committees)</a:t>
            </a:r>
            <a:endParaRPr sz="2200"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5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6"/>
          <p:cNvSpPr txBox="1">
            <a:spLocks noGrp="1"/>
          </p:cNvSpPr>
          <p:nvPr>
            <p:ph type="title"/>
          </p:nvPr>
        </p:nvSpPr>
        <p:spPr>
          <a:xfrm>
            <a:off x="1283800" y="392400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Strategies, continued</a:t>
            </a:r>
            <a:endParaRPr sz="3000"/>
          </a:p>
        </p:txBody>
      </p:sp>
      <p:sp>
        <p:nvSpPr>
          <p:cNvPr id="109" name="Google Shape;109;p16"/>
          <p:cNvSpPr txBox="1">
            <a:spLocks noGrp="1"/>
          </p:cNvSpPr>
          <p:nvPr>
            <p:ph type="body" idx="1"/>
          </p:nvPr>
        </p:nvSpPr>
        <p:spPr>
          <a:xfrm>
            <a:off x="1277650" y="1798326"/>
            <a:ext cx="10058400" cy="4923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AS meetings run as hybrid meetings, where voting members can participate virtually as long as they physically are “within district boundaries”-- physical locations of meeting location and virtual members within district boundaries are posted on the AS agenda &amp; public has access to all locations.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Can intentionally infusing DEIA in Academic Senate discussion of each 10+1 area/issue be a draw for involving more diverse faculty participation in Senate?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REST and RECOVERY for faculty--self care and taking breaks from the work and building in time for connection with nurturing spaces/folks </a:t>
            </a:r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&amp; More Strategies….</a:t>
            </a:r>
            <a:endParaRPr/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4922400" cy="439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Academic Senate sponsored “donuts &amp; coffee” Meet and Greet socials/gatherings in common spaces on campus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Forum for PT Faculty to share/discuss issues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Faculty appreciation events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Time on AS agenda for discussion: e.g. What’s happening in our Departments? </a:t>
            </a: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2"/>
          </p:nvPr>
        </p:nvSpPr>
        <p:spPr>
          <a:xfrm>
            <a:off x="6388259" y="1798320"/>
            <a:ext cx="4948800" cy="43914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AS Minutes: Chart of all department/divisions and representative groups--to do quick report-outs [Standing agenda item]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Team Building activities for Faculty</a:t>
            </a:r>
            <a:endParaRPr/>
          </a:p>
          <a:p>
            <a:pPr marL="45720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Char char="❖"/>
            </a:pPr>
            <a:r>
              <a:rPr lang="en-US"/>
              <a:t>AS organizing Department Chairs meeting 1-2x/term (for information dissemination and discussion)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1277650" y="365125"/>
            <a:ext cx="10046100" cy="1325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ASCCC Resources &amp; Communities </a:t>
            </a:r>
            <a:endParaRPr/>
          </a:p>
        </p:txBody>
      </p:sp>
      <p:sp>
        <p:nvSpPr>
          <p:cNvPr id="126" name="Google Shape;126;p18"/>
          <p:cNvSpPr txBox="1">
            <a:spLocks noGrp="1"/>
          </p:cNvSpPr>
          <p:nvPr>
            <p:ph type="body" idx="1"/>
          </p:nvPr>
        </p:nvSpPr>
        <p:spPr>
          <a:xfrm>
            <a:off x="1277650" y="1798320"/>
            <a:ext cx="10058400" cy="4419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500"/>
              <a:t>ASCCC Caucuses</a:t>
            </a:r>
            <a:r>
              <a:rPr lang="en-US"/>
              <a:t>  (list current caucuses)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IDEAA Resources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 u="sng">
                <a:solidFill>
                  <a:schemeClr val="hlink"/>
                </a:solidFill>
                <a:hlinkClick r:id="rId3"/>
              </a:rPr>
              <a:t>Cultural Humility Toolkit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	</a:t>
            </a:r>
            <a:r>
              <a:rPr lang="en-US" u="sng">
                <a:solidFill>
                  <a:schemeClr val="hlink"/>
                </a:solidFill>
                <a:hlinkClick r:id="rId4"/>
              </a:rPr>
              <a:t>DEI in Curriculum Toolkit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Rostrum articles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5"/>
              </a:rPr>
              <a:t>onboarding new faculty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6"/>
              </a:rPr>
              <a:t>Increasing Access to Local Academic Senate Meetings Supports Inclusion, Diversity, and Equity in Faculty Leadership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7"/>
              </a:rPr>
              <a:t>Cluster Hiring for Faculty Diversification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8"/>
              </a:rPr>
              <a:t>Supporting Part-Time Faculty for Student Success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-US" u="sng">
                <a:solidFill>
                  <a:schemeClr val="hlink"/>
                </a:solidFill>
                <a:hlinkClick r:id="rId9"/>
              </a:rPr>
              <a:t>Addressing the Silent Majority: Part-time faculty issues Through the Lens of Equity, Engagement and Empowerment</a:t>
            </a:r>
            <a:endParaRPr/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 txBox="1">
            <a:spLocks noGrp="1"/>
          </p:cNvSpPr>
          <p:nvPr>
            <p:ph type="sldNum" idx="12"/>
          </p:nvPr>
        </p:nvSpPr>
        <p:spPr>
          <a:xfrm>
            <a:off x="10437813" y="6356350"/>
            <a:ext cx="915900" cy="365100"/>
          </a:xfrm>
          <a:prstGeom prst="rect">
            <a:avLst/>
          </a:prstGeom>
        </p:spPr>
        <p:txBody>
          <a:bodyPr spcFirstLastPara="1" wrap="square" lIns="91425" tIns="45700" rIns="0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CC Curriculum Inst. 2020 Theme">
  <a:themeElements>
    <a:clrScheme name="ASCCC Fall Plenary 2023 2 1">
      <a:dk1>
        <a:srgbClr val="000000"/>
      </a:dk1>
      <a:lt1>
        <a:srgbClr val="FFFFFF"/>
      </a:lt1>
      <a:dk2>
        <a:srgbClr val="003C89"/>
      </a:dk2>
      <a:lt2>
        <a:srgbClr val="F5E8D3"/>
      </a:lt2>
      <a:accent1>
        <a:srgbClr val="0A65AF"/>
      </a:accent1>
      <a:accent2>
        <a:srgbClr val="45923F"/>
      </a:accent2>
      <a:accent3>
        <a:srgbClr val="C9801E"/>
      </a:accent3>
      <a:accent4>
        <a:srgbClr val="E3411F"/>
      </a:accent4>
      <a:accent5>
        <a:srgbClr val="A61480"/>
      </a:accent5>
      <a:accent6>
        <a:srgbClr val="ECD4B1"/>
      </a:accent6>
      <a:hlink>
        <a:srgbClr val="0965AE"/>
      </a:hlink>
      <a:folHlink>
        <a:srgbClr val="003D8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844</Words>
  <Application>Microsoft Office PowerPoint</Application>
  <PresentationFormat>Widescreen</PresentationFormat>
  <Paragraphs>102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Palatino</vt:lpstr>
      <vt:lpstr>Arial</vt:lpstr>
      <vt:lpstr>Calibri</vt:lpstr>
      <vt:lpstr>Georgia</vt:lpstr>
      <vt:lpstr>ASCCC Curriculum Inst. 2020 Theme</vt:lpstr>
      <vt:lpstr>Empowering Diverse Inclusive Faculty Leadership: Strategies, Resources, and Communities Presenters:  Dr. Karen Chow, ASCCC Area B Representative  Maria Figueroa, ASCCC Equity and Diversity Action Committee  Cherise Mantia, ASCCC Equity and Diversity Action Committee Dr. Kimberley Stiemke, ASCCC South Representative    </vt:lpstr>
      <vt:lpstr>When leadership is diverse, inclusive, and communicative</vt:lpstr>
      <vt:lpstr>Challenges to Diverse Inclusive Leadership</vt:lpstr>
      <vt:lpstr>Interaction time</vt:lpstr>
      <vt:lpstr>Strategies to address challenges </vt:lpstr>
      <vt:lpstr>Strategies, continued </vt:lpstr>
      <vt:lpstr>Strategies, continued</vt:lpstr>
      <vt:lpstr>&amp; More Strategies….</vt:lpstr>
      <vt:lpstr>ASCCC Resources &amp; Communities </vt:lpstr>
      <vt:lpstr>Thank you for participating!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Empowering Diverse Inclusive Faculty Leadership: Strategies, Resources, and Communities Presenters:  Dr. Karen Chow, ASCCC Area B Representative  Maria Figueroa, ASCCC Equity and Diversity Action Committee  Cherise Mantia, ASCCC Equity and Diversity Action Committee Dr. Kimberley Stiemke, ASCCC South Representative    </dc:title>
  <cp:lastModifiedBy>Kyoko Hatano</cp:lastModifiedBy>
  <cp:revision>1</cp:revision>
  <dcterms:modified xsi:type="dcterms:W3CDTF">2023-11-22T06:41:21Z</dcterms:modified>
</cp:coreProperties>
</file>