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6"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B7E"/>
    <a:srgbClr val="B14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79091" autoAdjust="0"/>
  </p:normalViewPr>
  <p:slideViewPr>
    <p:cSldViewPr snapToGrid="0" snapToObjects="1">
      <p:cViewPr varScale="1">
        <p:scale>
          <a:sx n="56" d="100"/>
          <a:sy n="56" d="100"/>
        </p:scale>
        <p:origin x="1176" y="7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CB547-D8BB-5C48-8462-FD0CB901A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683E5D-00DF-F041-A84B-D6F1E6295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75C498-9A9C-764D-B6F1-237599E8A721}" type="datetimeFigureOut">
              <a:rPr lang="en-US"/>
              <a:pPr>
                <a:defRPr/>
              </a:pPr>
              <a:t>11/21/2023</a:t>
            </a:fld>
            <a:endParaRPr lang="en-US"/>
          </a:p>
        </p:txBody>
      </p:sp>
      <p:sp>
        <p:nvSpPr>
          <p:cNvPr id="4" name="Footer Placeholder 3">
            <a:extLst>
              <a:ext uri="{FF2B5EF4-FFF2-40B4-BE49-F238E27FC236}">
                <a16:creationId xmlns:a16="http://schemas.microsoft.com/office/drawing/2014/main" id="{6E55CACD-274B-DE4E-99EE-46077CD0B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EF1FC012-AC68-714B-9724-7A479BC42B1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ED9D3B7-7C65-2F44-B8CE-1AE4CFFD329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15D97-8592-FF4E-9875-358BF4973D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F2FB98-4577-9543-8172-332ACAD91FC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EE5E2D6-94F0-5445-8872-D2557A2AA862}" type="datetimeFigureOut">
              <a:rPr lang="en-US"/>
              <a:pPr>
                <a:defRPr/>
              </a:pPr>
              <a:t>11/21/2023</a:t>
            </a:fld>
            <a:endParaRPr lang="en-US"/>
          </a:p>
        </p:txBody>
      </p:sp>
      <p:sp>
        <p:nvSpPr>
          <p:cNvPr id="4" name="Slide Image Placeholder 3">
            <a:extLst>
              <a:ext uri="{FF2B5EF4-FFF2-40B4-BE49-F238E27FC236}">
                <a16:creationId xmlns:a16="http://schemas.microsoft.com/office/drawing/2014/main" id="{6F9F6430-99A5-C04A-A795-F657A5727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A5CFA7-3E9F-FA48-842F-93F2B10560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0F7AEB-216D-7346-A3DF-4423C420B2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2EF5396A-B27A-3E44-8659-67897C8AAD3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4745E52-6025-A649-9923-01E10DB281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2</a:t>
            </a:fld>
            <a:endParaRPr lang="en-US" altLang="en-US"/>
          </a:p>
        </p:txBody>
      </p:sp>
    </p:spTree>
    <p:extLst>
      <p:ext uri="{BB962C8B-B14F-4D97-AF65-F5344CB8AC3E}">
        <p14:creationId xmlns:p14="http://schemas.microsoft.com/office/powerpoint/2010/main" val="85802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6</a:t>
            </a:fld>
            <a:endParaRPr lang="en-US" altLang="en-US"/>
          </a:p>
        </p:txBody>
      </p:sp>
    </p:spTree>
    <p:extLst>
      <p:ext uri="{BB962C8B-B14F-4D97-AF65-F5344CB8AC3E}">
        <p14:creationId xmlns:p14="http://schemas.microsoft.com/office/powerpoint/2010/main" val="2267074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7</a:t>
            </a:fld>
            <a:endParaRPr lang="en-US" altLang="en-US"/>
          </a:p>
        </p:txBody>
      </p:sp>
    </p:spTree>
    <p:extLst>
      <p:ext uri="{BB962C8B-B14F-4D97-AF65-F5344CB8AC3E}">
        <p14:creationId xmlns:p14="http://schemas.microsoft.com/office/powerpoint/2010/main" val="207183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13</a:t>
            </a:fld>
            <a:endParaRPr lang="en-US" altLang="en-US"/>
          </a:p>
        </p:txBody>
      </p:sp>
    </p:spTree>
    <p:extLst>
      <p:ext uri="{BB962C8B-B14F-4D97-AF65-F5344CB8AC3E}">
        <p14:creationId xmlns:p14="http://schemas.microsoft.com/office/powerpoint/2010/main" val="11616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17</a:t>
            </a:fld>
            <a:endParaRPr lang="en-US" altLang="en-US"/>
          </a:p>
        </p:txBody>
      </p:sp>
    </p:spTree>
    <p:extLst>
      <p:ext uri="{BB962C8B-B14F-4D97-AF65-F5344CB8AC3E}">
        <p14:creationId xmlns:p14="http://schemas.microsoft.com/office/powerpoint/2010/main" val="309769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18</a:t>
            </a:fld>
            <a:endParaRPr lang="en-US" altLang="en-US"/>
          </a:p>
        </p:txBody>
      </p:sp>
    </p:spTree>
    <p:extLst>
      <p:ext uri="{BB962C8B-B14F-4D97-AF65-F5344CB8AC3E}">
        <p14:creationId xmlns:p14="http://schemas.microsoft.com/office/powerpoint/2010/main" val="426930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4745E52-6025-A649-9923-01E10DB281BF}" type="slidenum">
              <a:rPr lang="en-US" altLang="en-US" smtClean="0"/>
              <a:pPr>
                <a:defRPr/>
              </a:pPr>
              <a:t>23</a:t>
            </a:fld>
            <a:endParaRPr lang="en-US" altLang="en-US"/>
          </a:p>
        </p:txBody>
      </p:sp>
    </p:spTree>
    <p:extLst>
      <p:ext uri="{BB962C8B-B14F-4D97-AF65-F5344CB8AC3E}">
        <p14:creationId xmlns:p14="http://schemas.microsoft.com/office/powerpoint/2010/main" val="92902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323806"/>
            <a:ext cx="10432249" cy="2160534"/>
          </a:xfrm>
        </p:spPr>
        <p:txBody>
          <a:bodyPr anchor="t">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816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Slid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5D9C5-9014-EB56-9A64-DFFD98D9B732}"/>
              </a:ext>
              <a:ext uri="{C183D7F6-B498-43B3-948B-1728B52AA6E4}">
                <adec:decorative xmlns:adec="http://schemas.microsoft.com/office/drawing/2017/decorative" val="1"/>
              </a:ext>
            </a:extLst>
          </p:cNvPr>
          <p:cNvSpPr/>
          <p:nvPr userDrawn="1"/>
        </p:nvSpPr>
        <p:spPr>
          <a:xfrm>
            <a:off x="0" y="0"/>
            <a:ext cx="12192000" cy="2272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9994" y="403412"/>
            <a:ext cx="10523803" cy="1685768"/>
          </a:xfrm>
        </p:spPr>
        <p:txBody>
          <a:bodyPr>
            <a:normAutofit/>
          </a:bodyPr>
          <a:lstStyle>
            <a:lvl1pPr algn="l">
              <a:defRPr sz="3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spTree>
    <p:extLst>
      <p:ext uri="{BB962C8B-B14F-4D97-AF65-F5344CB8AC3E}">
        <p14:creationId xmlns:p14="http://schemas.microsoft.com/office/powerpoint/2010/main" val="115922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2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5"/>
            <a:ext cx="10046043" cy="1325563"/>
          </a:xfrm>
        </p:spPr>
        <p:txBody>
          <a:bodyPr anchor="b">
            <a:normAutofit/>
          </a:bodyPr>
          <a:lstStyle>
            <a:lvl1pPr>
              <a:defRPr sz="38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D32AE22C-3BFA-9A4F-BCC7-138B587C9726}"/>
              </a:ext>
            </a:extLst>
          </p:cNvPr>
          <p:cNvSpPr>
            <a:spLocks noGrp="1"/>
          </p:cNvSpPr>
          <p:nvPr>
            <p:ph type="sldNum" sz="quarter" idx="10"/>
          </p:nvPr>
        </p:nvSpPr>
        <p:spPr/>
        <p:txBody>
          <a:bodyPr/>
          <a:lstStyle>
            <a:lvl1pPr>
              <a:defRPr/>
            </a:lvl1pPr>
          </a:lstStyle>
          <a:p>
            <a:pPr>
              <a:defRPr/>
            </a:pPr>
            <a:fld id="{CDE0A226-D696-6347-98C5-4ECD9707C98F}" type="slidenum">
              <a:rPr lang="en-US" altLang="en-US"/>
              <a:pPr>
                <a:defRPr/>
              </a:pPr>
              <a:t>‹#›</a:t>
            </a:fld>
            <a:endParaRPr lang="en-US" altLang="en-US"/>
          </a:p>
        </p:txBody>
      </p:sp>
      <p:pic>
        <p:nvPicPr>
          <p:cNvPr id="5" name="Picture 5">
            <a:extLst>
              <a:ext uri="{FF2B5EF4-FFF2-40B4-BE49-F238E27FC236}">
                <a16:creationId xmlns:a16="http://schemas.microsoft.com/office/drawing/2014/main" id="{FF66E5AA-0B67-8348-93AF-8A6B4FB72A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088F91A-EDDF-618C-1F41-61AC0210BA3A}"/>
              </a:ext>
              <a:ext uri="{C183D7F6-B498-43B3-948B-1728B52AA6E4}">
                <adec:decorative xmlns:adec="http://schemas.microsoft.com/office/drawing/2017/decorative" val="1"/>
              </a:ext>
            </a:extLst>
          </p:cNvPr>
          <p:cNvSpPr/>
          <p:nvPr userDrawn="1"/>
        </p:nvSpPr>
        <p:spPr>
          <a:xfrm>
            <a:off x="-5281" y="0"/>
            <a:ext cx="822381" cy="6858000"/>
          </a:xfrm>
          <a:prstGeom prst="rect">
            <a:avLst/>
          </a:prstGeom>
          <a:solidFill>
            <a:schemeClr val="accent1"/>
          </a:solidFill>
          <a:ln>
            <a:noFill/>
          </a:ln>
          <a:effectLst>
            <a:outerShdw blurRad="1905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0659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1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5"/>
            <a:ext cx="10046043" cy="1325563"/>
          </a:xfrm>
        </p:spPr>
        <p:txBody>
          <a:bodyPr anchor="b">
            <a:normAutofit/>
          </a:bodyPr>
          <a:lstStyle>
            <a:lvl1pPr>
              <a:defRPr sz="38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D910648A-46C8-AB4B-96EC-1AC10F013ECC}"/>
              </a:ext>
            </a:extLst>
          </p:cNvPr>
          <p:cNvSpPr>
            <a:spLocks noGrp="1"/>
          </p:cNvSpPr>
          <p:nvPr>
            <p:ph type="sldNum" sz="quarter" idx="10"/>
          </p:nvPr>
        </p:nvSpPr>
        <p:spPr/>
        <p:txBody>
          <a:bodyPr/>
          <a:lstStyle>
            <a:lvl1pPr>
              <a:defRPr/>
            </a:lvl1pPr>
          </a:lstStyle>
          <a:p>
            <a:pPr>
              <a:defRPr/>
            </a:pPr>
            <a:fld id="{06DDD070-D08E-4B40-B4AC-DB5751E9D83C}" type="slidenum">
              <a:rPr lang="en-US" altLang="en-US"/>
              <a:pPr>
                <a:defRPr/>
              </a:pPr>
              <a:t>‹#›</a:t>
            </a:fld>
            <a:endParaRPr lang="en-US" altLang="en-US"/>
          </a:p>
        </p:txBody>
      </p:sp>
      <p:pic>
        <p:nvPicPr>
          <p:cNvPr id="4" name="Picture 4">
            <a:extLst>
              <a:ext uri="{FF2B5EF4-FFF2-40B4-BE49-F238E27FC236}">
                <a16:creationId xmlns:a16="http://schemas.microsoft.com/office/drawing/2014/main" id="{74374DEF-593A-4D43-8E6D-A915BF27F0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7B2E9E0-1DCB-2037-55F5-CDDA87668AD8}"/>
              </a:ext>
              <a:ext uri="{C183D7F6-B498-43B3-948B-1728B52AA6E4}">
                <adec:decorative xmlns:adec="http://schemas.microsoft.com/office/drawing/2017/decorative" val="1"/>
              </a:ext>
            </a:extLst>
          </p:cNvPr>
          <p:cNvSpPr/>
          <p:nvPr userDrawn="1"/>
        </p:nvSpPr>
        <p:spPr>
          <a:xfrm>
            <a:off x="-5281" y="0"/>
            <a:ext cx="822381" cy="6858000"/>
          </a:xfrm>
          <a:prstGeom prst="rect">
            <a:avLst/>
          </a:prstGeom>
          <a:solidFill>
            <a:schemeClr val="accent1"/>
          </a:solidFill>
          <a:ln>
            <a:noFill/>
          </a:ln>
          <a:effectLst>
            <a:outerShdw blurRad="1905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8622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A29DB7A-65E4-C42D-C7FF-DE26DC26CCA1}"/>
              </a:ext>
            </a:extLst>
          </p:cNvPr>
          <p:cNvGrpSpPr/>
          <p:nvPr userDrawn="1"/>
        </p:nvGrpSpPr>
        <p:grpSpPr>
          <a:xfrm>
            <a:off x="-1" y="-102514"/>
            <a:ext cx="12192001" cy="2375451"/>
            <a:chOff x="-1" y="-102514"/>
            <a:chExt cx="12192001" cy="2375451"/>
          </a:xfrm>
        </p:grpSpPr>
        <p:sp>
          <p:nvSpPr>
            <p:cNvPr id="7" name="Rectangle 6">
              <a:extLst>
                <a:ext uri="{FF2B5EF4-FFF2-40B4-BE49-F238E27FC236}">
                  <a16:creationId xmlns:a16="http://schemas.microsoft.com/office/drawing/2014/main" id="{01B5D9C5-9014-EB56-9A64-DFFD98D9B732}"/>
                </a:ext>
                <a:ext uri="{C183D7F6-B498-43B3-948B-1728B52AA6E4}">
                  <adec:decorative xmlns:adec="http://schemas.microsoft.com/office/drawing/2017/decorative" val="1"/>
                </a:ext>
              </a:extLst>
            </p:cNvPr>
            <p:cNvSpPr/>
            <p:nvPr userDrawn="1"/>
          </p:nvSpPr>
          <p:spPr>
            <a:xfrm>
              <a:off x="0" y="0"/>
              <a:ext cx="12192000" cy="22729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8E86F46-FF63-16ED-8F37-43C4F546471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102514"/>
              <a:ext cx="12192001" cy="2286000"/>
            </a:xfrm>
            <a:prstGeom prst="rect">
              <a:avLst/>
            </a:prstGeom>
            <a:ln>
              <a:noFill/>
            </a:ln>
          </p:spPr>
        </p:pic>
      </p:grpSp>
      <p:pic>
        <p:nvPicPr>
          <p:cNvPr id="5" name="Picture 6">
            <a:extLst>
              <a:ext uri="{FF2B5EF4-FFF2-40B4-BE49-F238E27FC236}">
                <a16:creationId xmlns:a16="http://schemas.microsoft.com/office/drawing/2014/main" id="{81C2F473-8038-C74B-8DC1-AF9F6E9767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9994" y="403412"/>
            <a:ext cx="10523803" cy="1685768"/>
          </a:xfrm>
        </p:spPr>
        <p:txBody>
          <a:bodyPr>
            <a:normAutofit/>
          </a:bodyPr>
          <a:lstStyle>
            <a:lvl1pPr algn="l">
              <a:defRPr sz="380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12">
            <a:extLst>
              <a:ext uri="{FF2B5EF4-FFF2-40B4-BE49-F238E27FC236}">
                <a16:creationId xmlns:a16="http://schemas.microsoft.com/office/drawing/2014/main" id="{1E0B24B1-20CE-244C-A568-F07B26F877E2}"/>
              </a:ext>
            </a:extLst>
          </p:cNvPr>
          <p:cNvSpPr>
            <a:spLocks noGrp="1"/>
          </p:cNvSpPr>
          <p:nvPr>
            <p:ph type="sldNum" sz="quarter" idx="10"/>
          </p:nvPr>
        </p:nvSpPr>
        <p:spPr/>
        <p:txBody>
          <a:bodyPr/>
          <a:lstStyle>
            <a:lvl1pPr>
              <a:defRPr/>
            </a:lvl1pPr>
          </a:lstStyle>
          <a:p>
            <a:pPr>
              <a:defRPr/>
            </a:pPr>
            <a:fld id="{8856F6ED-E3DC-8A4A-AABE-AFCED42314C4}" type="slidenum">
              <a:rPr lang="en-US" altLang="en-US"/>
              <a:pPr>
                <a:defRPr/>
              </a:pPr>
              <a:t>‹#›</a:t>
            </a:fld>
            <a:endParaRPr lang="en-US" altLang="en-US"/>
          </a:p>
        </p:txBody>
      </p:sp>
    </p:spTree>
    <p:extLst>
      <p:ext uri="{BB962C8B-B14F-4D97-AF65-F5344CB8AC3E}">
        <p14:creationId xmlns:p14="http://schemas.microsoft.com/office/powerpoint/2010/main" val="102000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2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5"/>
            <a:ext cx="10046043" cy="1325563"/>
          </a:xfrm>
        </p:spPr>
        <p:txBody>
          <a:bodyPr anchor="b">
            <a:normAutofit/>
          </a:bodyPr>
          <a:lstStyle>
            <a:lvl1pPr>
              <a:defRPr sz="38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D32AE22C-3BFA-9A4F-BCC7-138B587C9726}"/>
              </a:ext>
            </a:extLst>
          </p:cNvPr>
          <p:cNvSpPr>
            <a:spLocks noGrp="1"/>
          </p:cNvSpPr>
          <p:nvPr>
            <p:ph type="sldNum" sz="quarter" idx="10"/>
          </p:nvPr>
        </p:nvSpPr>
        <p:spPr/>
        <p:txBody>
          <a:bodyPr/>
          <a:lstStyle>
            <a:lvl1pPr>
              <a:defRPr/>
            </a:lvl1pPr>
          </a:lstStyle>
          <a:p>
            <a:pPr>
              <a:defRPr/>
            </a:pPr>
            <a:fld id="{CDE0A226-D696-6347-98C5-4ECD9707C98F}" type="slidenum">
              <a:rPr lang="en-US" altLang="en-US"/>
              <a:pPr>
                <a:defRPr/>
              </a:pPr>
              <a:t>‹#›</a:t>
            </a:fld>
            <a:endParaRPr lang="en-US" altLang="en-US"/>
          </a:p>
        </p:txBody>
      </p:sp>
      <p:pic>
        <p:nvPicPr>
          <p:cNvPr id="5" name="Picture 5">
            <a:extLst>
              <a:ext uri="{FF2B5EF4-FFF2-40B4-BE49-F238E27FC236}">
                <a16:creationId xmlns:a16="http://schemas.microsoft.com/office/drawing/2014/main" id="{FF66E5AA-0B67-8348-93AF-8A6B4FB72A2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236F6C8-4AD8-A0BC-40AB-96D63F9D9A7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3530744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1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1277650" y="365125"/>
            <a:ext cx="10046043" cy="1325563"/>
          </a:xfrm>
        </p:spPr>
        <p:txBody>
          <a:bodyPr anchor="b">
            <a:normAutofit/>
          </a:bodyPr>
          <a:lstStyle>
            <a:lvl1pPr>
              <a:defRPr sz="38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D910648A-46C8-AB4B-96EC-1AC10F013ECC}"/>
              </a:ext>
            </a:extLst>
          </p:cNvPr>
          <p:cNvSpPr>
            <a:spLocks noGrp="1"/>
          </p:cNvSpPr>
          <p:nvPr>
            <p:ph type="sldNum" sz="quarter" idx="10"/>
          </p:nvPr>
        </p:nvSpPr>
        <p:spPr/>
        <p:txBody>
          <a:bodyPr/>
          <a:lstStyle>
            <a:lvl1pPr>
              <a:defRPr/>
            </a:lvl1pPr>
          </a:lstStyle>
          <a:p>
            <a:pPr>
              <a:defRPr/>
            </a:pPr>
            <a:fld id="{06DDD070-D08E-4B40-B4AC-DB5751E9D83C}" type="slidenum">
              <a:rPr lang="en-US" altLang="en-US"/>
              <a:pPr>
                <a:defRPr/>
              </a:pPr>
              <a:t>‹#›</a:t>
            </a:fld>
            <a:endParaRPr lang="en-US" altLang="en-US"/>
          </a:p>
        </p:txBody>
      </p:sp>
      <p:pic>
        <p:nvPicPr>
          <p:cNvPr id="4" name="Picture 4">
            <a:extLst>
              <a:ext uri="{FF2B5EF4-FFF2-40B4-BE49-F238E27FC236}">
                <a16:creationId xmlns:a16="http://schemas.microsoft.com/office/drawing/2014/main" id="{74374DEF-593A-4D43-8E6D-A915BF27F0B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5C9404B-2868-264C-B504-B836A1219C9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344833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7CA25C0-FBDE-374E-8B02-A3DFA7FC7AFA}"/>
              </a:ext>
            </a:extLst>
          </p:cNvPr>
          <p:cNvSpPr>
            <a:spLocks noGrp="1"/>
          </p:cNvSpPr>
          <p:nvPr>
            <p:ph type="sldNum" sz="quarter" idx="10"/>
          </p:nvPr>
        </p:nvSpPr>
        <p:spPr>
          <a:xfrm>
            <a:off x="10298113" y="6356350"/>
            <a:ext cx="1055687" cy="365125"/>
          </a:xfrm>
        </p:spPr>
        <p:txBody>
          <a:bodyPr/>
          <a:lstStyle>
            <a:lvl1pPr>
              <a:defRPr/>
            </a:lvl1pPr>
          </a:lstStyle>
          <a:p>
            <a:pPr>
              <a:defRPr/>
            </a:pPr>
            <a:fld id="{55F1E47E-D7EC-2141-BEFC-978E97EE44D1}" type="slidenum">
              <a:rPr lang="en-US" altLang="en-US"/>
              <a:pPr>
                <a:defRPr/>
              </a:pPr>
              <a:t>‹#›</a:t>
            </a:fld>
            <a:endParaRPr lang="en-US" altLang="en-US"/>
          </a:p>
        </p:txBody>
      </p:sp>
      <p:pic>
        <p:nvPicPr>
          <p:cNvPr id="2" name="Picture 4">
            <a:extLst>
              <a:ext uri="{FF2B5EF4-FFF2-40B4-BE49-F238E27FC236}">
                <a16:creationId xmlns:a16="http://schemas.microsoft.com/office/drawing/2014/main" id="{B80F9B99-8263-EA4C-B572-EE434178C8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951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368F019-6ADE-9B41-AEFC-12D26889A271}"/>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9BEC97F8-5603-C842-9003-509EE69DAB1D}"/>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 Remember to ad alt text to all imported graphics and images.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 name="Slide Number Placeholder 14">
            <a:extLst>
              <a:ext uri="{FF2B5EF4-FFF2-40B4-BE49-F238E27FC236}">
                <a16:creationId xmlns:a16="http://schemas.microsoft.com/office/drawing/2014/main" id="{185FCD8D-1E30-B240-9C71-F2AE6C6B829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B803B18D-F6BB-7446-AB8B-B65811EA60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3" r:id="rId1"/>
    <p:sldLayoutId id="2147483810" r:id="rId2"/>
    <p:sldLayoutId id="2147483811" r:id="rId3"/>
    <p:sldLayoutId id="2147483812" r:id="rId4"/>
    <p:sldLayoutId id="2147483804" r:id="rId5"/>
    <p:sldLayoutId id="2147483805" r:id="rId6"/>
    <p:sldLayoutId id="2147483806" r:id="rId7"/>
    <p:sldLayoutId id="2147483809" r:id="rId8"/>
  </p:sldLayoutIdLst>
  <p:hf hdr="0" dt="0"/>
  <p:txStyles>
    <p:titleStyle>
      <a:lvl1pPr algn="l" rtl="0" eaLnBrk="1" fontAlgn="base" hangingPunct="1">
        <a:lnSpc>
          <a:spcPct val="90000"/>
        </a:lnSpc>
        <a:spcBef>
          <a:spcPct val="0"/>
        </a:spcBef>
        <a:spcAft>
          <a:spcPct val="0"/>
        </a:spcAft>
        <a:defRPr sz="4400" kern="1200">
          <a:solidFill>
            <a:schemeClr val="tx2"/>
          </a:solidFill>
          <a:latin typeface="Georgia" panose="02040502050405020303" pitchFamily="18" charset="0"/>
          <a:ea typeface="Palatino" pitchFamily="2" charset="77"/>
          <a:cs typeface="Georgia" panose="02040502050405020303" pitchFamily="18" charset="0"/>
        </a:defRPr>
      </a:lvl1pPr>
      <a:lvl2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1"/>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inclusiveleadership.eu/the-inclusive-leadership-handbook-theoretical-framework/"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youtube.com/watch?v=1Evwgu369Jw"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F6Zg65eK9XU"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human.pm/post/thomas-kilmann-model-conflict-resolution-workplac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www.usip.org/public-education-new/conflict-styles-assessmen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97D4-2754-C5A3-16A5-AA45B543E08F}"/>
              </a:ext>
            </a:extLst>
          </p:cNvPr>
          <p:cNvSpPr>
            <a:spLocks noGrp="1"/>
          </p:cNvSpPr>
          <p:nvPr>
            <p:ph type="title"/>
          </p:nvPr>
        </p:nvSpPr>
        <p:spPr/>
        <p:txBody>
          <a:bodyPr>
            <a:normAutofit fontScale="90000"/>
          </a:bodyPr>
          <a:lstStyle/>
          <a:p>
            <a:r>
              <a:rPr lang="en-US" dirty="0"/>
              <a:t>Effective Communication Strategies for Inclusive Academic Senate Leaders</a:t>
            </a:r>
            <a:br>
              <a:rPr lang="en-US" dirty="0"/>
            </a:br>
            <a:r>
              <a:rPr lang="en-US" sz="2200" dirty="0"/>
              <a:t>Thursday November 16, 2023</a:t>
            </a:r>
            <a:br>
              <a:rPr lang="en-US" sz="2200" dirty="0"/>
            </a:br>
            <a:r>
              <a:rPr lang="en-US" sz="2200" dirty="0"/>
              <a:t>3:00 pm - 4:00pm</a:t>
            </a:r>
            <a:br>
              <a:rPr lang="en-US" dirty="0"/>
            </a:br>
            <a:r>
              <a:rPr lang="en-US" sz="2000" dirty="0"/>
              <a:t>(Room: Viejo/Laguna)</a:t>
            </a:r>
            <a:br>
              <a:rPr lang="en-US" dirty="0"/>
            </a:br>
            <a:endParaRPr lang="en-US" dirty="0"/>
          </a:p>
        </p:txBody>
      </p:sp>
    </p:spTree>
    <p:extLst>
      <p:ext uri="{BB962C8B-B14F-4D97-AF65-F5344CB8AC3E}">
        <p14:creationId xmlns:p14="http://schemas.microsoft.com/office/powerpoint/2010/main" val="1252228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E0CE-7CCB-6810-04B4-65D97A8C09C3}"/>
              </a:ext>
            </a:extLst>
          </p:cNvPr>
          <p:cNvSpPr>
            <a:spLocks noGrp="1"/>
          </p:cNvSpPr>
          <p:nvPr>
            <p:ph type="title"/>
          </p:nvPr>
        </p:nvSpPr>
        <p:spPr/>
        <p:txBody>
          <a:bodyPr/>
          <a:lstStyle/>
          <a:p>
            <a:r>
              <a:rPr lang="en-US" dirty="0"/>
              <a:t>Sense of Belonging: Centering Voice of Marginalized Faculty</a:t>
            </a:r>
          </a:p>
        </p:txBody>
      </p:sp>
      <p:pic>
        <p:nvPicPr>
          <p:cNvPr id="2050" name="Picture 2" descr="A diagram overlapping the concepts of Belonging, Justice, and Dignity&#10;&#10;">
            <a:extLst>
              <a:ext uri="{FF2B5EF4-FFF2-40B4-BE49-F238E27FC236}">
                <a16:creationId xmlns:a16="http://schemas.microsoft.com/office/drawing/2014/main" id="{AF71C59C-C7E3-748A-3455-D21C126A68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432278" y="1798638"/>
            <a:ext cx="5327443" cy="48533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D2F4CF7-0F79-C78C-AB7C-A114714C8F20}"/>
              </a:ext>
            </a:extLst>
          </p:cNvPr>
          <p:cNvSpPr>
            <a:spLocks noGrp="1"/>
          </p:cNvSpPr>
          <p:nvPr>
            <p:ph type="sldNum" sz="quarter" idx="10"/>
          </p:nvPr>
        </p:nvSpPr>
        <p:spPr/>
        <p:txBody>
          <a:bodyPr/>
          <a:lstStyle/>
          <a:p>
            <a:pPr>
              <a:defRPr/>
            </a:pPr>
            <a:fld id="{06DDD070-D08E-4B40-B4AC-DB5751E9D83C}" type="slidenum">
              <a:rPr lang="en-US" altLang="en-US" smtClean="0"/>
              <a:pPr>
                <a:defRPr/>
              </a:pPr>
              <a:t>10</a:t>
            </a:fld>
            <a:endParaRPr lang="en-US" altLang="en-US"/>
          </a:p>
        </p:txBody>
      </p:sp>
    </p:spTree>
    <p:extLst>
      <p:ext uri="{BB962C8B-B14F-4D97-AF65-F5344CB8AC3E}">
        <p14:creationId xmlns:p14="http://schemas.microsoft.com/office/powerpoint/2010/main" val="402242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F8607-C271-5C70-06C9-E1EDF74327C7}"/>
              </a:ext>
            </a:extLst>
          </p:cNvPr>
          <p:cNvSpPr>
            <a:spLocks noGrp="1"/>
          </p:cNvSpPr>
          <p:nvPr>
            <p:ph type="title"/>
          </p:nvPr>
        </p:nvSpPr>
        <p:spPr>
          <a:xfrm>
            <a:off x="1277650" y="365125"/>
            <a:ext cx="10046043" cy="1325563"/>
          </a:xfrm>
        </p:spPr>
        <p:txBody>
          <a:bodyPr wrap="square" anchor="b">
            <a:normAutofit/>
          </a:bodyPr>
          <a:lstStyle/>
          <a:p>
            <a:r>
              <a:rPr lang="en-US" dirty="0"/>
              <a:t>Inviting More Voices and Authentic Stories</a:t>
            </a:r>
          </a:p>
        </p:txBody>
      </p:sp>
      <p:pic>
        <p:nvPicPr>
          <p:cNvPr id="3074" name="Picture 2">
            <a:extLst>
              <a:ext uri="{FF2B5EF4-FFF2-40B4-BE49-F238E27FC236}">
                <a16:creationId xmlns:a16="http://schemas.microsoft.com/office/drawing/2014/main" id="{D0593A52-B45F-8162-FD1F-6070B7536A8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77650" y="2351095"/>
            <a:ext cx="4922537" cy="3285793"/>
          </a:xfrm>
          <a:prstGeom prst="rect">
            <a:avLst/>
          </a:prstGeom>
          <a:solidFill>
            <a:srgbClr val="FFFFFF"/>
          </a:solidFill>
        </p:spPr>
      </p:pic>
      <p:sp>
        <p:nvSpPr>
          <p:cNvPr id="3" name="Content Placeholder 2">
            <a:extLst>
              <a:ext uri="{FF2B5EF4-FFF2-40B4-BE49-F238E27FC236}">
                <a16:creationId xmlns:a16="http://schemas.microsoft.com/office/drawing/2014/main" id="{832CF177-9130-4F63-E976-E2A0F33198C0}"/>
              </a:ext>
            </a:extLst>
          </p:cNvPr>
          <p:cNvSpPr>
            <a:spLocks noGrp="1"/>
          </p:cNvSpPr>
          <p:nvPr>
            <p:ph sz="quarter" idx="4"/>
          </p:nvPr>
        </p:nvSpPr>
        <p:spPr>
          <a:xfrm>
            <a:off x="6388259" y="1798320"/>
            <a:ext cx="4948881" cy="4391343"/>
          </a:xfrm>
        </p:spPr>
        <p:txBody>
          <a:bodyPr wrap="square" anchor="t">
            <a:normAutofit/>
          </a:bodyPr>
          <a:lstStyle/>
          <a:p>
            <a:r>
              <a:rPr lang="en-US" sz="1900" dirty="0"/>
              <a:t>The conversation around inclusion and diversity needs to take a human-centric approach. It’s not just about the numbers -it’s about the people.</a:t>
            </a:r>
          </a:p>
          <a:p>
            <a:r>
              <a:rPr lang="en-US" sz="1900" dirty="0"/>
              <a:t>When we bring our authentic stories with empathy to better relate and assist our colleagues and students, we provide an opportunity for others to look through new lenses for perspective taking.</a:t>
            </a:r>
          </a:p>
          <a:p>
            <a:r>
              <a:rPr lang="en-US" sz="1900" dirty="0"/>
              <a:t>Sharing our stories and owning them are a powerful tool to help us foster a sense of belonging and build community.</a:t>
            </a:r>
          </a:p>
          <a:p>
            <a:r>
              <a:rPr lang="en-US" sz="1900" dirty="0"/>
              <a:t>Underrepresented faculty voices are crucial for transformational change in our institutions.</a:t>
            </a:r>
          </a:p>
        </p:txBody>
      </p:sp>
      <p:sp>
        <p:nvSpPr>
          <p:cNvPr id="4" name="Slide Number Placeholder 3">
            <a:extLst>
              <a:ext uri="{FF2B5EF4-FFF2-40B4-BE49-F238E27FC236}">
                <a16:creationId xmlns:a16="http://schemas.microsoft.com/office/drawing/2014/main" id="{9AF9A511-1DC5-3A48-1308-EEF0D1EE5FE3}"/>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6DDD070-D08E-4B40-B4AC-DB5751E9D83C}" type="slidenum">
              <a:rPr lang="en-US" altLang="en-US" smtClean="0"/>
              <a:pPr>
                <a:spcAft>
                  <a:spcPts val="600"/>
                </a:spcAft>
                <a:defRPr/>
              </a:pPr>
              <a:t>11</a:t>
            </a:fld>
            <a:endParaRPr lang="en-US" altLang="en-US"/>
          </a:p>
        </p:txBody>
      </p:sp>
    </p:spTree>
    <p:extLst>
      <p:ext uri="{BB962C8B-B14F-4D97-AF65-F5344CB8AC3E}">
        <p14:creationId xmlns:p14="http://schemas.microsoft.com/office/powerpoint/2010/main" val="367110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9735-8758-33B6-34A1-C08DC9C1EA59}"/>
              </a:ext>
            </a:extLst>
          </p:cNvPr>
          <p:cNvSpPr>
            <a:spLocks noGrp="1"/>
          </p:cNvSpPr>
          <p:nvPr>
            <p:ph type="title"/>
          </p:nvPr>
        </p:nvSpPr>
        <p:spPr>
          <a:xfrm>
            <a:off x="1277650" y="365125"/>
            <a:ext cx="10046043" cy="738461"/>
          </a:xfrm>
        </p:spPr>
        <p:txBody>
          <a:bodyPr wrap="square" anchor="b">
            <a:normAutofit/>
          </a:bodyPr>
          <a:lstStyle/>
          <a:p>
            <a:r>
              <a:rPr lang="en-US" dirty="0"/>
              <a:t>Belonging Moments</a:t>
            </a:r>
          </a:p>
        </p:txBody>
      </p:sp>
      <p:sp>
        <p:nvSpPr>
          <p:cNvPr id="3" name="Content Placeholder 2">
            <a:extLst>
              <a:ext uri="{FF2B5EF4-FFF2-40B4-BE49-F238E27FC236}">
                <a16:creationId xmlns:a16="http://schemas.microsoft.com/office/drawing/2014/main" id="{4FF90FD2-A93C-EC55-4F81-341A2E178056}"/>
              </a:ext>
            </a:extLst>
          </p:cNvPr>
          <p:cNvSpPr>
            <a:spLocks noGrp="1"/>
          </p:cNvSpPr>
          <p:nvPr>
            <p:ph sz="half" idx="2"/>
          </p:nvPr>
        </p:nvSpPr>
        <p:spPr>
          <a:xfrm>
            <a:off x="1277649" y="1340070"/>
            <a:ext cx="6384391" cy="4849594"/>
          </a:xfrm>
        </p:spPr>
        <p:txBody>
          <a:bodyPr wrap="square" anchor="t">
            <a:normAutofit/>
          </a:bodyPr>
          <a:lstStyle/>
          <a:p>
            <a:pPr marL="0" indent="0">
              <a:buNone/>
            </a:pPr>
            <a:r>
              <a:rPr lang="en-US" b="1" dirty="0"/>
              <a:t>Perhaps most important, belonging in the real world occurs not only in “big moments” but mainly in “little moments” (i.e. as part of our daily interactions with others.)</a:t>
            </a:r>
          </a:p>
          <a:p>
            <a:r>
              <a:rPr lang="en-US" sz="2000" dirty="0"/>
              <a:t>Belonging is both formal and informal arrangements;</a:t>
            </a:r>
          </a:p>
          <a:p>
            <a:r>
              <a:rPr lang="en-US" sz="2000" dirty="0"/>
              <a:t>Belonging happens within a community;</a:t>
            </a:r>
          </a:p>
          <a:p>
            <a:r>
              <a:rPr lang="en-US" sz="2000" dirty="0"/>
              <a:t>Belonging occurs within a network of professional relationships;</a:t>
            </a:r>
          </a:p>
          <a:p>
            <a:r>
              <a:rPr lang="en-US" sz="2000" dirty="0"/>
              <a:t>Belonging is reciprocal and involves the “giving and receiving of wisdom”;</a:t>
            </a:r>
          </a:p>
          <a:p>
            <a:r>
              <a:rPr lang="en-US" sz="2000" dirty="0"/>
              <a:t>Builds a “community” to help faculty to be part of the campus life and leadership, part of a whole.</a:t>
            </a:r>
          </a:p>
          <a:p>
            <a:pPr marL="0" indent="0">
              <a:buNone/>
            </a:pPr>
            <a:endParaRPr lang="en-US" sz="1900" dirty="0"/>
          </a:p>
        </p:txBody>
      </p:sp>
      <p:pic>
        <p:nvPicPr>
          <p:cNvPr id="5" name="Picture 4">
            <a:extLst>
              <a:ext uri="{FF2B5EF4-FFF2-40B4-BE49-F238E27FC236}">
                <a16:creationId xmlns:a16="http://schemas.microsoft.com/office/drawing/2014/main" id="{846D372F-5495-5E52-DF3A-67E4FE77629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43544" y="2335971"/>
            <a:ext cx="3645844" cy="1904953"/>
          </a:xfrm>
          <a:prstGeom prst="rect">
            <a:avLst/>
          </a:prstGeom>
          <a:noFill/>
        </p:spPr>
      </p:pic>
      <p:sp>
        <p:nvSpPr>
          <p:cNvPr id="4" name="Slide Number Placeholder 3">
            <a:extLst>
              <a:ext uri="{FF2B5EF4-FFF2-40B4-BE49-F238E27FC236}">
                <a16:creationId xmlns:a16="http://schemas.microsoft.com/office/drawing/2014/main" id="{FF1A68CA-5A66-27A6-1424-E0746489138B}"/>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6DDD070-D08E-4B40-B4AC-DB5751E9D83C}" type="slidenum">
              <a:rPr lang="en-US" altLang="en-US" smtClean="0"/>
              <a:pPr>
                <a:spcAft>
                  <a:spcPts val="600"/>
                </a:spcAft>
                <a:defRPr/>
              </a:pPr>
              <a:t>12</a:t>
            </a:fld>
            <a:endParaRPr lang="en-US" altLang="en-US"/>
          </a:p>
        </p:txBody>
      </p:sp>
    </p:spTree>
    <p:extLst>
      <p:ext uri="{BB962C8B-B14F-4D97-AF65-F5344CB8AC3E}">
        <p14:creationId xmlns:p14="http://schemas.microsoft.com/office/powerpoint/2010/main" val="2735213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A208-3DD8-3855-B4AF-6BEB4AD82FB7}"/>
              </a:ext>
            </a:extLst>
          </p:cNvPr>
          <p:cNvSpPr>
            <a:spLocks noGrp="1"/>
          </p:cNvSpPr>
          <p:nvPr>
            <p:ph type="title"/>
          </p:nvPr>
        </p:nvSpPr>
        <p:spPr>
          <a:xfrm>
            <a:off x="1277650" y="365126"/>
            <a:ext cx="10046043" cy="785758"/>
          </a:xfrm>
        </p:spPr>
        <p:txBody>
          <a:bodyPr/>
          <a:lstStyle/>
          <a:p>
            <a:r>
              <a:rPr lang="en-US" dirty="0"/>
              <a:t>The Inclusive Leadership Framework</a:t>
            </a:r>
          </a:p>
        </p:txBody>
      </p:sp>
      <p:sp>
        <p:nvSpPr>
          <p:cNvPr id="3" name="Content Placeholder 2">
            <a:extLst>
              <a:ext uri="{FF2B5EF4-FFF2-40B4-BE49-F238E27FC236}">
                <a16:creationId xmlns:a16="http://schemas.microsoft.com/office/drawing/2014/main" id="{5B9A9596-A440-FF78-B7B8-6C0A08BB5D9A}"/>
              </a:ext>
            </a:extLst>
          </p:cNvPr>
          <p:cNvSpPr>
            <a:spLocks noGrp="1"/>
          </p:cNvSpPr>
          <p:nvPr>
            <p:ph sz="half" idx="1"/>
          </p:nvPr>
        </p:nvSpPr>
        <p:spPr>
          <a:xfrm>
            <a:off x="1277651" y="1308538"/>
            <a:ext cx="6951949" cy="4909382"/>
          </a:xfrm>
        </p:spPr>
        <p:txBody>
          <a:bodyPr/>
          <a:lstStyle/>
          <a:p>
            <a:pPr marL="0" indent="0" rtl="0">
              <a:spcBef>
                <a:spcPts val="1000"/>
              </a:spcBef>
              <a:spcAft>
                <a:spcPts val="0"/>
              </a:spcAft>
              <a:buNone/>
            </a:pPr>
            <a:r>
              <a:rPr lang="en-US" sz="1800" b="0" i="0" u="none" strike="noStrike" dirty="0">
                <a:solidFill>
                  <a:srgbClr val="404040"/>
                </a:solidFill>
                <a:effectLst/>
                <a:latin typeface="Arial" panose="020B0604020202020204" pitchFamily="34" charset="0"/>
              </a:rPr>
              <a:t>According to the </a:t>
            </a:r>
            <a:r>
              <a:rPr lang="en-US" sz="1800" b="0" i="1" u="sng" strike="noStrike" dirty="0">
                <a:solidFill>
                  <a:srgbClr val="0097A7"/>
                </a:solidFill>
                <a:effectLst/>
                <a:latin typeface="Arial" panose="020B0604020202020204" pitchFamily="34" charset="0"/>
                <a:hlinkClick r:id="rId3"/>
              </a:rPr>
              <a:t>Inclusive Leadership Handbook</a:t>
            </a:r>
            <a:r>
              <a:rPr lang="en-US" sz="1800" b="0" i="0" u="none" strike="noStrike" dirty="0">
                <a:solidFill>
                  <a:srgbClr val="404040"/>
                </a:solidFill>
                <a:effectLst/>
                <a:latin typeface="Arial" panose="020B0604020202020204" pitchFamily="34" charset="0"/>
              </a:rPr>
              <a:t>, an inclusive leadership approach “appreciates diversity, invites and welcomes everyone’s individual contribution, and encourages full engagement with the processes of decision-making and shaping reality. The following traits are important for creating an inclusive environment</a:t>
            </a:r>
            <a:endParaRPr lang="en-US" sz="1800" b="0" dirty="0">
              <a:effectLst/>
            </a:endParaRPr>
          </a:p>
          <a:p>
            <a:pPr>
              <a:spcAft>
                <a:spcPts val="0"/>
              </a:spcAft>
            </a:pPr>
            <a:r>
              <a:rPr lang="en-US" sz="1800" b="1" i="0" u="none" strike="noStrike" dirty="0">
                <a:solidFill>
                  <a:srgbClr val="404040"/>
                </a:solidFill>
                <a:effectLst/>
                <a:latin typeface="Arial" panose="020B0604020202020204" pitchFamily="34" charset="0"/>
              </a:rPr>
              <a:t>Visible commitment</a:t>
            </a:r>
            <a:endParaRPr lang="en-US" sz="1800" b="1" dirty="0"/>
          </a:p>
          <a:p>
            <a:pPr>
              <a:spcAft>
                <a:spcPts val="0"/>
              </a:spcAft>
            </a:pPr>
            <a:r>
              <a:rPr lang="en-US" sz="1800" b="1" i="0" u="none" strike="noStrike" dirty="0">
                <a:solidFill>
                  <a:srgbClr val="404040"/>
                </a:solidFill>
                <a:effectLst/>
                <a:latin typeface="Arial" panose="020B0604020202020204" pitchFamily="34" charset="0"/>
              </a:rPr>
              <a:t>Humility</a:t>
            </a:r>
          </a:p>
          <a:p>
            <a:pPr>
              <a:spcAft>
                <a:spcPts val="0"/>
              </a:spcAft>
            </a:pPr>
            <a:r>
              <a:rPr lang="en-US" sz="1800" b="1" i="0" u="none" strike="noStrike" dirty="0">
                <a:solidFill>
                  <a:srgbClr val="404040"/>
                </a:solidFill>
                <a:effectLst/>
                <a:latin typeface="Arial" panose="020B0604020202020204" pitchFamily="34" charset="0"/>
              </a:rPr>
              <a:t>Awareness of bias</a:t>
            </a:r>
          </a:p>
          <a:p>
            <a:pPr>
              <a:spcAft>
                <a:spcPts val="0"/>
              </a:spcAft>
            </a:pPr>
            <a:r>
              <a:rPr lang="en-US" sz="1800" b="1" i="0" u="none" strike="noStrike" dirty="0">
                <a:solidFill>
                  <a:srgbClr val="404040"/>
                </a:solidFill>
                <a:effectLst/>
                <a:latin typeface="Arial" panose="020B0604020202020204" pitchFamily="34" charset="0"/>
              </a:rPr>
              <a:t>Curiosity about others</a:t>
            </a:r>
          </a:p>
          <a:p>
            <a:pPr>
              <a:spcAft>
                <a:spcPts val="0"/>
              </a:spcAft>
            </a:pPr>
            <a:r>
              <a:rPr lang="en-US" sz="1800" b="1" i="0" u="none" strike="noStrike" dirty="0">
                <a:solidFill>
                  <a:srgbClr val="404040"/>
                </a:solidFill>
                <a:effectLst/>
                <a:latin typeface="Arial" panose="020B0604020202020204" pitchFamily="34" charset="0"/>
              </a:rPr>
              <a:t>Cultural intelligence</a:t>
            </a:r>
            <a:endParaRPr lang="en-US" sz="1800" b="0" dirty="0">
              <a:effectLst/>
            </a:endParaRPr>
          </a:p>
          <a:p>
            <a:pPr>
              <a:spcAft>
                <a:spcPts val="0"/>
              </a:spcAft>
            </a:pPr>
            <a:r>
              <a:rPr lang="en-US" sz="1800" b="1" i="0" u="none" strike="noStrike" dirty="0">
                <a:solidFill>
                  <a:srgbClr val="404040"/>
                </a:solidFill>
                <a:effectLst/>
                <a:latin typeface="Arial" panose="020B0604020202020204" pitchFamily="34" charset="0"/>
              </a:rPr>
              <a:t>Effective collaboration</a:t>
            </a:r>
          </a:p>
          <a:p>
            <a:pPr>
              <a:spcAft>
                <a:spcPts val="0"/>
              </a:spcAft>
            </a:pPr>
            <a:endParaRPr lang="en-US" sz="1400" b="1" dirty="0"/>
          </a:p>
          <a:p>
            <a:pPr marL="0" indent="0">
              <a:spcAft>
                <a:spcPts val="0"/>
              </a:spcAft>
              <a:buNone/>
            </a:pPr>
            <a:r>
              <a:rPr lang="en-US" sz="1800" b="1" i="0" u="none" strike="noStrike" dirty="0">
                <a:solidFill>
                  <a:srgbClr val="595959"/>
                </a:solidFill>
                <a:effectLst/>
                <a:latin typeface="Arial" panose="020B0604020202020204" pitchFamily="34" charset="0"/>
              </a:rPr>
              <a:t>What are some of the benefits of truly inclusive work group environments?</a:t>
            </a:r>
            <a:br>
              <a:rPr lang="en-US" dirty="0"/>
            </a:br>
            <a:endParaRPr lang="en-US" dirty="0"/>
          </a:p>
        </p:txBody>
      </p:sp>
      <p:sp>
        <p:nvSpPr>
          <p:cNvPr id="4" name="Slide Number Placeholder 3">
            <a:extLst>
              <a:ext uri="{FF2B5EF4-FFF2-40B4-BE49-F238E27FC236}">
                <a16:creationId xmlns:a16="http://schemas.microsoft.com/office/drawing/2014/main" id="{6A9CD14F-8D0B-91E5-FD51-4AE886BECF1F}"/>
              </a:ext>
            </a:extLst>
          </p:cNvPr>
          <p:cNvSpPr>
            <a:spLocks noGrp="1"/>
          </p:cNvSpPr>
          <p:nvPr>
            <p:ph type="sldNum" sz="quarter" idx="10"/>
          </p:nvPr>
        </p:nvSpPr>
        <p:spPr/>
        <p:txBody>
          <a:bodyPr/>
          <a:lstStyle/>
          <a:p>
            <a:pPr>
              <a:defRPr/>
            </a:pPr>
            <a:fld id="{06DDD070-D08E-4B40-B4AC-DB5751E9D83C}" type="slidenum">
              <a:rPr lang="en-US" altLang="en-US" smtClean="0"/>
              <a:pPr>
                <a:defRPr/>
              </a:pPr>
              <a:t>13</a:t>
            </a:fld>
            <a:endParaRPr lang="en-US" altLang="en-US"/>
          </a:p>
        </p:txBody>
      </p:sp>
      <p:pic>
        <p:nvPicPr>
          <p:cNvPr id="4098" name="Picture 2">
            <a:extLst>
              <a:ext uri="{FF2B5EF4-FFF2-40B4-BE49-F238E27FC236}">
                <a16:creationId xmlns:a16="http://schemas.microsoft.com/office/drawing/2014/main" id="{D48DD5E3-1762-0632-29D6-6E2F1EE01BF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907" y="1857903"/>
            <a:ext cx="3428903" cy="333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49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7C53-CBE0-9D78-2868-14A86DA386C2}"/>
              </a:ext>
            </a:extLst>
          </p:cNvPr>
          <p:cNvSpPr>
            <a:spLocks noGrp="1"/>
          </p:cNvSpPr>
          <p:nvPr>
            <p:ph type="title"/>
          </p:nvPr>
        </p:nvSpPr>
        <p:spPr/>
        <p:txBody>
          <a:bodyPr>
            <a:normAutofit/>
          </a:bodyPr>
          <a:lstStyle/>
          <a:p>
            <a:pPr algn="ctr"/>
            <a:r>
              <a:rPr lang="en-US" sz="4400" dirty="0"/>
              <a:t>Listening, Responding, &amp; </a:t>
            </a:r>
            <a:br>
              <a:rPr lang="en-US" sz="4400" dirty="0"/>
            </a:br>
            <a:r>
              <a:rPr lang="en-US" sz="4400" dirty="0"/>
              <a:t>Building Confirming Climates</a:t>
            </a:r>
          </a:p>
        </p:txBody>
      </p:sp>
      <p:sp>
        <p:nvSpPr>
          <p:cNvPr id="4" name="Slide Number Placeholder 3">
            <a:extLst>
              <a:ext uri="{FF2B5EF4-FFF2-40B4-BE49-F238E27FC236}">
                <a16:creationId xmlns:a16="http://schemas.microsoft.com/office/drawing/2014/main" id="{3C2CB843-DC25-F244-0518-7D1DF299C5E6}"/>
              </a:ext>
            </a:extLst>
          </p:cNvPr>
          <p:cNvSpPr>
            <a:spLocks noGrp="1"/>
          </p:cNvSpPr>
          <p:nvPr>
            <p:ph type="sldNum" sz="quarter" idx="10"/>
          </p:nvPr>
        </p:nvSpPr>
        <p:spPr/>
        <p:txBody>
          <a:bodyPr/>
          <a:lstStyle/>
          <a:p>
            <a:pPr>
              <a:defRPr/>
            </a:pPr>
            <a:fld id="{8856F6ED-E3DC-8A4A-AABE-AFCED42314C4}" type="slidenum">
              <a:rPr lang="en-US" altLang="en-US" smtClean="0"/>
              <a:pPr>
                <a:defRPr/>
              </a:pPr>
              <a:t>14</a:t>
            </a:fld>
            <a:endParaRPr lang="en-US" altLang="en-US"/>
          </a:p>
        </p:txBody>
      </p:sp>
      <p:pic>
        <p:nvPicPr>
          <p:cNvPr id="7" name="Content Placeholder 6">
            <a:extLst>
              <a:ext uri="{FF2B5EF4-FFF2-40B4-BE49-F238E27FC236}">
                <a16:creationId xmlns:a16="http://schemas.microsoft.com/office/drawing/2014/main" id="{94664F95-6712-0109-CE6B-865220BCCAAA}"/>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3659892" y="2662238"/>
            <a:ext cx="4864279" cy="3570287"/>
          </a:xfrm>
          <a:prstGeom prst="rect">
            <a:avLst/>
          </a:prstGeom>
        </p:spPr>
      </p:pic>
    </p:spTree>
    <p:extLst>
      <p:ext uri="{BB962C8B-B14F-4D97-AF65-F5344CB8AC3E}">
        <p14:creationId xmlns:p14="http://schemas.microsoft.com/office/powerpoint/2010/main" val="4165091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7626-D63D-6D3F-251D-6156B86CB07E}"/>
              </a:ext>
            </a:extLst>
          </p:cNvPr>
          <p:cNvSpPr>
            <a:spLocks noGrp="1"/>
          </p:cNvSpPr>
          <p:nvPr>
            <p:ph type="title"/>
          </p:nvPr>
        </p:nvSpPr>
        <p:spPr>
          <a:xfrm>
            <a:off x="1277650" y="365125"/>
            <a:ext cx="10046043" cy="817289"/>
          </a:xfrm>
        </p:spPr>
        <p:txBody>
          <a:bodyPr wrap="square" anchor="b">
            <a:normAutofit/>
          </a:bodyPr>
          <a:lstStyle/>
          <a:p>
            <a:r>
              <a:rPr lang="en-US" dirty="0"/>
              <a:t>Mindful Listening</a:t>
            </a:r>
          </a:p>
        </p:txBody>
      </p:sp>
      <p:pic>
        <p:nvPicPr>
          <p:cNvPr id="5122" name="Picture 2" descr="A child making a face with her fingers in her ears&#10;&#10;">
            <a:extLst>
              <a:ext uri="{FF2B5EF4-FFF2-40B4-BE49-F238E27FC236}">
                <a16:creationId xmlns:a16="http://schemas.microsoft.com/office/drawing/2014/main" id="{63DBDF8A-D271-304A-20BF-EB86D30910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1" r="6909" b="-1"/>
          <a:stretch/>
        </p:blipFill>
        <p:spPr bwMode="auto">
          <a:xfrm>
            <a:off x="1277651" y="2003272"/>
            <a:ext cx="3444974" cy="3073225"/>
          </a:xfrm>
          <a:prstGeom prst="rect">
            <a:avLst/>
          </a:prstGeom>
          <a:solidFill>
            <a:srgbClr val="FFFFFF"/>
          </a:solidFill>
        </p:spPr>
      </p:pic>
      <p:sp>
        <p:nvSpPr>
          <p:cNvPr id="3" name="Content Placeholder 2">
            <a:extLst>
              <a:ext uri="{FF2B5EF4-FFF2-40B4-BE49-F238E27FC236}">
                <a16:creationId xmlns:a16="http://schemas.microsoft.com/office/drawing/2014/main" id="{A063A6F4-84C8-CF0D-28F7-E513BEC836B1}"/>
              </a:ext>
            </a:extLst>
          </p:cNvPr>
          <p:cNvSpPr>
            <a:spLocks noGrp="1"/>
          </p:cNvSpPr>
          <p:nvPr>
            <p:ph sz="quarter" idx="4"/>
          </p:nvPr>
        </p:nvSpPr>
        <p:spPr>
          <a:xfrm>
            <a:off x="5092262" y="1324303"/>
            <a:ext cx="6526923" cy="5168571"/>
          </a:xfrm>
        </p:spPr>
        <p:txBody>
          <a:bodyPr wrap="square" anchor="t">
            <a:normAutofit/>
          </a:bodyPr>
          <a:lstStyle/>
          <a:p>
            <a:r>
              <a:rPr lang="en-US" sz="1800" dirty="0"/>
              <a:t>Listening and Hearing are not the same thing</a:t>
            </a:r>
          </a:p>
          <a:p>
            <a:r>
              <a:rPr lang="en-US" sz="1800" dirty="0"/>
              <a:t>Active Mindful Listening requires you to be present and avoid internal &amp; external distractions/obstacles</a:t>
            </a:r>
          </a:p>
          <a:p>
            <a:r>
              <a:rPr lang="en-US" sz="1800" dirty="0"/>
              <a:t>Avoid engaging in “non-listening” techniques such as:</a:t>
            </a:r>
          </a:p>
          <a:p>
            <a:pPr lvl="1"/>
            <a:r>
              <a:rPr lang="en-US" sz="1800" b="1" i="1" dirty="0" err="1"/>
              <a:t>Pseudolistening</a:t>
            </a:r>
            <a:endParaRPr lang="en-US" sz="1800" b="1" i="1" dirty="0"/>
          </a:p>
          <a:p>
            <a:pPr lvl="1"/>
            <a:r>
              <a:rPr lang="en-US" sz="1800" b="1" i="1" dirty="0"/>
              <a:t>Monopolizing</a:t>
            </a:r>
            <a:r>
              <a:rPr lang="en-US" sz="1800" i="1" dirty="0"/>
              <a:t> (such as Rerouting, Competitive Interrupting)</a:t>
            </a:r>
          </a:p>
          <a:p>
            <a:pPr lvl="1"/>
            <a:r>
              <a:rPr lang="en-US" sz="1800" b="1" i="1" dirty="0"/>
              <a:t>Selective Listening</a:t>
            </a:r>
          </a:p>
          <a:p>
            <a:pPr lvl="1"/>
            <a:r>
              <a:rPr lang="en-US" sz="1800" b="1" i="1" dirty="0"/>
              <a:t>Defensive Listening</a:t>
            </a:r>
          </a:p>
          <a:p>
            <a:pPr lvl="1"/>
            <a:r>
              <a:rPr lang="en-US" sz="1800" b="1" i="1" dirty="0"/>
              <a:t>Ambushing</a:t>
            </a:r>
          </a:p>
          <a:p>
            <a:pPr lvl="1"/>
            <a:r>
              <a:rPr lang="en-US" sz="1800" b="1" i="1" dirty="0"/>
              <a:t>Literal Listening</a:t>
            </a:r>
          </a:p>
          <a:p>
            <a:pPr marL="0" indent="0">
              <a:buNone/>
            </a:pPr>
            <a:r>
              <a:rPr lang="en-US" sz="1800" u="sng" dirty="0"/>
              <a:t>Tips</a:t>
            </a:r>
            <a:r>
              <a:rPr lang="en-US" sz="1800" dirty="0"/>
              <a:t>: Be mindful, adapt listening appropriately, and listen actively! Use support responses and encouragers.</a:t>
            </a:r>
          </a:p>
          <a:p>
            <a:pPr marL="0" indent="0">
              <a:buNone/>
            </a:pPr>
            <a:r>
              <a:rPr lang="en-US" sz="1800" dirty="0"/>
              <a:t>“Effective” depends on our purpose for listening, the context, and the needs of the circumstances.</a:t>
            </a:r>
          </a:p>
        </p:txBody>
      </p:sp>
      <p:sp>
        <p:nvSpPr>
          <p:cNvPr id="4" name="Slide Number Placeholder 3">
            <a:extLst>
              <a:ext uri="{FF2B5EF4-FFF2-40B4-BE49-F238E27FC236}">
                <a16:creationId xmlns:a16="http://schemas.microsoft.com/office/drawing/2014/main" id="{CF3E2958-8B0B-292F-3422-DDAA1CEE2252}"/>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6DDD070-D08E-4B40-B4AC-DB5751E9D83C}" type="slidenum">
              <a:rPr lang="en-US" altLang="en-US" smtClean="0"/>
              <a:pPr>
                <a:spcAft>
                  <a:spcPts val="600"/>
                </a:spcAft>
                <a:defRPr/>
              </a:pPr>
              <a:t>15</a:t>
            </a:fld>
            <a:endParaRPr lang="en-US" altLang="en-US"/>
          </a:p>
        </p:txBody>
      </p:sp>
    </p:spTree>
    <p:extLst>
      <p:ext uri="{BB962C8B-B14F-4D97-AF65-F5344CB8AC3E}">
        <p14:creationId xmlns:p14="http://schemas.microsoft.com/office/powerpoint/2010/main" val="4201367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00AF-7DF1-FCEB-3F00-5EF0901A386C}"/>
              </a:ext>
            </a:extLst>
          </p:cNvPr>
          <p:cNvSpPr>
            <a:spLocks noGrp="1"/>
          </p:cNvSpPr>
          <p:nvPr>
            <p:ph type="title"/>
          </p:nvPr>
        </p:nvSpPr>
        <p:spPr>
          <a:xfrm>
            <a:off x="1277650" y="365125"/>
            <a:ext cx="10046043" cy="991727"/>
          </a:xfrm>
        </p:spPr>
        <p:txBody>
          <a:bodyPr wrap="square" anchor="b">
            <a:normAutofit/>
          </a:bodyPr>
          <a:lstStyle/>
          <a:p>
            <a:r>
              <a:rPr lang="en-US" dirty="0"/>
              <a:t>Empathic Listening</a:t>
            </a:r>
          </a:p>
        </p:txBody>
      </p:sp>
      <p:sp>
        <p:nvSpPr>
          <p:cNvPr id="3" name="Content Placeholder 2">
            <a:extLst>
              <a:ext uri="{FF2B5EF4-FFF2-40B4-BE49-F238E27FC236}">
                <a16:creationId xmlns:a16="http://schemas.microsoft.com/office/drawing/2014/main" id="{1EC74880-2E3E-CA68-1410-48127F85E01A}"/>
              </a:ext>
            </a:extLst>
          </p:cNvPr>
          <p:cNvSpPr>
            <a:spLocks noGrp="1"/>
          </p:cNvSpPr>
          <p:nvPr>
            <p:ph sz="half" idx="2"/>
          </p:nvPr>
        </p:nvSpPr>
        <p:spPr>
          <a:xfrm>
            <a:off x="1277650" y="1798320"/>
            <a:ext cx="5974488" cy="4391343"/>
          </a:xfrm>
        </p:spPr>
        <p:txBody>
          <a:bodyPr wrap="square" anchor="t">
            <a:normAutofit fontScale="92500" lnSpcReduction="10000"/>
          </a:bodyPr>
          <a:lstStyle/>
          <a:p>
            <a:pPr marL="0" indent="0" rtl="0">
              <a:lnSpc>
                <a:spcPct val="100000"/>
              </a:lnSpc>
              <a:spcBef>
                <a:spcPts val="0"/>
              </a:spcBef>
              <a:spcAft>
                <a:spcPts val="1200"/>
              </a:spcAft>
              <a:buNone/>
            </a:pPr>
            <a:r>
              <a:rPr lang="en-US" b="0" i="0" u="none" strike="noStrike" dirty="0">
                <a:effectLst/>
              </a:rPr>
              <a:t>Listeners are not empathizing when…</a:t>
            </a:r>
            <a:endParaRPr lang="en-US" b="0" dirty="0">
              <a:effectLst/>
            </a:endParaRPr>
          </a:p>
          <a:p>
            <a:pPr lvl="1">
              <a:lnSpc>
                <a:spcPct val="100000"/>
              </a:lnSpc>
              <a:spcBef>
                <a:spcPts val="0"/>
              </a:spcBef>
              <a:spcAft>
                <a:spcPts val="0"/>
              </a:spcAft>
            </a:pPr>
            <a:r>
              <a:rPr lang="en-US" sz="2400" b="0" i="0" u="none" strike="noStrike" dirty="0">
                <a:effectLst/>
              </a:rPr>
              <a:t>Denying others the right to their feelings.</a:t>
            </a:r>
          </a:p>
          <a:p>
            <a:pPr marL="457200" lvl="1" indent="0">
              <a:lnSpc>
                <a:spcPct val="100000"/>
              </a:lnSpc>
              <a:spcBef>
                <a:spcPts val="0"/>
              </a:spcBef>
              <a:spcAft>
                <a:spcPts val="0"/>
              </a:spcAft>
              <a:buNone/>
            </a:pPr>
            <a:endParaRPr lang="en-US" sz="2400" b="0" i="0" u="none" strike="noStrike" dirty="0">
              <a:effectLst/>
            </a:endParaRPr>
          </a:p>
          <a:p>
            <a:pPr lvl="1">
              <a:lnSpc>
                <a:spcPct val="100000"/>
              </a:lnSpc>
              <a:spcBef>
                <a:spcPts val="0"/>
              </a:spcBef>
              <a:spcAft>
                <a:spcPts val="0"/>
              </a:spcAft>
            </a:pPr>
            <a:r>
              <a:rPr lang="en-US" sz="2400" b="0" i="0" u="none" strike="noStrike" dirty="0">
                <a:effectLst/>
              </a:rPr>
              <a:t>Minimizing the significance of the situation.</a:t>
            </a:r>
          </a:p>
          <a:p>
            <a:pPr marL="457200" lvl="1" indent="0">
              <a:lnSpc>
                <a:spcPct val="100000"/>
              </a:lnSpc>
              <a:spcBef>
                <a:spcPts val="0"/>
              </a:spcBef>
              <a:spcAft>
                <a:spcPts val="0"/>
              </a:spcAft>
              <a:buNone/>
            </a:pPr>
            <a:endParaRPr lang="en-US" sz="2400" b="0" i="0" u="none" strike="noStrike" dirty="0">
              <a:effectLst/>
            </a:endParaRPr>
          </a:p>
          <a:p>
            <a:pPr lvl="1">
              <a:lnSpc>
                <a:spcPct val="100000"/>
              </a:lnSpc>
              <a:spcBef>
                <a:spcPts val="0"/>
              </a:spcBef>
              <a:spcAft>
                <a:spcPts val="0"/>
              </a:spcAft>
            </a:pPr>
            <a:r>
              <a:rPr lang="en-US" sz="2400" b="0" i="0" u="none" strike="noStrike" dirty="0">
                <a:effectLst/>
              </a:rPr>
              <a:t>Reroute focus back on yourself.</a:t>
            </a:r>
          </a:p>
          <a:p>
            <a:pPr marL="457200" lvl="1" indent="0">
              <a:lnSpc>
                <a:spcPct val="100000"/>
              </a:lnSpc>
              <a:spcBef>
                <a:spcPts val="0"/>
              </a:spcBef>
              <a:spcAft>
                <a:spcPts val="0"/>
              </a:spcAft>
              <a:buNone/>
            </a:pPr>
            <a:endParaRPr lang="en-US" sz="2400" b="0" i="0" u="none" strike="noStrike" dirty="0">
              <a:effectLst/>
            </a:endParaRPr>
          </a:p>
          <a:p>
            <a:pPr lvl="1">
              <a:lnSpc>
                <a:spcPct val="100000"/>
              </a:lnSpc>
              <a:spcBef>
                <a:spcPts val="0"/>
              </a:spcBef>
              <a:spcAft>
                <a:spcPts val="1200"/>
              </a:spcAft>
            </a:pPr>
            <a:r>
              <a:rPr lang="en-US" sz="2400" b="0" i="0" u="none" strike="noStrike" dirty="0">
                <a:effectLst/>
              </a:rPr>
              <a:t>Raining on the speaker’s parade. (a.k.a. “</a:t>
            </a:r>
            <a:r>
              <a:rPr lang="en-US" sz="2400" b="0" i="0" u="none" strike="noStrike" dirty="0" err="1">
                <a:effectLst/>
              </a:rPr>
              <a:t>Yucking</a:t>
            </a:r>
            <a:r>
              <a:rPr lang="en-US" sz="2400" b="0" i="0" u="none" strike="noStrike" dirty="0">
                <a:effectLst/>
              </a:rPr>
              <a:t> someone Yummy”)</a:t>
            </a:r>
          </a:p>
          <a:p>
            <a:pPr marL="457200" lvl="1" indent="0">
              <a:lnSpc>
                <a:spcPct val="100000"/>
              </a:lnSpc>
              <a:spcBef>
                <a:spcPts val="0"/>
              </a:spcBef>
              <a:spcAft>
                <a:spcPts val="1200"/>
              </a:spcAft>
              <a:buNone/>
            </a:pPr>
            <a:endParaRPr lang="en-US" sz="2000" b="0" i="0" u="none" strike="noStrike" dirty="0">
              <a:effectLst/>
            </a:endParaRPr>
          </a:p>
          <a:p>
            <a:r>
              <a:rPr lang="en-US" sz="2200" b="0" i="0" u="none" strike="noStrike" dirty="0">
                <a:effectLst/>
              </a:rPr>
              <a:t>VIDEO: </a:t>
            </a:r>
            <a:r>
              <a:rPr lang="en-US" sz="2200" b="0" i="0" u="sng" strike="noStrike" dirty="0" err="1">
                <a:effectLst/>
                <a:hlinkClick r:id="rId2"/>
              </a:rPr>
              <a:t>Brené</a:t>
            </a:r>
            <a:r>
              <a:rPr lang="en-US" sz="2200" b="0" i="0" u="sng" strike="noStrike" dirty="0">
                <a:effectLst/>
                <a:hlinkClick r:id="rId2"/>
              </a:rPr>
              <a:t> Brown on Empathy (2:50 min)</a:t>
            </a:r>
            <a:endParaRPr lang="en-US" sz="2200" dirty="0"/>
          </a:p>
        </p:txBody>
      </p:sp>
      <p:pic>
        <p:nvPicPr>
          <p:cNvPr id="6146" name="Picture 2">
            <a:extLst>
              <a:ext uri="{FF2B5EF4-FFF2-40B4-BE49-F238E27FC236}">
                <a16:creationId xmlns:a16="http://schemas.microsoft.com/office/drawing/2014/main" id="{C02034B1-2DBF-4EEE-0F90-C1C331FF438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4417" y="2275428"/>
            <a:ext cx="4083440" cy="2307143"/>
          </a:xfrm>
          <a:prstGeom prst="rect">
            <a:avLst/>
          </a:prstGeom>
          <a:solidFill>
            <a:srgbClr val="FFFFFF"/>
          </a:solidFill>
        </p:spPr>
      </p:pic>
      <p:sp>
        <p:nvSpPr>
          <p:cNvPr id="4" name="Slide Number Placeholder 3">
            <a:extLst>
              <a:ext uri="{FF2B5EF4-FFF2-40B4-BE49-F238E27FC236}">
                <a16:creationId xmlns:a16="http://schemas.microsoft.com/office/drawing/2014/main" id="{B634369F-D193-19B9-3D87-00F12A28FE2D}"/>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6DDD070-D08E-4B40-B4AC-DB5751E9D83C}" type="slidenum">
              <a:rPr lang="en-US" altLang="en-US" smtClean="0"/>
              <a:pPr>
                <a:spcAft>
                  <a:spcPts val="600"/>
                </a:spcAft>
                <a:defRPr/>
              </a:pPr>
              <a:t>16</a:t>
            </a:fld>
            <a:endParaRPr lang="en-US" altLang="en-US"/>
          </a:p>
        </p:txBody>
      </p:sp>
    </p:spTree>
    <p:extLst>
      <p:ext uri="{BB962C8B-B14F-4D97-AF65-F5344CB8AC3E}">
        <p14:creationId xmlns:p14="http://schemas.microsoft.com/office/powerpoint/2010/main" val="339807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A659-05C3-E0DC-CF4A-AC885AA537EA}"/>
              </a:ext>
            </a:extLst>
          </p:cNvPr>
          <p:cNvSpPr>
            <a:spLocks noGrp="1"/>
          </p:cNvSpPr>
          <p:nvPr>
            <p:ph type="title"/>
          </p:nvPr>
        </p:nvSpPr>
        <p:spPr>
          <a:xfrm>
            <a:off x="1277650" y="365126"/>
            <a:ext cx="10046043" cy="798920"/>
          </a:xfrm>
        </p:spPr>
        <p:txBody>
          <a:bodyPr wrap="square" anchor="b">
            <a:normAutofit/>
          </a:bodyPr>
          <a:lstStyle/>
          <a:p>
            <a:r>
              <a:rPr lang="en-US" dirty="0"/>
              <a:t>Interpersonal and Group Climate</a:t>
            </a:r>
          </a:p>
        </p:txBody>
      </p:sp>
      <p:sp>
        <p:nvSpPr>
          <p:cNvPr id="3" name="Content Placeholder 2">
            <a:extLst>
              <a:ext uri="{FF2B5EF4-FFF2-40B4-BE49-F238E27FC236}">
                <a16:creationId xmlns:a16="http://schemas.microsoft.com/office/drawing/2014/main" id="{A67D6BB2-6516-A991-2EAE-819AB1877F10}"/>
              </a:ext>
            </a:extLst>
          </p:cNvPr>
          <p:cNvSpPr>
            <a:spLocks noGrp="1"/>
          </p:cNvSpPr>
          <p:nvPr>
            <p:ph sz="half" idx="2"/>
          </p:nvPr>
        </p:nvSpPr>
        <p:spPr>
          <a:xfrm>
            <a:off x="1025402" y="1403132"/>
            <a:ext cx="4922537" cy="4786532"/>
          </a:xfrm>
        </p:spPr>
        <p:txBody>
          <a:bodyPr wrap="square" anchor="t">
            <a:normAutofit/>
          </a:bodyPr>
          <a:lstStyle/>
          <a:p>
            <a:pPr marL="0" indent="0" rtl="0">
              <a:spcBef>
                <a:spcPts val="0"/>
              </a:spcBef>
              <a:spcAft>
                <a:spcPts val="1200"/>
              </a:spcAft>
              <a:buNone/>
            </a:pPr>
            <a:r>
              <a:rPr lang="en-US" sz="2200" b="0" i="0" u="none" strike="noStrike" dirty="0">
                <a:effectLst/>
              </a:rPr>
              <a:t>On a continuum from confirming to disconfirming, supportive to defensive</a:t>
            </a:r>
          </a:p>
          <a:p>
            <a:pPr marL="0" indent="0" rtl="0">
              <a:spcBef>
                <a:spcPts val="0"/>
              </a:spcBef>
              <a:spcAft>
                <a:spcPts val="1200"/>
              </a:spcAft>
              <a:buNone/>
            </a:pPr>
            <a:endParaRPr lang="en-US" sz="2200" b="0" dirty="0">
              <a:effectLst/>
            </a:endParaRPr>
          </a:p>
          <a:p>
            <a:pPr lvl="1">
              <a:spcBef>
                <a:spcPts val="0"/>
              </a:spcBef>
              <a:spcAft>
                <a:spcPts val="1200"/>
              </a:spcAft>
            </a:pPr>
            <a:r>
              <a:rPr lang="en-US" b="1" i="0" u="none" strike="noStrike" dirty="0">
                <a:effectLst/>
              </a:rPr>
              <a:t>Climate</a:t>
            </a:r>
            <a:r>
              <a:rPr lang="en-US" b="0" i="0" u="none" strike="noStrike" dirty="0">
                <a:effectLst/>
              </a:rPr>
              <a:t> = overall feeling or emotional mood between people or among group members</a:t>
            </a:r>
          </a:p>
          <a:p>
            <a:pPr marL="457200" lvl="1" indent="0">
              <a:spcBef>
                <a:spcPts val="0"/>
              </a:spcBef>
              <a:spcAft>
                <a:spcPts val="1200"/>
              </a:spcAft>
              <a:buNone/>
            </a:pPr>
            <a:endParaRPr lang="en-US" b="0" i="0" u="none" strike="noStrike" dirty="0">
              <a:effectLst/>
            </a:endParaRPr>
          </a:p>
          <a:p>
            <a:pPr lvl="1">
              <a:spcBef>
                <a:spcPts val="0"/>
              </a:spcBef>
              <a:spcAft>
                <a:spcPts val="1200"/>
              </a:spcAft>
            </a:pPr>
            <a:r>
              <a:rPr lang="en-US" b="0" i="0" u="none" strike="noStrike" dirty="0">
                <a:effectLst/>
              </a:rPr>
              <a:t>Communication is the primary tool to build and influence the climate in personal, social, and professional relationships.</a:t>
            </a:r>
          </a:p>
          <a:p>
            <a:pPr marL="0" indent="0">
              <a:buNone/>
            </a:pPr>
            <a:endParaRPr lang="en-US" sz="2200" dirty="0"/>
          </a:p>
        </p:txBody>
      </p:sp>
      <p:pic>
        <p:nvPicPr>
          <p:cNvPr id="7170" name="Picture 2" descr="Gibbs Categories of communication climate from defensive to supportive">
            <a:extLst>
              <a:ext uri="{FF2B5EF4-FFF2-40B4-BE49-F238E27FC236}">
                <a16:creationId xmlns:a16="http://schemas.microsoft.com/office/drawing/2014/main" id="{08367014-4C77-52AD-5D32-326E48F63E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7939" y="1762971"/>
            <a:ext cx="5897449" cy="3332057"/>
          </a:xfrm>
          <a:prstGeom prst="rect">
            <a:avLst/>
          </a:prstGeom>
          <a:solidFill>
            <a:srgbClr val="FFFFFF"/>
          </a:solidFill>
        </p:spPr>
      </p:pic>
      <p:sp>
        <p:nvSpPr>
          <p:cNvPr id="4" name="Slide Number Placeholder 3">
            <a:extLst>
              <a:ext uri="{FF2B5EF4-FFF2-40B4-BE49-F238E27FC236}">
                <a16:creationId xmlns:a16="http://schemas.microsoft.com/office/drawing/2014/main" id="{D5B41F19-18BD-EA33-449A-86DB13A94BB2}"/>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6DDD070-D08E-4B40-B4AC-DB5751E9D83C}" type="slidenum">
              <a:rPr lang="en-US" altLang="en-US" smtClean="0"/>
              <a:pPr>
                <a:spcAft>
                  <a:spcPts val="600"/>
                </a:spcAft>
                <a:defRPr/>
              </a:pPr>
              <a:t>17</a:t>
            </a:fld>
            <a:endParaRPr lang="en-US" altLang="en-US"/>
          </a:p>
        </p:txBody>
      </p:sp>
    </p:spTree>
    <p:extLst>
      <p:ext uri="{BB962C8B-B14F-4D97-AF65-F5344CB8AC3E}">
        <p14:creationId xmlns:p14="http://schemas.microsoft.com/office/powerpoint/2010/main" val="3800646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1E09-71D7-E6E1-95DB-774052F185DE}"/>
              </a:ext>
            </a:extLst>
          </p:cNvPr>
          <p:cNvSpPr>
            <a:spLocks noGrp="1"/>
          </p:cNvSpPr>
          <p:nvPr>
            <p:ph type="title"/>
          </p:nvPr>
        </p:nvSpPr>
        <p:spPr>
          <a:xfrm>
            <a:off x="1277650" y="365126"/>
            <a:ext cx="10046043" cy="755752"/>
          </a:xfrm>
        </p:spPr>
        <p:txBody>
          <a:bodyPr/>
          <a:lstStyle/>
          <a:p>
            <a:r>
              <a:rPr lang="en-US" dirty="0"/>
              <a:t>Confirming Behavior</a:t>
            </a:r>
          </a:p>
        </p:txBody>
      </p:sp>
      <p:sp>
        <p:nvSpPr>
          <p:cNvPr id="3" name="Content Placeholder 2">
            <a:extLst>
              <a:ext uri="{FF2B5EF4-FFF2-40B4-BE49-F238E27FC236}">
                <a16:creationId xmlns:a16="http://schemas.microsoft.com/office/drawing/2014/main" id="{06FF7196-4305-9960-7453-CE92D492304A}"/>
              </a:ext>
            </a:extLst>
          </p:cNvPr>
          <p:cNvSpPr>
            <a:spLocks noGrp="1"/>
          </p:cNvSpPr>
          <p:nvPr>
            <p:ph sz="half" idx="1"/>
          </p:nvPr>
        </p:nvSpPr>
        <p:spPr>
          <a:xfrm>
            <a:off x="1277650" y="1371600"/>
            <a:ext cx="10058400" cy="4846320"/>
          </a:xfrm>
        </p:spPr>
        <p:txBody>
          <a:bodyPr/>
          <a:lstStyle/>
          <a:p>
            <a:pPr marL="0" indent="0" rtl="0">
              <a:spcBef>
                <a:spcPts val="0"/>
              </a:spcBef>
              <a:spcAft>
                <a:spcPts val="1200"/>
              </a:spcAft>
              <a:buNone/>
            </a:pPr>
            <a:r>
              <a:rPr lang="en-US" sz="2800" b="1" i="1" u="none" strike="noStrike" dirty="0">
                <a:solidFill>
                  <a:srgbClr val="595959"/>
                </a:solidFill>
                <a:effectLst/>
                <a:latin typeface="Arial" panose="020B0604020202020204" pitchFamily="34" charset="0"/>
              </a:rPr>
              <a:t>There are three kinds of confirming behavior: </a:t>
            </a:r>
          </a:p>
          <a:p>
            <a:pPr marL="0" indent="0" rtl="0">
              <a:spcBef>
                <a:spcPts val="0"/>
              </a:spcBef>
              <a:spcAft>
                <a:spcPts val="1200"/>
              </a:spcAft>
              <a:buNone/>
            </a:pPr>
            <a:endParaRPr lang="en-US" sz="2800" b="1" i="1" u="none" strike="noStrike" dirty="0">
              <a:solidFill>
                <a:srgbClr val="595959"/>
              </a:solidFill>
              <a:effectLst/>
              <a:latin typeface="Arial" panose="020B0604020202020204" pitchFamily="34" charset="0"/>
            </a:endParaRPr>
          </a:p>
          <a:p>
            <a:pPr>
              <a:spcBef>
                <a:spcPts val="0"/>
              </a:spcBef>
              <a:spcAft>
                <a:spcPts val="1200"/>
              </a:spcAft>
            </a:pPr>
            <a:r>
              <a:rPr lang="en-US" b="1" i="0" u="none" strike="noStrike" dirty="0">
                <a:solidFill>
                  <a:srgbClr val="595959"/>
                </a:solidFill>
                <a:effectLst/>
                <a:latin typeface="Arial" panose="020B0604020202020204" pitchFamily="34" charset="0"/>
              </a:rPr>
              <a:t>Recognition</a:t>
            </a:r>
            <a:r>
              <a:rPr lang="en-US" b="0" i="0" u="none" strike="noStrike" dirty="0">
                <a:solidFill>
                  <a:srgbClr val="595959"/>
                </a:solidFill>
                <a:effectLst/>
                <a:latin typeface="Arial" panose="020B0604020202020204" pitchFamily="34" charset="0"/>
              </a:rPr>
              <a:t>- </a:t>
            </a:r>
            <a:r>
              <a:rPr lang="en-US" b="0" i="0" u="none" strike="noStrike" dirty="0">
                <a:solidFill>
                  <a:srgbClr val="4D4D4D"/>
                </a:solidFill>
                <a:effectLst/>
                <a:latin typeface="Arial" panose="020B0604020202020204" pitchFamily="34" charset="0"/>
              </a:rPr>
              <a:t>confirms that "You exist for me." </a:t>
            </a:r>
          </a:p>
          <a:p>
            <a:pPr>
              <a:spcBef>
                <a:spcPts val="0"/>
              </a:spcBef>
              <a:spcAft>
                <a:spcPts val="1200"/>
              </a:spcAft>
            </a:pPr>
            <a:endParaRPr lang="en-US" dirty="0">
              <a:solidFill>
                <a:srgbClr val="4D4D4D"/>
              </a:solidFill>
            </a:endParaRPr>
          </a:p>
          <a:p>
            <a:pPr>
              <a:spcBef>
                <a:spcPts val="0"/>
              </a:spcBef>
              <a:spcAft>
                <a:spcPts val="1200"/>
              </a:spcAft>
            </a:pPr>
            <a:r>
              <a:rPr lang="en-US" b="1" i="0" u="none" strike="noStrike" dirty="0">
                <a:solidFill>
                  <a:srgbClr val="4D4D4D"/>
                </a:solidFill>
                <a:effectLst/>
                <a:latin typeface="Arial" panose="020B0604020202020204" pitchFamily="34" charset="0"/>
              </a:rPr>
              <a:t>Acknowledgement</a:t>
            </a:r>
            <a:r>
              <a:rPr lang="en-US" b="0" i="0" u="none" strike="noStrike" dirty="0">
                <a:solidFill>
                  <a:srgbClr val="4D4D4D"/>
                </a:solidFill>
                <a:effectLst/>
                <a:latin typeface="Arial" panose="020B0604020202020204" pitchFamily="34" charset="0"/>
              </a:rPr>
              <a:t> -is a statement about awareness of or interest in the other person’s perceptions, comments, or questions</a:t>
            </a:r>
          </a:p>
          <a:p>
            <a:pPr marL="0" indent="0">
              <a:spcBef>
                <a:spcPts val="0"/>
              </a:spcBef>
              <a:spcAft>
                <a:spcPts val="1200"/>
              </a:spcAft>
              <a:buNone/>
            </a:pPr>
            <a:endParaRPr lang="en-US" b="0" i="0" u="none" strike="noStrike" dirty="0">
              <a:solidFill>
                <a:srgbClr val="4D4D4D"/>
              </a:solidFill>
              <a:effectLst/>
              <a:latin typeface="Arial" panose="020B0604020202020204" pitchFamily="34" charset="0"/>
            </a:endParaRPr>
          </a:p>
          <a:p>
            <a:pPr>
              <a:lnSpc>
                <a:spcPct val="100000"/>
              </a:lnSpc>
            </a:pPr>
            <a:r>
              <a:rPr lang="en-US" b="1" i="0" u="none" strike="noStrike" dirty="0">
                <a:solidFill>
                  <a:srgbClr val="4D4D4D"/>
                </a:solidFill>
                <a:effectLst/>
                <a:latin typeface="Arial" panose="020B0604020202020204" pitchFamily="34" charset="0"/>
              </a:rPr>
              <a:t>Endorsement </a:t>
            </a:r>
            <a:r>
              <a:rPr lang="en-US" b="0" i="0" u="none" strike="noStrike" dirty="0">
                <a:solidFill>
                  <a:srgbClr val="4D4D4D"/>
                </a:solidFill>
                <a:effectLst/>
                <a:latin typeface="Arial" panose="020B0604020202020204" pitchFamily="34" charset="0"/>
              </a:rPr>
              <a:t>- is confirming behavior that sends the message "the way you are feeling is OK, or the way you are perceiving this is OK."</a:t>
            </a:r>
            <a:endParaRPr lang="en-US" sz="3200" dirty="0"/>
          </a:p>
        </p:txBody>
      </p:sp>
      <p:sp>
        <p:nvSpPr>
          <p:cNvPr id="4" name="Slide Number Placeholder 3">
            <a:extLst>
              <a:ext uri="{FF2B5EF4-FFF2-40B4-BE49-F238E27FC236}">
                <a16:creationId xmlns:a16="http://schemas.microsoft.com/office/drawing/2014/main" id="{E4298977-0F82-FDCE-D0BF-15BDC3660AA6}"/>
              </a:ext>
            </a:extLst>
          </p:cNvPr>
          <p:cNvSpPr>
            <a:spLocks noGrp="1"/>
          </p:cNvSpPr>
          <p:nvPr>
            <p:ph type="sldNum" sz="quarter" idx="10"/>
          </p:nvPr>
        </p:nvSpPr>
        <p:spPr/>
        <p:txBody>
          <a:bodyPr/>
          <a:lstStyle/>
          <a:p>
            <a:pPr>
              <a:defRPr/>
            </a:pPr>
            <a:fld id="{06DDD070-D08E-4B40-B4AC-DB5751E9D83C}" type="slidenum">
              <a:rPr lang="en-US" altLang="en-US" smtClean="0"/>
              <a:pPr>
                <a:defRPr/>
              </a:pPr>
              <a:t>18</a:t>
            </a:fld>
            <a:endParaRPr lang="en-US" altLang="en-US"/>
          </a:p>
        </p:txBody>
      </p:sp>
    </p:spTree>
    <p:extLst>
      <p:ext uri="{BB962C8B-B14F-4D97-AF65-F5344CB8AC3E}">
        <p14:creationId xmlns:p14="http://schemas.microsoft.com/office/powerpoint/2010/main" val="713996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D256-3628-4A01-D52A-DE61B2138391}"/>
              </a:ext>
            </a:extLst>
          </p:cNvPr>
          <p:cNvSpPr>
            <a:spLocks noGrp="1"/>
          </p:cNvSpPr>
          <p:nvPr>
            <p:ph type="title"/>
          </p:nvPr>
        </p:nvSpPr>
        <p:spPr>
          <a:xfrm>
            <a:off x="1277650" y="365125"/>
            <a:ext cx="10046043" cy="1325563"/>
          </a:xfrm>
        </p:spPr>
        <p:txBody>
          <a:bodyPr wrap="square" anchor="b">
            <a:normAutofit/>
          </a:bodyPr>
          <a:lstStyle/>
          <a:p>
            <a:r>
              <a:rPr lang="en-US" dirty="0"/>
              <a:t>Practice Compassionate Curiosity</a:t>
            </a:r>
          </a:p>
        </p:txBody>
      </p:sp>
      <p:sp>
        <p:nvSpPr>
          <p:cNvPr id="3" name="Content Placeholder 2">
            <a:extLst>
              <a:ext uri="{FF2B5EF4-FFF2-40B4-BE49-F238E27FC236}">
                <a16:creationId xmlns:a16="http://schemas.microsoft.com/office/drawing/2014/main" id="{2F4A9610-6463-D665-AB7A-DFC969103ADB}"/>
              </a:ext>
            </a:extLst>
          </p:cNvPr>
          <p:cNvSpPr>
            <a:spLocks noGrp="1"/>
          </p:cNvSpPr>
          <p:nvPr>
            <p:ph sz="half" idx="2"/>
          </p:nvPr>
        </p:nvSpPr>
        <p:spPr>
          <a:xfrm>
            <a:off x="1277650" y="1798320"/>
            <a:ext cx="4922537" cy="4391343"/>
          </a:xfrm>
        </p:spPr>
        <p:txBody>
          <a:bodyPr wrap="square" anchor="t">
            <a:normAutofit/>
          </a:bodyPr>
          <a:lstStyle/>
          <a:p>
            <a:pPr rtl="0" fontAlgn="base">
              <a:spcBef>
                <a:spcPts val="0"/>
              </a:spcBef>
              <a:spcAft>
                <a:spcPts val="0"/>
              </a:spcAft>
              <a:buFont typeface="Arial" panose="020B0604020202020204" pitchFamily="34" charset="0"/>
              <a:buChar char="•"/>
            </a:pPr>
            <a:r>
              <a:rPr lang="en-US" sz="2200" b="0" i="0" u="none" strike="noStrike" dirty="0">
                <a:effectLst/>
              </a:rPr>
              <a:t>Use perception checking and “I” language</a:t>
            </a:r>
          </a:p>
          <a:p>
            <a:pPr rtl="0" fontAlgn="base">
              <a:spcBef>
                <a:spcPts val="0"/>
              </a:spcBef>
              <a:spcAft>
                <a:spcPts val="0"/>
              </a:spcAft>
              <a:buFont typeface="Arial" panose="020B0604020202020204" pitchFamily="34" charset="0"/>
              <a:buChar char="•"/>
            </a:pPr>
            <a:r>
              <a:rPr lang="en-US" sz="2200" b="0" i="0" u="none" strike="noStrike" dirty="0">
                <a:effectLst/>
              </a:rPr>
              <a:t>Listen to the other person’s needs</a:t>
            </a:r>
          </a:p>
          <a:p>
            <a:pPr rtl="0" fontAlgn="base">
              <a:spcBef>
                <a:spcPts val="0"/>
              </a:spcBef>
              <a:spcAft>
                <a:spcPts val="0"/>
              </a:spcAft>
              <a:buFont typeface="Arial" panose="020B0604020202020204" pitchFamily="34" charset="0"/>
              <a:buChar char="•"/>
            </a:pPr>
            <a:r>
              <a:rPr lang="en-US" sz="2200" b="0" i="0" u="none" strike="noStrike" dirty="0">
                <a:effectLst/>
              </a:rPr>
              <a:t>Validate their perception (truth)</a:t>
            </a:r>
          </a:p>
          <a:p>
            <a:pPr rtl="0" fontAlgn="base">
              <a:spcBef>
                <a:spcPts val="0"/>
              </a:spcBef>
              <a:spcAft>
                <a:spcPts val="1200"/>
              </a:spcAft>
              <a:buFont typeface="Arial" panose="020B0604020202020204" pitchFamily="34" charset="0"/>
              <a:buChar char="•"/>
            </a:pPr>
            <a:r>
              <a:rPr lang="en-US" sz="2200" b="0" i="0" u="none" strike="noStrike" dirty="0">
                <a:effectLst/>
              </a:rPr>
              <a:t>Generate possible solutions</a:t>
            </a:r>
          </a:p>
          <a:p>
            <a:pPr rtl="0" fontAlgn="base">
              <a:spcBef>
                <a:spcPts val="0"/>
              </a:spcBef>
              <a:spcAft>
                <a:spcPts val="1200"/>
              </a:spcAft>
              <a:buFont typeface="Arial" panose="020B0604020202020204" pitchFamily="34" charset="0"/>
              <a:buChar char="•"/>
            </a:pPr>
            <a:r>
              <a:rPr lang="en-US" sz="2200" dirty="0"/>
              <a:t>Other ways?</a:t>
            </a:r>
            <a:endParaRPr lang="en-US" sz="2200" b="0" i="0" u="none" strike="noStrike" dirty="0">
              <a:effectLst/>
            </a:endParaRPr>
          </a:p>
          <a:p>
            <a:pPr rtl="0" fontAlgn="base">
              <a:spcBef>
                <a:spcPts val="0"/>
              </a:spcBef>
              <a:spcAft>
                <a:spcPts val="1200"/>
              </a:spcAft>
              <a:buFont typeface="Arial" panose="020B0604020202020204" pitchFamily="34" charset="0"/>
              <a:buChar char="•"/>
            </a:pPr>
            <a:endParaRPr lang="en-US" sz="2200" dirty="0"/>
          </a:p>
          <a:p>
            <a:pPr marL="0" indent="0" rtl="0" fontAlgn="base">
              <a:spcBef>
                <a:spcPts val="0"/>
              </a:spcBef>
              <a:spcAft>
                <a:spcPts val="1200"/>
              </a:spcAft>
              <a:buNone/>
            </a:pPr>
            <a:endParaRPr lang="en-US" sz="2200" b="0" i="0" u="none" strike="noStrike" dirty="0">
              <a:effectLst/>
            </a:endParaRPr>
          </a:p>
          <a:p>
            <a:pPr marL="0" indent="0" rtl="0">
              <a:spcBef>
                <a:spcPts val="0"/>
              </a:spcBef>
              <a:spcAft>
                <a:spcPts val="1200"/>
              </a:spcAft>
              <a:buNone/>
            </a:pPr>
            <a:r>
              <a:rPr lang="en-US" sz="2200" b="0" i="0" u="none" strike="noStrike" dirty="0">
                <a:effectLst/>
              </a:rPr>
              <a:t>Video: </a:t>
            </a:r>
            <a:r>
              <a:rPr lang="en-US" sz="2200" b="0" i="0" u="sng" strike="noStrike" dirty="0">
                <a:effectLst/>
                <a:hlinkClick r:id="rId2"/>
              </a:rPr>
              <a:t>Finding Confidence in Conflict</a:t>
            </a:r>
            <a:endParaRPr lang="en-US" sz="2200" b="0" dirty="0">
              <a:effectLst/>
            </a:endParaRPr>
          </a:p>
          <a:p>
            <a:pPr marL="0" indent="0" rtl="0">
              <a:spcBef>
                <a:spcPts val="0"/>
              </a:spcBef>
              <a:spcAft>
                <a:spcPts val="0"/>
              </a:spcAft>
              <a:buNone/>
            </a:pPr>
            <a:r>
              <a:rPr lang="en-US" sz="2200" b="0" i="0" u="none" strike="noStrike" dirty="0">
                <a:effectLst/>
              </a:rPr>
              <a:t>Kwame Christian - </a:t>
            </a:r>
            <a:r>
              <a:rPr lang="en-US" sz="2200" b="0" i="0" u="none" strike="noStrike" dirty="0" err="1">
                <a:effectLst/>
              </a:rPr>
              <a:t>TEDxDayton</a:t>
            </a:r>
            <a:r>
              <a:rPr lang="en-US" sz="2200" b="0" i="0" u="none" strike="noStrike" dirty="0">
                <a:effectLst/>
              </a:rPr>
              <a:t> (11:30 mins)</a:t>
            </a:r>
            <a:endParaRPr lang="en-US" sz="2200" b="0" dirty="0">
              <a:effectLst/>
            </a:endParaRPr>
          </a:p>
          <a:p>
            <a:pPr marL="0" indent="0">
              <a:buNone/>
            </a:pPr>
            <a:endParaRPr lang="en-US" sz="2200" dirty="0"/>
          </a:p>
        </p:txBody>
      </p:sp>
      <p:pic>
        <p:nvPicPr>
          <p:cNvPr id="8194" name="Picture 2" descr="Kwame Christian speaking during a TED talk">
            <a:extLst>
              <a:ext uri="{FF2B5EF4-FFF2-40B4-BE49-F238E27FC236}">
                <a16:creationId xmlns:a16="http://schemas.microsoft.com/office/drawing/2014/main" id="{6F19CEA1-FA98-2667-F013-832909479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368"/>
          <a:stretch/>
        </p:blipFill>
        <p:spPr bwMode="auto">
          <a:xfrm>
            <a:off x="7176536" y="2145162"/>
            <a:ext cx="3906624" cy="3466506"/>
          </a:xfrm>
          <a:prstGeom prst="rect">
            <a:avLst/>
          </a:prstGeom>
          <a:solidFill>
            <a:srgbClr val="FFFFFF"/>
          </a:solidFill>
        </p:spPr>
      </p:pic>
      <p:sp>
        <p:nvSpPr>
          <p:cNvPr id="4" name="Slide Number Placeholder 3">
            <a:extLst>
              <a:ext uri="{FF2B5EF4-FFF2-40B4-BE49-F238E27FC236}">
                <a16:creationId xmlns:a16="http://schemas.microsoft.com/office/drawing/2014/main" id="{E1572B0C-38E9-F587-1742-AC54F78BD517}"/>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6DDD070-D08E-4B40-B4AC-DB5751E9D83C}" type="slidenum">
              <a:rPr lang="en-US" altLang="en-US" smtClean="0"/>
              <a:pPr>
                <a:spcAft>
                  <a:spcPts val="600"/>
                </a:spcAft>
                <a:defRPr/>
              </a:pPr>
              <a:t>19</a:t>
            </a:fld>
            <a:endParaRPr lang="en-US" altLang="en-US"/>
          </a:p>
        </p:txBody>
      </p:sp>
    </p:spTree>
    <p:extLst>
      <p:ext uri="{BB962C8B-B14F-4D97-AF65-F5344CB8AC3E}">
        <p14:creationId xmlns:p14="http://schemas.microsoft.com/office/powerpoint/2010/main" val="3588051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B524-8AF3-289E-A2D2-033C7E11A46A}"/>
              </a:ext>
            </a:extLst>
          </p:cNvPr>
          <p:cNvSpPr>
            <a:spLocks noGrp="1"/>
          </p:cNvSpPr>
          <p:nvPr>
            <p:ph type="title"/>
          </p:nvPr>
        </p:nvSpPr>
        <p:spPr/>
        <p:txBody>
          <a:bodyPr/>
          <a:lstStyle/>
          <a:p>
            <a:r>
              <a:rPr lang="en-US" dirty="0"/>
              <a:t>Facilitators</a:t>
            </a:r>
          </a:p>
        </p:txBody>
      </p:sp>
      <p:sp>
        <p:nvSpPr>
          <p:cNvPr id="3" name="Content Placeholder 2">
            <a:extLst>
              <a:ext uri="{FF2B5EF4-FFF2-40B4-BE49-F238E27FC236}">
                <a16:creationId xmlns:a16="http://schemas.microsoft.com/office/drawing/2014/main" id="{ABA2BCE9-920A-11B3-1BF4-967F734E1CA1}"/>
              </a:ext>
            </a:extLst>
          </p:cNvPr>
          <p:cNvSpPr>
            <a:spLocks noGrp="1"/>
          </p:cNvSpPr>
          <p:nvPr>
            <p:ph idx="1"/>
          </p:nvPr>
        </p:nvSpPr>
        <p:spPr/>
        <p:txBody>
          <a:bodyPr/>
          <a:lstStyle/>
          <a:p>
            <a:r>
              <a:rPr lang="en-US" dirty="0"/>
              <a:t>Robert J. Chambers - San Diego City College</a:t>
            </a:r>
          </a:p>
          <a:p>
            <a:r>
              <a:rPr lang="en-US" dirty="0"/>
              <a:t>Christopher J. Howerton, ASCCC At-Large Representative</a:t>
            </a:r>
          </a:p>
          <a:p>
            <a:r>
              <a:rPr lang="en-US" dirty="0"/>
              <a:t>María-José Zeledón-Pérez, ASCCC Area D Representative</a:t>
            </a:r>
          </a:p>
          <a:p>
            <a:endParaRPr lang="en-US" dirty="0"/>
          </a:p>
        </p:txBody>
      </p:sp>
      <p:sp>
        <p:nvSpPr>
          <p:cNvPr id="4" name="Slide Number Placeholder 3">
            <a:extLst>
              <a:ext uri="{FF2B5EF4-FFF2-40B4-BE49-F238E27FC236}">
                <a16:creationId xmlns:a16="http://schemas.microsoft.com/office/drawing/2014/main" id="{25E626AD-5C59-1705-49F3-AC93FE51E78C}"/>
              </a:ext>
            </a:extLst>
          </p:cNvPr>
          <p:cNvSpPr>
            <a:spLocks noGrp="1"/>
          </p:cNvSpPr>
          <p:nvPr>
            <p:ph type="sldNum" sz="quarter" idx="10"/>
          </p:nvPr>
        </p:nvSpPr>
        <p:spPr/>
        <p:txBody>
          <a:bodyPr/>
          <a:lstStyle/>
          <a:p>
            <a:pPr>
              <a:defRPr/>
            </a:pPr>
            <a:fld id="{8856F6ED-E3DC-8A4A-AABE-AFCED42314C4}" type="slidenum">
              <a:rPr lang="en-US" altLang="en-US" smtClean="0"/>
              <a:pPr>
                <a:defRPr/>
              </a:pPr>
              <a:t>2</a:t>
            </a:fld>
            <a:endParaRPr lang="en-US" altLang="en-US"/>
          </a:p>
        </p:txBody>
      </p:sp>
    </p:spTree>
    <p:extLst>
      <p:ext uri="{BB962C8B-B14F-4D97-AF65-F5344CB8AC3E}">
        <p14:creationId xmlns:p14="http://schemas.microsoft.com/office/powerpoint/2010/main" val="710322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7C86-296E-6103-6951-3E84FAE64C80}"/>
              </a:ext>
            </a:extLst>
          </p:cNvPr>
          <p:cNvSpPr>
            <a:spLocks noGrp="1"/>
          </p:cNvSpPr>
          <p:nvPr>
            <p:ph type="title"/>
          </p:nvPr>
        </p:nvSpPr>
        <p:spPr>
          <a:xfrm>
            <a:off x="1277650" y="365126"/>
            <a:ext cx="10046043" cy="652514"/>
          </a:xfrm>
        </p:spPr>
        <p:txBody>
          <a:bodyPr/>
          <a:lstStyle/>
          <a:p>
            <a:r>
              <a:rPr lang="en-US" dirty="0"/>
              <a:t>Respond Constructively to Criticism</a:t>
            </a:r>
          </a:p>
        </p:txBody>
      </p:sp>
      <p:sp>
        <p:nvSpPr>
          <p:cNvPr id="3" name="Content Placeholder 2">
            <a:extLst>
              <a:ext uri="{FF2B5EF4-FFF2-40B4-BE49-F238E27FC236}">
                <a16:creationId xmlns:a16="http://schemas.microsoft.com/office/drawing/2014/main" id="{534917FC-854C-88B4-CE86-BCC16FD90A08}"/>
              </a:ext>
            </a:extLst>
          </p:cNvPr>
          <p:cNvSpPr>
            <a:spLocks noGrp="1"/>
          </p:cNvSpPr>
          <p:nvPr>
            <p:ph sz="half" idx="1"/>
          </p:nvPr>
        </p:nvSpPr>
        <p:spPr>
          <a:xfrm>
            <a:off x="1277650" y="1312606"/>
            <a:ext cx="6155537" cy="4905314"/>
          </a:xfrm>
        </p:spPr>
        <p:txBody>
          <a:bodyPr/>
          <a:lstStyle/>
          <a:p>
            <a:pPr rtl="0" fontAlgn="base">
              <a:spcBef>
                <a:spcPts val="60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Not everyone will communicate criticism in descriptive ways</a:t>
            </a:r>
          </a:p>
          <a:p>
            <a:pPr marL="0" indent="0" rtl="0" fontAlgn="base">
              <a:spcBef>
                <a:spcPts val="600"/>
              </a:spcBef>
              <a:spcAft>
                <a:spcPts val="0"/>
              </a:spcAft>
              <a:buNone/>
            </a:pP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May seem like evaluation = might make us feel defensive</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Sometimes we must look past the way it’s said to see the message…ask for clarification</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We need to evaluate if it is valid (dual perspective)</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If it is valid, we need to consider whether or not we wish to change</a:t>
            </a:r>
          </a:p>
          <a:p>
            <a:pPr rtl="0" fontAlgn="base">
              <a:spcBef>
                <a:spcPts val="60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Thank the person who offered the criticism – it gives us insight into us</a:t>
            </a:r>
          </a:p>
          <a:p>
            <a:pPr marL="0" indent="0">
              <a:buNone/>
            </a:pPr>
            <a:endParaRPr lang="en-US" dirty="0"/>
          </a:p>
        </p:txBody>
      </p:sp>
      <p:sp>
        <p:nvSpPr>
          <p:cNvPr id="4" name="Slide Number Placeholder 3">
            <a:extLst>
              <a:ext uri="{FF2B5EF4-FFF2-40B4-BE49-F238E27FC236}">
                <a16:creationId xmlns:a16="http://schemas.microsoft.com/office/drawing/2014/main" id="{7F8225CB-6E5B-021D-700D-24B4E37EF561}"/>
              </a:ext>
            </a:extLst>
          </p:cNvPr>
          <p:cNvSpPr>
            <a:spLocks noGrp="1"/>
          </p:cNvSpPr>
          <p:nvPr>
            <p:ph type="sldNum" sz="quarter" idx="10"/>
          </p:nvPr>
        </p:nvSpPr>
        <p:spPr/>
        <p:txBody>
          <a:bodyPr/>
          <a:lstStyle/>
          <a:p>
            <a:pPr>
              <a:defRPr/>
            </a:pPr>
            <a:fld id="{06DDD070-D08E-4B40-B4AC-DB5751E9D83C}" type="slidenum">
              <a:rPr lang="en-US" altLang="en-US" smtClean="0"/>
              <a:pPr>
                <a:defRPr/>
              </a:pPr>
              <a:t>20</a:t>
            </a:fld>
            <a:endParaRPr lang="en-US" altLang="en-US"/>
          </a:p>
        </p:txBody>
      </p:sp>
      <p:pic>
        <p:nvPicPr>
          <p:cNvPr id="6" name="Picture 5">
            <a:extLst>
              <a:ext uri="{FF2B5EF4-FFF2-40B4-BE49-F238E27FC236}">
                <a16:creationId xmlns:a16="http://schemas.microsoft.com/office/drawing/2014/main" id="{B02A7787-01BC-27CA-5571-E5EEAAE57704}"/>
              </a:ext>
              <a:ext uri="{C183D7F6-B498-43B3-948B-1728B52AA6E4}">
                <adec:decorative xmlns:adec="http://schemas.microsoft.com/office/drawing/2017/decorative" val="1"/>
              </a:ext>
            </a:extLst>
          </p:cNvPr>
          <p:cNvPicPr>
            <a:picLocks noChangeAspect="1"/>
          </p:cNvPicPr>
          <p:nvPr/>
        </p:nvPicPr>
        <p:blipFill rotWithShape="1">
          <a:blip r:embed="rId2"/>
          <a:srcRect l="10256" r="14136"/>
          <a:stretch/>
        </p:blipFill>
        <p:spPr>
          <a:xfrm>
            <a:off x="7693572" y="2260215"/>
            <a:ext cx="3835633" cy="2853559"/>
          </a:xfrm>
          <a:prstGeom prst="rect">
            <a:avLst/>
          </a:prstGeom>
        </p:spPr>
      </p:pic>
    </p:spTree>
    <p:extLst>
      <p:ext uri="{BB962C8B-B14F-4D97-AF65-F5344CB8AC3E}">
        <p14:creationId xmlns:p14="http://schemas.microsoft.com/office/powerpoint/2010/main" val="354461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886C-15E5-34E1-B044-5A6BA26EC63F}"/>
              </a:ext>
            </a:extLst>
          </p:cNvPr>
          <p:cNvSpPr>
            <a:spLocks noGrp="1"/>
          </p:cNvSpPr>
          <p:nvPr>
            <p:ph type="title"/>
          </p:nvPr>
        </p:nvSpPr>
        <p:spPr/>
        <p:txBody>
          <a:bodyPr>
            <a:normAutofit/>
          </a:bodyPr>
          <a:lstStyle/>
          <a:p>
            <a:pPr algn="ctr"/>
            <a:r>
              <a:rPr lang="en-US" sz="5400" b="1" dirty="0"/>
              <a:t>Conflict</a:t>
            </a:r>
          </a:p>
        </p:txBody>
      </p:sp>
      <p:pic>
        <p:nvPicPr>
          <p:cNvPr id="5" name="Content Placeholder 4">
            <a:extLst>
              <a:ext uri="{FF2B5EF4-FFF2-40B4-BE49-F238E27FC236}">
                <a16:creationId xmlns:a16="http://schemas.microsoft.com/office/drawing/2014/main" id="{7C9DE0C0-E42A-EF44-EF09-D7CBDC247EBA}"/>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830263" y="2671379"/>
            <a:ext cx="10523537" cy="3552004"/>
          </a:xfrm>
          <a:prstGeom prst="rect">
            <a:avLst/>
          </a:prstGeom>
        </p:spPr>
      </p:pic>
      <p:sp>
        <p:nvSpPr>
          <p:cNvPr id="4" name="Slide Number Placeholder 3">
            <a:extLst>
              <a:ext uri="{FF2B5EF4-FFF2-40B4-BE49-F238E27FC236}">
                <a16:creationId xmlns:a16="http://schemas.microsoft.com/office/drawing/2014/main" id="{83B01FE7-34FB-01BF-0687-2074FEC213B8}"/>
              </a:ext>
            </a:extLst>
          </p:cNvPr>
          <p:cNvSpPr>
            <a:spLocks noGrp="1"/>
          </p:cNvSpPr>
          <p:nvPr>
            <p:ph type="sldNum" sz="quarter" idx="10"/>
          </p:nvPr>
        </p:nvSpPr>
        <p:spPr/>
        <p:txBody>
          <a:bodyPr/>
          <a:lstStyle/>
          <a:p>
            <a:pPr>
              <a:defRPr/>
            </a:pPr>
            <a:fld id="{8856F6ED-E3DC-8A4A-AABE-AFCED42314C4}" type="slidenum">
              <a:rPr lang="en-US" altLang="en-US" smtClean="0"/>
              <a:pPr>
                <a:defRPr/>
              </a:pPr>
              <a:t>21</a:t>
            </a:fld>
            <a:endParaRPr lang="en-US" altLang="en-US"/>
          </a:p>
        </p:txBody>
      </p:sp>
    </p:spTree>
    <p:extLst>
      <p:ext uri="{BB962C8B-B14F-4D97-AF65-F5344CB8AC3E}">
        <p14:creationId xmlns:p14="http://schemas.microsoft.com/office/powerpoint/2010/main" val="3976215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F63E5-3558-892D-1F4C-0278E341BE90}"/>
              </a:ext>
            </a:extLst>
          </p:cNvPr>
          <p:cNvSpPr>
            <a:spLocks noGrp="1"/>
          </p:cNvSpPr>
          <p:nvPr>
            <p:ph type="title"/>
          </p:nvPr>
        </p:nvSpPr>
        <p:spPr>
          <a:xfrm>
            <a:off x="1277650" y="365126"/>
            <a:ext cx="10046043" cy="799998"/>
          </a:xfrm>
        </p:spPr>
        <p:txBody>
          <a:bodyPr/>
          <a:lstStyle/>
          <a:p>
            <a:r>
              <a:rPr lang="en-US" dirty="0"/>
              <a:t>Conflict Defined</a:t>
            </a:r>
          </a:p>
        </p:txBody>
      </p:sp>
      <p:sp>
        <p:nvSpPr>
          <p:cNvPr id="3" name="Content Placeholder 2">
            <a:extLst>
              <a:ext uri="{FF2B5EF4-FFF2-40B4-BE49-F238E27FC236}">
                <a16:creationId xmlns:a16="http://schemas.microsoft.com/office/drawing/2014/main" id="{7EFB2922-A368-35F7-8B03-82BFFD21D985}"/>
              </a:ext>
            </a:extLst>
          </p:cNvPr>
          <p:cNvSpPr>
            <a:spLocks noGrp="1"/>
          </p:cNvSpPr>
          <p:nvPr>
            <p:ph sz="half" idx="1"/>
          </p:nvPr>
        </p:nvSpPr>
        <p:spPr>
          <a:xfrm>
            <a:off x="1277650" y="1415845"/>
            <a:ext cx="10076150" cy="4802075"/>
          </a:xfrm>
        </p:spPr>
        <p:txBody>
          <a:bodyPr/>
          <a:lstStyle/>
          <a:p>
            <a:pPr marL="0" indent="0" rtl="0">
              <a:spcBef>
                <a:spcPts val="0"/>
              </a:spcBef>
              <a:spcAft>
                <a:spcPts val="1200"/>
              </a:spcAft>
              <a:buNone/>
            </a:pPr>
            <a:r>
              <a:rPr lang="en-US" b="0" i="0" u="none" strike="noStrike" dirty="0">
                <a:solidFill>
                  <a:srgbClr val="000000"/>
                </a:solidFill>
                <a:effectLst/>
                <a:latin typeface="Arial" panose="020B0604020202020204" pitchFamily="34" charset="0"/>
              </a:rPr>
              <a:t>One useful definition of conflict (Wilmot &amp; </a:t>
            </a:r>
            <a:r>
              <a:rPr lang="en-US" b="0" i="0" u="none" strike="noStrike" dirty="0" err="1">
                <a:solidFill>
                  <a:srgbClr val="000000"/>
                </a:solidFill>
                <a:effectLst/>
                <a:latin typeface="Arial" panose="020B0604020202020204" pitchFamily="34" charset="0"/>
              </a:rPr>
              <a:t>Hocker</a:t>
            </a:r>
            <a:r>
              <a:rPr lang="en-US" b="0" i="0" u="none" strike="noStrike" dirty="0">
                <a:solidFill>
                  <a:srgbClr val="000000"/>
                </a:solidFill>
                <a:effectLst/>
                <a:latin typeface="Arial" panose="020B0604020202020204" pitchFamily="34" charset="0"/>
              </a:rPr>
              <a:t> (1978) is: Conflict is an </a:t>
            </a:r>
            <a:r>
              <a:rPr lang="en-US" b="1" i="0" u="none" strike="noStrike" dirty="0">
                <a:solidFill>
                  <a:srgbClr val="000000"/>
                </a:solidFill>
                <a:effectLst/>
                <a:latin typeface="Arial" panose="020B0604020202020204" pitchFamily="34" charset="0"/>
              </a:rPr>
              <a:t>expressed struggle</a:t>
            </a:r>
            <a:r>
              <a:rPr lang="en-US" b="0" i="0" u="none" strike="noStrike" dirty="0">
                <a:solidFill>
                  <a:srgbClr val="000000"/>
                </a:solidFill>
                <a:effectLst/>
                <a:latin typeface="Arial" panose="020B0604020202020204" pitchFamily="34" charset="0"/>
              </a:rPr>
              <a:t> between at least two </a:t>
            </a:r>
            <a:r>
              <a:rPr lang="en-US" b="1" i="0" u="none" strike="noStrike" dirty="0">
                <a:solidFill>
                  <a:srgbClr val="000000"/>
                </a:solidFill>
                <a:effectLst/>
                <a:latin typeface="Arial" panose="020B0604020202020204" pitchFamily="34" charset="0"/>
              </a:rPr>
              <a:t>interdependent parties</a:t>
            </a:r>
            <a:r>
              <a:rPr lang="en-US" b="0" i="0" u="none" strike="noStrike" dirty="0">
                <a:solidFill>
                  <a:srgbClr val="000000"/>
                </a:solidFill>
                <a:effectLst/>
                <a:latin typeface="Arial" panose="020B0604020202020204" pitchFamily="34" charset="0"/>
              </a:rPr>
              <a:t> who </a:t>
            </a:r>
            <a:r>
              <a:rPr lang="en-US" b="1" i="0" u="none" strike="noStrike" dirty="0">
                <a:solidFill>
                  <a:srgbClr val="000000"/>
                </a:solidFill>
                <a:effectLst/>
                <a:latin typeface="Arial" panose="020B0604020202020204" pitchFamily="34" charset="0"/>
              </a:rPr>
              <a:t>perceive incompatible goals</a:t>
            </a:r>
            <a:r>
              <a:rPr lang="en-US" b="0" i="0" u="none" strike="noStrike" dirty="0">
                <a:solidFill>
                  <a:srgbClr val="000000"/>
                </a:solidFill>
                <a:effectLst/>
                <a:latin typeface="Arial" panose="020B0604020202020204" pitchFamily="34" charset="0"/>
              </a:rPr>
              <a:t>, scarce resources, and </a:t>
            </a:r>
            <a:r>
              <a:rPr lang="en-US" b="1" i="0" u="none" strike="noStrike" dirty="0">
                <a:solidFill>
                  <a:srgbClr val="000000"/>
                </a:solidFill>
                <a:effectLst/>
                <a:latin typeface="Arial" panose="020B0604020202020204" pitchFamily="34" charset="0"/>
              </a:rPr>
              <a:t>interference from others in achieving their goals</a:t>
            </a:r>
            <a:r>
              <a:rPr lang="en-US" b="0" i="0" u="none" strike="noStrike" dirty="0">
                <a:solidFill>
                  <a:srgbClr val="000000"/>
                </a:solidFill>
                <a:effectLst/>
                <a:latin typeface="Arial" panose="020B0604020202020204" pitchFamily="34" charset="0"/>
              </a:rPr>
              <a:t>.</a:t>
            </a:r>
            <a:endParaRPr lang="en-US" sz="3200" b="0" dirty="0">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What is “real” and what is just “perceived”?</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Could be expressed directly or indirectly.</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How does your past conflict experiences and perception about conflict  influence the way you engage in new conflict moments?</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“Conflict Resolution” vs “Conflict Management”</a:t>
            </a:r>
          </a:p>
          <a:p>
            <a:pPr marL="0" indent="0" rtl="0" fontAlgn="base">
              <a:spcBef>
                <a:spcPts val="0"/>
              </a:spcBef>
              <a:spcAft>
                <a:spcPts val="0"/>
              </a:spcAft>
              <a:buNone/>
            </a:pPr>
            <a:endParaRPr lang="en-US" sz="2000" b="0" i="0" u="none" strike="noStrike" dirty="0">
              <a:solidFill>
                <a:srgbClr val="000000"/>
              </a:solidFill>
              <a:effectLst/>
              <a:latin typeface="Arial" panose="020B0604020202020204" pitchFamily="34" charset="0"/>
            </a:endParaRPr>
          </a:p>
          <a:p>
            <a:pPr rtl="0" fontAlgn="base">
              <a:lnSpc>
                <a:spcPct val="100000"/>
              </a:lnSpc>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Destructive</a:t>
            </a:r>
            <a:r>
              <a:rPr lang="en-US" sz="2000" b="0" i="0" u="none" strike="noStrike" dirty="0">
                <a:solidFill>
                  <a:srgbClr val="000000"/>
                </a:solidFill>
                <a:effectLst/>
                <a:latin typeface="Arial" panose="020B0604020202020204" pitchFamily="34" charset="0"/>
              </a:rPr>
              <a:t> Conflict - dominance, escalation, retaliation, competition, and inflexibility</a:t>
            </a:r>
          </a:p>
          <a:p>
            <a:pPr rtl="0" fontAlgn="base">
              <a:lnSpc>
                <a:spcPct val="100000"/>
              </a:lnSpc>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Constructive</a:t>
            </a:r>
            <a:r>
              <a:rPr lang="en-US" sz="2000" b="0" i="0" u="none" strike="noStrike" dirty="0">
                <a:solidFill>
                  <a:srgbClr val="000000"/>
                </a:solidFill>
                <a:effectLst/>
                <a:latin typeface="Arial" panose="020B0604020202020204" pitchFamily="34" charset="0"/>
              </a:rPr>
              <a:t> Conflict - “we-orientation”, cooperation, and flexibility</a:t>
            </a:r>
            <a:endParaRPr lang="en-US" sz="2800" dirty="0"/>
          </a:p>
        </p:txBody>
      </p:sp>
      <p:sp>
        <p:nvSpPr>
          <p:cNvPr id="4" name="Slide Number Placeholder 3">
            <a:extLst>
              <a:ext uri="{FF2B5EF4-FFF2-40B4-BE49-F238E27FC236}">
                <a16:creationId xmlns:a16="http://schemas.microsoft.com/office/drawing/2014/main" id="{3C84FF75-3A47-11F9-9732-4EFBD1C1BD51}"/>
              </a:ext>
            </a:extLst>
          </p:cNvPr>
          <p:cNvSpPr>
            <a:spLocks noGrp="1"/>
          </p:cNvSpPr>
          <p:nvPr>
            <p:ph type="sldNum" sz="quarter" idx="10"/>
          </p:nvPr>
        </p:nvSpPr>
        <p:spPr/>
        <p:txBody>
          <a:bodyPr/>
          <a:lstStyle/>
          <a:p>
            <a:pPr>
              <a:defRPr/>
            </a:pPr>
            <a:fld id="{06DDD070-D08E-4B40-B4AC-DB5751E9D83C}" type="slidenum">
              <a:rPr lang="en-US" altLang="en-US" smtClean="0"/>
              <a:pPr>
                <a:defRPr/>
              </a:pPr>
              <a:t>22</a:t>
            </a:fld>
            <a:endParaRPr lang="en-US" altLang="en-US"/>
          </a:p>
        </p:txBody>
      </p:sp>
    </p:spTree>
    <p:extLst>
      <p:ext uri="{BB962C8B-B14F-4D97-AF65-F5344CB8AC3E}">
        <p14:creationId xmlns:p14="http://schemas.microsoft.com/office/powerpoint/2010/main" val="1379366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31768-0282-A7C5-22E2-EFAD857CE1D0}"/>
              </a:ext>
            </a:extLst>
          </p:cNvPr>
          <p:cNvSpPr>
            <a:spLocks noGrp="1"/>
          </p:cNvSpPr>
          <p:nvPr>
            <p:ph type="title"/>
          </p:nvPr>
        </p:nvSpPr>
        <p:spPr>
          <a:xfrm>
            <a:off x="1277650" y="365126"/>
            <a:ext cx="10046043" cy="667262"/>
          </a:xfrm>
        </p:spPr>
        <p:txBody>
          <a:bodyPr/>
          <a:lstStyle/>
          <a:p>
            <a:r>
              <a:rPr lang="en-US" dirty="0"/>
              <a:t>Conflict Styles</a:t>
            </a:r>
          </a:p>
        </p:txBody>
      </p:sp>
      <p:sp>
        <p:nvSpPr>
          <p:cNvPr id="3" name="Content Placeholder 2">
            <a:extLst>
              <a:ext uri="{FF2B5EF4-FFF2-40B4-BE49-F238E27FC236}">
                <a16:creationId xmlns:a16="http://schemas.microsoft.com/office/drawing/2014/main" id="{B100EAD0-EFBB-F113-2123-BFF294E7A4D4}"/>
              </a:ext>
            </a:extLst>
          </p:cNvPr>
          <p:cNvSpPr>
            <a:spLocks noGrp="1"/>
          </p:cNvSpPr>
          <p:nvPr>
            <p:ph sz="half" idx="1"/>
          </p:nvPr>
        </p:nvSpPr>
        <p:spPr>
          <a:xfrm>
            <a:off x="1277650" y="1165123"/>
            <a:ext cx="4818350" cy="5052797"/>
          </a:xfrm>
        </p:spPr>
        <p:txBody>
          <a:bodyPr/>
          <a:lstStyle/>
          <a:p>
            <a:pPr marL="0" indent="0" rtl="0">
              <a:spcBef>
                <a:spcPts val="0"/>
              </a:spcBef>
              <a:spcAft>
                <a:spcPts val="1200"/>
              </a:spcAft>
              <a:buNone/>
            </a:pPr>
            <a:r>
              <a:rPr lang="en-US" sz="2000" b="0" i="0" u="sng" strike="noStrike" dirty="0">
                <a:solidFill>
                  <a:srgbClr val="0097A7"/>
                </a:solidFill>
                <a:effectLst/>
                <a:latin typeface="Arial" panose="020B0604020202020204" pitchFamily="34" charset="0"/>
                <a:hlinkClick r:id="rId3"/>
              </a:rPr>
              <a:t>(Thomas Kilmann Model)</a:t>
            </a:r>
            <a:endParaRPr lang="en-US" sz="2000" b="0" dirty="0">
              <a:effectLst/>
            </a:endParaRPr>
          </a:p>
          <a:p>
            <a:pPr marL="0" indent="0" rtl="0">
              <a:spcBef>
                <a:spcPts val="700"/>
              </a:spcBef>
              <a:spcAft>
                <a:spcPts val="0"/>
              </a:spcAft>
              <a:buNone/>
            </a:pPr>
            <a:r>
              <a:rPr lang="en-US" sz="2000" b="1" i="0" u="none" strike="noStrike" dirty="0">
                <a:solidFill>
                  <a:srgbClr val="292934"/>
                </a:solidFill>
                <a:effectLst/>
                <a:latin typeface="Arial" panose="020B0604020202020204" pitchFamily="34" charset="0"/>
              </a:rPr>
              <a:t>Collaborating (Problem Solving)</a:t>
            </a:r>
            <a:endParaRPr lang="en-US" sz="2000" b="0" dirty="0">
              <a:effectLst/>
            </a:endParaRPr>
          </a:p>
          <a:p>
            <a:pPr marL="0" indent="0" rtl="0">
              <a:spcBef>
                <a:spcPts val="600"/>
              </a:spcBef>
              <a:spcAft>
                <a:spcPts val="0"/>
              </a:spcAft>
              <a:buNone/>
            </a:pPr>
            <a:r>
              <a:rPr lang="en-US" sz="1800" b="0" i="0" u="none" strike="noStrike" dirty="0">
                <a:solidFill>
                  <a:srgbClr val="292934"/>
                </a:solidFill>
                <a:effectLst/>
                <a:latin typeface="Arial" panose="020B0604020202020204" pitchFamily="34" charset="0"/>
              </a:rPr>
              <a:t>High task, High social  “win/win”</a:t>
            </a:r>
            <a:endParaRPr lang="en-US" sz="1800" b="0" dirty="0">
              <a:effectLst/>
            </a:endParaRPr>
          </a:p>
          <a:p>
            <a:pPr marL="0" indent="0" rtl="0">
              <a:spcBef>
                <a:spcPts val="700"/>
              </a:spcBef>
              <a:spcAft>
                <a:spcPts val="0"/>
              </a:spcAft>
              <a:buNone/>
            </a:pPr>
            <a:r>
              <a:rPr lang="en-US" sz="2000" b="1" i="0" u="none" strike="noStrike" dirty="0">
                <a:solidFill>
                  <a:srgbClr val="292934"/>
                </a:solidFill>
                <a:effectLst/>
                <a:latin typeface="Arial" panose="020B0604020202020204" pitchFamily="34" charset="0"/>
              </a:rPr>
              <a:t>Accommodating (Yielding)</a:t>
            </a:r>
            <a:endParaRPr lang="en-US" sz="2000" b="0" dirty="0">
              <a:effectLst/>
            </a:endParaRPr>
          </a:p>
          <a:p>
            <a:pPr marL="0" indent="0" rtl="0">
              <a:spcBef>
                <a:spcPts val="600"/>
              </a:spcBef>
              <a:spcAft>
                <a:spcPts val="0"/>
              </a:spcAft>
              <a:buNone/>
            </a:pPr>
            <a:r>
              <a:rPr lang="en-US" sz="1800" b="0" i="0" u="none" strike="noStrike" dirty="0">
                <a:solidFill>
                  <a:srgbClr val="292934"/>
                </a:solidFill>
                <a:effectLst/>
                <a:latin typeface="Arial" panose="020B0604020202020204" pitchFamily="34" charset="0"/>
              </a:rPr>
              <a:t>Low task, High social</a:t>
            </a:r>
            <a:endParaRPr lang="en-US" sz="1800" b="0" dirty="0">
              <a:effectLst/>
            </a:endParaRPr>
          </a:p>
          <a:p>
            <a:pPr marL="0" indent="0" rtl="0">
              <a:spcBef>
                <a:spcPts val="700"/>
              </a:spcBef>
              <a:spcAft>
                <a:spcPts val="0"/>
              </a:spcAft>
              <a:buNone/>
            </a:pPr>
            <a:r>
              <a:rPr lang="en-US" sz="2000" b="1" i="0" u="none" strike="noStrike" dirty="0">
                <a:solidFill>
                  <a:srgbClr val="292934"/>
                </a:solidFill>
                <a:effectLst/>
                <a:latin typeface="Arial" panose="020B0604020202020204" pitchFamily="34" charset="0"/>
              </a:rPr>
              <a:t>Compromising</a:t>
            </a:r>
            <a:endParaRPr lang="en-US" sz="2000" b="0" dirty="0">
              <a:effectLst/>
            </a:endParaRPr>
          </a:p>
          <a:p>
            <a:pPr marL="0" indent="0" rtl="0">
              <a:spcBef>
                <a:spcPts val="600"/>
              </a:spcBef>
              <a:spcAft>
                <a:spcPts val="0"/>
              </a:spcAft>
              <a:buNone/>
            </a:pPr>
            <a:r>
              <a:rPr lang="en-US" sz="1800" b="0" i="0" u="none" strike="noStrike" dirty="0">
                <a:solidFill>
                  <a:srgbClr val="292934"/>
                </a:solidFill>
                <a:effectLst/>
                <a:latin typeface="Arial" panose="020B0604020202020204" pitchFamily="34" charset="0"/>
              </a:rPr>
              <a:t>Moderate task, Moderate social “Lose/Lose”</a:t>
            </a:r>
            <a:endParaRPr lang="en-US" sz="1800" b="0" dirty="0">
              <a:effectLst/>
            </a:endParaRPr>
          </a:p>
          <a:p>
            <a:pPr marL="0" indent="0" rtl="0">
              <a:spcBef>
                <a:spcPts val="700"/>
              </a:spcBef>
              <a:spcAft>
                <a:spcPts val="0"/>
              </a:spcAft>
              <a:buNone/>
            </a:pPr>
            <a:r>
              <a:rPr lang="en-US" sz="2000" b="1" i="0" u="none" strike="noStrike" dirty="0">
                <a:solidFill>
                  <a:srgbClr val="292934"/>
                </a:solidFill>
                <a:effectLst/>
                <a:latin typeface="Arial" panose="020B0604020202020204" pitchFamily="34" charset="0"/>
              </a:rPr>
              <a:t>Avoiding (Withdrawing)</a:t>
            </a:r>
            <a:endParaRPr lang="en-US" sz="2000" b="0" dirty="0">
              <a:effectLst/>
            </a:endParaRPr>
          </a:p>
          <a:p>
            <a:pPr marL="0" indent="0" rtl="0">
              <a:spcBef>
                <a:spcPts val="600"/>
              </a:spcBef>
              <a:spcAft>
                <a:spcPts val="0"/>
              </a:spcAft>
              <a:buNone/>
            </a:pPr>
            <a:r>
              <a:rPr lang="en-US" sz="1800" b="0" i="0" u="none" strike="noStrike" dirty="0">
                <a:solidFill>
                  <a:srgbClr val="292934"/>
                </a:solidFill>
                <a:effectLst/>
                <a:latin typeface="Arial" panose="020B0604020202020204" pitchFamily="34" charset="0"/>
              </a:rPr>
              <a:t>Low task, Low social</a:t>
            </a:r>
            <a:endParaRPr lang="en-US" sz="1800" b="0" dirty="0">
              <a:effectLst/>
            </a:endParaRPr>
          </a:p>
          <a:p>
            <a:pPr marL="0" indent="0" rtl="0">
              <a:spcBef>
                <a:spcPts val="700"/>
              </a:spcBef>
              <a:spcAft>
                <a:spcPts val="0"/>
              </a:spcAft>
              <a:buNone/>
            </a:pPr>
            <a:r>
              <a:rPr lang="en-US" sz="2000" b="1" i="0" u="none" strike="noStrike" dirty="0">
                <a:solidFill>
                  <a:srgbClr val="292934"/>
                </a:solidFill>
                <a:effectLst/>
                <a:latin typeface="Arial" panose="020B0604020202020204" pitchFamily="34" charset="0"/>
              </a:rPr>
              <a:t>Competing (Power/Forcing)</a:t>
            </a:r>
            <a:endParaRPr lang="en-US" sz="2000" b="0" dirty="0">
              <a:effectLst/>
            </a:endParaRPr>
          </a:p>
          <a:p>
            <a:pPr marL="0" indent="0" rtl="0">
              <a:spcBef>
                <a:spcPts val="600"/>
              </a:spcBef>
              <a:spcAft>
                <a:spcPts val="0"/>
              </a:spcAft>
              <a:buNone/>
            </a:pPr>
            <a:r>
              <a:rPr lang="en-US" sz="1800" b="0" i="0" u="none" strike="noStrike" dirty="0">
                <a:solidFill>
                  <a:srgbClr val="292934"/>
                </a:solidFill>
                <a:effectLst/>
                <a:latin typeface="Arial" panose="020B0604020202020204" pitchFamily="34" charset="0"/>
              </a:rPr>
              <a:t>High task, Low social “Win/Lose”</a:t>
            </a:r>
            <a:endParaRPr lang="en-US" sz="1800" b="0" dirty="0">
              <a:effectLst/>
            </a:endParaRPr>
          </a:p>
          <a:p>
            <a:pPr marL="0" indent="0" rtl="0">
              <a:spcBef>
                <a:spcPts val="0"/>
              </a:spcBef>
              <a:spcAft>
                <a:spcPts val="1200"/>
              </a:spcAft>
              <a:buNone/>
            </a:pPr>
            <a:br>
              <a:rPr lang="en-US" sz="2000" b="0" dirty="0">
                <a:effectLst/>
              </a:rPr>
            </a:br>
            <a:r>
              <a:rPr lang="en-US" sz="2000" b="0" i="0" u="sng" strike="noStrike" dirty="0">
                <a:solidFill>
                  <a:srgbClr val="0097A7"/>
                </a:solidFill>
                <a:effectLst/>
                <a:latin typeface="Arial" panose="020B0604020202020204" pitchFamily="34" charset="0"/>
                <a:hlinkClick r:id="rId4"/>
              </a:rPr>
              <a:t>Personal Conflict Style Self-Assessment</a:t>
            </a:r>
            <a:br>
              <a:rPr lang="en-US" dirty="0"/>
            </a:br>
            <a:endParaRPr lang="en-US" dirty="0"/>
          </a:p>
        </p:txBody>
      </p:sp>
      <p:sp>
        <p:nvSpPr>
          <p:cNvPr id="4" name="Slide Number Placeholder 3">
            <a:extLst>
              <a:ext uri="{FF2B5EF4-FFF2-40B4-BE49-F238E27FC236}">
                <a16:creationId xmlns:a16="http://schemas.microsoft.com/office/drawing/2014/main" id="{5D4F39F4-FE24-EED8-D9CA-31DAAA1C6D7C}"/>
              </a:ext>
            </a:extLst>
          </p:cNvPr>
          <p:cNvSpPr>
            <a:spLocks noGrp="1"/>
          </p:cNvSpPr>
          <p:nvPr>
            <p:ph type="sldNum" sz="quarter" idx="10"/>
          </p:nvPr>
        </p:nvSpPr>
        <p:spPr/>
        <p:txBody>
          <a:bodyPr/>
          <a:lstStyle/>
          <a:p>
            <a:pPr>
              <a:defRPr/>
            </a:pPr>
            <a:fld id="{06DDD070-D08E-4B40-B4AC-DB5751E9D83C}" type="slidenum">
              <a:rPr lang="en-US" altLang="en-US" smtClean="0"/>
              <a:pPr>
                <a:defRPr/>
              </a:pPr>
              <a:t>23</a:t>
            </a:fld>
            <a:endParaRPr lang="en-US" altLang="en-US"/>
          </a:p>
        </p:txBody>
      </p:sp>
      <p:pic>
        <p:nvPicPr>
          <p:cNvPr id="9218" name="Picture 2" descr="a chart of the 5 conflict styles">
            <a:extLst>
              <a:ext uri="{FF2B5EF4-FFF2-40B4-BE49-F238E27FC236}">
                <a16:creationId xmlns:a16="http://schemas.microsoft.com/office/drawing/2014/main" id="{F936D2A7-E6A6-0DFA-C6D7-617FFC36B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72258"/>
            <a:ext cx="5734050" cy="343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328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165C-A047-7AB2-AAE5-363B7B3881B3}"/>
              </a:ext>
            </a:extLst>
          </p:cNvPr>
          <p:cNvSpPr>
            <a:spLocks noGrp="1"/>
          </p:cNvSpPr>
          <p:nvPr>
            <p:ph type="title"/>
          </p:nvPr>
        </p:nvSpPr>
        <p:spPr>
          <a:xfrm>
            <a:off x="1277650" y="365125"/>
            <a:ext cx="10046043" cy="1566914"/>
          </a:xfrm>
        </p:spPr>
        <p:txBody>
          <a:bodyPr>
            <a:normAutofit fontScale="90000"/>
          </a:bodyPr>
          <a:lstStyle/>
          <a:p>
            <a:pPr rtl="0">
              <a:spcBef>
                <a:spcPts val="0"/>
              </a:spcBef>
              <a:spcAft>
                <a:spcPts val="0"/>
              </a:spcAft>
            </a:pPr>
            <a:r>
              <a:rPr lang="en-US" dirty="0"/>
              <a:t>Constructive and Unproductive Communication </a:t>
            </a:r>
            <a:br>
              <a:rPr lang="en-US" dirty="0"/>
            </a:br>
            <a:r>
              <a:rPr lang="en-US" dirty="0"/>
              <a:t>During Conflict</a:t>
            </a:r>
            <a:br>
              <a:rPr lang="en-US" dirty="0"/>
            </a:br>
            <a:endParaRPr lang="en-US" dirty="0"/>
          </a:p>
        </p:txBody>
      </p:sp>
      <p:sp>
        <p:nvSpPr>
          <p:cNvPr id="3" name="Content Placeholder 2">
            <a:extLst>
              <a:ext uri="{FF2B5EF4-FFF2-40B4-BE49-F238E27FC236}">
                <a16:creationId xmlns:a16="http://schemas.microsoft.com/office/drawing/2014/main" id="{0AE4E1EE-2319-A9FB-78C2-30625C6AAF83}"/>
              </a:ext>
            </a:extLst>
          </p:cNvPr>
          <p:cNvSpPr>
            <a:spLocks noGrp="1"/>
          </p:cNvSpPr>
          <p:nvPr>
            <p:ph sz="half" idx="2"/>
          </p:nvPr>
        </p:nvSpPr>
        <p:spPr/>
        <p:txBody>
          <a:bodyPr/>
          <a:lstStyle/>
          <a:p>
            <a:pPr marL="0" indent="0" algn="ctr" rtl="0">
              <a:spcBef>
                <a:spcPts val="600"/>
              </a:spcBef>
              <a:spcAft>
                <a:spcPts val="0"/>
              </a:spcAft>
              <a:buNone/>
            </a:pPr>
            <a:r>
              <a:rPr lang="en-US" sz="3200" b="1" i="0" u="none" strike="noStrike" dirty="0">
                <a:solidFill>
                  <a:srgbClr val="00B050"/>
                </a:solidFill>
                <a:effectLst/>
                <a:latin typeface="Arial" panose="020B0604020202020204" pitchFamily="34" charset="0"/>
              </a:rPr>
              <a:t>Constructive</a:t>
            </a:r>
            <a:endParaRPr lang="en-US" sz="3200" b="0" dirty="0">
              <a:effectLst/>
            </a:endParaRPr>
          </a:p>
          <a:p>
            <a:pPr rtl="0" fontAlgn="base">
              <a:spcBef>
                <a:spcPts val="6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Validation of each other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Sensitive listening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Dual perspective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Recognition of other’s concerns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Asking for clarification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Infrequent interruption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Focus on specific issues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Compromises and contracts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Useful metacommunication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Summarizing the concerns</a:t>
            </a:r>
          </a:p>
          <a:p>
            <a:pPr rtl="0" fontAlgn="base">
              <a:spcBef>
                <a:spcPts val="6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Positive affect</a:t>
            </a:r>
          </a:p>
          <a:p>
            <a:pPr marL="0" indent="0">
              <a:buNone/>
            </a:pPr>
            <a:endParaRPr lang="en-US" dirty="0"/>
          </a:p>
        </p:txBody>
      </p:sp>
      <p:sp>
        <p:nvSpPr>
          <p:cNvPr id="4" name="Content Placeholder 3">
            <a:extLst>
              <a:ext uri="{FF2B5EF4-FFF2-40B4-BE49-F238E27FC236}">
                <a16:creationId xmlns:a16="http://schemas.microsoft.com/office/drawing/2014/main" id="{8C0E8F7B-E783-8256-77E6-B6432CBD34F3}"/>
              </a:ext>
            </a:extLst>
          </p:cNvPr>
          <p:cNvSpPr>
            <a:spLocks noGrp="1"/>
          </p:cNvSpPr>
          <p:nvPr>
            <p:ph sz="quarter" idx="4"/>
          </p:nvPr>
        </p:nvSpPr>
        <p:spPr/>
        <p:txBody>
          <a:bodyPr/>
          <a:lstStyle/>
          <a:p>
            <a:pPr marL="0" indent="0" algn="ctr" rtl="0">
              <a:spcBef>
                <a:spcPts val="600"/>
              </a:spcBef>
              <a:spcAft>
                <a:spcPts val="0"/>
              </a:spcAft>
              <a:buNone/>
            </a:pPr>
            <a:r>
              <a:rPr lang="en-US" sz="3200" b="1" i="0" u="none" strike="noStrike" dirty="0">
                <a:solidFill>
                  <a:srgbClr val="FF0000"/>
                </a:solidFill>
                <a:effectLst/>
                <a:latin typeface="Arial" panose="020B0604020202020204" pitchFamily="34" charset="0"/>
              </a:rPr>
              <a:t>Unproductive</a:t>
            </a:r>
            <a:endParaRPr lang="en-US" sz="3200" b="0" dirty="0">
              <a:effectLst/>
            </a:endParaRPr>
          </a:p>
          <a:p>
            <a:pPr rtl="0" fontAlgn="base">
              <a:spcBef>
                <a:spcPts val="6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Disconfirmation of each other</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Poor listening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Preoccupation with self</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Cross-complaining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Hostile mind reading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Frequent interruptions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Kitchen-sinking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Counterproposals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Excessive metacommunication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Self-summarizing by both partners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Negative affect</a:t>
            </a:r>
          </a:p>
          <a:p>
            <a:pPr marL="0" indent="0">
              <a:buNone/>
            </a:pPr>
            <a:endParaRPr lang="en-US" dirty="0"/>
          </a:p>
        </p:txBody>
      </p:sp>
      <p:sp>
        <p:nvSpPr>
          <p:cNvPr id="5" name="Slide Number Placeholder 4">
            <a:extLst>
              <a:ext uri="{FF2B5EF4-FFF2-40B4-BE49-F238E27FC236}">
                <a16:creationId xmlns:a16="http://schemas.microsoft.com/office/drawing/2014/main" id="{F30E7EAC-FF26-9B6B-67F8-C121CC7E7816}"/>
              </a:ext>
            </a:extLst>
          </p:cNvPr>
          <p:cNvSpPr>
            <a:spLocks noGrp="1"/>
          </p:cNvSpPr>
          <p:nvPr>
            <p:ph type="sldNum" sz="quarter" idx="10"/>
          </p:nvPr>
        </p:nvSpPr>
        <p:spPr/>
        <p:txBody>
          <a:bodyPr/>
          <a:lstStyle/>
          <a:p>
            <a:pPr>
              <a:defRPr/>
            </a:pPr>
            <a:fld id="{CDE0A226-D696-6347-98C5-4ECD9707C98F}" type="slidenum">
              <a:rPr lang="en-US" altLang="en-US" smtClean="0"/>
              <a:pPr>
                <a:defRPr/>
              </a:pPr>
              <a:t>24</a:t>
            </a:fld>
            <a:endParaRPr lang="en-US" altLang="en-US"/>
          </a:p>
        </p:txBody>
      </p:sp>
    </p:spTree>
    <p:extLst>
      <p:ext uri="{BB962C8B-B14F-4D97-AF65-F5344CB8AC3E}">
        <p14:creationId xmlns:p14="http://schemas.microsoft.com/office/powerpoint/2010/main" val="2923253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964B-B343-D217-FE29-4DFE979FE411}"/>
              </a:ext>
            </a:extLst>
          </p:cNvPr>
          <p:cNvSpPr>
            <a:spLocks noGrp="1"/>
          </p:cNvSpPr>
          <p:nvPr>
            <p:ph type="title"/>
          </p:nvPr>
        </p:nvSpPr>
        <p:spPr>
          <a:xfrm>
            <a:off x="1277650" y="365126"/>
            <a:ext cx="10046043" cy="682010"/>
          </a:xfrm>
        </p:spPr>
        <p:txBody>
          <a:bodyPr/>
          <a:lstStyle/>
          <a:p>
            <a:r>
              <a:rPr lang="en-US" dirty="0"/>
              <a:t>Tips on Conflict Management Skills</a:t>
            </a:r>
          </a:p>
        </p:txBody>
      </p:sp>
      <p:sp>
        <p:nvSpPr>
          <p:cNvPr id="3" name="Content Placeholder 2">
            <a:extLst>
              <a:ext uri="{FF2B5EF4-FFF2-40B4-BE49-F238E27FC236}">
                <a16:creationId xmlns:a16="http://schemas.microsoft.com/office/drawing/2014/main" id="{68C10ACB-6B77-9139-3767-609E0F7ED574}"/>
              </a:ext>
            </a:extLst>
          </p:cNvPr>
          <p:cNvSpPr>
            <a:spLocks noGrp="1"/>
          </p:cNvSpPr>
          <p:nvPr>
            <p:ph sz="half" idx="1"/>
          </p:nvPr>
        </p:nvSpPr>
        <p:spPr>
          <a:xfrm>
            <a:off x="1277651" y="1312606"/>
            <a:ext cx="6023902" cy="4905314"/>
          </a:xfrm>
        </p:spPr>
        <p:txBody>
          <a:bodyPr/>
          <a:lstStyle/>
          <a:p>
            <a:pPr rtl="0" fontAlgn="base">
              <a:lnSpc>
                <a:spcPct val="100000"/>
              </a:lnSpc>
              <a:spcBef>
                <a:spcPts val="60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Attend to the Relationship Level of Meaning</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Communicate Supportively </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Listen Mindfully</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Take Responsibility for your Thoughts, Feelings, and Issues</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Check Perceptions </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Look for Points of Agreement</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Look for Ways to Preserve the Other’s Face</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Imagine How you’ll Feel in the Future</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Focus on the overall communication system</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Time conflict purposefully (time, environment, etc.)</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Aim for a “win-win”</a:t>
            </a:r>
          </a:p>
          <a:p>
            <a:pPr rtl="0" fontAlgn="base">
              <a:lnSpc>
                <a:spcPct val="100000"/>
              </a:lnSpc>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Honor yourself, your partner, and the relationship</a:t>
            </a:r>
          </a:p>
          <a:p>
            <a:pPr>
              <a:lnSpc>
                <a:spcPct val="100000"/>
              </a:lnSpc>
              <a:spcBef>
                <a:spcPts val="0"/>
              </a:spcBef>
              <a:spcAft>
                <a:spcPts val="0"/>
              </a:spcAft>
            </a:pPr>
            <a:r>
              <a:rPr lang="en-US" sz="2000" b="1" i="0" u="none" strike="noStrike" dirty="0">
                <a:solidFill>
                  <a:srgbClr val="000000"/>
                </a:solidFill>
                <a:effectLst/>
                <a:latin typeface="Arial" panose="020B0604020202020204" pitchFamily="34" charset="0"/>
              </a:rPr>
              <a:t>SHOW GRACE</a:t>
            </a:r>
            <a:r>
              <a:rPr lang="en-US" sz="2000" b="0" i="0" u="none" strike="noStrike" dirty="0">
                <a:solidFill>
                  <a:srgbClr val="000000"/>
                </a:solidFill>
                <a:effectLst/>
                <a:latin typeface="Arial" panose="020B0604020202020204" pitchFamily="34" charset="0"/>
              </a:rPr>
              <a:t> when appropriate</a:t>
            </a:r>
            <a:endParaRPr lang="en-US" sz="2800" dirty="0"/>
          </a:p>
        </p:txBody>
      </p:sp>
      <p:sp>
        <p:nvSpPr>
          <p:cNvPr id="4" name="Slide Number Placeholder 3">
            <a:extLst>
              <a:ext uri="{FF2B5EF4-FFF2-40B4-BE49-F238E27FC236}">
                <a16:creationId xmlns:a16="http://schemas.microsoft.com/office/drawing/2014/main" id="{83FB2BF9-B470-FCA2-F572-F5827765B26C}"/>
              </a:ext>
            </a:extLst>
          </p:cNvPr>
          <p:cNvSpPr>
            <a:spLocks noGrp="1"/>
          </p:cNvSpPr>
          <p:nvPr>
            <p:ph type="sldNum" sz="quarter" idx="10"/>
          </p:nvPr>
        </p:nvSpPr>
        <p:spPr/>
        <p:txBody>
          <a:bodyPr/>
          <a:lstStyle/>
          <a:p>
            <a:pPr>
              <a:defRPr/>
            </a:pPr>
            <a:fld id="{06DDD070-D08E-4B40-B4AC-DB5751E9D83C}" type="slidenum">
              <a:rPr lang="en-US" altLang="en-US" smtClean="0"/>
              <a:pPr>
                <a:defRPr/>
              </a:pPr>
              <a:t>25</a:t>
            </a:fld>
            <a:endParaRPr lang="en-US" altLang="en-US"/>
          </a:p>
        </p:txBody>
      </p:sp>
      <p:pic>
        <p:nvPicPr>
          <p:cNvPr id="5" name="Picture 4" descr="A group of hands holding colorful letters that spell TIPS">
            <a:extLst>
              <a:ext uri="{FF2B5EF4-FFF2-40B4-BE49-F238E27FC236}">
                <a16:creationId xmlns:a16="http://schemas.microsoft.com/office/drawing/2014/main" id="{F48F599B-0923-71EF-CE24-5F7970EFC3F0}"/>
              </a:ext>
            </a:extLst>
          </p:cNvPr>
          <p:cNvPicPr>
            <a:picLocks noChangeAspect="1"/>
          </p:cNvPicPr>
          <p:nvPr/>
        </p:nvPicPr>
        <p:blipFill>
          <a:blip r:embed="rId2"/>
          <a:stretch>
            <a:fillRect/>
          </a:stretch>
        </p:blipFill>
        <p:spPr>
          <a:xfrm>
            <a:off x="7301553" y="1995487"/>
            <a:ext cx="4762500" cy="2867025"/>
          </a:xfrm>
          <a:prstGeom prst="rect">
            <a:avLst/>
          </a:prstGeom>
        </p:spPr>
      </p:pic>
    </p:spTree>
    <p:extLst>
      <p:ext uri="{BB962C8B-B14F-4D97-AF65-F5344CB8AC3E}">
        <p14:creationId xmlns:p14="http://schemas.microsoft.com/office/powerpoint/2010/main" val="403097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3DCD-E5A3-309C-8947-6DE1F917128F}"/>
              </a:ext>
            </a:extLst>
          </p:cNvPr>
          <p:cNvSpPr>
            <a:spLocks noGrp="1"/>
          </p:cNvSpPr>
          <p:nvPr>
            <p:ph type="title"/>
          </p:nvPr>
        </p:nvSpPr>
        <p:spPr>
          <a:xfrm>
            <a:off x="1277650" y="365126"/>
            <a:ext cx="10046043" cy="983440"/>
          </a:xfrm>
        </p:spPr>
        <p:txBody>
          <a:bodyPr wrap="square" anchor="b">
            <a:normAutofit/>
          </a:bodyPr>
          <a:lstStyle/>
          <a:p>
            <a:r>
              <a:rPr lang="en-US" dirty="0"/>
              <a:t>Reminders about Conflict</a:t>
            </a:r>
          </a:p>
        </p:txBody>
      </p:sp>
      <p:pic>
        <p:nvPicPr>
          <p:cNvPr id="5" name="Picture 4">
            <a:extLst>
              <a:ext uri="{FF2B5EF4-FFF2-40B4-BE49-F238E27FC236}">
                <a16:creationId xmlns:a16="http://schemas.microsoft.com/office/drawing/2014/main" id="{5498F148-D315-0F55-43DD-406C2491E2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54860" y="3787415"/>
            <a:ext cx="3136535" cy="1952493"/>
          </a:xfrm>
          <a:prstGeom prst="rect">
            <a:avLst/>
          </a:prstGeom>
          <a:noFill/>
        </p:spPr>
      </p:pic>
      <p:sp>
        <p:nvSpPr>
          <p:cNvPr id="3" name="Content Placeholder 2">
            <a:extLst>
              <a:ext uri="{FF2B5EF4-FFF2-40B4-BE49-F238E27FC236}">
                <a16:creationId xmlns:a16="http://schemas.microsoft.com/office/drawing/2014/main" id="{21FFDA2D-B9CB-A81D-620E-0D87C649C61F}"/>
              </a:ext>
            </a:extLst>
          </p:cNvPr>
          <p:cNvSpPr>
            <a:spLocks noGrp="1"/>
          </p:cNvSpPr>
          <p:nvPr>
            <p:ph sz="quarter" idx="4"/>
          </p:nvPr>
        </p:nvSpPr>
        <p:spPr>
          <a:xfrm>
            <a:off x="3991395" y="1798320"/>
            <a:ext cx="7600837" cy="4391343"/>
          </a:xfrm>
        </p:spPr>
        <p:txBody>
          <a:bodyPr wrap="square" anchor="t">
            <a:normAutofit/>
          </a:bodyPr>
          <a:lstStyle/>
          <a:p>
            <a:pPr rtl="0" fontAlgn="base">
              <a:spcBef>
                <a:spcPts val="0"/>
              </a:spcBef>
              <a:spcAft>
                <a:spcPts val="0"/>
              </a:spcAft>
              <a:buFont typeface="Arial" panose="020B0604020202020204" pitchFamily="34" charset="0"/>
              <a:buChar char="•"/>
            </a:pPr>
            <a:r>
              <a:rPr lang="en-US" sz="2800" b="0" i="0" u="none" strike="noStrike" dirty="0">
                <a:effectLst/>
              </a:rPr>
              <a:t>Conflict is natural in relationships</a:t>
            </a:r>
          </a:p>
          <a:p>
            <a:pPr rtl="0" fontAlgn="base">
              <a:spcBef>
                <a:spcPts val="0"/>
              </a:spcBef>
              <a:spcAft>
                <a:spcPts val="0"/>
              </a:spcAft>
              <a:buFont typeface="Arial" panose="020B0604020202020204" pitchFamily="34" charset="0"/>
              <a:buChar char="•"/>
            </a:pPr>
            <a:r>
              <a:rPr lang="en-US" sz="2800" b="0" i="0" u="none" strike="noStrike" dirty="0">
                <a:effectLst/>
              </a:rPr>
              <a:t>Conflict may be overt or covert</a:t>
            </a:r>
          </a:p>
          <a:p>
            <a:pPr rtl="0" fontAlgn="base">
              <a:spcBef>
                <a:spcPts val="0"/>
              </a:spcBef>
              <a:spcAft>
                <a:spcPts val="0"/>
              </a:spcAft>
              <a:buFont typeface="Arial" panose="020B0604020202020204" pitchFamily="34" charset="0"/>
              <a:buChar char="•"/>
            </a:pPr>
            <a:r>
              <a:rPr lang="en-US" sz="2800" b="0" i="0" u="none" strike="noStrike" dirty="0">
                <a:effectLst/>
              </a:rPr>
              <a:t>Social Groups shape the meaning of conflict behaviors</a:t>
            </a:r>
          </a:p>
          <a:p>
            <a:pPr rtl="0" fontAlgn="base">
              <a:spcBef>
                <a:spcPts val="0"/>
              </a:spcBef>
              <a:spcAft>
                <a:spcPts val="0"/>
              </a:spcAft>
              <a:buFont typeface="Arial" panose="020B0604020202020204" pitchFamily="34" charset="0"/>
              <a:buChar char="•"/>
            </a:pPr>
            <a:r>
              <a:rPr lang="en-US" sz="2800" b="0" i="0" u="none" strike="noStrike" dirty="0">
                <a:effectLst/>
              </a:rPr>
              <a:t>Cultural differences regarding conflict</a:t>
            </a:r>
          </a:p>
          <a:p>
            <a:pPr rtl="0" fontAlgn="base">
              <a:spcBef>
                <a:spcPts val="0"/>
              </a:spcBef>
              <a:spcAft>
                <a:spcPts val="0"/>
              </a:spcAft>
              <a:buFont typeface="Arial" panose="020B0604020202020204" pitchFamily="34" charset="0"/>
              <a:buChar char="•"/>
            </a:pPr>
            <a:r>
              <a:rPr lang="en-US" sz="2800" b="0" i="0" u="none" strike="noStrike" dirty="0">
                <a:effectLst/>
              </a:rPr>
              <a:t>Differences among social communities</a:t>
            </a:r>
          </a:p>
          <a:p>
            <a:pPr rtl="0" fontAlgn="base">
              <a:spcBef>
                <a:spcPts val="0"/>
              </a:spcBef>
              <a:spcAft>
                <a:spcPts val="0"/>
              </a:spcAft>
              <a:buFont typeface="Arial" panose="020B0604020202020204" pitchFamily="34" charset="0"/>
              <a:buChar char="•"/>
            </a:pPr>
            <a:r>
              <a:rPr lang="en-US" sz="2800" b="0" i="0" u="none" strike="noStrike" dirty="0">
                <a:effectLst/>
              </a:rPr>
              <a:t>Conflict can be managed well or poorly</a:t>
            </a:r>
          </a:p>
          <a:p>
            <a:pPr rtl="0" fontAlgn="base">
              <a:spcBef>
                <a:spcPts val="0"/>
              </a:spcBef>
              <a:spcAft>
                <a:spcPts val="0"/>
              </a:spcAft>
              <a:buFont typeface="Arial" panose="020B0604020202020204" pitchFamily="34" charset="0"/>
              <a:buChar char="•"/>
            </a:pPr>
            <a:r>
              <a:rPr lang="en-US" sz="2800" b="0" i="0" u="none" strike="noStrike" dirty="0">
                <a:effectLst/>
              </a:rPr>
              <a:t>Conflict can be good for individuals and relationships</a:t>
            </a:r>
          </a:p>
          <a:p>
            <a:pPr marL="0" indent="0">
              <a:buNone/>
            </a:pPr>
            <a:endParaRPr lang="en-US" dirty="0"/>
          </a:p>
        </p:txBody>
      </p:sp>
      <p:sp>
        <p:nvSpPr>
          <p:cNvPr id="4" name="Slide Number Placeholder 3">
            <a:extLst>
              <a:ext uri="{FF2B5EF4-FFF2-40B4-BE49-F238E27FC236}">
                <a16:creationId xmlns:a16="http://schemas.microsoft.com/office/drawing/2014/main" id="{2B30026F-F85B-B2F9-C0E6-F685D6A6EA74}"/>
              </a:ext>
            </a:extLst>
          </p:cNvPr>
          <p:cNvSpPr>
            <a:spLocks noGrp="1"/>
          </p:cNvSpPr>
          <p:nvPr>
            <p:ph type="sldNum" sz="quarter" idx="10"/>
          </p:nvPr>
        </p:nvSpPr>
        <p:spPr>
          <a:xfrm>
            <a:off x="10437813" y="6356350"/>
            <a:ext cx="915987" cy="365125"/>
          </a:xfrm>
        </p:spPr>
        <p:txBody>
          <a:bodyPr wrap="square" anchor="ctr">
            <a:normAutofit/>
          </a:bodyPr>
          <a:lstStyle/>
          <a:p>
            <a:pPr>
              <a:spcAft>
                <a:spcPts val="600"/>
              </a:spcAft>
              <a:defRPr/>
            </a:pPr>
            <a:fld id="{06DDD070-D08E-4B40-B4AC-DB5751E9D83C}" type="slidenum">
              <a:rPr lang="en-US" altLang="en-US" smtClean="0"/>
              <a:pPr>
                <a:spcAft>
                  <a:spcPts val="600"/>
                </a:spcAft>
                <a:defRPr/>
              </a:pPr>
              <a:t>26</a:t>
            </a:fld>
            <a:endParaRPr lang="en-US" altLang="en-US"/>
          </a:p>
        </p:txBody>
      </p:sp>
    </p:spTree>
    <p:extLst>
      <p:ext uri="{BB962C8B-B14F-4D97-AF65-F5344CB8AC3E}">
        <p14:creationId xmlns:p14="http://schemas.microsoft.com/office/powerpoint/2010/main" val="1650493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6C07-E4BF-CA48-3D2C-150C7B73A7D5}"/>
              </a:ext>
            </a:extLst>
          </p:cNvPr>
          <p:cNvSpPr>
            <a:spLocks noGrp="1"/>
          </p:cNvSpPr>
          <p:nvPr>
            <p:ph type="title"/>
          </p:nvPr>
        </p:nvSpPr>
        <p:spPr/>
        <p:txBody>
          <a:bodyPr>
            <a:normAutofit/>
          </a:bodyPr>
          <a:lstStyle/>
          <a:p>
            <a:pPr algn="ctr"/>
            <a:r>
              <a:rPr lang="en-US" sz="4800" dirty="0"/>
              <a:t>Open Discussion</a:t>
            </a:r>
          </a:p>
        </p:txBody>
      </p:sp>
      <p:sp>
        <p:nvSpPr>
          <p:cNvPr id="3" name="Content Placeholder 2">
            <a:extLst>
              <a:ext uri="{FF2B5EF4-FFF2-40B4-BE49-F238E27FC236}">
                <a16:creationId xmlns:a16="http://schemas.microsoft.com/office/drawing/2014/main" id="{BCD5C056-A512-6603-43C8-A309AB4B3666}"/>
              </a:ext>
            </a:extLst>
          </p:cNvPr>
          <p:cNvSpPr>
            <a:spLocks noGrp="1"/>
          </p:cNvSpPr>
          <p:nvPr>
            <p:ph idx="1"/>
          </p:nvPr>
        </p:nvSpPr>
        <p:spPr/>
        <p:txBody>
          <a:bodyPr/>
          <a:lstStyle/>
          <a:p>
            <a:r>
              <a:rPr lang="en-US" dirty="0"/>
              <a:t>We want this to be a safe space. This session is not being recorded, and these plenary events are where we have community to support each other as we recognize what might work in one situation in the context of one college/district may not be the reality or opportunity in another.</a:t>
            </a:r>
          </a:p>
        </p:txBody>
      </p:sp>
      <p:sp>
        <p:nvSpPr>
          <p:cNvPr id="4" name="Slide Number Placeholder 3">
            <a:extLst>
              <a:ext uri="{FF2B5EF4-FFF2-40B4-BE49-F238E27FC236}">
                <a16:creationId xmlns:a16="http://schemas.microsoft.com/office/drawing/2014/main" id="{74A42EB9-1131-57C8-A0D2-6777B93DD9A2}"/>
              </a:ext>
            </a:extLst>
          </p:cNvPr>
          <p:cNvSpPr>
            <a:spLocks noGrp="1"/>
          </p:cNvSpPr>
          <p:nvPr>
            <p:ph type="sldNum" sz="quarter" idx="10"/>
          </p:nvPr>
        </p:nvSpPr>
        <p:spPr/>
        <p:txBody>
          <a:bodyPr/>
          <a:lstStyle/>
          <a:p>
            <a:pPr>
              <a:defRPr/>
            </a:pPr>
            <a:fld id="{8856F6ED-E3DC-8A4A-AABE-AFCED42314C4}" type="slidenum">
              <a:rPr lang="en-US" altLang="en-US" smtClean="0"/>
              <a:pPr>
                <a:defRPr/>
              </a:pPr>
              <a:t>27</a:t>
            </a:fld>
            <a:endParaRPr lang="en-US" altLang="en-US"/>
          </a:p>
        </p:txBody>
      </p:sp>
      <p:pic>
        <p:nvPicPr>
          <p:cNvPr id="5" name="Picture 4">
            <a:extLst>
              <a:ext uri="{FF2B5EF4-FFF2-40B4-BE49-F238E27FC236}">
                <a16:creationId xmlns:a16="http://schemas.microsoft.com/office/drawing/2014/main" id="{0BD1CE34-5127-DFFB-CD7D-D78F853E45A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326403" y="4377539"/>
            <a:ext cx="3530983" cy="2077049"/>
          </a:xfrm>
          <a:prstGeom prst="rect">
            <a:avLst/>
          </a:prstGeom>
        </p:spPr>
      </p:pic>
    </p:spTree>
    <p:extLst>
      <p:ext uri="{BB962C8B-B14F-4D97-AF65-F5344CB8AC3E}">
        <p14:creationId xmlns:p14="http://schemas.microsoft.com/office/powerpoint/2010/main" val="442270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B4D9-2623-335E-3E76-CC218D883DF6}"/>
              </a:ext>
            </a:extLst>
          </p:cNvPr>
          <p:cNvSpPr>
            <a:spLocks noGrp="1"/>
          </p:cNvSpPr>
          <p:nvPr>
            <p:ph type="title"/>
          </p:nvPr>
        </p:nvSpPr>
        <p:spPr/>
        <p:txBody>
          <a:bodyPr>
            <a:normAutofit/>
          </a:bodyPr>
          <a:lstStyle/>
          <a:p>
            <a:pPr algn="ctr"/>
            <a:r>
              <a:rPr lang="en-US" sz="4400" b="1" dirty="0"/>
              <a:t>Final Thoughts</a:t>
            </a:r>
          </a:p>
        </p:txBody>
      </p:sp>
      <p:sp>
        <p:nvSpPr>
          <p:cNvPr id="3" name="Content Placeholder 2">
            <a:extLst>
              <a:ext uri="{FF2B5EF4-FFF2-40B4-BE49-F238E27FC236}">
                <a16:creationId xmlns:a16="http://schemas.microsoft.com/office/drawing/2014/main" id="{8F77285F-0BB5-9C54-FC0E-45E0720BF90F}"/>
              </a:ext>
            </a:extLst>
          </p:cNvPr>
          <p:cNvSpPr>
            <a:spLocks noGrp="1"/>
          </p:cNvSpPr>
          <p:nvPr>
            <p:ph idx="1"/>
          </p:nvPr>
        </p:nvSpPr>
        <p:spPr>
          <a:xfrm>
            <a:off x="829994" y="2507226"/>
            <a:ext cx="10523806" cy="3724761"/>
          </a:xfrm>
        </p:spPr>
        <p:txBody>
          <a:bodyPr/>
          <a:lstStyle/>
          <a:p>
            <a:r>
              <a:rPr lang="en-US" dirty="0"/>
              <a:t>Thank you for sharing space with us and engaging in this dialogue. We appreciate your dedication to your colleagues, local governance, and most importantly to your students.</a:t>
            </a:r>
          </a:p>
          <a:p>
            <a:endParaRPr lang="en-US" dirty="0"/>
          </a:p>
          <a:p>
            <a:pPr algn="ctr"/>
            <a:r>
              <a:rPr lang="en-US" dirty="0"/>
              <a:t>Questions:</a:t>
            </a:r>
          </a:p>
          <a:p>
            <a:pPr algn="ctr"/>
            <a:r>
              <a:rPr lang="en-US" dirty="0"/>
              <a:t>info@asccc.org</a:t>
            </a:r>
          </a:p>
          <a:p>
            <a:endParaRPr lang="en-US" dirty="0"/>
          </a:p>
        </p:txBody>
      </p:sp>
      <p:sp>
        <p:nvSpPr>
          <p:cNvPr id="4" name="Slide Number Placeholder 3">
            <a:extLst>
              <a:ext uri="{FF2B5EF4-FFF2-40B4-BE49-F238E27FC236}">
                <a16:creationId xmlns:a16="http://schemas.microsoft.com/office/drawing/2014/main" id="{7536ADF4-33DE-E647-04EE-D00974758987}"/>
              </a:ext>
            </a:extLst>
          </p:cNvPr>
          <p:cNvSpPr>
            <a:spLocks noGrp="1"/>
          </p:cNvSpPr>
          <p:nvPr>
            <p:ph type="sldNum" sz="quarter" idx="10"/>
          </p:nvPr>
        </p:nvSpPr>
        <p:spPr/>
        <p:txBody>
          <a:bodyPr/>
          <a:lstStyle/>
          <a:p>
            <a:pPr>
              <a:defRPr/>
            </a:pPr>
            <a:fld id="{8856F6ED-E3DC-8A4A-AABE-AFCED42314C4}" type="slidenum">
              <a:rPr lang="en-US" altLang="en-US" smtClean="0"/>
              <a:pPr>
                <a:defRPr/>
              </a:pPr>
              <a:t>28</a:t>
            </a:fld>
            <a:endParaRPr lang="en-US" altLang="en-US"/>
          </a:p>
        </p:txBody>
      </p:sp>
    </p:spTree>
    <p:extLst>
      <p:ext uri="{BB962C8B-B14F-4D97-AF65-F5344CB8AC3E}">
        <p14:creationId xmlns:p14="http://schemas.microsoft.com/office/powerpoint/2010/main" val="1256909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4603-894C-C2C7-840D-472A37469710}"/>
              </a:ext>
            </a:extLst>
          </p:cNvPr>
          <p:cNvSpPr>
            <a:spLocks noGrp="1"/>
          </p:cNvSpPr>
          <p:nvPr>
            <p:ph type="title"/>
          </p:nvPr>
        </p:nvSpPr>
        <p:spPr/>
        <p:txBody>
          <a:bodyPr/>
          <a:lstStyle/>
          <a:p>
            <a:r>
              <a:rPr lang="en-US" dirty="0"/>
              <a:t>Session Description</a:t>
            </a:r>
          </a:p>
        </p:txBody>
      </p:sp>
      <p:sp>
        <p:nvSpPr>
          <p:cNvPr id="3" name="Content Placeholder 2">
            <a:extLst>
              <a:ext uri="{FF2B5EF4-FFF2-40B4-BE49-F238E27FC236}">
                <a16:creationId xmlns:a16="http://schemas.microsoft.com/office/drawing/2014/main" id="{BCDF01FB-7A53-458F-8D00-AC765183668E}"/>
              </a:ext>
            </a:extLst>
          </p:cNvPr>
          <p:cNvSpPr>
            <a:spLocks noGrp="1"/>
          </p:cNvSpPr>
          <p:nvPr>
            <p:ph idx="1"/>
          </p:nvPr>
        </p:nvSpPr>
        <p:spPr>
          <a:xfrm>
            <a:off x="829994" y="2475186"/>
            <a:ext cx="10523806" cy="3756801"/>
          </a:xfrm>
        </p:spPr>
        <p:txBody>
          <a:bodyPr/>
          <a:lstStyle/>
          <a:p>
            <a:r>
              <a:rPr lang="en-US" sz="2000" dirty="0"/>
              <a:t>Communication competency is often defined in relation to the effectiveness and appropriateness of our communication. To engage in transformational and transactional leadership, communication is our primary tool. In addition, our best decisions occur when we authentically welcome and include diverse perspectives. However, we sometimes find ourselves in situations of misunderstanding and tension. In this session, join us as we share suggestions on how to build a collaborative climate within your senate work, discuss the reality of working with conflict, and share strategies to develop your awareness and sensitivity to be an effective leader of diverse voices. Being intentional in this work will help us all meet the goal of higher levels of faculty engagement and create structures where our diverse faculty can emerge as faculty leaders.</a:t>
            </a:r>
          </a:p>
        </p:txBody>
      </p:sp>
      <p:sp>
        <p:nvSpPr>
          <p:cNvPr id="4" name="Slide Number Placeholder 3">
            <a:extLst>
              <a:ext uri="{FF2B5EF4-FFF2-40B4-BE49-F238E27FC236}">
                <a16:creationId xmlns:a16="http://schemas.microsoft.com/office/drawing/2014/main" id="{BF217149-D92C-7C48-1514-191CB1D74E15}"/>
              </a:ext>
            </a:extLst>
          </p:cNvPr>
          <p:cNvSpPr>
            <a:spLocks noGrp="1"/>
          </p:cNvSpPr>
          <p:nvPr>
            <p:ph type="sldNum" sz="quarter" idx="10"/>
          </p:nvPr>
        </p:nvSpPr>
        <p:spPr/>
        <p:txBody>
          <a:bodyPr/>
          <a:lstStyle/>
          <a:p>
            <a:pPr>
              <a:defRPr/>
            </a:pPr>
            <a:fld id="{8856F6ED-E3DC-8A4A-AABE-AFCED42314C4}" type="slidenum">
              <a:rPr lang="en-US" altLang="en-US" smtClean="0"/>
              <a:pPr>
                <a:defRPr/>
              </a:pPr>
              <a:t>3</a:t>
            </a:fld>
            <a:endParaRPr lang="en-US" altLang="en-US"/>
          </a:p>
        </p:txBody>
      </p:sp>
    </p:spTree>
    <p:extLst>
      <p:ext uri="{BB962C8B-B14F-4D97-AF65-F5344CB8AC3E}">
        <p14:creationId xmlns:p14="http://schemas.microsoft.com/office/powerpoint/2010/main" val="259708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84E33-F3A6-987C-5D5C-11584D931306}"/>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39884EEC-A4FB-B2F4-AABB-5B3DBA998A2B}"/>
              </a:ext>
            </a:extLst>
          </p:cNvPr>
          <p:cNvSpPr>
            <a:spLocks noGrp="1"/>
          </p:cNvSpPr>
          <p:nvPr>
            <p:ph idx="1"/>
          </p:nvPr>
        </p:nvSpPr>
        <p:spPr/>
        <p:txBody>
          <a:bodyPr/>
          <a:lstStyle/>
          <a:p>
            <a:pPr marL="342900" indent="-342900">
              <a:buFont typeface="Arial" panose="020B0604020202020204" pitchFamily="34" charset="0"/>
              <a:buChar char="•"/>
            </a:pPr>
            <a:r>
              <a:rPr lang="en-US" dirty="0"/>
              <a:t>Cultural Communication Considerations</a:t>
            </a:r>
          </a:p>
          <a:p>
            <a:pPr marL="342900" indent="-342900">
              <a:buFont typeface="Arial" panose="020B0604020202020204" pitchFamily="34" charset="0"/>
              <a:buChar char="•"/>
            </a:pPr>
            <a:r>
              <a:rPr lang="en-US" dirty="0"/>
              <a:t>Creating a Sense of Belonging Using Communication</a:t>
            </a:r>
          </a:p>
          <a:p>
            <a:pPr marL="342900" indent="-342900">
              <a:buFont typeface="Arial" panose="020B0604020202020204" pitchFamily="34" charset="0"/>
              <a:buChar char="•"/>
            </a:pPr>
            <a:r>
              <a:rPr lang="en-US" dirty="0"/>
              <a:t>Listening, Responding, and Building Confirming Climates</a:t>
            </a:r>
          </a:p>
          <a:p>
            <a:pPr marL="342900" indent="-342900">
              <a:buFont typeface="Arial" panose="020B0604020202020204" pitchFamily="34" charset="0"/>
              <a:buChar char="•"/>
            </a:pPr>
            <a:r>
              <a:rPr lang="en-US" dirty="0"/>
              <a:t>Conflict</a:t>
            </a:r>
          </a:p>
          <a:p>
            <a:pPr marL="342900" indent="-342900">
              <a:buFont typeface="Arial" panose="020B0604020202020204" pitchFamily="34" charset="0"/>
              <a:buChar char="•"/>
            </a:pPr>
            <a:r>
              <a:rPr lang="en-US" dirty="0"/>
              <a:t>Open Discussion</a:t>
            </a:r>
          </a:p>
        </p:txBody>
      </p:sp>
      <p:sp>
        <p:nvSpPr>
          <p:cNvPr id="4" name="Slide Number Placeholder 3">
            <a:extLst>
              <a:ext uri="{FF2B5EF4-FFF2-40B4-BE49-F238E27FC236}">
                <a16:creationId xmlns:a16="http://schemas.microsoft.com/office/drawing/2014/main" id="{4D5B0A14-AF05-B040-F28B-63B10FA1D2F6}"/>
              </a:ext>
            </a:extLst>
          </p:cNvPr>
          <p:cNvSpPr>
            <a:spLocks noGrp="1"/>
          </p:cNvSpPr>
          <p:nvPr>
            <p:ph type="sldNum" sz="quarter" idx="10"/>
          </p:nvPr>
        </p:nvSpPr>
        <p:spPr/>
        <p:txBody>
          <a:bodyPr/>
          <a:lstStyle/>
          <a:p>
            <a:pPr>
              <a:defRPr/>
            </a:pPr>
            <a:fld id="{8856F6ED-E3DC-8A4A-AABE-AFCED42314C4}" type="slidenum">
              <a:rPr lang="en-US" altLang="en-US" smtClean="0"/>
              <a:pPr>
                <a:defRPr/>
              </a:pPr>
              <a:t>4</a:t>
            </a:fld>
            <a:endParaRPr lang="en-US" altLang="en-US"/>
          </a:p>
        </p:txBody>
      </p:sp>
    </p:spTree>
    <p:extLst>
      <p:ext uri="{BB962C8B-B14F-4D97-AF65-F5344CB8AC3E}">
        <p14:creationId xmlns:p14="http://schemas.microsoft.com/office/powerpoint/2010/main" val="1019657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12FD-5C97-DC99-5E6B-7C6B0DB64500}"/>
              </a:ext>
            </a:extLst>
          </p:cNvPr>
          <p:cNvSpPr>
            <a:spLocks noGrp="1"/>
          </p:cNvSpPr>
          <p:nvPr>
            <p:ph type="title"/>
          </p:nvPr>
        </p:nvSpPr>
        <p:spPr/>
        <p:txBody>
          <a:bodyPr>
            <a:normAutofit/>
          </a:bodyPr>
          <a:lstStyle/>
          <a:p>
            <a:pPr algn="ctr"/>
            <a:r>
              <a:rPr lang="en-US" sz="4400" b="1" dirty="0"/>
              <a:t>Cultural Communication Considerations</a:t>
            </a:r>
          </a:p>
        </p:txBody>
      </p:sp>
      <p:pic>
        <p:nvPicPr>
          <p:cNvPr id="5" name="Content Placeholder 4">
            <a:extLst>
              <a:ext uri="{FF2B5EF4-FFF2-40B4-BE49-F238E27FC236}">
                <a16:creationId xmlns:a16="http://schemas.microsoft.com/office/drawing/2014/main" id="{07A3D1A2-8693-B308-0F80-E3465092829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147431" y="2662238"/>
            <a:ext cx="3889201" cy="3570287"/>
          </a:xfrm>
          <a:prstGeom prst="rect">
            <a:avLst/>
          </a:prstGeom>
        </p:spPr>
      </p:pic>
      <p:sp>
        <p:nvSpPr>
          <p:cNvPr id="4" name="Slide Number Placeholder 3">
            <a:extLst>
              <a:ext uri="{FF2B5EF4-FFF2-40B4-BE49-F238E27FC236}">
                <a16:creationId xmlns:a16="http://schemas.microsoft.com/office/drawing/2014/main" id="{B4E66328-6FFD-387D-689D-22FD26A130C9}"/>
              </a:ext>
            </a:extLst>
          </p:cNvPr>
          <p:cNvSpPr>
            <a:spLocks noGrp="1"/>
          </p:cNvSpPr>
          <p:nvPr>
            <p:ph type="sldNum" sz="quarter" idx="10"/>
          </p:nvPr>
        </p:nvSpPr>
        <p:spPr/>
        <p:txBody>
          <a:bodyPr/>
          <a:lstStyle/>
          <a:p>
            <a:pPr>
              <a:defRPr/>
            </a:pPr>
            <a:fld id="{8856F6ED-E3DC-8A4A-AABE-AFCED42314C4}" type="slidenum">
              <a:rPr lang="en-US" altLang="en-US" smtClean="0"/>
              <a:pPr>
                <a:defRPr/>
              </a:pPr>
              <a:t>5</a:t>
            </a:fld>
            <a:endParaRPr lang="en-US" altLang="en-US"/>
          </a:p>
        </p:txBody>
      </p:sp>
    </p:spTree>
    <p:extLst>
      <p:ext uri="{BB962C8B-B14F-4D97-AF65-F5344CB8AC3E}">
        <p14:creationId xmlns:p14="http://schemas.microsoft.com/office/powerpoint/2010/main" val="111519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E218-0D65-98CC-8C0A-93DD6A1B5E78}"/>
              </a:ext>
            </a:extLst>
          </p:cNvPr>
          <p:cNvSpPr>
            <a:spLocks noGrp="1"/>
          </p:cNvSpPr>
          <p:nvPr>
            <p:ph type="title"/>
          </p:nvPr>
        </p:nvSpPr>
        <p:spPr>
          <a:xfrm>
            <a:off x="1277650" y="365126"/>
            <a:ext cx="10046043" cy="848820"/>
          </a:xfrm>
        </p:spPr>
        <p:txBody>
          <a:bodyPr/>
          <a:lstStyle/>
          <a:p>
            <a:r>
              <a:rPr lang="en-US" dirty="0"/>
              <a:t>Cultures: High &amp; Low Contact</a:t>
            </a:r>
          </a:p>
        </p:txBody>
      </p:sp>
      <p:sp>
        <p:nvSpPr>
          <p:cNvPr id="3" name="Content Placeholder 2">
            <a:extLst>
              <a:ext uri="{FF2B5EF4-FFF2-40B4-BE49-F238E27FC236}">
                <a16:creationId xmlns:a16="http://schemas.microsoft.com/office/drawing/2014/main" id="{A81EF777-719A-90CB-806F-163E3BD27D8C}"/>
              </a:ext>
            </a:extLst>
          </p:cNvPr>
          <p:cNvSpPr>
            <a:spLocks noGrp="1"/>
          </p:cNvSpPr>
          <p:nvPr>
            <p:ph sz="half" idx="2"/>
          </p:nvPr>
        </p:nvSpPr>
        <p:spPr>
          <a:xfrm>
            <a:off x="1277650" y="1403132"/>
            <a:ext cx="4922537" cy="2837792"/>
          </a:xfrm>
        </p:spPr>
        <p:txBody>
          <a:bodyPr/>
          <a:lstStyle/>
          <a:p>
            <a:r>
              <a:rPr lang="en-US" b="1" dirty="0"/>
              <a:t>High Contact Cultures</a:t>
            </a:r>
          </a:p>
          <a:p>
            <a:pPr lvl="1"/>
            <a:r>
              <a:rPr lang="en-US" dirty="0"/>
              <a:t>Maintain small distances among themselves</a:t>
            </a:r>
          </a:p>
          <a:p>
            <a:pPr lvl="1"/>
            <a:r>
              <a:rPr lang="en-US" dirty="0"/>
              <a:t>May be viewed as pushy and possibly intrusive from those outside their culture</a:t>
            </a:r>
          </a:p>
          <a:p>
            <a:pPr lvl="1"/>
            <a:r>
              <a:rPr lang="en-US" dirty="0"/>
              <a:t>Middle East, men touch, hug, kiss on the cheek, nose to nose</a:t>
            </a:r>
          </a:p>
          <a:p>
            <a:endParaRPr lang="en-US" dirty="0"/>
          </a:p>
        </p:txBody>
      </p:sp>
      <p:sp>
        <p:nvSpPr>
          <p:cNvPr id="4" name="Content Placeholder 3">
            <a:extLst>
              <a:ext uri="{FF2B5EF4-FFF2-40B4-BE49-F238E27FC236}">
                <a16:creationId xmlns:a16="http://schemas.microsoft.com/office/drawing/2014/main" id="{E27B44DB-0C3C-BA94-BAA8-1265E6D1E3BC}"/>
              </a:ext>
            </a:extLst>
          </p:cNvPr>
          <p:cNvSpPr>
            <a:spLocks noGrp="1"/>
          </p:cNvSpPr>
          <p:nvPr>
            <p:ph sz="quarter" idx="4"/>
          </p:nvPr>
        </p:nvSpPr>
        <p:spPr>
          <a:xfrm>
            <a:off x="6388259" y="1403133"/>
            <a:ext cx="4948881" cy="2837792"/>
          </a:xfrm>
        </p:spPr>
        <p:txBody>
          <a:bodyPr/>
          <a:lstStyle/>
          <a:p>
            <a:pPr>
              <a:lnSpc>
                <a:spcPct val="100000"/>
              </a:lnSpc>
              <a:spcBef>
                <a:spcPts val="0"/>
              </a:spcBef>
            </a:pPr>
            <a:r>
              <a:rPr lang="en-US" b="1" dirty="0"/>
              <a:t>Low Contact Cultures</a:t>
            </a:r>
          </a:p>
          <a:p>
            <a:pPr lvl="1">
              <a:lnSpc>
                <a:spcPct val="100000"/>
              </a:lnSpc>
              <a:spcBef>
                <a:spcPts val="0"/>
              </a:spcBef>
            </a:pPr>
            <a:r>
              <a:rPr lang="en-US" dirty="0"/>
              <a:t>Maintain large distances among themselves</a:t>
            </a:r>
          </a:p>
          <a:p>
            <a:pPr lvl="1">
              <a:lnSpc>
                <a:spcPct val="100000"/>
              </a:lnSpc>
              <a:spcBef>
                <a:spcPts val="0"/>
              </a:spcBef>
            </a:pPr>
            <a:r>
              <a:rPr lang="en-US" dirty="0"/>
              <a:t>May be viewed as unapproachable, distant, and hostile</a:t>
            </a:r>
          </a:p>
          <a:p>
            <a:pPr lvl="1">
              <a:lnSpc>
                <a:spcPct val="100000"/>
              </a:lnSpc>
              <a:spcBef>
                <a:spcPts val="0"/>
              </a:spcBef>
            </a:pPr>
            <a:r>
              <a:rPr lang="en-US" dirty="0"/>
              <a:t>U.S touch between men limited to high 5/handshakes</a:t>
            </a:r>
          </a:p>
          <a:p>
            <a:pPr marL="0" indent="0">
              <a:buNone/>
            </a:pPr>
            <a:endParaRPr lang="en-US" dirty="0"/>
          </a:p>
        </p:txBody>
      </p:sp>
      <p:pic>
        <p:nvPicPr>
          <p:cNvPr id="1026" name="Picture 2" descr="Two men in striped shirts hugging&#10;&#10;">
            <a:extLst>
              <a:ext uri="{FF2B5EF4-FFF2-40B4-BE49-F238E27FC236}">
                <a16:creationId xmlns:a16="http://schemas.microsoft.com/office/drawing/2014/main" id="{2904429E-B4BB-A60A-83A5-992B37359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191" y="4240925"/>
            <a:ext cx="22098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wo women wearing headscarves hugging each other&#10;&#10;">
            <a:extLst>
              <a:ext uri="{FF2B5EF4-FFF2-40B4-BE49-F238E27FC236}">
                <a16:creationId xmlns:a16="http://schemas.microsoft.com/office/drawing/2014/main" id="{CD4F7FF2-EB6C-A344-2C28-55527AD38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252" y="4141950"/>
            <a:ext cx="2248091" cy="15246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lose-up of two men kissing&#10;&#10;">
            <a:extLst>
              <a:ext uri="{FF2B5EF4-FFF2-40B4-BE49-F238E27FC236}">
                <a16:creationId xmlns:a16="http://schemas.microsoft.com/office/drawing/2014/main" id="{7F7D8A43-380F-982A-9731-3C8074241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689" y="5015898"/>
            <a:ext cx="25527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couple of men looking down as they bow to one another&#10;&#10;">
            <a:extLst>
              <a:ext uri="{FF2B5EF4-FFF2-40B4-BE49-F238E27FC236}">
                <a16:creationId xmlns:a16="http://schemas.microsoft.com/office/drawing/2014/main" id="{69EDDC6F-5D00-C98A-D933-FF6D879156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0945" y="4342188"/>
            <a:ext cx="2742843" cy="189713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4C505A7-54B1-EFB5-E768-AAA41BADD060}"/>
              </a:ext>
            </a:extLst>
          </p:cNvPr>
          <p:cNvSpPr>
            <a:spLocks noGrp="1"/>
          </p:cNvSpPr>
          <p:nvPr>
            <p:ph type="sldNum" sz="quarter" idx="10"/>
          </p:nvPr>
        </p:nvSpPr>
        <p:spPr/>
        <p:txBody>
          <a:bodyPr/>
          <a:lstStyle/>
          <a:p>
            <a:pPr>
              <a:defRPr/>
            </a:pPr>
            <a:fld id="{CDE0A226-D696-6347-98C5-4ECD9707C98F}" type="slidenum">
              <a:rPr lang="en-US" altLang="en-US" smtClean="0"/>
              <a:pPr>
                <a:defRPr/>
              </a:pPr>
              <a:t>6</a:t>
            </a:fld>
            <a:endParaRPr lang="en-US" altLang="en-US"/>
          </a:p>
        </p:txBody>
      </p:sp>
    </p:spTree>
    <p:extLst>
      <p:ext uri="{BB962C8B-B14F-4D97-AF65-F5344CB8AC3E}">
        <p14:creationId xmlns:p14="http://schemas.microsoft.com/office/powerpoint/2010/main" val="30228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6E28-9239-A50F-211A-C46C831B5A7B}"/>
              </a:ext>
            </a:extLst>
          </p:cNvPr>
          <p:cNvSpPr>
            <a:spLocks noGrp="1"/>
          </p:cNvSpPr>
          <p:nvPr>
            <p:ph type="title"/>
          </p:nvPr>
        </p:nvSpPr>
        <p:spPr>
          <a:xfrm>
            <a:off x="1277650" y="365126"/>
            <a:ext cx="10046043" cy="659634"/>
          </a:xfrm>
        </p:spPr>
        <p:txBody>
          <a:bodyPr/>
          <a:lstStyle/>
          <a:p>
            <a:r>
              <a:rPr lang="en-US" dirty="0"/>
              <a:t>Cultures: Low Context &amp; High Context</a:t>
            </a:r>
          </a:p>
        </p:txBody>
      </p:sp>
      <p:sp>
        <p:nvSpPr>
          <p:cNvPr id="5" name="Content Placeholder 4">
            <a:extLst>
              <a:ext uri="{FF2B5EF4-FFF2-40B4-BE49-F238E27FC236}">
                <a16:creationId xmlns:a16="http://schemas.microsoft.com/office/drawing/2014/main" id="{7615A18F-2F7F-BD2D-0820-D0CCE9AFBAEF}"/>
              </a:ext>
            </a:extLst>
          </p:cNvPr>
          <p:cNvSpPr>
            <a:spLocks noGrp="1"/>
          </p:cNvSpPr>
          <p:nvPr>
            <p:ph sz="half" idx="2"/>
          </p:nvPr>
        </p:nvSpPr>
        <p:spPr>
          <a:xfrm>
            <a:off x="1277650" y="1292772"/>
            <a:ext cx="4922537" cy="4896891"/>
          </a:xfrm>
        </p:spPr>
        <p:txBody>
          <a:bodyPr/>
          <a:lstStyle/>
          <a:p>
            <a:r>
              <a:rPr lang="en-US" b="1" dirty="0"/>
              <a:t>Low context:</a:t>
            </a:r>
          </a:p>
          <a:p>
            <a:pPr lvl="1"/>
            <a:r>
              <a:rPr lang="en-US" i="1" dirty="0"/>
              <a:t>explicit</a:t>
            </a:r>
          </a:p>
          <a:p>
            <a:pPr lvl="1"/>
            <a:r>
              <a:rPr lang="en-US" dirty="0"/>
              <a:t>spelled out clearly</a:t>
            </a:r>
          </a:p>
          <a:p>
            <a:pPr lvl="1"/>
            <a:r>
              <a:rPr lang="en-US" dirty="0"/>
              <a:t>reveals intent through direct verbal codes</a:t>
            </a:r>
          </a:p>
          <a:p>
            <a:pPr lvl="1"/>
            <a:r>
              <a:rPr lang="en-US" dirty="0"/>
              <a:t>less reliance on nonverbal</a:t>
            </a:r>
          </a:p>
          <a:p>
            <a:pPr lvl="2"/>
            <a:r>
              <a:rPr lang="en-US" dirty="0"/>
              <a:t>ex: business deal with an American business owner</a:t>
            </a:r>
          </a:p>
          <a:p>
            <a:pPr lvl="2"/>
            <a:r>
              <a:rPr lang="en-US" dirty="0"/>
              <a:t>communicators are straightforward, concise, and efficient in telling what action is expected</a:t>
            </a:r>
          </a:p>
          <a:p>
            <a:pPr lvl="2"/>
            <a:r>
              <a:rPr lang="en-US" dirty="0"/>
              <a:t>US, Australia, and Switzerland</a:t>
            </a:r>
          </a:p>
          <a:p>
            <a:endParaRPr lang="en-US" dirty="0"/>
          </a:p>
        </p:txBody>
      </p:sp>
      <p:sp>
        <p:nvSpPr>
          <p:cNvPr id="6" name="Content Placeholder 5">
            <a:extLst>
              <a:ext uri="{FF2B5EF4-FFF2-40B4-BE49-F238E27FC236}">
                <a16:creationId xmlns:a16="http://schemas.microsoft.com/office/drawing/2014/main" id="{67F54625-214E-3B6F-25CF-5826720C8D9A}"/>
              </a:ext>
            </a:extLst>
          </p:cNvPr>
          <p:cNvSpPr>
            <a:spLocks noGrp="1"/>
          </p:cNvSpPr>
          <p:nvPr>
            <p:ph sz="quarter" idx="4"/>
          </p:nvPr>
        </p:nvSpPr>
        <p:spPr>
          <a:xfrm>
            <a:off x="6388259" y="1292772"/>
            <a:ext cx="4948881" cy="4896891"/>
          </a:xfrm>
        </p:spPr>
        <p:txBody>
          <a:bodyPr/>
          <a:lstStyle/>
          <a:p>
            <a:r>
              <a:rPr lang="en-US" b="1" dirty="0"/>
              <a:t>High context:</a:t>
            </a:r>
          </a:p>
          <a:p>
            <a:pPr lvl="1"/>
            <a:r>
              <a:rPr lang="en-US" dirty="0"/>
              <a:t>implicit</a:t>
            </a:r>
          </a:p>
          <a:p>
            <a:pPr lvl="1"/>
            <a:r>
              <a:rPr lang="en-US" dirty="0"/>
              <a:t>revealed through context</a:t>
            </a:r>
          </a:p>
          <a:p>
            <a:pPr lvl="1"/>
            <a:r>
              <a:rPr lang="en-US" dirty="0"/>
              <a:t>rely on implicit (unsaid) nonverbal messages</a:t>
            </a:r>
          </a:p>
          <a:p>
            <a:pPr lvl="1"/>
            <a:r>
              <a:rPr lang="en-US" dirty="0"/>
              <a:t>relationship building</a:t>
            </a:r>
          </a:p>
          <a:p>
            <a:pPr lvl="2"/>
            <a:r>
              <a:rPr lang="en-US" dirty="0"/>
              <a:t>ex: foreign exchange student from Japan</a:t>
            </a:r>
          </a:p>
          <a:p>
            <a:pPr lvl="2"/>
            <a:r>
              <a:rPr lang="en-US" dirty="0"/>
              <a:t>communicators use “flowery” language, humility, and elaborate apologies</a:t>
            </a:r>
          </a:p>
          <a:p>
            <a:pPr lvl="2"/>
            <a:r>
              <a:rPr lang="en-US" dirty="0"/>
              <a:t>Brazil, Spain, China, and France</a:t>
            </a:r>
          </a:p>
          <a:p>
            <a:endParaRPr lang="en-US" dirty="0"/>
          </a:p>
        </p:txBody>
      </p:sp>
      <p:sp>
        <p:nvSpPr>
          <p:cNvPr id="4" name="Slide Number Placeholder 3">
            <a:extLst>
              <a:ext uri="{FF2B5EF4-FFF2-40B4-BE49-F238E27FC236}">
                <a16:creationId xmlns:a16="http://schemas.microsoft.com/office/drawing/2014/main" id="{64527B35-6704-FDA2-9E9F-801B77CF11D3}"/>
              </a:ext>
            </a:extLst>
          </p:cNvPr>
          <p:cNvSpPr>
            <a:spLocks noGrp="1"/>
          </p:cNvSpPr>
          <p:nvPr>
            <p:ph type="sldNum" sz="quarter" idx="10"/>
          </p:nvPr>
        </p:nvSpPr>
        <p:spPr/>
        <p:txBody>
          <a:bodyPr/>
          <a:lstStyle/>
          <a:p>
            <a:pPr>
              <a:defRPr/>
            </a:pPr>
            <a:fld id="{06DDD070-D08E-4B40-B4AC-DB5751E9D83C}" type="slidenum">
              <a:rPr lang="en-US" altLang="en-US" smtClean="0"/>
              <a:pPr>
                <a:defRPr/>
              </a:pPr>
              <a:t>7</a:t>
            </a:fld>
            <a:endParaRPr lang="en-US" altLang="en-US"/>
          </a:p>
        </p:txBody>
      </p:sp>
    </p:spTree>
    <p:extLst>
      <p:ext uri="{BB962C8B-B14F-4D97-AF65-F5344CB8AC3E}">
        <p14:creationId xmlns:p14="http://schemas.microsoft.com/office/powerpoint/2010/main" val="10044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87AC-6AE8-D65B-D0EA-F5D81F640EAA}"/>
              </a:ext>
            </a:extLst>
          </p:cNvPr>
          <p:cNvSpPr>
            <a:spLocks noGrp="1"/>
          </p:cNvSpPr>
          <p:nvPr>
            <p:ph type="title"/>
          </p:nvPr>
        </p:nvSpPr>
        <p:spPr/>
        <p:txBody>
          <a:bodyPr>
            <a:normAutofit fontScale="90000"/>
          </a:bodyPr>
          <a:lstStyle/>
          <a:p>
            <a:r>
              <a:rPr lang="en-US" dirty="0"/>
              <a:t>Communication &amp; Multiculturalism</a:t>
            </a:r>
            <a:br>
              <a:rPr lang="en-US" dirty="0"/>
            </a:br>
            <a:r>
              <a:rPr lang="en-US" dirty="0"/>
              <a:t>understanding the various ways that different cultures communicate </a:t>
            </a:r>
          </a:p>
        </p:txBody>
      </p:sp>
      <p:sp>
        <p:nvSpPr>
          <p:cNvPr id="3" name="Content Placeholder 2">
            <a:extLst>
              <a:ext uri="{FF2B5EF4-FFF2-40B4-BE49-F238E27FC236}">
                <a16:creationId xmlns:a16="http://schemas.microsoft.com/office/drawing/2014/main" id="{34769009-31DB-67C2-A201-57B36B82E760}"/>
              </a:ext>
            </a:extLst>
          </p:cNvPr>
          <p:cNvSpPr>
            <a:spLocks noGrp="1"/>
          </p:cNvSpPr>
          <p:nvPr>
            <p:ph sz="half" idx="1"/>
          </p:nvPr>
        </p:nvSpPr>
        <p:spPr>
          <a:xfrm>
            <a:off x="1277650" y="1798320"/>
            <a:ext cx="10058400" cy="4419600"/>
          </a:xfrm>
        </p:spPr>
        <p:txBody>
          <a:bodyPr/>
          <a:lstStyle/>
          <a:p>
            <a:r>
              <a:rPr lang="en-US" b="1" dirty="0"/>
              <a:t>Gestures &amp; Body Language</a:t>
            </a:r>
          </a:p>
          <a:p>
            <a:pPr lvl="1"/>
            <a:r>
              <a:rPr lang="en-US" dirty="0"/>
              <a:t>The nuances of facial expression, body language, gestures</a:t>
            </a:r>
          </a:p>
          <a:p>
            <a:r>
              <a:rPr lang="en-US" b="1" dirty="0"/>
              <a:t>Eye Contact</a:t>
            </a:r>
          </a:p>
          <a:p>
            <a:pPr lvl="1"/>
            <a:r>
              <a:rPr lang="en-US" dirty="0"/>
              <a:t>Eye contact can be a form of respect</a:t>
            </a:r>
          </a:p>
          <a:p>
            <a:pPr lvl="1"/>
            <a:r>
              <a:rPr lang="en-US" dirty="0"/>
              <a:t>Lack of eye contact can be a form of disrespect</a:t>
            </a:r>
          </a:p>
          <a:p>
            <a:pPr lvl="1"/>
            <a:r>
              <a:rPr lang="en-US" dirty="0"/>
              <a:t>Recognize that some people struggle with eye </a:t>
            </a:r>
            <a:r>
              <a:rPr lang="en-US" dirty="0" err="1"/>
              <a:t>contct</a:t>
            </a:r>
            <a:r>
              <a:rPr lang="en-US" dirty="0"/>
              <a:t> for other reasons</a:t>
            </a:r>
          </a:p>
          <a:p>
            <a:r>
              <a:rPr lang="en-US" b="1" dirty="0"/>
              <a:t>Voice</a:t>
            </a:r>
          </a:p>
          <a:p>
            <a:pPr lvl="1"/>
            <a:r>
              <a:rPr lang="en-US" dirty="0"/>
              <a:t>Those who speak different languages have various tones and inflexion</a:t>
            </a:r>
          </a:p>
          <a:p>
            <a:pPr lvl="1"/>
            <a:r>
              <a:rPr lang="en-US" dirty="0"/>
              <a:t>Ex. Accents, gender, Ebonics/Black Vernacular</a:t>
            </a:r>
          </a:p>
          <a:p>
            <a:endParaRPr lang="en-US" dirty="0"/>
          </a:p>
        </p:txBody>
      </p:sp>
      <p:sp>
        <p:nvSpPr>
          <p:cNvPr id="4" name="Slide Number Placeholder 3">
            <a:extLst>
              <a:ext uri="{FF2B5EF4-FFF2-40B4-BE49-F238E27FC236}">
                <a16:creationId xmlns:a16="http://schemas.microsoft.com/office/drawing/2014/main" id="{935BE501-8747-AF5F-BA9A-77AE9404218D}"/>
              </a:ext>
            </a:extLst>
          </p:cNvPr>
          <p:cNvSpPr>
            <a:spLocks noGrp="1"/>
          </p:cNvSpPr>
          <p:nvPr>
            <p:ph type="sldNum" sz="quarter" idx="10"/>
          </p:nvPr>
        </p:nvSpPr>
        <p:spPr/>
        <p:txBody>
          <a:bodyPr/>
          <a:lstStyle/>
          <a:p>
            <a:pPr>
              <a:defRPr/>
            </a:pPr>
            <a:fld id="{06DDD070-D08E-4B40-B4AC-DB5751E9D83C}" type="slidenum">
              <a:rPr lang="en-US" altLang="en-US" smtClean="0"/>
              <a:pPr>
                <a:defRPr/>
              </a:pPr>
              <a:t>8</a:t>
            </a:fld>
            <a:endParaRPr lang="en-US" altLang="en-US"/>
          </a:p>
        </p:txBody>
      </p:sp>
    </p:spTree>
    <p:extLst>
      <p:ext uri="{BB962C8B-B14F-4D97-AF65-F5344CB8AC3E}">
        <p14:creationId xmlns:p14="http://schemas.microsoft.com/office/powerpoint/2010/main" val="96457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94ECA-0B30-4F3B-4ECB-077EC177B290}"/>
              </a:ext>
            </a:extLst>
          </p:cNvPr>
          <p:cNvSpPr>
            <a:spLocks noGrp="1"/>
          </p:cNvSpPr>
          <p:nvPr>
            <p:ph type="title"/>
          </p:nvPr>
        </p:nvSpPr>
        <p:spPr/>
        <p:txBody>
          <a:bodyPr>
            <a:normAutofit/>
          </a:bodyPr>
          <a:lstStyle/>
          <a:p>
            <a:pPr algn="ctr"/>
            <a:r>
              <a:rPr lang="en-US" sz="4400" b="1" dirty="0"/>
              <a:t>Creating a Sense of Belonging </a:t>
            </a:r>
            <a:br>
              <a:rPr lang="en-US" sz="4400" b="1" dirty="0"/>
            </a:br>
            <a:r>
              <a:rPr lang="en-US" sz="4400" b="1" dirty="0"/>
              <a:t>Using Communication</a:t>
            </a:r>
          </a:p>
        </p:txBody>
      </p:sp>
      <p:sp>
        <p:nvSpPr>
          <p:cNvPr id="4" name="Slide Number Placeholder 3">
            <a:extLst>
              <a:ext uri="{FF2B5EF4-FFF2-40B4-BE49-F238E27FC236}">
                <a16:creationId xmlns:a16="http://schemas.microsoft.com/office/drawing/2014/main" id="{3DF15CB2-540A-4C0D-F509-07683EE47021}"/>
              </a:ext>
            </a:extLst>
          </p:cNvPr>
          <p:cNvSpPr>
            <a:spLocks noGrp="1"/>
          </p:cNvSpPr>
          <p:nvPr>
            <p:ph type="sldNum" sz="quarter" idx="10"/>
          </p:nvPr>
        </p:nvSpPr>
        <p:spPr/>
        <p:txBody>
          <a:bodyPr/>
          <a:lstStyle/>
          <a:p>
            <a:pPr>
              <a:defRPr/>
            </a:pPr>
            <a:fld id="{8856F6ED-E3DC-8A4A-AABE-AFCED42314C4}" type="slidenum">
              <a:rPr lang="en-US" altLang="en-US" smtClean="0"/>
              <a:pPr>
                <a:defRPr/>
              </a:pPr>
              <a:t>9</a:t>
            </a:fld>
            <a:endParaRPr lang="en-US" altLang="en-US"/>
          </a:p>
        </p:txBody>
      </p:sp>
      <p:pic>
        <p:nvPicPr>
          <p:cNvPr id="7" name="Content Placeholder 6">
            <a:extLst>
              <a:ext uri="{FF2B5EF4-FFF2-40B4-BE49-F238E27FC236}">
                <a16:creationId xmlns:a16="http://schemas.microsoft.com/office/drawing/2014/main" id="{FBA68F25-A53A-5DF9-8AD6-BC8CB9973B2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2249434" y="2662238"/>
            <a:ext cx="7685194" cy="3570287"/>
          </a:xfrm>
          <a:prstGeom prst="rect">
            <a:avLst/>
          </a:prstGeom>
        </p:spPr>
      </p:pic>
    </p:spTree>
    <p:extLst>
      <p:ext uri="{BB962C8B-B14F-4D97-AF65-F5344CB8AC3E}">
        <p14:creationId xmlns:p14="http://schemas.microsoft.com/office/powerpoint/2010/main" val="1600217572"/>
      </p:ext>
    </p:extLst>
  </p:cSld>
  <p:clrMapOvr>
    <a:masterClrMapping/>
  </p:clrMapOvr>
</p:sld>
</file>

<file path=ppt/theme/theme1.xml><?xml version="1.0" encoding="utf-8"?>
<a:theme xmlns:a="http://schemas.openxmlformats.org/drawingml/2006/main" name="ASCCC Curriculum Inst. 2020 Theme">
  <a:themeElements>
    <a:clrScheme name="ASCCC Fall Plenary 2023 2 1">
      <a:dk1>
        <a:srgbClr val="000000"/>
      </a:dk1>
      <a:lt1>
        <a:srgbClr val="FFFFFF"/>
      </a:lt1>
      <a:dk2>
        <a:srgbClr val="003C89"/>
      </a:dk2>
      <a:lt2>
        <a:srgbClr val="F5E8D3"/>
      </a:lt2>
      <a:accent1>
        <a:srgbClr val="0A65AF"/>
      </a:accent1>
      <a:accent2>
        <a:srgbClr val="45923F"/>
      </a:accent2>
      <a:accent3>
        <a:srgbClr val="C9801E"/>
      </a:accent3>
      <a:accent4>
        <a:srgbClr val="E3411F"/>
      </a:accent4>
      <a:accent5>
        <a:srgbClr val="A61480"/>
      </a:accent5>
      <a:accent6>
        <a:srgbClr val="ECD4B1"/>
      </a:accent6>
      <a:hlink>
        <a:srgbClr val="0965AE"/>
      </a:hlink>
      <a:folHlink>
        <a:srgbClr val="003D89"/>
      </a:folHlink>
    </a:clrScheme>
    <a:fontScheme name="Lato">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Spring Plenary 2023 ppt template 1.pptx" id="{46C92AF4-B824-E64A-B5D9-F6E83B24EAB5}" vid="{4630DB8C-D4AA-CC44-B172-A90801FC11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Spring Plenary 2023 ppt template 1 (1)</Template>
  <TotalTime>91</TotalTime>
  <Words>1696</Words>
  <Application>Microsoft Office PowerPoint</Application>
  <PresentationFormat>Widescreen</PresentationFormat>
  <Paragraphs>254</Paragraphs>
  <Slides>28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Palatino</vt:lpstr>
      <vt:lpstr>Arial</vt:lpstr>
      <vt:lpstr>Calibri</vt:lpstr>
      <vt:lpstr>Georgia</vt:lpstr>
      <vt:lpstr>ASCCC Curriculum Inst. 2020 Theme</vt:lpstr>
      <vt:lpstr>Effective Communication Strategies for Inclusive Academic Senate Leaders Thursday November 16, 2023 3:00 pm - 4:00pm (Room: Viejo/Laguna) </vt:lpstr>
      <vt:lpstr>Facilitators</vt:lpstr>
      <vt:lpstr>Session Description</vt:lpstr>
      <vt:lpstr>Topics</vt:lpstr>
      <vt:lpstr>Cultural Communication Considerations</vt:lpstr>
      <vt:lpstr>Cultures: High &amp; Low Contact</vt:lpstr>
      <vt:lpstr>Cultures: Low Context &amp; High Context</vt:lpstr>
      <vt:lpstr>Communication &amp; Multiculturalism understanding the various ways that different cultures communicate </vt:lpstr>
      <vt:lpstr>Creating a Sense of Belonging  Using Communication</vt:lpstr>
      <vt:lpstr>Sense of Belonging: Centering Voice of Marginalized Faculty</vt:lpstr>
      <vt:lpstr>Inviting More Voices and Authentic Stories</vt:lpstr>
      <vt:lpstr>Belonging Moments</vt:lpstr>
      <vt:lpstr>The Inclusive Leadership Framework</vt:lpstr>
      <vt:lpstr>Listening, Responding, &amp;  Building Confirming Climates</vt:lpstr>
      <vt:lpstr>Mindful Listening</vt:lpstr>
      <vt:lpstr>Empathic Listening</vt:lpstr>
      <vt:lpstr>Interpersonal and Group Climate</vt:lpstr>
      <vt:lpstr>Confirming Behavior</vt:lpstr>
      <vt:lpstr>Practice Compassionate Curiosity</vt:lpstr>
      <vt:lpstr>Respond Constructively to Criticism</vt:lpstr>
      <vt:lpstr>Conflict</vt:lpstr>
      <vt:lpstr>Conflict Defined</vt:lpstr>
      <vt:lpstr>Conflict Styles</vt:lpstr>
      <vt:lpstr>Constructive and Unproductive Communication  During Conflict </vt:lpstr>
      <vt:lpstr>Tips on Conflict Management Skills</vt:lpstr>
      <vt:lpstr>Reminders about Conflict</vt:lpstr>
      <vt:lpstr>Open Discussion</vt:lpstr>
      <vt:lpstr>Final Thoughts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Christopher Howerton</dc:creator>
  <cp:keywords/>
  <dc:description/>
  <cp:lastModifiedBy>Kyoko Hatano</cp:lastModifiedBy>
  <cp:revision>5</cp:revision>
  <cp:lastPrinted>2020-11-24T19:39:26Z</cp:lastPrinted>
  <dcterms:created xsi:type="dcterms:W3CDTF">2023-11-10T21:40:11Z</dcterms:created>
  <dcterms:modified xsi:type="dcterms:W3CDTF">2023-11-22T06:46:55Z</dcterms:modified>
  <cp:category/>
</cp:coreProperties>
</file>