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4"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embeddedFontLst>
    <p:embeddedFont>
      <p:font typeface="Calibri" panose="020F0502020204030204" pitchFamily="34" charset="0"/>
      <p:regular r:id="rId34"/>
      <p:bold r:id="rId35"/>
      <p:italic r:id="rId36"/>
      <p:boldItalic r:id="rId37"/>
    </p:embeddedFont>
    <p:embeddedFont>
      <p:font typeface="Georgia" panose="02040502050405020303" pitchFamily="18" charset="0"/>
      <p:regular r:id="rId38"/>
      <p:bold r:id="rId39"/>
      <p:italic r:id="rId40"/>
      <p:boldItalic r:id="rId41"/>
    </p:embeddedFont>
    <p:embeddedFont>
      <p:font typeface="Old Standard TT" panose="020B0604020202020204" charset="0"/>
      <p:regular r:id="rId42"/>
      <p:bold r:id="rId43"/>
      <p:italic r:id="rId44"/>
    </p:embeddedFont>
    <p:embeddedFont>
      <p:font typeface="Verdana" panose="020B0604030504040204" pitchFamily="3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26" autoAdjust="0"/>
    <p:restoredTop sz="78571" autoAdjust="0"/>
  </p:normalViewPr>
  <p:slideViewPr>
    <p:cSldViewPr snapToGrid="0">
      <p:cViewPr varScale="1">
        <p:scale>
          <a:sx n="56" d="100"/>
          <a:sy n="56" d="100"/>
        </p:scale>
        <p:origin x="894" y="60"/>
      </p:cViewPr>
      <p:guideLst/>
    </p:cSldViewPr>
  </p:slideViewPr>
  <p:outlineViewPr>
    <p:cViewPr>
      <p:scale>
        <a:sx n="33" d="100"/>
        <a:sy n="33" d="100"/>
      </p:scale>
      <p:origin x="0" y="-3416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47" name="Google Shape;4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99b33a484e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99b33a484e_0_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20" name="Google Shape;120;g299b33a484e_0_3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99b33a484e_0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99b33a484e_0_5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28" name="Google Shape;128;g299b33a484e_0_5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99b33a484e_0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299b33a484e_0_4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37" name="Google Shape;137;g299b33a484e_0_4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99b33a484e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99b33a484e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45" name="Google Shape;145;g299b33a484e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99b33a484e_0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299b33a484e_0_7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52" name="Google Shape;152;g299b33a484e_0_7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99b33a484e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299b33a484e_0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62" name="Google Shape;162;g299b33a484e_0_1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6135ba48d2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26135ba48d2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0" name="Google Shape;170;g26135ba48d2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6065cafdcb_0_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26065cafdcb_0_9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8" name="Google Shape;178;g26065cafdcb_0_9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98da15c3fd_2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298da15c3fd_2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86" name="Google Shape;186;g298da15c3fd_2_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6065cafdcb_0_1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26065cafdcb_0_12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95" name="Google Shape;195;g26065cafdcb_0_12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6065cafdc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6065cafdcb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53" name="Google Shape;53;g26065cafdcb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6135ba48d2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26135ba48d2_0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02" name="Google Shape;202;g26135ba48d2_0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612e271c11_1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2612e271c11_1_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6065cafdcb_0_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26065cafdcb_0_8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19" name="Google Shape;219;g26065cafdcb_0_8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98da15c3fd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298da15c3fd_0_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6065cafdcb_0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26065cafdcb_0_3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41" name="Google Shape;241;g26065cafdcb_0_3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997122b463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2997122b463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49" name="Google Shape;249;g2997122b463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6065cafdcb_0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26065cafdcb_0_4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sz="200" dirty="0"/>
          </a:p>
        </p:txBody>
      </p:sp>
      <p:sp>
        <p:nvSpPr>
          <p:cNvPr id="257" name="Google Shape;257;g26065cafdcb_0_4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997122b463_1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2997122b463_1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sz="200" dirty="0"/>
          </a:p>
        </p:txBody>
      </p:sp>
      <p:sp>
        <p:nvSpPr>
          <p:cNvPr id="265" name="Google Shape;265;g2997122b463_1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997122b463_1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2997122b463_1_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sz="200" dirty="0"/>
          </a:p>
        </p:txBody>
      </p:sp>
      <p:sp>
        <p:nvSpPr>
          <p:cNvPr id="273" name="Google Shape;273;g2997122b463_1_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6065cafdcb_0_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26065cafdcb_0_10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81" name="Google Shape;281;g26065cafdcb_0_10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6065cafdcb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6065cafdcb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61" name="Google Shape;61;g26065cafdcb_0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6065cafdcb_0_1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26065cafdcb_0_1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90" name="Google Shape;290;g26065cafdcb_0_1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26065cafdcb_0_1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26065cafdcb_0_1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99" name="Google Shape;299;g26065cafdcb_0_12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26065cafdcb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26065cafdcb_0_5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69" name="Google Shape;69;g26065cafdcb_0_5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6065cafdcb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6065cafdcb_0_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9" name="Google Shape;79;g26065cafdcb_0_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6065cafdcb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26065cafdcb_0_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sz="400" dirty="0"/>
          </a:p>
        </p:txBody>
      </p:sp>
      <p:sp>
        <p:nvSpPr>
          <p:cNvPr id="87" name="Google Shape;87;g26065cafdcb_0_2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6065cafdcb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6065cafdcb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95" name="Google Shape;95;g26065cafdcb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99b33a484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299b33a484e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03" name="Google Shape;103;g299b33a484e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99b33a484e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299b33a484e_0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12" name="Google Shape;112;g299b33a484e_0_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2"/>
          <p:cNvSpPr txBox="1">
            <a:spLocks noGrp="1"/>
          </p:cNvSpPr>
          <p:nvPr>
            <p:ph type="title"/>
          </p:nvPr>
        </p:nvSpPr>
        <p:spPr>
          <a:xfrm>
            <a:off x="6815137" y="217272"/>
            <a:ext cx="5123913" cy="6412128"/>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1400"/>
              <a:buNone/>
              <a:defRPr sz="44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Slide B" type="objTx">
  <p:cSld name="OBJECT_WITH_CAPTION_TEXT">
    <p:spTree>
      <p:nvGrpSpPr>
        <p:cNvPr id="1" name="Shape 15"/>
        <p:cNvGrpSpPr/>
        <p:nvPr/>
      </p:nvGrpSpPr>
      <p:grpSpPr>
        <a:xfrm>
          <a:off x="0" y="0"/>
          <a:ext cx="0" cy="0"/>
          <a:chOff x="0" y="0"/>
          <a:chExt cx="0" cy="0"/>
        </a:xfrm>
      </p:grpSpPr>
      <p:sp>
        <p:nvSpPr>
          <p:cNvPr id="16" name="Google Shape;16;p3"/>
          <p:cNvSpPr/>
          <p:nvPr/>
        </p:nvSpPr>
        <p:spPr>
          <a:xfrm>
            <a:off x="0" y="0"/>
            <a:ext cx="3971966" cy="6858000"/>
          </a:xfrm>
          <a:prstGeom prst="rect">
            <a:avLst/>
          </a:prstGeom>
          <a:solidFill>
            <a:schemeClr val="accent1"/>
          </a:solidFill>
          <a:ln>
            <a:noFill/>
          </a:ln>
          <a:effectLst>
            <a:outerShdw blurRad="190500" dist="508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7" name="Google Shape;17;p3"/>
          <p:cNvPicPr preferRelativeResize="0"/>
          <p:nvPr/>
        </p:nvPicPr>
        <p:blipFill rotWithShape="1">
          <a:blip r:embed="rId2">
            <a:alphaModFix/>
          </a:blip>
          <a:srcRect t="19502" b="-19503"/>
          <a:stretch/>
        </p:blipFill>
        <p:spPr>
          <a:xfrm>
            <a:off x="4707" y="1119187"/>
            <a:ext cx="3970020" cy="5738814"/>
          </a:xfrm>
          <a:prstGeom prst="rect">
            <a:avLst/>
          </a:prstGeom>
          <a:noFill/>
          <a:ln>
            <a:noFill/>
          </a:ln>
        </p:spPr>
      </p:pic>
      <p:sp>
        <p:nvSpPr>
          <p:cNvPr id="18" name="Google Shape;18;p3"/>
          <p:cNvSpPr txBox="1">
            <a:spLocks noGrp="1"/>
          </p:cNvSpPr>
          <p:nvPr>
            <p:ph type="title"/>
          </p:nvPr>
        </p:nvSpPr>
        <p:spPr>
          <a:xfrm>
            <a:off x="227885" y="1335091"/>
            <a:ext cx="3583461" cy="1890709"/>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1400"/>
              <a:buNone/>
              <a:defRPr sz="3600">
                <a:solidFill>
                  <a:schemeClr val="dk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227885" y="3225800"/>
            <a:ext cx="3583461" cy="229711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accent2"/>
              </a:buClr>
              <a:buSzPts val="2600"/>
              <a:buNone/>
              <a:defRPr sz="2600">
                <a:solidFill>
                  <a:schemeClr val="accent2"/>
                </a:solidFill>
              </a:defRPr>
            </a:lvl1pPr>
            <a:lvl2pPr marL="914400" lvl="1" indent="-228600" algn="l">
              <a:lnSpc>
                <a:spcPct val="90000"/>
              </a:lnSpc>
              <a:spcBef>
                <a:spcPts val="500"/>
              </a:spcBef>
              <a:spcAft>
                <a:spcPts val="0"/>
              </a:spcAft>
              <a:buClr>
                <a:srgbClr val="404040"/>
              </a:buClr>
              <a:buSzPts val="1400"/>
              <a:buNone/>
              <a:defRPr sz="1400"/>
            </a:lvl2pPr>
            <a:lvl3pPr marL="1371600" lvl="2" indent="-228600" algn="l">
              <a:lnSpc>
                <a:spcPct val="90000"/>
              </a:lnSpc>
              <a:spcBef>
                <a:spcPts val="500"/>
              </a:spcBef>
              <a:spcAft>
                <a:spcPts val="0"/>
              </a:spcAft>
              <a:buClr>
                <a:srgbClr val="404040"/>
              </a:buClr>
              <a:buSzPts val="1200"/>
              <a:buNone/>
              <a:defRPr sz="1200"/>
            </a:lvl3pPr>
            <a:lvl4pPr marL="1828800" lvl="3" indent="-228600" algn="l">
              <a:lnSpc>
                <a:spcPct val="90000"/>
              </a:lnSpc>
              <a:spcBef>
                <a:spcPts val="500"/>
              </a:spcBef>
              <a:spcAft>
                <a:spcPts val="0"/>
              </a:spcAft>
              <a:buClr>
                <a:srgbClr val="404040"/>
              </a:buClr>
              <a:buSzPts val="1000"/>
              <a:buNone/>
              <a:defRPr sz="1000"/>
            </a:lvl4pPr>
            <a:lvl5pPr marL="2286000" lvl="4" indent="-228600" algn="l">
              <a:lnSpc>
                <a:spcPct val="90000"/>
              </a:lnSpc>
              <a:spcBef>
                <a:spcPts val="500"/>
              </a:spcBef>
              <a:spcAft>
                <a:spcPts val="0"/>
              </a:spcAft>
              <a:buClr>
                <a:srgbClr val="404040"/>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0" name="Google Shape;20;p3"/>
          <p:cNvSpPr txBox="1">
            <a:spLocks noGrp="1"/>
          </p:cNvSpPr>
          <p:nvPr>
            <p:ph type="body" idx="2"/>
          </p:nvPr>
        </p:nvSpPr>
        <p:spPr>
          <a:xfrm>
            <a:off x="4360863" y="1193842"/>
            <a:ext cx="6672262" cy="5091744"/>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404040"/>
              </a:buClr>
              <a:buSzPts val="2400"/>
              <a:buFont typeface="Arial"/>
              <a:buNone/>
              <a:defRPr sz="2400"/>
            </a:lvl1pPr>
            <a:lvl2pPr marL="914400" lvl="1" indent="-368300" algn="l">
              <a:lnSpc>
                <a:spcPct val="90000"/>
              </a:lnSpc>
              <a:spcBef>
                <a:spcPts val="500"/>
              </a:spcBef>
              <a:spcAft>
                <a:spcPts val="0"/>
              </a:spcAft>
              <a:buClr>
                <a:srgbClr val="404040"/>
              </a:buClr>
              <a:buSzPts val="2200"/>
              <a:buChar char="•"/>
              <a:defRPr sz="2200"/>
            </a:lvl2pPr>
            <a:lvl3pPr marL="1371600" lvl="2" indent="-355600" algn="l">
              <a:lnSpc>
                <a:spcPct val="90000"/>
              </a:lnSpc>
              <a:spcBef>
                <a:spcPts val="500"/>
              </a:spcBef>
              <a:spcAft>
                <a:spcPts val="0"/>
              </a:spcAft>
              <a:buClr>
                <a:srgbClr val="404040"/>
              </a:buClr>
              <a:buSzPts val="2000"/>
              <a:buChar char="•"/>
              <a:defRPr sz="2000"/>
            </a:lvl3pPr>
            <a:lvl4pPr marL="1828800" lvl="3" indent="-342900" algn="l">
              <a:lnSpc>
                <a:spcPct val="90000"/>
              </a:lnSpc>
              <a:spcBef>
                <a:spcPts val="500"/>
              </a:spcBef>
              <a:spcAft>
                <a:spcPts val="0"/>
              </a:spcAft>
              <a:buClr>
                <a:srgbClr val="404040"/>
              </a:buClr>
              <a:buSzPts val="1800"/>
              <a:buChar char="•"/>
              <a:defRPr sz="1800"/>
            </a:lvl4pPr>
            <a:lvl5pPr marL="2286000" lvl="4" indent="-355600" algn="l">
              <a:lnSpc>
                <a:spcPct val="90000"/>
              </a:lnSpc>
              <a:spcBef>
                <a:spcPts val="500"/>
              </a:spcBef>
              <a:spcAft>
                <a:spcPts val="0"/>
              </a:spcAft>
              <a:buClr>
                <a:srgbClr val="404040"/>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1" name="Google Shape;21;p3"/>
          <p:cNvSpPr txBox="1">
            <a:spLocks noGrp="1"/>
          </p:cNvSpPr>
          <p:nvPr>
            <p:ph type="sldNum" idx="12"/>
          </p:nvPr>
        </p:nvSpPr>
        <p:spPr>
          <a:xfrm>
            <a:off x="9890125" y="6356350"/>
            <a:ext cx="1143000" cy="368300"/>
          </a:xfrm>
          <a:prstGeom prst="rect">
            <a:avLst/>
          </a:prstGeom>
          <a:noFill/>
          <a:ln>
            <a:noFill/>
          </a:ln>
        </p:spPr>
        <p:txBody>
          <a:bodyPr spcFirstLastPara="1" wrap="square" lIns="91425" tIns="45700" rIns="0" bIns="45700" anchor="ctr" anchorCtr="0">
            <a:noAutofit/>
          </a:bodyPr>
          <a:lstStyle>
            <a:lvl1pPr marL="0" marR="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2" name="Google Shape;22;p3" descr="Academic Senate for California Community Colleges logo icon."/>
          <p:cNvPicPr preferRelativeResize="0"/>
          <p:nvPr/>
        </p:nvPicPr>
        <p:blipFill rotWithShape="1">
          <a:blip r:embed="rId3">
            <a:alphaModFix/>
          </a:blip>
          <a:srcRect/>
          <a:stretch/>
        </p:blipFill>
        <p:spPr>
          <a:xfrm>
            <a:off x="4360863" y="6376988"/>
            <a:ext cx="377825" cy="377825"/>
          </a:xfrm>
          <a:prstGeom prst="rect">
            <a:avLst/>
          </a:prstGeom>
          <a:noFill/>
          <a:ln>
            <a:noFill/>
          </a:ln>
        </p:spPr>
      </p:pic>
      <p:sp>
        <p:nvSpPr>
          <p:cNvPr id="23" name="Google Shape;23;p3"/>
          <p:cNvSpPr/>
          <p:nvPr/>
        </p:nvSpPr>
        <p:spPr>
          <a:xfrm>
            <a:off x="11490325" y="0"/>
            <a:ext cx="701675" cy="6858000"/>
          </a:xfrm>
          <a:prstGeom prst="rect">
            <a:avLst/>
          </a:prstGeom>
          <a:solidFill>
            <a:schemeClr val="accent1"/>
          </a:solidFill>
          <a:ln>
            <a:noFill/>
          </a:ln>
          <a:effectLst>
            <a:outerShdw blurRad="190500" dist="50800" dir="10800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2 Column Slide">
  <p:cSld name="Content 2 Column Slide">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1400"/>
              <a:buNone/>
              <a:defRPr sz="3600">
                <a:solidFill>
                  <a:schemeClr val="dk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6" name="Google Shape;26;p4"/>
          <p:cNvSpPr txBox="1">
            <a:spLocks noGrp="1"/>
          </p:cNvSpPr>
          <p:nvPr>
            <p:ph type="body" idx="1"/>
          </p:nvPr>
        </p:nvSpPr>
        <p:spPr>
          <a:xfrm>
            <a:off x="1277650" y="1798320"/>
            <a:ext cx="4922537" cy="439134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04040"/>
              </a:buClr>
              <a:buSzPts val="1800"/>
              <a:buChar char="•"/>
              <a:defRPr/>
            </a:lvl1pPr>
            <a:lvl2pPr marL="914400" lvl="1" indent="-342900" algn="l">
              <a:lnSpc>
                <a:spcPct val="90000"/>
              </a:lnSpc>
              <a:spcBef>
                <a:spcPts val="500"/>
              </a:spcBef>
              <a:spcAft>
                <a:spcPts val="0"/>
              </a:spcAft>
              <a:buClr>
                <a:srgbClr val="404040"/>
              </a:buClr>
              <a:buSzPts val="1800"/>
              <a:buChar char="•"/>
              <a:defRPr/>
            </a:lvl2pPr>
            <a:lvl3pPr marL="1371600" lvl="2" indent="-342900" algn="l">
              <a:lnSpc>
                <a:spcPct val="90000"/>
              </a:lnSpc>
              <a:spcBef>
                <a:spcPts val="500"/>
              </a:spcBef>
              <a:spcAft>
                <a:spcPts val="0"/>
              </a:spcAft>
              <a:buClr>
                <a:srgbClr val="404040"/>
              </a:buClr>
              <a:buSzPts val="1800"/>
              <a:buChar char="•"/>
              <a:defRPr/>
            </a:lvl3pPr>
            <a:lvl4pPr marL="1828800" lvl="3" indent="-342900" algn="l">
              <a:lnSpc>
                <a:spcPct val="90000"/>
              </a:lnSpc>
              <a:spcBef>
                <a:spcPts val="500"/>
              </a:spcBef>
              <a:spcAft>
                <a:spcPts val="0"/>
              </a:spcAft>
              <a:buClr>
                <a:srgbClr val="404040"/>
              </a:buClr>
              <a:buSzPts val="1800"/>
              <a:buChar char="•"/>
              <a:defRPr/>
            </a:lvl4pPr>
            <a:lvl5pPr marL="2286000" lvl="4" indent="-342900" algn="l">
              <a:lnSpc>
                <a:spcPct val="90000"/>
              </a:lnSpc>
              <a:spcBef>
                <a:spcPts val="500"/>
              </a:spcBef>
              <a:spcAft>
                <a:spcPts val="0"/>
              </a:spcAft>
              <a:buClr>
                <a:srgbClr val="40404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4"/>
          <p:cNvSpPr txBox="1">
            <a:spLocks noGrp="1"/>
          </p:cNvSpPr>
          <p:nvPr>
            <p:ph type="body" idx="2"/>
          </p:nvPr>
        </p:nvSpPr>
        <p:spPr>
          <a:xfrm>
            <a:off x="6388259" y="1798320"/>
            <a:ext cx="4948881" cy="439134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04040"/>
              </a:buClr>
              <a:buSzPts val="1800"/>
              <a:buChar char="•"/>
              <a:defRPr/>
            </a:lvl1pPr>
            <a:lvl2pPr marL="914400" lvl="1" indent="-342900" algn="l">
              <a:lnSpc>
                <a:spcPct val="90000"/>
              </a:lnSpc>
              <a:spcBef>
                <a:spcPts val="500"/>
              </a:spcBef>
              <a:spcAft>
                <a:spcPts val="0"/>
              </a:spcAft>
              <a:buClr>
                <a:srgbClr val="404040"/>
              </a:buClr>
              <a:buSzPts val="1800"/>
              <a:buChar char="•"/>
              <a:defRPr/>
            </a:lvl2pPr>
            <a:lvl3pPr marL="1371600" lvl="2" indent="-342900" algn="l">
              <a:lnSpc>
                <a:spcPct val="90000"/>
              </a:lnSpc>
              <a:spcBef>
                <a:spcPts val="500"/>
              </a:spcBef>
              <a:spcAft>
                <a:spcPts val="0"/>
              </a:spcAft>
              <a:buClr>
                <a:srgbClr val="404040"/>
              </a:buClr>
              <a:buSzPts val="1800"/>
              <a:buChar char="•"/>
              <a:defRPr/>
            </a:lvl3pPr>
            <a:lvl4pPr marL="1828800" lvl="3" indent="-342900" algn="l">
              <a:lnSpc>
                <a:spcPct val="90000"/>
              </a:lnSpc>
              <a:spcBef>
                <a:spcPts val="500"/>
              </a:spcBef>
              <a:spcAft>
                <a:spcPts val="0"/>
              </a:spcAft>
              <a:buClr>
                <a:srgbClr val="404040"/>
              </a:buClr>
              <a:buSzPts val="1800"/>
              <a:buChar char="•"/>
              <a:defRPr/>
            </a:lvl4pPr>
            <a:lvl5pPr marL="2286000" lvl="4" indent="-342900" algn="l">
              <a:lnSpc>
                <a:spcPct val="90000"/>
              </a:lnSpc>
              <a:spcBef>
                <a:spcPts val="500"/>
              </a:spcBef>
              <a:spcAft>
                <a:spcPts val="0"/>
              </a:spcAft>
              <a:buClr>
                <a:srgbClr val="40404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4"/>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lvl1pPr marL="0" marR="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9" name="Google Shape;29;p4"/>
          <p:cNvPicPr preferRelativeResize="0"/>
          <p:nvPr/>
        </p:nvPicPr>
        <p:blipFill rotWithShape="1">
          <a:blip r:embed="rId2">
            <a:alphaModFix/>
          </a:blip>
          <a:srcRect/>
          <a:stretch/>
        </p:blipFill>
        <p:spPr>
          <a:xfrm>
            <a:off x="1277938" y="6376988"/>
            <a:ext cx="377825" cy="377825"/>
          </a:xfrm>
          <a:prstGeom prst="rect">
            <a:avLst/>
          </a:prstGeom>
          <a:noFill/>
          <a:ln>
            <a:noFill/>
          </a:ln>
        </p:spPr>
      </p:pic>
      <p:sp>
        <p:nvSpPr>
          <p:cNvPr id="30" name="Google Shape;30;p4"/>
          <p:cNvSpPr/>
          <p:nvPr/>
        </p:nvSpPr>
        <p:spPr>
          <a:xfrm>
            <a:off x="-5281" y="0"/>
            <a:ext cx="822381" cy="6858000"/>
          </a:xfrm>
          <a:prstGeom prst="rect">
            <a:avLst/>
          </a:prstGeom>
          <a:solidFill>
            <a:schemeClr val="accent1"/>
          </a:solidFill>
          <a:ln>
            <a:noFill/>
          </a:ln>
          <a:effectLst>
            <a:outerShdw blurRad="190500" dist="508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1 Column Slide">
  <p:cSld name="Content 1 Column Slide">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1400"/>
              <a:buNone/>
              <a:defRPr sz="3600">
                <a:solidFill>
                  <a:schemeClr val="dk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1277650" y="1798320"/>
            <a:ext cx="10058400" cy="4419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04040"/>
              </a:buClr>
              <a:buSzPts val="1800"/>
              <a:buChar char="•"/>
              <a:defRPr/>
            </a:lvl1pPr>
            <a:lvl2pPr marL="914400" lvl="1" indent="-342900" algn="l">
              <a:lnSpc>
                <a:spcPct val="90000"/>
              </a:lnSpc>
              <a:spcBef>
                <a:spcPts val="500"/>
              </a:spcBef>
              <a:spcAft>
                <a:spcPts val="0"/>
              </a:spcAft>
              <a:buClr>
                <a:srgbClr val="404040"/>
              </a:buClr>
              <a:buSzPts val="1800"/>
              <a:buChar char="•"/>
              <a:defRPr/>
            </a:lvl2pPr>
            <a:lvl3pPr marL="1371600" lvl="2" indent="-342900" algn="l">
              <a:lnSpc>
                <a:spcPct val="90000"/>
              </a:lnSpc>
              <a:spcBef>
                <a:spcPts val="500"/>
              </a:spcBef>
              <a:spcAft>
                <a:spcPts val="0"/>
              </a:spcAft>
              <a:buClr>
                <a:srgbClr val="404040"/>
              </a:buClr>
              <a:buSzPts val="1800"/>
              <a:buChar char="•"/>
              <a:defRPr/>
            </a:lvl3pPr>
            <a:lvl4pPr marL="1828800" lvl="3" indent="-342900" algn="l">
              <a:lnSpc>
                <a:spcPct val="90000"/>
              </a:lnSpc>
              <a:spcBef>
                <a:spcPts val="500"/>
              </a:spcBef>
              <a:spcAft>
                <a:spcPts val="0"/>
              </a:spcAft>
              <a:buClr>
                <a:srgbClr val="404040"/>
              </a:buClr>
              <a:buSzPts val="1800"/>
              <a:buChar char="•"/>
              <a:defRPr/>
            </a:lvl4pPr>
            <a:lvl5pPr marL="2286000" lvl="4" indent="-342900" algn="l">
              <a:lnSpc>
                <a:spcPct val="90000"/>
              </a:lnSpc>
              <a:spcBef>
                <a:spcPts val="500"/>
              </a:spcBef>
              <a:spcAft>
                <a:spcPts val="0"/>
              </a:spcAft>
              <a:buClr>
                <a:srgbClr val="40404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5"/>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lvl1pPr marL="0" marR="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35" name="Google Shape;35;p5"/>
          <p:cNvPicPr preferRelativeResize="0"/>
          <p:nvPr/>
        </p:nvPicPr>
        <p:blipFill rotWithShape="1">
          <a:blip r:embed="rId2">
            <a:alphaModFix/>
          </a:blip>
          <a:srcRect/>
          <a:stretch/>
        </p:blipFill>
        <p:spPr>
          <a:xfrm>
            <a:off x="1277938" y="6376988"/>
            <a:ext cx="377825" cy="377825"/>
          </a:xfrm>
          <a:prstGeom prst="rect">
            <a:avLst/>
          </a:prstGeom>
          <a:noFill/>
          <a:ln>
            <a:noFill/>
          </a:ln>
        </p:spPr>
      </p:pic>
      <p:sp>
        <p:nvSpPr>
          <p:cNvPr id="36" name="Google Shape;36;p5"/>
          <p:cNvSpPr/>
          <p:nvPr/>
        </p:nvSpPr>
        <p:spPr>
          <a:xfrm>
            <a:off x="-5281" y="0"/>
            <a:ext cx="822381" cy="6858000"/>
          </a:xfrm>
          <a:prstGeom prst="rect">
            <a:avLst/>
          </a:prstGeom>
          <a:solidFill>
            <a:schemeClr val="accent1"/>
          </a:solidFill>
          <a:ln>
            <a:noFill/>
          </a:ln>
          <a:effectLst>
            <a:outerShdw blurRad="190500" dist="508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7"/>
        <p:cNvGrpSpPr/>
        <p:nvPr/>
      </p:nvGrpSpPr>
      <p:grpSpPr>
        <a:xfrm>
          <a:off x="0" y="0"/>
          <a:ext cx="0" cy="0"/>
          <a:chOff x="0" y="0"/>
          <a:chExt cx="0" cy="0"/>
        </a:xfrm>
      </p:grpSpPr>
      <p:pic>
        <p:nvPicPr>
          <p:cNvPr id="38" name="Google Shape;38;p6"/>
          <p:cNvPicPr preferRelativeResize="0"/>
          <p:nvPr/>
        </p:nvPicPr>
        <p:blipFill rotWithShape="1">
          <a:blip r:embed="rId2">
            <a:alphaModFix/>
          </a:blip>
          <a:srcRect/>
          <a:stretch/>
        </p:blipFill>
        <p:spPr>
          <a:xfrm>
            <a:off x="1277938" y="6376988"/>
            <a:ext cx="377825" cy="377825"/>
          </a:xfrm>
          <a:prstGeom prst="rect">
            <a:avLst/>
          </a:prstGeom>
          <a:noFill/>
          <a:ln>
            <a:noFill/>
          </a:ln>
        </p:spPr>
      </p:pic>
      <p:sp>
        <p:nvSpPr>
          <p:cNvPr id="39" name="Google Shape;39;p6"/>
          <p:cNvSpPr txBox="1">
            <a:spLocks noGrp="1"/>
          </p:cNvSpPr>
          <p:nvPr>
            <p:ph type="sldNum" idx="12"/>
          </p:nvPr>
        </p:nvSpPr>
        <p:spPr>
          <a:xfrm>
            <a:off x="10298113" y="6356350"/>
            <a:ext cx="1055687" cy="365125"/>
          </a:xfrm>
          <a:prstGeom prst="rect">
            <a:avLst/>
          </a:prstGeom>
          <a:noFill/>
          <a:ln>
            <a:noFill/>
          </a:ln>
        </p:spPr>
        <p:txBody>
          <a:bodyPr spcFirstLastPara="1" wrap="square" lIns="91425" tIns="45700" rIns="0" bIns="45700" anchor="ctr" anchorCtr="0">
            <a:noAutofit/>
          </a:bodyPr>
          <a:lstStyle>
            <a:lvl1pPr marL="0" marR="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0"/>
        <p:cNvGrpSpPr/>
        <p:nvPr/>
      </p:nvGrpSpPr>
      <p:grpSpPr>
        <a:xfrm>
          <a:off x="0" y="0"/>
          <a:ext cx="0" cy="0"/>
          <a:chOff x="0" y="0"/>
          <a:chExt cx="0" cy="0"/>
        </a:xfrm>
      </p:grpSpPr>
      <p:cxnSp>
        <p:nvCxnSpPr>
          <p:cNvPr id="41" name="Google Shape;41;p7"/>
          <p:cNvCxnSpPr/>
          <p:nvPr/>
        </p:nvCxnSpPr>
        <p:spPr>
          <a:xfrm>
            <a:off x="566934" y="6320000"/>
            <a:ext cx="11062500" cy="0"/>
          </a:xfrm>
          <a:prstGeom prst="straightConnector1">
            <a:avLst/>
          </a:prstGeom>
          <a:noFill/>
          <a:ln w="19050" cap="flat" cmpd="sng">
            <a:solidFill>
              <a:schemeClr val="dk2"/>
            </a:solidFill>
            <a:prstDash val="solid"/>
            <a:round/>
            <a:headEnd type="none" w="sm" len="sm"/>
            <a:tailEnd type="none" w="sm" len="sm"/>
          </a:ln>
        </p:spPr>
      </p:cxnSp>
      <p:cxnSp>
        <p:nvCxnSpPr>
          <p:cNvPr id="42" name="Google Shape;42;p7"/>
          <p:cNvCxnSpPr/>
          <p:nvPr/>
        </p:nvCxnSpPr>
        <p:spPr>
          <a:xfrm>
            <a:off x="566931" y="554200"/>
            <a:ext cx="244500" cy="0"/>
          </a:xfrm>
          <a:prstGeom prst="straightConnector1">
            <a:avLst/>
          </a:prstGeom>
          <a:noFill/>
          <a:ln w="19050" cap="flat" cmpd="sng">
            <a:solidFill>
              <a:schemeClr val="dk2"/>
            </a:solidFill>
            <a:prstDash val="solid"/>
            <a:round/>
            <a:headEnd type="none" w="sm" len="sm"/>
            <a:tailEnd type="none" w="sm" len="sm"/>
          </a:ln>
        </p:spPr>
      </p:cxnSp>
      <p:sp>
        <p:nvSpPr>
          <p:cNvPr id="43" name="Google Shape;43;p7"/>
          <p:cNvSpPr txBox="1">
            <a:spLocks noGrp="1"/>
          </p:cNvSpPr>
          <p:nvPr>
            <p:ph type="body" idx="1"/>
          </p:nvPr>
        </p:nvSpPr>
        <p:spPr>
          <a:xfrm>
            <a:off x="437356" y="5634700"/>
            <a:ext cx="11184900" cy="524700"/>
          </a:xfrm>
          <a:prstGeom prst="rect">
            <a:avLst/>
          </a:prstGeom>
        </p:spPr>
        <p:txBody>
          <a:bodyPr spcFirstLastPara="1" wrap="square" lIns="91425" tIns="45700" rIns="91425" bIns="45700" anchor="ctr" anchorCtr="0">
            <a:noAutofit/>
          </a:bodyPr>
          <a:lstStyle>
            <a:lvl1pPr marL="457200" lvl="0" indent="-228600" rtl="0">
              <a:lnSpc>
                <a:spcPct val="100000"/>
              </a:lnSpc>
              <a:spcBef>
                <a:spcPts val="1000"/>
              </a:spcBef>
              <a:spcAft>
                <a:spcPts val="0"/>
              </a:spcAft>
              <a:buSzPts val="2400"/>
              <a:buNone/>
              <a:defRPr/>
            </a:lvl1pPr>
          </a:lstStyle>
          <a:p>
            <a:endParaRPr/>
          </a:p>
        </p:txBody>
      </p:sp>
      <p:sp>
        <p:nvSpPr>
          <p:cNvPr id="44" name="Google Shape;44;p7"/>
          <p:cNvSpPr txBox="1">
            <a:spLocks noGrp="1"/>
          </p:cNvSpPr>
          <p:nvPr>
            <p:ph type="sldNum" idx="12"/>
          </p:nvPr>
        </p:nvSpPr>
        <p:spPr>
          <a:xfrm>
            <a:off x="11330666" y="6251679"/>
            <a:ext cx="731700" cy="524700"/>
          </a:xfrm>
          <a:prstGeom prst="rect">
            <a:avLst/>
          </a:prstGeom>
        </p:spPr>
        <p:txBody>
          <a:bodyPr spcFirstLastPara="1" wrap="square" lIns="91425" tIns="45700" rIns="0"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277938" y="365125"/>
            <a:ext cx="10075862"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400" b="0" i="0" u="none" strike="noStrike" cap="none">
                <a:solidFill>
                  <a:schemeClr val="dk2"/>
                </a:solidFill>
                <a:latin typeface="Georgia"/>
                <a:ea typeface="Georgia"/>
                <a:cs typeface="Georgia"/>
                <a:sym typeface="Georgia"/>
              </a:defRPr>
            </a:lvl1pPr>
            <a:lvl2pPr marR="0" lvl="1" algn="l" rtl="0">
              <a:lnSpc>
                <a:spcPct val="90000"/>
              </a:lnSpc>
              <a:spcBef>
                <a:spcPts val="0"/>
              </a:spcBef>
              <a:spcAft>
                <a:spcPts val="0"/>
              </a:spcAft>
              <a:buSzPts val="1400"/>
              <a:buNone/>
              <a:defRPr sz="4400" b="0" i="0" u="none" strike="noStrike" cap="none">
                <a:solidFill>
                  <a:schemeClr val="dk2"/>
                </a:solidFill>
                <a:latin typeface="Palatino"/>
                <a:ea typeface="Palatino"/>
                <a:cs typeface="Palatino"/>
                <a:sym typeface="Palatino"/>
              </a:defRPr>
            </a:lvl2pPr>
            <a:lvl3pPr marR="0" lvl="2" algn="l" rtl="0">
              <a:lnSpc>
                <a:spcPct val="90000"/>
              </a:lnSpc>
              <a:spcBef>
                <a:spcPts val="0"/>
              </a:spcBef>
              <a:spcAft>
                <a:spcPts val="0"/>
              </a:spcAft>
              <a:buSzPts val="1400"/>
              <a:buNone/>
              <a:defRPr sz="4400" b="0" i="0" u="none" strike="noStrike" cap="none">
                <a:solidFill>
                  <a:schemeClr val="dk2"/>
                </a:solidFill>
                <a:latin typeface="Palatino"/>
                <a:ea typeface="Palatino"/>
                <a:cs typeface="Palatino"/>
                <a:sym typeface="Palatino"/>
              </a:defRPr>
            </a:lvl3pPr>
            <a:lvl4pPr marR="0" lvl="3" algn="l" rtl="0">
              <a:lnSpc>
                <a:spcPct val="90000"/>
              </a:lnSpc>
              <a:spcBef>
                <a:spcPts val="0"/>
              </a:spcBef>
              <a:spcAft>
                <a:spcPts val="0"/>
              </a:spcAft>
              <a:buSzPts val="1400"/>
              <a:buNone/>
              <a:defRPr sz="4400" b="0" i="0" u="none" strike="noStrike" cap="none">
                <a:solidFill>
                  <a:schemeClr val="dk2"/>
                </a:solidFill>
                <a:latin typeface="Palatino"/>
                <a:ea typeface="Palatino"/>
                <a:cs typeface="Palatino"/>
                <a:sym typeface="Palatino"/>
              </a:defRPr>
            </a:lvl4pPr>
            <a:lvl5pPr marR="0" lvl="4" algn="l" rtl="0">
              <a:lnSpc>
                <a:spcPct val="90000"/>
              </a:lnSpc>
              <a:spcBef>
                <a:spcPts val="0"/>
              </a:spcBef>
              <a:spcAft>
                <a:spcPts val="0"/>
              </a:spcAft>
              <a:buSzPts val="1400"/>
              <a:buNone/>
              <a:defRPr sz="4400" b="0" i="0" u="none" strike="noStrike" cap="none">
                <a:solidFill>
                  <a:schemeClr val="dk2"/>
                </a:solidFill>
                <a:latin typeface="Palatino"/>
                <a:ea typeface="Palatino"/>
                <a:cs typeface="Palatino"/>
                <a:sym typeface="Palatino"/>
              </a:defRPr>
            </a:lvl5pPr>
            <a:lvl6pPr marR="0" lvl="5" algn="l" rtl="0">
              <a:lnSpc>
                <a:spcPct val="90000"/>
              </a:lnSpc>
              <a:spcBef>
                <a:spcPts val="0"/>
              </a:spcBef>
              <a:spcAft>
                <a:spcPts val="0"/>
              </a:spcAft>
              <a:buSzPts val="1400"/>
              <a:buNone/>
              <a:defRPr sz="4400" b="0" i="0" u="none" strike="noStrike" cap="none">
                <a:solidFill>
                  <a:srgbClr val="10476C"/>
                </a:solidFill>
                <a:latin typeface="Palatino"/>
                <a:ea typeface="Palatino"/>
                <a:cs typeface="Palatino"/>
                <a:sym typeface="Palatino"/>
              </a:defRPr>
            </a:lvl6pPr>
            <a:lvl7pPr marR="0" lvl="6" algn="l" rtl="0">
              <a:lnSpc>
                <a:spcPct val="90000"/>
              </a:lnSpc>
              <a:spcBef>
                <a:spcPts val="0"/>
              </a:spcBef>
              <a:spcAft>
                <a:spcPts val="0"/>
              </a:spcAft>
              <a:buSzPts val="1400"/>
              <a:buNone/>
              <a:defRPr sz="4400" b="0" i="0" u="none" strike="noStrike" cap="none">
                <a:solidFill>
                  <a:srgbClr val="10476C"/>
                </a:solidFill>
                <a:latin typeface="Palatino"/>
                <a:ea typeface="Palatino"/>
                <a:cs typeface="Palatino"/>
                <a:sym typeface="Palatino"/>
              </a:defRPr>
            </a:lvl7pPr>
            <a:lvl8pPr marR="0" lvl="7" algn="l" rtl="0">
              <a:lnSpc>
                <a:spcPct val="90000"/>
              </a:lnSpc>
              <a:spcBef>
                <a:spcPts val="0"/>
              </a:spcBef>
              <a:spcAft>
                <a:spcPts val="0"/>
              </a:spcAft>
              <a:buSzPts val="1400"/>
              <a:buNone/>
              <a:defRPr sz="4400" b="0" i="0" u="none" strike="noStrike" cap="none">
                <a:solidFill>
                  <a:srgbClr val="10476C"/>
                </a:solidFill>
                <a:latin typeface="Palatino"/>
                <a:ea typeface="Palatino"/>
                <a:cs typeface="Palatino"/>
                <a:sym typeface="Palatino"/>
              </a:defRPr>
            </a:lvl8pPr>
            <a:lvl9pPr marR="0" lvl="8" algn="l" rtl="0">
              <a:lnSpc>
                <a:spcPct val="90000"/>
              </a:lnSpc>
              <a:spcBef>
                <a:spcPts val="0"/>
              </a:spcBef>
              <a:spcAft>
                <a:spcPts val="0"/>
              </a:spcAft>
              <a:buSzPts val="1400"/>
              <a:buNone/>
              <a:defRPr sz="4400" b="0" i="0" u="none" strike="noStrike" cap="none">
                <a:solidFill>
                  <a:srgbClr val="10476C"/>
                </a:solidFill>
                <a:latin typeface="Palatino"/>
                <a:ea typeface="Palatino"/>
                <a:cs typeface="Palatino"/>
                <a:sym typeface="Palatino"/>
              </a:defRPr>
            </a:lvl9pPr>
          </a:lstStyle>
          <a:p>
            <a:endParaRPr/>
          </a:p>
        </p:txBody>
      </p:sp>
      <p:sp>
        <p:nvSpPr>
          <p:cNvPr id="11" name="Google Shape;11;p1"/>
          <p:cNvSpPr txBox="1">
            <a:spLocks noGrp="1"/>
          </p:cNvSpPr>
          <p:nvPr>
            <p:ph type="body" idx="1"/>
          </p:nvPr>
        </p:nvSpPr>
        <p:spPr>
          <a:xfrm>
            <a:off x="1289050" y="1825625"/>
            <a:ext cx="10064750" cy="4351338"/>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404040"/>
              </a:buClr>
              <a:buSzPts val="2400"/>
              <a:buFont typeface="Arial"/>
              <a:buChar char="•"/>
              <a:defRPr sz="2400" b="0" i="0" u="none" strike="noStrike" cap="none">
                <a:solidFill>
                  <a:srgbClr val="404040"/>
                </a:solidFill>
                <a:latin typeface="Arial"/>
                <a:ea typeface="Arial"/>
                <a:cs typeface="Arial"/>
                <a:sym typeface="Arial"/>
              </a:defRPr>
            </a:lvl1pPr>
            <a:lvl2pPr marL="914400" marR="0" lvl="1" indent="-368300" algn="l" rtl="0">
              <a:lnSpc>
                <a:spcPct val="90000"/>
              </a:lnSpc>
              <a:spcBef>
                <a:spcPts val="500"/>
              </a:spcBef>
              <a:spcAft>
                <a:spcPts val="0"/>
              </a:spcAft>
              <a:buClr>
                <a:srgbClr val="404040"/>
              </a:buClr>
              <a:buSzPts val="2200"/>
              <a:buFont typeface="Arial"/>
              <a:buChar char="•"/>
              <a:defRPr sz="2200" b="0" i="0" u="none" strike="noStrike" cap="none">
                <a:solidFill>
                  <a:srgbClr val="404040"/>
                </a:solidFill>
                <a:latin typeface="Arial"/>
                <a:ea typeface="Arial"/>
                <a:cs typeface="Arial"/>
                <a:sym typeface="Arial"/>
              </a:defRPr>
            </a:lvl2pPr>
            <a:lvl3pPr marL="1371600" marR="0" lvl="2" indent="-355600" algn="l" rtl="0">
              <a:lnSpc>
                <a:spcPct val="90000"/>
              </a:lnSpc>
              <a:spcBef>
                <a:spcPts val="500"/>
              </a:spcBef>
              <a:spcAft>
                <a:spcPts val="0"/>
              </a:spcAft>
              <a:buClr>
                <a:srgbClr val="404040"/>
              </a:buClr>
              <a:buSzPts val="2000"/>
              <a:buFont typeface="Arial"/>
              <a:buChar char="•"/>
              <a:defRPr sz="2000" b="0" i="0" u="none" strike="noStrike" cap="none">
                <a:solidFill>
                  <a:srgbClr val="404040"/>
                </a:solidFill>
                <a:latin typeface="Arial"/>
                <a:ea typeface="Arial"/>
                <a:cs typeface="Arial"/>
                <a:sym typeface="Arial"/>
              </a:defRPr>
            </a:lvl3pPr>
            <a:lvl4pPr marL="1828800" marR="0" lvl="3" indent="-342900" algn="l" rtl="0">
              <a:lnSpc>
                <a:spcPct val="90000"/>
              </a:lnSpc>
              <a:spcBef>
                <a:spcPts val="500"/>
              </a:spcBef>
              <a:spcAft>
                <a:spcPts val="0"/>
              </a:spcAft>
              <a:buClr>
                <a:srgbClr val="404040"/>
              </a:buClr>
              <a:buSzPts val="1800"/>
              <a:buFont typeface="Arial"/>
              <a:buChar char="•"/>
              <a:defRPr sz="1800" b="0" i="0" u="none" strike="noStrike" cap="none">
                <a:solidFill>
                  <a:srgbClr val="404040"/>
                </a:solidFill>
                <a:latin typeface="Arial"/>
                <a:ea typeface="Arial"/>
                <a:cs typeface="Arial"/>
                <a:sym typeface="Arial"/>
              </a:defRPr>
            </a:lvl4pPr>
            <a:lvl5pPr marL="2286000" marR="0" lvl="4" indent="-342900" algn="l" rtl="0">
              <a:lnSpc>
                <a:spcPct val="90000"/>
              </a:lnSpc>
              <a:spcBef>
                <a:spcPts val="500"/>
              </a:spcBef>
              <a:spcAft>
                <a:spcPts val="0"/>
              </a:spcAft>
              <a:buClr>
                <a:srgbClr val="404040"/>
              </a:buClr>
              <a:buSzPts val="1800"/>
              <a:buFont typeface="Arial"/>
              <a:buChar char="•"/>
              <a:defRPr sz="1800" b="0" i="0" u="none" strike="noStrike" cap="none">
                <a:solidFill>
                  <a:srgbClr val="40404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lvl1pPr marL="0" marR="0" lvl="0" indent="0" algn="r" rtl="0">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rtl="0">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rtl="0">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rtl="0">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rtl="0">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rtl="0">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rtl="0">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rtl="0">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rtl="0">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hogg.utexas.edu/3-things-to-know-cultural-humility"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www.pasadena.edu"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hyperlink" Target="https://pasadena.edu/about/mission-and-values.php" TargetMode="External"/><Relationship Id="rId4" Type="http://schemas.openxmlformats.org/officeDocument/2006/relationships/hyperlink" Target="https://pasadena.edu/institutional-equity-diversity-and-justice/index.php"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hyperlink" Target="https://www.cue-tools.usc.edu/"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hyperlink" Target="http://brocansky.com/humanizing" TargetMode="External"/><Relationship Id="rId4" Type="http://schemas.openxmlformats.org/officeDocument/2006/relationships/hyperlink" Target="https://docs.google.com/presentation/d/1bIwRz7oU7r1Z9Rdcd5IIPgcuMnazbxpoKBOa2b7uEg4/edit?usp=sharin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8"/>
          <p:cNvSpPr txBox="1">
            <a:spLocks noGrp="1"/>
          </p:cNvSpPr>
          <p:nvPr>
            <p:ph type="title"/>
          </p:nvPr>
        </p:nvSpPr>
        <p:spPr>
          <a:xfrm>
            <a:off x="6815125" y="217275"/>
            <a:ext cx="5376900" cy="6412200"/>
          </a:xfrm>
          <a:prstGeom prst="rect">
            <a:avLst/>
          </a:prstGeom>
          <a:noFill/>
          <a:ln>
            <a:noFill/>
          </a:ln>
        </p:spPr>
        <p:txBody>
          <a:bodyPr spcFirstLastPara="1" wrap="square" lIns="91425" tIns="45700" rIns="91425" bIns="45700" anchor="ctr" anchorCtr="0">
            <a:normAutofit/>
          </a:bodyPr>
          <a:lstStyle/>
          <a:p>
            <a:pPr marL="0" lvl="0" indent="0" algn="l" rtl="0">
              <a:lnSpc>
                <a:spcPct val="140000"/>
              </a:lnSpc>
              <a:spcBef>
                <a:spcPts val="0"/>
              </a:spcBef>
              <a:spcAft>
                <a:spcPts val="0"/>
              </a:spcAft>
              <a:buSzPts val="1100"/>
              <a:buNone/>
            </a:pPr>
            <a:r>
              <a:rPr lang="en-US" sz="2500" b="1" dirty="0">
                <a:latin typeface="+mj-lt"/>
                <a:ea typeface="Arial"/>
                <a:cs typeface="Arial"/>
                <a:sym typeface="Arial"/>
              </a:rPr>
              <a:t>Centering IDEAA and Cultural Humility in Professional Development and Instructional Design Frameworks</a:t>
            </a:r>
            <a:endParaRPr sz="2500" b="1" dirty="0">
              <a:latin typeface="+mj-lt"/>
              <a:ea typeface="Arial"/>
              <a:cs typeface="Arial"/>
              <a:sym typeface="Arial"/>
            </a:endParaRPr>
          </a:p>
          <a:p>
            <a:pPr marL="0" lvl="0" indent="0" algn="l" rtl="0">
              <a:lnSpc>
                <a:spcPct val="140000"/>
              </a:lnSpc>
              <a:spcBef>
                <a:spcPts val="200"/>
              </a:spcBef>
              <a:spcAft>
                <a:spcPts val="0"/>
              </a:spcAft>
              <a:buSzPts val="1100"/>
              <a:buNone/>
            </a:pPr>
            <a:r>
              <a:rPr lang="en-US" sz="2500" b="1" dirty="0">
                <a:latin typeface="+mj-lt"/>
                <a:ea typeface="Arial"/>
                <a:cs typeface="Arial"/>
                <a:sym typeface="Arial"/>
              </a:rPr>
              <a:t>Presenters:</a:t>
            </a:r>
            <a:endParaRPr sz="2500" b="1" dirty="0">
              <a:latin typeface="+mj-lt"/>
              <a:ea typeface="Arial"/>
              <a:cs typeface="Arial"/>
              <a:sym typeface="Arial"/>
            </a:endParaRPr>
          </a:p>
          <a:p>
            <a:pPr marL="0" lvl="0" indent="0" algn="l" rtl="0">
              <a:lnSpc>
                <a:spcPct val="140000"/>
              </a:lnSpc>
              <a:spcBef>
                <a:spcPts val="200"/>
              </a:spcBef>
              <a:spcAft>
                <a:spcPts val="0"/>
              </a:spcAft>
              <a:buSzPts val="1100"/>
              <a:buNone/>
            </a:pPr>
            <a:r>
              <a:rPr lang="en-US" sz="1600" i="1" dirty="0">
                <a:latin typeface="Arial"/>
                <a:ea typeface="Arial"/>
                <a:cs typeface="Arial"/>
                <a:sym typeface="Arial"/>
              </a:rPr>
              <a:t>Karen Chow, ASCCC Area B Representative</a:t>
            </a:r>
            <a:endParaRPr sz="1600" i="1" dirty="0">
              <a:latin typeface="Arial"/>
              <a:ea typeface="Arial"/>
              <a:cs typeface="Arial"/>
              <a:sym typeface="Arial"/>
            </a:endParaRPr>
          </a:p>
          <a:p>
            <a:pPr marL="0" lvl="0" indent="0" algn="l" rtl="0">
              <a:lnSpc>
                <a:spcPct val="140000"/>
              </a:lnSpc>
              <a:spcBef>
                <a:spcPts val="200"/>
              </a:spcBef>
              <a:spcAft>
                <a:spcPts val="0"/>
              </a:spcAft>
              <a:buSzPts val="1100"/>
              <a:buNone/>
            </a:pPr>
            <a:r>
              <a:rPr lang="en-US" sz="1600" i="1" dirty="0">
                <a:latin typeface="Arial"/>
                <a:ea typeface="Arial"/>
                <a:cs typeface="Arial"/>
                <a:sym typeface="Arial"/>
              </a:rPr>
              <a:t>Monica Esquivel, Pasadena City College, ASCCC Equity and Diversity Action Committee</a:t>
            </a:r>
            <a:endParaRPr sz="1600" i="1" dirty="0">
              <a:latin typeface="Arial"/>
              <a:ea typeface="Arial"/>
              <a:cs typeface="Arial"/>
              <a:sym typeface="Arial"/>
            </a:endParaRPr>
          </a:p>
          <a:p>
            <a:pPr marL="0" lvl="0" indent="0" algn="l" rtl="0">
              <a:lnSpc>
                <a:spcPct val="140000"/>
              </a:lnSpc>
              <a:spcBef>
                <a:spcPts val="200"/>
              </a:spcBef>
              <a:spcAft>
                <a:spcPts val="0"/>
              </a:spcAft>
              <a:buSzPts val="1100"/>
              <a:buNone/>
            </a:pPr>
            <a:r>
              <a:rPr lang="en-US" sz="1600" i="1" dirty="0" err="1">
                <a:latin typeface="Arial"/>
                <a:ea typeface="Arial"/>
                <a:cs typeface="Arial"/>
                <a:sym typeface="Arial"/>
              </a:rPr>
              <a:t>Janue</a:t>
            </a:r>
            <a:r>
              <a:rPr lang="en-US" sz="1600" i="1" dirty="0">
                <a:latin typeface="Arial"/>
                <a:ea typeface="Arial"/>
                <a:cs typeface="Arial"/>
                <a:sym typeface="Arial"/>
              </a:rPr>
              <a:t> Johnson, San Diego Mesa College, ASCCC Equity and Diversity Action Committee</a:t>
            </a:r>
            <a:endParaRPr sz="1600" i="1" dirty="0">
              <a:latin typeface="Arial"/>
              <a:ea typeface="Arial"/>
              <a:cs typeface="Arial"/>
              <a:sym typeface="Arial"/>
            </a:endParaRPr>
          </a:p>
          <a:p>
            <a:pPr marL="0" lvl="0" indent="0" algn="l" rtl="0">
              <a:lnSpc>
                <a:spcPct val="140000"/>
              </a:lnSpc>
              <a:spcBef>
                <a:spcPts val="200"/>
              </a:spcBef>
              <a:spcAft>
                <a:spcPts val="0"/>
              </a:spcAft>
              <a:buClr>
                <a:schemeClr val="dk1"/>
              </a:buClr>
              <a:buSzPts val="1100"/>
              <a:buFont typeface="Arial"/>
              <a:buNone/>
            </a:pPr>
            <a:r>
              <a:rPr lang="en-US" sz="1600" i="1" dirty="0">
                <a:latin typeface="Arial"/>
                <a:ea typeface="Arial"/>
                <a:cs typeface="Arial"/>
                <a:sym typeface="Arial"/>
              </a:rPr>
              <a:t>Mitra Sapienza, ASCCC North Representative</a:t>
            </a:r>
            <a:endParaRPr sz="2900" b="1" dirty="0">
              <a:latin typeface="Arial"/>
              <a:ea typeface="Arial"/>
              <a:cs typeface="Arial"/>
              <a:sym typeface="Arial"/>
            </a:endParaRPr>
          </a:p>
          <a:p>
            <a:pPr marL="0" lvl="0" indent="0" algn="ctr" rtl="0">
              <a:lnSpc>
                <a:spcPct val="100000"/>
              </a:lnSpc>
              <a:spcBef>
                <a:spcPts val="200"/>
              </a:spcBef>
              <a:spcAft>
                <a:spcPts val="0"/>
              </a:spcAft>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7"/>
          <p:cNvSpPr txBox="1">
            <a:spLocks noGrp="1"/>
          </p:cNvSpPr>
          <p:nvPr>
            <p:ph type="title"/>
          </p:nvPr>
        </p:nvSpPr>
        <p:spPr>
          <a:xfrm>
            <a:off x="124500" y="1332550"/>
            <a:ext cx="3583500" cy="35151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en-US" dirty="0">
                <a:latin typeface="+mj-lt"/>
              </a:rPr>
              <a:t>What is the campus climate?</a:t>
            </a:r>
            <a:endParaRPr dirty="0">
              <a:latin typeface="+mj-lt"/>
            </a:endParaRPr>
          </a:p>
          <a:p>
            <a:pPr marL="0" lvl="0" indent="0" algn="ctr" rtl="0">
              <a:spcBef>
                <a:spcPts val="0"/>
              </a:spcBef>
              <a:spcAft>
                <a:spcPts val="0"/>
              </a:spcAft>
              <a:buNone/>
            </a:pPr>
            <a:endParaRPr i="1" dirty="0">
              <a:latin typeface="+mj-lt"/>
            </a:endParaRPr>
          </a:p>
          <a:p>
            <a:pPr marL="0" lvl="0" indent="0" algn="ctr" rtl="0">
              <a:spcBef>
                <a:spcPts val="0"/>
              </a:spcBef>
              <a:spcAft>
                <a:spcPts val="0"/>
              </a:spcAft>
              <a:buNone/>
            </a:pPr>
            <a:endParaRPr i="1" dirty="0">
              <a:latin typeface="+mj-lt"/>
            </a:endParaRPr>
          </a:p>
          <a:p>
            <a:pPr marL="0" lvl="0" indent="0" algn="ctr" rtl="0">
              <a:spcBef>
                <a:spcPts val="0"/>
              </a:spcBef>
              <a:spcAft>
                <a:spcPts val="0"/>
              </a:spcAft>
              <a:buNone/>
            </a:pPr>
            <a:r>
              <a:rPr lang="en-US" i="1" dirty="0">
                <a:latin typeface="+mj-lt"/>
              </a:rPr>
              <a:t>The Culture</a:t>
            </a:r>
            <a:endParaRPr i="1" dirty="0">
              <a:latin typeface="+mj-lt"/>
            </a:endParaRPr>
          </a:p>
        </p:txBody>
      </p:sp>
      <p:sp>
        <p:nvSpPr>
          <p:cNvPr id="123" name="Google Shape;123;p17"/>
          <p:cNvSpPr txBox="1">
            <a:spLocks noGrp="1"/>
          </p:cNvSpPr>
          <p:nvPr>
            <p:ph type="body" idx="2"/>
          </p:nvPr>
        </p:nvSpPr>
        <p:spPr>
          <a:xfrm>
            <a:off x="4360875" y="333126"/>
            <a:ext cx="6672300" cy="59523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b="1" dirty="0">
                <a:solidFill>
                  <a:schemeClr val="accent2"/>
                </a:solidFill>
              </a:rPr>
              <a:t>“College culture is university subculture, and a unique organization culture form created, discovered, and developed from long-term teaching management practice, generally accepted, recognized, and followed by teachers and students of college/ school/ department.” </a:t>
            </a:r>
            <a:endParaRPr b="1" dirty="0">
              <a:solidFill>
                <a:schemeClr val="accent2"/>
              </a:solidFill>
            </a:endParaRPr>
          </a:p>
          <a:p>
            <a:pPr marL="0" lvl="0" indent="0" algn="l" rtl="0">
              <a:spcBef>
                <a:spcPts val="1000"/>
              </a:spcBef>
              <a:spcAft>
                <a:spcPts val="0"/>
              </a:spcAft>
              <a:buNone/>
            </a:pPr>
            <a:endParaRPr dirty="0"/>
          </a:p>
          <a:p>
            <a:pPr marL="0" lvl="0" indent="0" algn="l" rtl="0">
              <a:spcBef>
                <a:spcPts val="1000"/>
              </a:spcBef>
              <a:spcAft>
                <a:spcPts val="0"/>
              </a:spcAft>
              <a:buNone/>
            </a:pPr>
            <a:r>
              <a:rPr lang="en-US" b="1" u="sng" dirty="0">
                <a:solidFill>
                  <a:schemeClr val="accent2"/>
                </a:solidFill>
              </a:rPr>
              <a:t>Example: </a:t>
            </a:r>
            <a:endParaRPr b="1" u="sng" dirty="0">
              <a:solidFill>
                <a:schemeClr val="accent2"/>
              </a:solidFill>
            </a:endParaRPr>
          </a:p>
          <a:p>
            <a:pPr marL="457200" lvl="0" indent="-381000" algn="l" rtl="0">
              <a:spcBef>
                <a:spcPts val="1000"/>
              </a:spcBef>
              <a:spcAft>
                <a:spcPts val="0"/>
              </a:spcAft>
              <a:buClr>
                <a:schemeClr val="accent2"/>
              </a:buClr>
              <a:buSzPts val="2400"/>
              <a:buChar char="●"/>
            </a:pPr>
            <a:r>
              <a:rPr lang="en-US" dirty="0">
                <a:solidFill>
                  <a:schemeClr val="accent2"/>
                </a:solidFill>
                <a:highlight>
                  <a:schemeClr val="lt1"/>
                </a:highlight>
              </a:rPr>
              <a:t>Consensus</a:t>
            </a:r>
            <a:endParaRPr dirty="0">
              <a:solidFill>
                <a:schemeClr val="accent2"/>
              </a:solidFill>
              <a:highlight>
                <a:schemeClr val="lt1"/>
              </a:highlight>
            </a:endParaRPr>
          </a:p>
          <a:p>
            <a:pPr marL="457200" lvl="0" indent="-381000" algn="l" rtl="0">
              <a:spcBef>
                <a:spcPts val="0"/>
              </a:spcBef>
              <a:spcAft>
                <a:spcPts val="0"/>
              </a:spcAft>
              <a:buClr>
                <a:schemeClr val="accent2"/>
              </a:buClr>
              <a:buSzPts val="2400"/>
              <a:buChar char="●"/>
            </a:pPr>
            <a:r>
              <a:rPr lang="en-US" dirty="0">
                <a:solidFill>
                  <a:schemeClr val="accent2"/>
                </a:solidFill>
                <a:highlight>
                  <a:schemeClr val="lt1"/>
                </a:highlight>
              </a:rPr>
              <a:t>Process focused</a:t>
            </a:r>
            <a:endParaRPr dirty="0">
              <a:solidFill>
                <a:schemeClr val="accent2"/>
              </a:solidFill>
              <a:highlight>
                <a:schemeClr val="lt1"/>
              </a:highlight>
            </a:endParaRPr>
          </a:p>
          <a:p>
            <a:pPr marL="457200" lvl="0" indent="-381000" algn="l" rtl="0">
              <a:spcBef>
                <a:spcPts val="0"/>
              </a:spcBef>
              <a:spcAft>
                <a:spcPts val="0"/>
              </a:spcAft>
              <a:buClr>
                <a:schemeClr val="accent2"/>
              </a:buClr>
              <a:buSzPts val="2400"/>
              <a:buChar char="●"/>
            </a:pPr>
            <a:r>
              <a:rPr lang="en-US" dirty="0">
                <a:solidFill>
                  <a:schemeClr val="accent2"/>
                </a:solidFill>
                <a:highlight>
                  <a:schemeClr val="lt1"/>
                </a:highlight>
              </a:rPr>
              <a:t>Collaborative</a:t>
            </a:r>
            <a:endParaRPr dirty="0">
              <a:solidFill>
                <a:schemeClr val="accent2"/>
              </a:solidFill>
              <a:highlight>
                <a:schemeClr val="lt1"/>
              </a:highlight>
            </a:endParaRPr>
          </a:p>
          <a:p>
            <a:pPr marL="457200" lvl="0" indent="-381000" algn="l" rtl="0">
              <a:spcBef>
                <a:spcPts val="0"/>
              </a:spcBef>
              <a:spcAft>
                <a:spcPts val="0"/>
              </a:spcAft>
              <a:buClr>
                <a:schemeClr val="accent2"/>
              </a:buClr>
              <a:buSzPts val="2400"/>
              <a:buChar char="●"/>
            </a:pPr>
            <a:r>
              <a:rPr lang="en-US" dirty="0">
                <a:solidFill>
                  <a:schemeClr val="accent2"/>
                </a:solidFill>
                <a:highlight>
                  <a:schemeClr val="lt1"/>
                </a:highlight>
              </a:rPr>
              <a:t>Anarchical</a:t>
            </a:r>
            <a:endParaRPr dirty="0">
              <a:solidFill>
                <a:schemeClr val="accent2"/>
              </a:solidFill>
              <a:highlight>
                <a:schemeClr val="lt1"/>
              </a:highlight>
            </a:endParaRPr>
          </a:p>
          <a:p>
            <a:pPr marL="0" lvl="0" indent="0" algn="l" rtl="0">
              <a:lnSpc>
                <a:spcPct val="100000"/>
              </a:lnSpc>
              <a:spcBef>
                <a:spcPts val="0"/>
              </a:spcBef>
              <a:spcAft>
                <a:spcPts val="0"/>
              </a:spcAft>
              <a:buNone/>
            </a:pPr>
            <a:endParaRPr sz="1200" dirty="0">
              <a:solidFill>
                <a:srgbClr val="0E101A"/>
              </a:solidFill>
              <a:highlight>
                <a:srgbClr val="FFFFFF"/>
              </a:highlight>
            </a:endParaRPr>
          </a:p>
          <a:p>
            <a:pPr marL="0" lvl="0" indent="0" algn="l" rtl="0">
              <a:spcBef>
                <a:spcPts val="1000"/>
              </a:spcBef>
              <a:spcAft>
                <a:spcPts val="0"/>
              </a:spcAft>
              <a:buNone/>
            </a:pPr>
            <a:r>
              <a:rPr lang="en-US" sz="1200" dirty="0">
                <a:solidFill>
                  <a:srgbClr val="232323"/>
                </a:solidFill>
                <a:highlight>
                  <a:srgbClr val="FFFFFF"/>
                </a:highlight>
              </a:rPr>
              <a:t>Birnbaum, R. (1988). How colleges work. The cybernetics of academic organization and leadership. San Francisco: Jossey-Bass Publishers.</a:t>
            </a:r>
            <a:endParaRPr sz="1200" dirty="0"/>
          </a:p>
        </p:txBody>
      </p:sp>
      <p:sp>
        <p:nvSpPr>
          <p:cNvPr id="124" name="Google Shape;124;p17"/>
          <p:cNvSpPr txBox="1">
            <a:spLocks noGrp="1"/>
          </p:cNvSpPr>
          <p:nvPr>
            <p:ph type="sldNum" idx="12"/>
          </p:nvPr>
        </p:nvSpPr>
        <p:spPr>
          <a:xfrm>
            <a:off x="9890125" y="6356350"/>
            <a:ext cx="1143000" cy="3684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8"/>
          <p:cNvSpPr txBox="1">
            <a:spLocks noGrp="1"/>
          </p:cNvSpPr>
          <p:nvPr>
            <p:ph type="title"/>
          </p:nvPr>
        </p:nvSpPr>
        <p:spPr>
          <a:xfrm>
            <a:off x="124500" y="1332550"/>
            <a:ext cx="3583500" cy="35151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en-US" dirty="0">
                <a:latin typeface="+mj-lt"/>
              </a:rPr>
              <a:t>Who are the institutional </a:t>
            </a:r>
            <a:endParaRPr dirty="0">
              <a:latin typeface="+mj-lt"/>
            </a:endParaRPr>
          </a:p>
          <a:p>
            <a:pPr marL="0" lvl="0" indent="0" algn="ctr" rtl="0">
              <a:spcBef>
                <a:spcPts val="0"/>
              </a:spcBef>
              <a:spcAft>
                <a:spcPts val="0"/>
              </a:spcAft>
              <a:buNone/>
            </a:pPr>
            <a:r>
              <a:rPr lang="en-US" dirty="0">
                <a:latin typeface="+mj-lt"/>
              </a:rPr>
              <a:t>objectives?</a:t>
            </a:r>
            <a:endParaRPr dirty="0">
              <a:latin typeface="+mj-lt"/>
            </a:endParaRPr>
          </a:p>
          <a:p>
            <a:pPr marL="0" lvl="0" indent="0" algn="ctr" rtl="0">
              <a:spcBef>
                <a:spcPts val="0"/>
              </a:spcBef>
              <a:spcAft>
                <a:spcPts val="0"/>
              </a:spcAft>
              <a:buNone/>
            </a:pPr>
            <a:endParaRPr i="1" dirty="0">
              <a:latin typeface="+mj-lt"/>
            </a:endParaRPr>
          </a:p>
          <a:p>
            <a:pPr marL="0" lvl="0" indent="0" algn="ctr" rtl="0">
              <a:spcBef>
                <a:spcPts val="0"/>
              </a:spcBef>
              <a:spcAft>
                <a:spcPts val="0"/>
              </a:spcAft>
              <a:buNone/>
            </a:pPr>
            <a:endParaRPr i="1" dirty="0">
              <a:latin typeface="+mj-lt"/>
            </a:endParaRPr>
          </a:p>
          <a:p>
            <a:pPr marL="0" lvl="0" indent="0" algn="ctr" rtl="0">
              <a:spcBef>
                <a:spcPts val="0"/>
              </a:spcBef>
              <a:spcAft>
                <a:spcPts val="0"/>
              </a:spcAft>
              <a:buNone/>
            </a:pPr>
            <a:r>
              <a:rPr lang="en-US" i="1" dirty="0">
                <a:latin typeface="+mj-lt"/>
              </a:rPr>
              <a:t>The Institution</a:t>
            </a:r>
            <a:endParaRPr i="1" dirty="0">
              <a:latin typeface="+mj-lt"/>
            </a:endParaRPr>
          </a:p>
        </p:txBody>
      </p:sp>
      <p:sp>
        <p:nvSpPr>
          <p:cNvPr id="131" name="Google Shape;131;p18"/>
          <p:cNvSpPr txBox="1">
            <a:spLocks noGrp="1"/>
          </p:cNvSpPr>
          <p:nvPr>
            <p:ph type="body" idx="2"/>
          </p:nvPr>
        </p:nvSpPr>
        <p:spPr>
          <a:xfrm>
            <a:off x="4360875" y="333126"/>
            <a:ext cx="6672300" cy="59523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b="1">
              <a:solidFill>
                <a:schemeClr val="accent2"/>
              </a:solidFill>
            </a:endParaRPr>
          </a:p>
          <a:p>
            <a:pPr marL="0" lvl="0" indent="0" algn="l" rtl="0">
              <a:lnSpc>
                <a:spcPct val="115000"/>
              </a:lnSpc>
              <a:spcBef>
                <a:spcPts val="0"/>
              </a:spcBef>
              <a:spcAft>
                <a:spcPts val="0"/>
              </a:spcAft>
              <a:buNone/>
            </a:pPr>
            <a:r>
              <a:rPr lang="en-US" sz="1800" b="1">
                <a:solidFill>
                  <a:schemeClr val="accent2"/>
                </a:solidFill>
              </a:rPr>
              <a:t>“Building a robust professional learning program can start with assessing or reviewing the institutional goals, strategic goals, mission or the institution’s ten year plan.”</a:t>
            </a:r>
            <a:endParaRPr sz="1800" b="1" u="sng">
              <a:solidFill>
                <a:schemeClr val="accent2"/>
              </a:solidFill>
            </a:endParaRPr>
          </a:p>
          <a:p>
            <a:pPr marL="0" lvl="0" indent="0" algn="l" rtl="0">
              <a:spcBef>
                <a:spcPts val="1000"/>
              </a:spcBef>
              <a:spcAft>
                <a:spcPts val="0"/>
              </a:spcAft>
              <a:buNone/>
            </a:pPr>
            <a:r>
              <a:rPr lang="en-US" sz="1800" b="1" u="sng">
                <a:solidFill>
                  <a:schemeClr val="accent2"/>
                </a:solidFill>
              </a:rPr>
              <a:t>Example: </a:t>
            </a:r>
            <a:endParaRPr sz="1800" b="1" u="sng">
              <a:solidFill>
                <a:schemeClr val="accent2"/>
              </a:solidFill>
            </a:endParaRPr>
          </a:p>
          <a:p>
            <a:pPr marL="457200" lvl="0" indent="0" algn="l" rtl="0">
              <a:spcBef>
                <a:spcPts val="1000"/>
              </a:spcBef>
              <a:spcAft>
                <a:spcPts val="0"/>
              </a:spcAft>
              <a:buNone/>
            </a:pPr>
            <a:endParaRPr>
              <a:solidFill>
                <a:schemeClr val="accent2"/>
              </a:solidFill>
              <a:highlight>
                <a:schemeClr val="lt1"/>
              </a:highlight>
            </a:endParaRPr>
          </a:p>
          <a:p>
            <a:pPr marL="0" lvl="0" indent="0" algn="l" rtl="0">
              <a:lnSpc>
                <a:spcPct val="100000"/>
              </a:lnSpc>
              <a:spcBef>
                <a:spcPts val="0"/>
              </a:spcBef>
              <a:spcAft>
                <a:spcPts val="0"/>
              </a:spcAft>
              <a:buNone/>
            </a:pPr>
            <a:endParaRPr sz="1200">
              <a:solidFill>
                <a:srgbClr val="0E101A"/>
              </a:solidFill>
              <a:highlight>
                <a:srgbClr val="FFFFFF"/>
              </a:highlight>
            </a:endParaRPr>
          </a:p>
          <a:p>
            <a:pPr marL="0" lvl="0" indent="0" algn="l" rtl="0">
              <a:spcBef>
                <a:spcPts val="1000"/>
              </a:spcBef>
              <a:spcAft>
                <a:spcPts val="0"/>
              </a:spcAft>
              <a:buNone/>
            </a:pPr>
            <a:endParaRPr sz="1200"/>
          </a:p>
        </p:txBody>
      </p:sp>
      <p:pic>
        <p:nvPicPr>
          <p:cNvPr id="133" name="Google Shape;133;p18" descr="Screenshot of 3 columns with left column about &quot;scholarship,&quot;, middle column showing institutional goals, and right column showing ten year plans"/>
          <p:cNvPicPr preferRelativeResize="0"/>
          <p:nvPr/>
        </p:nvPicPr>
        <p:blipFill>
          <a:blip r:embed="rId3">
            <a:alphaModFix/>
          </a:blip>
          <a:stretch>
            <a:fillRect/>
          </a:stretch>
        </p:blipFill>
        <p:spPr>
          <a:xfrm>
            <a:off x="4360875" y="2329425"/>
            <a:ext cx="6758974" cy="3875600"/>
          </a:xfrm>
          <a:prstGeom prst="rect">
            <a:avLst/>
          </a:prstGeom>
          <a:noFill/>
          <a:ln>
            <a:noFill/>
          </a:ln>
        </p:spPr>
      </p:pic>
      <p:sp>
        <p:nvSpPr>
          <p:cNvPr id="132" name="Google Shape;132;p18"/>
          <p:cNvSpPr txBox="1">
            <a:spLocks noGrp="1"/>
          </p:cNvSpPr>
          <p:nvPr>
            <p:ph type="sldNum" idx="12"/>
          </p:nvPr>
        </p:nvSpPr>
        <p:spPr>
          <a:xfrm>
            <a:off x="9890125" y="6356350"/>
            <a:ext cx="1143000" cy="3684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9"/>
          <p:cNvSpPr txBox="1">
            <a:spLocks noGrp="1"/>
          </p:cNvSpPr>
          <p:nvPr>
            <p:ph type="title"/>
          </p:nvPr>
        </p:nvSpPr>
        <p:spPr>
          <a:xfrm>
            <a:off x="124500" y="1332550"/>
            <a:ext cx="3583500" cy="3515100"/>
          </a:xfrm>
          <a:prstGeom prst="rect">
            <a:avLst/>
          </a:prstGeom>
        </p:spPr>
        <p:txBody>
          <a:bodyPr spcFirstLastPara="1" wrap="square" lIns="91425" tIns="45700" rIns="91425" bIns="45700" anchor="b" anchorCtr="0">
            <a:normAutofit fontScale="90000"/>
          </a:bodyPr>
          <a:lstStyle/>
          <a:p>
            <a:pPr marL="0" lvl="0" indent="0" algn="ctr" rtl="0">
              <a:spcBef>
                <a:spcPts val="0"/>
              </a:spcBef>
              <a:spcAft>
                <a:spcPts val="0"/>
              </a:spcAft>
              <a:buNone/>
            </a:pPr>
            <a:r>
              <a:rPr lang="en-US" dirty="0"/>
              <a:t>What is the students learning </a:t>
            </a:r>
            <a:endParaRPr dirty="0"/>
          </a:p>
          <a:p>
            <a:pPr marL="0" lvl="0" indent="0" algn="ctr" rtl="0">
              <a:spcBef>
                <a:spcPts val="0"/>
              </a:spcBef>
              <a:spcAft>
                <a:spcPts val="0"/>
              </a:spcAft>
              <a:buNone/>
            </a:pPr>
            <a:r>
              <a:rPr lang="en-US" dirty="0"/>
              <a:t>experience?</a:t>
            </a:r>
            <a:endParaRPr dirty="0"/>
          </a:p>
          <a:p>
            <a:pPr marL="0" lvl="0" indent="0" algn="ctr" rtl="0">
              <a:spcBef>
                <a:spcPts val="0"/>
              </a:spcBef>
              <a:spcAft>
                <a:spcPts val="0"/>
              </a:spcAft>
              <a:buNone/>
            </a:pPr>
            <a:endParaRPr i="1" dirty="0"/>
          </a:p>
          <a:p>
            <a:pPr marL="0" lvl="0" indent="0" algn="ctr" rtl="0">
              <a:spcBef>
                <a:spcPts val="0"/>
              </a:spcBef>
              <a:spcAft>
                <a:spcPts val="0"/>
              </a:spcAft>
              <a:buNone/>
            </a:pPr>
            <a:endParaRPr i="1" dirty="0"/>
          </a:p>
          <a:p>
            <a:pPr marL="0" lvl="0" indent="0" algn="ctr" rtl="0">
              <a:spcBef>
                <a:spcPts val="0"/>
              </a:spcBef>
              <a:spcAft>
                <a:spcPts val="0"/>
              </a:spcAft>
              <a:buNone/>
            </a:pPr>
            <a:r>
              <a:rPr lang="en-US" i="1" dirty="0"/>
              <a:t>The Data</a:t>
            </a:r>
            <a:endParaRPr i="1" dirty="0"/>
          </a:p>
        </p:txBody>
      </p:sp>
      <p:sp>
        <p:nvSpPr>
          <p:cNvPr id="140" name="Google Shape;140;p19"/>
          <p:cNvSpPr txBox="1">
            <a:spLocks noGrp="1"/>
          </p:cNvSpPr>
          <p:nvPr>
            <p:ph type="body" idx="2"/>
          </p:nvPr>
        </p:nvSpPr>
        <p:spPr>
          <a:xfrm>
            <a:off x="4360875" y="333126"/>
            <a:ext cx="6672300" cy="59523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b="1" dirty="0">
              <a:solidFill>
                <a:schemeClr val="accent2"/>
              </a:solidFill>
            </a:endParaRPr>
          </a:p>
          <a:p>
            <a:pPr marL="0" lvl="0" indent="0" algn="l" rtl="0">
              <a:spcBef>
                <a:spcPts val="1000"/>
              </a:spcBef>
              <a:spcAft>
                <a:spcPts val="0"/>
              </a:spcAft>
              <a:buNone/>
            </a:pPr>
            <a:r>
              <a:rPr lang="en-US" b="1" dirty="0">
                <a:solidFill>
                  <a:schemeClr val="accent2"/>
                </a:solidFill>
              </a:rPr>
              <a:t>1. What does the data tell us?</a:t>
            </a:r>
            <a:endParaRPr b="1" dirty="0">
              <a:solidFill>
                <a:schemeClr val="accent2"/>
              </a:solidFill>
            </a:endParaRPr>
          </a:p>
          <a:p>
            <a:pPr marL="0" lvl="0" indent="0" algn="l" rtl="0">
              <a:spcBef>
                <a:spcPts val="1000"/>
              </a:spcBef>
              <a:spcAft>
                <a:spcPts val="0"/>
              </a:spcAft>
              <a:buNone/>
            </a:pPr>
            <a:r>
              <a:rPr lang="en-US" b="1" dirty="0">
                <a:solidFill>
                  <a:schemeClr val="accent2"/>
                </a:solidFill>
              </a:rPr>
              <a:t>2. Why do we see these trends or patterns?</a:t>
            </a:r>
            <a:endParaRPr b="1" dirty="0">
              <a:solidFill>
                <a:schemeClr val="accent2"/>
              </a:solidFill>
            </a:endParaRPr>
          </a:p>
          <a:p>
            <a:pPr marL="0" lvl="0" indent="0" algn="l" rtl="0">
              <a:spcBef>
                <a:spcPts val="1000"/>
              </a:spcBef>
              <a:spcAft>
                <a:spcPts val="0"/>
              </a:spcAft>
              <a:buNone/>
            </a:pPr>
            <a:r>
              <a:rPr lang="en-US" b="1" dirty="0">
                <a:solidFill>
                  <a:schemeClr val="accent2"/>
                </a:solidFill>
              </a:rPr>
              <a:t>3. How can we take action based on this information?</a:t>
            </a:r>
            <a:endParaRPr b="1" dirty="0">
              <a:solidFill>
                <a:schemeClr val="accent2"/>
              </a:solidFill>
            </a:endParaRPr>
          </a:p>
          <a:p>
            <a:pPr marL="0" lvl="0" indent="0" algn="l" rtl="0">
              <a:spcBef>
                <a:spcPts val="1000"/>
              </a:spcBef>
              <a:spcAft>
                <a:spcPts val="0"/>
              </a:spcAft>
              <a:buNone/>
            </a:pPr>
            <a:endParaRPr b="1" dirty="0">
              <a:solidFill>
                <a:schemeClr val="accent2"/>
              </a:solidFill>
            </a:endParaRPr>
          </a:p>
          <a:p>
            <a:pPr marL="0" lvl="0" indent="0" algn="l" rtl="0">
              <a:spcBef>
                <a:spcPts val="1000"/>
              </a:spcBef>
              <a:spcAft>
                <a:spcPts val="0"/>
              </a:spcAft>
              <a:buNone/>
            </a:pPr>
            <a:endParaRPr dirty="0"/>
          </a:p>
          <a:p>
            <a:pPr marL="0" lvl="0" indent="0" algn="l" rtl="0">
              <a:spcBef>
                <a:spcPts val="1000"/>
              </a:spcBef>
              <a:spcAft>
                <a:spcPts val="0"/>
              </a:spcAft>
              <a:buNone/>
            </a:pPr>
            <a:r>
              <a:rPr lang="en-US" b="1" u="sng" dirty="0">
                <a:solidFill>
                  <a:schemeClr val="accent2"/>
                </a:solidFill>
              </a:rPr>
              <a:t>Example: </a:t>
            </a:r>
            <a:endParaRPr b="1" u="sng" dirty="0">
              <a:solidFill>
                <a:schemeClr val="accent2"/>
              </a:solidFill>
            </a:endParaRPr>
          </a:p>
          <a:p>
            <a:pPr marL="457200" lvl="0" indent="-381000" algn="l" rtl="0">
              <a:spcBef>
                <a:spcPts val="1000"/>
              </a:spcBef>
              <a:spcAft>
                <a:spcPts val="0"/>
              </a:spcAft>
              <a:buClr>
                <a:schemeClr val="accent2"/>
              </a:buClr>
              <a:buSzPts val="2400"/>
              <a:buChar char="●"/>
            </a:pPr>
            <a:r>
              <a:rPr lang="en-US" dirty="0">
                <a:solidFill>
                  <a:schemeClr val="accent2"/>
                </a:solidFill>
                <a:highlight>
                  <a:schemeClr val="lt1"/>
                </a:highlight>
              </a:rPr>
              <a:t>Drop, fail, and withdraw rates in gateway courses disaggregated by race, gender, Pell-eligibility, first-generation, etc.</a:t>
            </a:r>
            <a:endParaRPr dirty="0">
              <a:solidFill>
                <a:schemeClr val="accent2"/>
              </a:solidFill>
              <a:highlight>
                <a:schemeClr val="lt1"/>
              </a:highlight>
            </a:endParaRPr>
          </a:p>
          <a:p>
            <a:pPr marL="457200" lvl="0" indent="0" algn="l" rtl="0">
              <a:spcBef>
                <a:spcPts val="1000"/>
              </a:spcBef>
              <a:spcAft>
                <a:spcPts val="0"/>
              </a:spcAft>
              <a:buNone/>
            </a:pPr>
            <a:endParaRPr dirty="0">
              <a:solidFill>
                <a:schemeClr val="accent2"/>
              </a:solidFill>
              <a:highlight>
                <a:schemeClr val="lt1"/>
              </a:highlight>
            </a:endParaRPr>
          </a:p>
          <a:p>
            <a:pPr marL="0" lvl="0" indent="0" algn="l" rtl="0">
              <a:lnSpc>
                <a:spcPct val="100000"/>
              </a:lnSpc>
              <a:spcBef>
                <a:spcPts val="0"/>
              </a:spcBef>
              <a:spcAft>
                <a:spcPts val="0"/>
              </a:spcAft>
              <a:buNone/>
            </a:pPr>
            <a:endParaRPr sz="1200" dirty="0">
              <a:solidFill>
                <a:srgbClr val="0E101A"/>
              </a:solidFill>
              <a:highlight>
                <a:srgbClr val="FFFFFF"/>
              </a:highlight>
            </a:endParaRPr>
          </a:p>
          <a:p>
            <a:pPr marL="0" lvl="0" indent="0" algn="l" rtl="0">
              <a:spcBef>
                <a:spcPts val="1000"/>
              </a:spcBef>
              <a:spcAft>
                <a:spcPts val="0"/>
              </a:spcAft>
              <a:buNone/>
            </a:pPr>
            <a:endParaRPr sz="1200" dirty="0"/>
          </a:p>
        </p:txBody>
      </p:sp>
      <p:sp>
        <p:nvSpPr>
          <p:cNvPr id="141" name="Google Shape;141;p19"/>
          <p:cNvSpPr txBox="1">
            <a:spLocks noGrp="1"/>
          </p:cNvSpPr>
          <p:nvPr>
            <p:ph type="sldNum" idx="12"/>
          </p:nvPr>
        </p:nvSpPr>
        <p:spPr>
          <a:xfrm>
            <a:off x="9890125" y="6356350"/>
            <a:ext cx="1143000" cy="3684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2" name="Title 1">
            <a:extLst>
              <a:ext uri="{FF2B5EF4-FFF2-40B4-BE49-F238E27FC236}">
                <a16:creationId xmlns:a16="http://schemas.microsoft.com/office/drawing/2014/main" id="{8A88CDA8-D5B9-F95B-FC44-FB55F20FFF23}"/>
              </a:ext>
            </a:extLst>
          </p:cNvPr>
          <p:cNvSpPr>
            <a:spLocks noGrp="1"/>
          </p:cNvSpPr>
          <p:nvPr>
            <p:ph type="title" idx="4294967295"/>
          </p:nvPr>
        </p:nvSpPr>
        <p:spPr>
          <a:xfrm>
            <a:off x="1277938" y="-2038349"/>
            <a:ext cx="10075862" cy="2038350"/>
          </a:xfrm>
        </p:spPr>
        <p:txBody>
          <a:bodyPr/>
          <a:lstStyle/>
          <a:p>
            <a:r>
              <a:rPr lang="en-US" dirty="0"/>
              <a:t>Screenshot of chart of equity gap</a:t>
            </a:r>
            <a:r>
              <a:rPr lang="en-US" baseline="0" dirty="0"/>
              <a:t> status by program and modality (Su20-Sp23)</a:t>
            </a:r>
            <a:endParaRPr lang="en-US" dirty="0"/>
          </a:p>
        </p:txBody>
      </p:sp>
      <p:pic>
        <p:nvPicPr>
          <p:cNvPr id="148" name="Google Shape;148;p20" descr="Screenshot of a table showing equity gap status by program and modality (Summer 2020 to Spring 2023)"/>
          <p:cNvPicPr preferRelativeResize="0"/>
          <p:nvPr/>
        </p:nvPicPr>
        <p:blipFill>
          <a:blip r:embed="rId3">
            <a:alphaModFix/>
          </a:blip>
          <a:stretch>
            <a:fillRect/>
          </a:stretch>
        </p:blipFill>
        <p:spPr>
          <a:xfrm>
            <a:off x="1895425" y="152400"/>
            <a:ext cx="8845325" cy="6553201"/>
          </a:xfrm>
          <a:prstGeom prst="rect">
            <a:avLst/>
          </a:prstGeom>
          <a:noFill/>
          <a:ln>
            <a:noFill/>
          </a:ln>
        </p:spPr>
      </p:pic>
      <p:sp>
        <p:nvSpPr>
          <p:cNvPr id="147" name="Google Shape;147;p20"/>
          <p:cNvSpPr txBox="1">
            <a:spLocks noGrp="1"/>
          </p:cNvSpPr>
          <p:nvPr>
            <p:ph type="sldNum" idx="12"/>
          </p:nvPr>
        </p:nvSpPr>
        <p:spPr>
          <a:xfrm>
            <a:off x="10298113" y="6356350"/>
            <a:ext cx="10557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1"/>
          <p:cNvSpPr txBox="1">
            <a:spLocks noGrp="1"/>
          </p:cNvSpPr>
          <p:nvPr>
            <p:ph type="title"/>
          </p:nvPr>
        </p:nvSpPr>
        <p:spPr>
          <a:xfrm>
            <a:off x="227885" y="1335090"/>
            <a:ext cx="3583500" cy="1890709"/>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en-US" dirty="0">
                <a:latin typeface="+mj-lt"/>
              </a:rPr>
              <a:t>How can students inform the process?</a:t>
            </a:r>
            <a:endParaRPr dirty="0">
              <a:latin typeface="+mj-lt"/>
            </a:endParaRPr>
          </a:p>
        </p:txBody>
      </p:sp>
      <p:sp>
        <p:nvSpPr>
          <p:cNvPr id="155" name="Google Shape;155;p21"/>
          <p:cNvSpPr txBox="1">
            <a:spLocks noGrp="1"/>
          </p:cNvSpPr>
          <p:nvPr>
            <p:ph type="body" idx="1"/>
          </p:nvPr>
        </p:nvSpPr>
        <p:spPr>
          <a:xfrm>
            <a:off x="227885" y="3225800"/>
            <a:ext cx="3583500" cy="2297100"/>
          </a:xfrm>
          <a:prstGeom prst="rect">
            <a:avLst/>
          </a:prstGeom>
        </p:spPr>
        <p:txBody>
          <a:bodyPr spcFirstLastPara="1" wrap="square" lIns="91425" tIns="45700" rIns="91425" bIns="45700" anchor="t" anchorCtr="0">
            <a:normAutofit/>
          </a:bodyPr>
          <a:lstStyle/>
          <a:p>
            <a:pPr marL="0" lvl="0" indent="0" algn="ctr" rtl="0">
              <a:spcBef>
                <a:spcPts val="1000"/>
              </a:spcBef>
              <a:spcAft>
                <a:spcPts val="0"/>
              </a:spcAft>
              <a:buNone/>
            </a:pPr>
            <a:r>
              <a:rPr lang="en-US" sz="3600" i="1" dirty="0">
                <a:solidFill>
                  <a:schemeClr val="dk1"/>
                </a:solidFill>
                <a:latin typeface="+mj-lt"/>
                <a:ea typeface="Georgia"/>
                <a:cs typeface="Georgia"/>
                <a:sym typeface="Georgia"/>
              </a:rPr>
              <a:t>The </a:t>
            </a:r>
            <a:endParaRPr sz="3600" i="1" dirty="0">
              <a:solidFill>
                <a:schemeClr val="dk1"/>
              </a:solidFill>
              <a:latin typeface="+mj-lt"/>
              <a:ea typeface="Georgia"/>
              <a:cs typeface="Georgia"/>
              <a:sym typeface="Georgia"/>
            </a:endParaRPr>
          </a:p>
          <a:p>
            <a:pPr marL="0" lvl="0" indent="0" algn="ctr" rtl="0">
              <a:spcBef>
                <a:spcPts val="1000"/>
              </a:spcBef>
              <a:spcAft>
                <a:spcPts val="0"/>
              </a:spcAft>
              <a:buNone/>
            </a:pPr>
            <a:r>
              <a:rPr lang="en-US" sz="3600" i="1" dirty="0">
                <a:solidFill>
                  <a:schemeClr val="dk1"/>
                </a:solidFill>
                <a:latin typeface="+mj-lt"/>
                <a:ea typeface="Georgia"/>
                <a:cs typeface="Georgia"/>
                <a:sym typeface="Georgia"/>
              </a:rPr>
              <a:t>Student </a:t>
            </a:r>
            <a:endParaRPr sz="3600" i="1" dirty="0">
              <a:solidFill>
                <a:schemeClr val="dk1"/>
              </a:solidFill>
              <a:latin typeface="+mj-lt"/>
              <a:ea typeface="Georgia"/>
              <a:cs typeface="Georgia"/>
              <a:sym typeface="Georgia"/>
            </a:endParaRPr>
          </a:p>
          <a:p>
            <a:pPr marL="0" lvl="0" indent="0" algn="ctr" rtl="0">
              <a:spcBef>
                <a:spcPts val="1000"/>
              </a:spcBef>
              <a:spcAft>
                <a:spcPts val="0"/>
              </a:spcAft>
              <a:buNone/>
            </a:pPr>
            <a:r>
              <a:rPr lang="en-US" sz="3600" i="1" dirty="0">
                <a:solidFill>
                  <a:schemeClr val="dk1"/>
                </a:solidFill>
                <a:latin typeface="+mj-lt"/>
                <a:ea typeface="Georgia"/>
                <a:cs typeface="Georgia"/>
                <a:sym typeface="Georgia"/>
              </a:rPr>
              <a:t>Voice</a:t>
            </a:r>
            <a:endParaRPr sz="3600" i="1" dirty="0">
              <a:solidFill>
                <a:schemeClr val="dk1"/>
              </a:solidFill>
              <a:latin typeface="+mj-lt"/>
              <a:ea typeface="Georgia"/>
              <a:cs typeface="Georgia"/>
              <a:sym typeface="Georgia"/>
            </a:endParaRPr>
          </a:p>
        </p:txBody>
      </p:sp>
      <p:pic>
        <p:nvPicPr>
          <p:cNvPr id="157" name="Google Shape;157;p21" descr="Screenshot of a graphic showing Levels 1 to 4 from Contributions to Additive to Transformative to Social Action "/>
          <p:cNvPicPr preferRelativeResize="0"/>
          <p:nvPr/>
        </p:nvPicPr>
        <p:blipFill>
          <a:blip r:embed="rId3">
            <a:alphaModFix/>
          </a:blip>
          <a:stretch>
            <a:fillRect/>
          </a:stretch>
        </p:blipFill>
        <p:spPr>
          <a:xfrm>
            <a:off x="4308410" y="0"/>
            <a:ext cx="7094920" cy="6051550"/>
          </a:xfrm>
          <a:prstGeom prst="rect">
            <a:avLst/>
          </a:prstGeom>
          <a:noFill/>
          <a:ln>
            <a:noFill/>
          </a:ln>
        </p:spPr>
      </p:pic>
      <p:sp>
        <p:nvSpPr>
          <p:cNvPr id="158" name="Google Shape;158;p21"/>
          <p:cNvSpPr txBox="1"/>
          <p:nvPr/>
        </p:nvSpPr>
        <p:spPr>
          <a:xfrm>
            <a:off x="4778775" y="6170650"/>
            <a:ext cx="64215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highlight>
                  <a:srgbClr val="FFFFFF"/>
                </a:highlight>
              </a:rPr>
              <a:t>Banks, James A. (1989) "Approaches to Multicultural Curriculum Reform," </a:t>
            </a:r>
            <a:r>
              <a:rPr lang="en-US" sz="1200" i="1">
                <a:solidFill>
                  <a:schemeClr val="dk1"/>
                </a:solidFill>
                <a:highlight>
                  <a:srgbClr val="FFFFFF"/>
                </a:highlight>
              </a:rPr>
              <a:t>Trotter Review</a:t>
            </a:r>
            <a:r>
              <a:rPr lang="en-US" sz="1200">
                <a:solidFill>
                  <a:schemeClr val="dk1"/>
                </a:solidFill>
                <a:highlight>
                  <a:srgbClr val="FFFFFF"/>
                </a:highlight>
              </a:rPr>
              <a:t>: Vol. 3: Iss. 3, Article 5.</a:t>
            </a:r>
            <a:endParaRPr sz="1200">
              <a:solidFill>
                <a:srgbClr val="404040"/>
              </a:solidFill>
            </a:endParaRPr>
          </a:p>
        </p:txBody>
      </p:sp>
      <p:sp>
        <p:nvSpPr>
          <p:cNvPr id="156" name="Google Shape;156;p21"/>
          <p:cNvSpPr txBox="1">
            <a:spLocks noGrp="1"/>
          </p:cNvSpPr>
          <p:nvPr>
            <p:ph type="sldNum" idx="12"/>
          </p:nvPr>
        </p:nvSpPr>
        <p:spPr>
          <a:xfrm>
            <a:off x="9890125" y="6356350"/>
            <a:ext cx="1143000" cy="3684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2" name="Title 1">
            <a:extLst>
              <a:ext uri="{FF2B5EF4-FFF2-40B4-BE49-F238E27FC236}">
                <a16:creationId xmlns:a16="http://schemas.microsoft.com/office/drawing/2014/main" id="{5AA9BC63-39EB-C538-D709-F453F9DAD1FB}"/>
              </a:ext>
            </a:extLst>
          </p:cNvPr>
          <p:cNvSpPr>
            <a:spLocks noGrp="1"/>
          </p:cNvSpPr>
          <p:nvPr>
            <p:ph type="title"/>
          </p:nvPr>
        </p:nvSpPr>
        <p:spPr>
          <a:xfrm>
            <a:off x="1277650" y="-2152649"/>
            <a:ext cx="10046043" cy="1638299"/>
          </a:xfrm>
        </p:spPr>
        <p:txBody>
          <a:bodyPr/>
          <a:lstStyle/>
          <a:p>
            <a:r>
              <a:rPr lang="en-US" dirty="0"/>
              <a:t>Process for creating IDEAA-informed PD</a:t>
            </a:r>
          </a:p>
        </p:txBody>
      </p:sp>
      <p:pic>
        <p:nvPicPr>
          <p:cNvPr id="166" name="Google Shape;166;p22" descr="Curriculum Equity &amp; Excellence Review (CEER) logo"/>
          <p:cNvPicPr preferRelativeResize="0"/>
          <p:nvPr/>
        </p:nvPicPr>
        <p:blipFill>
          <a:blip r:embed="rId3">
            <a:alphaModFix/>
          </a:blip>
          <a:stretch>
            <a:fillRect/>
          </a:stretch>
        </p:blipFill>
        <p:spPr>
          <a:xfrm>
            <a:off x="3482744" y="0"/>
            <a:ext cx="6090132" cy="1803525"/>
          </a:xfrm>
          <a:prstGeom prst="rect">
            <a:avLst/>
          </a:prstGeom>
          <a:noFill/>
          <a:ln>
            <a:noFill/>
          </a:ln>
        </p:spPr>
      </p:pic>
      <p:sp>
        <p:nvSpPr>
          <p:cNvPr id="164" name="Google Shape;164;p22"/>
          <p:cNvSpPr txBox="1">
            <a:spLocks noGrp="1"/>
          </p:cNvSpPr>
          <p:nvPr>
            <p:ph type="body" idx="1"/>
          </p:nvPr>
        </p:nvSpPr>
        <p:spPr>
          <a:xfrm>
            <a:off x="1323575" y="1860975"/>
            <a:ext cx="10922100" cy="4127700"/>
          </a:xfrm>
          <a:prstGeom prst="rect">
            <a:avLst/>
          </a:prstGeom>
        </p:spPr>
        <p:txBody>
          <a:bodyPr spcFirstLastPara="1" wrap="square" lIns="91425" tIns="45700" rIns="91425" bIns="45700" anchor="t" anchorCtr="0">
            <a:noAutofit/>
          </a:bodyPr>
          <a:lstStyle/>
          <a:p>
            <a:pPr marL="457200" lvl="0" indent="-349250" algn="l" rtl="0">
              <a:lnSpc>
                <a:spcPct val="115000"/>
              </a:lnSpc>
              <a:spcBef>
                <a:spcPts val="1200"/>
              </a:spcBef>
              <a:spcAft>
                <a:spcPts val="0"/>
              </a:spcAft>
              <a:buClr>
                <a:schemeClr val="dk1"/>
              </a:buClr>
              <a:buSzPts val="1900"/>
              <a:buAutoNum type="arabicPeriod"/>
            </a:pPr>
            <a:r>
              <a:rPr lang="en-US" sz="1900" dirty="0">
                <a:solidFill>
                  <a:schemeClr val="dk1"/>
                </a:solidFill>
              </a:rPr>
              <a:t>Examine and revise the </a:t>
            </a:r>
            <a:r>
              <a:rPr lang="en-US" sz="1900" b="1" dirty="0">
                <a:solidFill>
                  <a:schemeClr val="dk1"/>
                </a:solidFill>
              </a:rPr>
              <a:t>Course Outline of Record</a:t>
            </a:r>
            <a:r>
              <a:rPr lang="en-US" sz="1900" dirty="0">
                <a:solidFill>
                  <a:schemeClr val="dk1"/>
                </a:solidFill>
              </a:rPr>
              <a:t> (juxtaposed to Curriculum) with an </a:t>
            </a:r>
            <a:r>
              <a:rPr lang="en-US" sz="1900" b="1" dirty="0">
                <a:solidFill>
                  <a:schemeClr val="dk1"/>
                </a:solidFill>
              </a:rPr>
              <a:t>equity lens </a:t>
            </a:r>
            <a:r>
              <a:rPr lang="en-US" sz="1900" dirty="0">
                <a:solidFill>
                  <a:schemeClr val="dk1"/>
                </a:solidFill>
              </a:rPr>
              <a:t>(anti-racist learning objectives, inclusive texts, CRT practices etc.)</a:t>
            </a:r>
            <a:endParaRPr sz="1900" dirty="0">
              <a:solidFill>
                <a:schemeClr val="dk1"/>
              </a:solidFill>
            </a:endParaRPr>
          </a:p>
          <a:p>
            <a:pPr marL="457200" lvl="0" indent="-349250" algn="l" rtl="0">
              <a:lnSpc>
                <a:spcPct val="115000"/>
              </a:lnSpc>
              <a:spcBef>
                <a:spcPts val="0"/>
              </a:spcBef>
              <a:spcAft>
                <a:spcPts val="0"/>
              </a:spcAft>
              <a:buClr>
                <a:schemeClr val="dk1"/>
              </a:buClr>
              <a:buSzPts val="1900"/>
              <a:buAutoNum type="arabicPeriod"/>
            </a:pPr>
            <a:r>
              <a:rPr lang="en-US" sz="1900" dirty="0">
                <a:solidFill>
                  <a:schemeClr val="dk1"/>
                </a:solidFill>
              </a:rPr>
              <a:t>Analyze and review course success </a:t>
            </a:r>
            <a:r>
              <a:rPr lang="en-US" sz="1900" b="1" dirty="0">
                <a:solidFill>
                  <a:schemeClr val="dk1"/>
                </a:solidFill>
              </a:rPr>
              <a:t>data</a:t>
            </a:r>
            <a:r>
              <a:rPr lang="en-US" sz="1900" dirty="0">
                <a:solidFill>
                  <a:schemeClr val="dk1"/>
                </a:solidFill>
              </a:rPr>
              <a:t> and to</a:t>
            </a:r>
            <a:r>
              <a:rPr lang="en-US" sz="1900" b="1" dirty="0">
                <a:solidFill>
                  <a:schemeClr val="dk1"/>
                </a:solidFill>
              </a:rPr>
              <a:t> identify</a:t>
            </a:r>
            <a:r>
              <a:rPr lang="en-US" sz="1900" dirty="0">
                <a:solidFill>
                  <a:schemeClr val="dk1"/>
                </a:solidFill>
              </a:rPr>
              <a:t> equity gaps.</a:t>
            </a:r>
            <a:endParaRPr sz="1900" dirty="0">
              <a:solidFill>
                <a:schemeClr val="dk1"/>
              </a:solidFill>
            </a:endParaRPr>
          </a:p>
          <a:p>
            <a:pPr marL="457200" lvl="0" indent="-349250" algn="l" rtl="0">
              <a:lnSpc>
                <a:spcPct val="115000"/>
              </a:lnSpc>
              <a:spcBef>
                <a:spcPts val="0"/>
              </a:spcBef>
              <a:spcAft>
                <a:spcPts val="0"/>
              </a:spcAft>
              <a:buClr>
                <a:schemeClr val="dk1"/>
              </a:buClr>
              <a:buSzPts val="1900"/>
              <a:buAutoNum type="arabicPeriod"/>
            </a:pPr>
            <a:r>
              <a:rPr lang="en-US" sz="1900" b="1" dirty="0">
                <a:solidFill>
                  <a:schemeClr val="dk1"/>
                </a:solidFill>
              </a:rPr>
              <a:t>Construct (a) </a:t>
            </a:r>
            <a:r>
              <a:rPr lang="en-US" sz="1900" dirty="0">
                <a:solidFill>
                  <a:schemeClr val="dk1"/>
                </a:solidFill>
              </a:rPr>
              <a:t>course materials, (b) active learning activities, (c) clear learning objectives, and (d) engagement strategies that are connected to </a:t>
            </a:r>
            <a:r>
              <a:rPr lang="en-US" sz="1900" b="1" dirty="0">
                <a:solidFill>
                  <a:schemeClr val="dk1"/>
                </a:solidFill>
              </a:rPr>
              <a:t>culturally relevant pedagogy practices.</a:t>
            </a:r>
            <a:endParaRPr sz="1900" b="1" dirty="0">
              <a:solidFill>
                <a:schemeClr val="dk1"/>
              </a:solidFill>
            </a:endParaRPr>
          </a:p>
          <a:p>
            <a:pPr marL="457200" lvl="0" indent="-349250" algn="l" rtl="0">
              <a:lnSpc>
                <a:spcPct val="115000"/>
              </a:lnSpc>
              <a:spcBef>
                <a:spcPts val="0"/>
              </a:spcBef>
              <a:spcAft>
                <a:spcPts val="0"/>
              </a:spcAft>
              <a:buClr>
                <a:schemeClr val="dk1"/>
              </a:buClr>
              <a:buSzPts val="1900"/>
              <a:buAutoNum type="arabicPeriod"/>
            </a:pPr>
            <a:r>
              <a:rPr lang="en-US" sz="1900" dirty="0">
                <a:solidFill>
                  <a:schemeClr val="dk1"/>
                </a:solidFill>
              </a:rPr>
              <a:t>Add one? [Meet participants where they are and customize their learning experiences.]</a:t>
            </a:r>
            <a:endParaRPr sz="1900"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sz="1900" b="1" u="sng" dirty="0">
                <a:solidFill>
                  <a:schemeClr val="dk1"/>
                </a:solidFill>
              </a:rPr>
              <a:t>Institutional Connection:</a:t>
            </a:r>
            <a:endParaRPr sz="1900" b="1" u="sng" dirty="0">
              <a:solidFill>
                <a:schemeClr val="dk1"/>
              </a:solidFill>
            </a:endParaRPr>
          </a:p>
          <a:p>
            <a:pPr marL="457200" lvl="0" indent="-349250" algn="l" rtl="0">
              <a:lnSpc>
                <a:spcPct val="115000"/>
              </a:lnSpc>
              <a:spcBef>
                <a:spcPts val="0"/>
              </a:spcBef>
              <a:spcAft>
                <a:spcPts val="0"/>
              </a:spcAft>
              <a:buClr>
                <a:schemeClr val="dk1"/>
              </a:buClr>
              <a:buSzPts val="1900"/>
              <a:buAutoNum type="arabicPeriod"/>
            </a:pPr>
            <a:r>
              <a:rPr lang="en-US" sz="1900" dirty="0">
                <a:solidFill>
                  <a:schemeClr val="dk1"/>
                </a:solidFill>
              </a:rPr>
              <a:t>Pre/Post assessment of CEER</a:t>
            </a:r>
            <a:endParaRPr sz="1900" dirty="0">
              <a:solidFill>
                <a:schemeClr val="dk1"/>
              </a:solidFill>
            </a:endParaRPr>
          </a:p>
          <a:p>
            <a:pPr marL="457200" lvl="0" indent="-349250" algn="l" rtl="0">
              <a:lnSpc>
                <a:spcPct val="115000"/>
              </a:lnSpc>
              <a:spcBef>
                <a:spcPts val="0"/>
              </a:spcBef>
              <a:spcAft>
                <a:spcPts val="0"/>
              </a:spcAft>
              <a:buClr>
                <a:schemeClr val="dk1"/>
              </a:buClr>
              <a:buSzPts val="1900"/>
              <a:buAutoNum type="arabicPeriod"/>
            </a:pPr>
            <a:r>
              <a:rPr lang="en-US" sz="1900" dirty="0">
                <a:solidFill>
                  <a:schemeClr val="dk1"/>
                </a:solidFill>
              </a:rPr>
              <a:t>How many faculty within the next 5 years?</a:t>
            </a:r>
            <a:endParaRPr sz="1900" dirty="0">
              <a:solidFill>
                <a:schemeClr val="dk1"/>
              </a:solidFill>
            </a:endParaRPr>
          </a:p>
          <a:p>
            <a:pPr marL="457200" lvl="0" indent="-349250" algn="l" rtl="0">
              <a:lnSpc>
                <a:spcPct val="115000"/>
              </a:lnSpc>
              <a:spcBef>
                <a:spcPts val="0"/>
              </a:spcBef>
              <a:spcAft>
                <a:spcPts val="0"/>
              </a:spcAft>
              <a:buClr>
                <a:schemeClr val="dk1"/>
              </a:buClr>
              <a:buSzPts val="1900"/>
              <a:buAutoNum type="arabicPeriod"/>
            </a:pPr>
            <a:r>
              <a:rPr lang="en-US" sz="1900" dirty="0">
                <a:solidFill>
                  <a:schemeClr val="dk1"/>
                </a:solidFill>
              </a:rPr>
              <a:t>Recruit entry level instructors for Math &amp; English?</a:t>
            </a:r>
            <a:endParaRPr sz="1900" dirty="0">
              <a:solidFill>
                <a:schemeClr val="dk1"/>
              </a:solidFill>
            </a:endParaRPr>
          </a:p>
          <a:p>
            <a:pPr marL="0" lvl="0" indent="0" algn="l" rtl="0">
              <a:lnSpc>
                <a:spcPct val="115000"/>
              </a:lnSpc>
              <a:spcBef>
                <a:spcPts val="0"/>
              </a:spcBef>
              <a:spcAft>
                <a:spcPts val="0"/>
              </a:spcAft>
              <a:buNone/>
            </a:pPr>
            <a:endParaRPr sz="19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900" b="1" u="sng" dirty="0">
                <a:solidFill>
                  <a:schemeClr val="dk1"/>
                </a:solidFill>
              </a:rPr>
              <a:t>Deliverables:</a:t>
            </a:r>
            <a:endParaRPr sz="1900" b="1" u="sng" dirty="0">
              <a:solidFill>
                <a:schemeClr val="dk1"/>
              </a:solidFill>
            </a:endParaRPr>
          </a:p>
          <a:p>
            <a:pPr marL="457200" lvl="0" indent="-349250" algn="l" rtl="0">
              <a:lnSpc>
                <a:spcPct val="115000"/>
              </a:lnSpc>
              <a:spcBef>
                <a:spcPts val="0"/>
              </a:spcBef>
              <a:spcAft>
                <a:spcPts val="0"/>
              </a:spcAft>
              <a:buClr>
                <a:schemeClr val="dk1"/>
              </a:buClr>
              <a:buSzPts val="1900"/>
              <a:buAutoNum type="arabicPeriod"/>
            </a:pPr>
            <a:r>
              <a:rPr lang="en-US" sz="1900" dirty="0">
                <a:solidFill>
                  <a:schemeClr val="dk1"/>
                </a:solidFill>
              </a:rPr>
              <a:t>COR Analysis</a:t>
            </a:r>
            <a:endParaRPr sz="1900" dirty="0">
              <a:solidFill>
                <a:schemeClr val="dk1"/>
              </a:solidFill>
            </a:endParaRPr>
          </a:p>
        </p:txBody>
      </p:sp>
      <p:sp>
        <p:nvSpPr>
          <p:cNvPr id="165" name="Google Shape;165;p22"/>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3"/>
          <p:cNvSpPr txBox="1">
            <a:spLocks noGrp="1"/>
          </p:cNvSpPr>
          <p:nvPr>
            <p:ph type="title"/>
          </p:nvPr>
        </p:nvSpPr>
        <p:spPr>
          <a:xfrm>
            <a:off x="1277650" y="365125"/>
            <a:ext cx="10046100" cy="1325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 </a:t>
            </a:r>
            <a:r>
              <a:rPr lang="en-US" dirty="0">
                <a:latin typeface="+mj-lt"/>
              </a:rPr>
              <a:t>Professional Development Activities For Campuswide Equity Engagement</a:t>
            </a:r>
            <a:endParaRPr dirty="0">
              <a:latin typeface="+mj-lt"/>
            </a:endParaRPr>
          </a:p>
        </p:txBody>
      </p:sp>
      <p:sp>
        <p:nvSpPr>
          <p:cNvPr id="173" name="Google Shape;173;p23"/>
          <p:cNvSpPr txBox="1">
            <a:spLocks noGrp="1"/>
          </p:cNvSpPr>
          <p:nvPr>
            <p:ph type="body" idx="1"/>
          </p:nvPr>
        </p:nvSpPr>
        <p:spPr>
          <a:xfrm>
            <a:off x="1277650" y="1798320"/>
            <a:ext cx="10058400" cy="4419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dirty="0"/>
          </a:p>
          <a:p>
            <a:pPr marL="0" lvl="0" indent="0" algn="l" rtl="0">
              <a:spcBef>
                <a:spcPts val="1000"/>
              </a:spcBef>
              <a:spcAft>
                <a:spcPts val="0"/>
              </a:spcAft>
              <a:buNone/>
            </a:pPr>
            <a:r>
              <a:rPr lang="en-US" dirty="0"/>
              <a:t>Cultural Humility Toolkit for Developing a Cultural Humility Inventory &amp; Plan of Action</a:t>
            </a:r>
            <a:endParaRPr dirty="0"/>
          </a:p>
          <a:p>
            <a:pPr marL="0" lvl="0" indent="0" algn="l" rtl="0">
              <a:spcBef>
                <a:spcPts val="1000"/>
              </a:spcBef>
              <a:spcAft>
                <a:spcPts val="0"/>
              </a:spcAft>
              <a:buNone/>
            </a:pPr>
            <a:endParaRPr dirty="0"/>
          </a:p>
          <a:p>
            <a:pPr marL="0" lvl="0" indent="0" algn="l" rtl="0">
              <a:spcBef>
                <a:spcPts val="1000"/>
              </a:spcBef>
              <a:spcAft>
                <a:spcPts val="0"/>
              </a:spcAft>
              <a:buNone/>
            </a:pPr>
            <a:r>
              <a:rPr lang="en-US" dirty="0"/>
              <a:t>Equity Roadshow</a:t>
            </a:r>
            <a:endParaRPr dirty="0"/>
          </a:p>
          <a:p>
            <a:pPr marL="0" lvl="0" indent="0" algn="l" rtl="0">
              <a:spcBef>
                <a:spcPts val="1000"/>
              </a:spcBef>
              <a:spcAft>
                <a:spcPts val="0"/>
              </a:spcAft>
              <a:buNone/>
            </a:pPr>
            <a:endParaRPr dirty="0"/>
          </a:p>
          <a:p>
            <a:pPr marL="0" lvl="0" indent="0" algn="l" rtl="0">
              <a:spcBef>
                <a:spcPts val="1000"/>
              </a:spcBef>
              <a:spcAft>
                <a:spcPts val="0"/>
              </a:spcAft>
              <a:buNone/>
            </a:pPr>
            <a:r>
              <a:rPr lang="en-US" dirty="0"/>
              <a:t>New Faculty Year-long Seminar </a:t>
            </a:r>
            <a:endParaRPr dirty="0"/>
          </a:p>
          <a:p>
            <a:pPr marL="0" lvl="0" indent="0" algn="l" rtl="0">
              <a:spcBef>
                <a:spcPts val="1000"/>
              </a:spcBef>
              <a:spcAft>
                <a:spcPts val="0"/>
              </a:spcAft>
              <a:buNone/>
            </a:pPr>
            <a:r>
              <a:rPr lang="en-US" dirty="0"/>
              <a:t> </a:t>
            </a:r>
            <a:endParaRPr dirty="0"/>
          </a:p>
        </p:txBody>
      </p:sp>
      <p:sp>
        <p:nvSpPr>
          <p:cNvPr id="174" name="Google Shape;174;p23"/>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4"/>
          <p:cNvSpPr txBox="1">
            <a:spLocks noGrp="1"/>
          </p:cNvSpPr>
          <p:nvPr>
            <p:ph type="title"/>
          </p:nvPr>
        </p:nvSpPr>
        <p:spPr>
          <a:xfrm>
            <a:off x="1277650" y="365125"/>
            <a:ext cx="10046100" cy="1325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latin typeface="+mj-lt"/>
              </a:rPr>
              <a:t>Why Cultural Humility? </a:t>
            </a:r>
            <a:endParaRPr dirty="0">
              <a:latin typeface="+mj-lt"/>
            </a:endParaRPr>
          </a:p>
        </p:txBody>
      </p:sp>
      <p:sp>
        <p:nvSpPr>
          <p:cNvPr id="181" name="Google Shape;181;p24"/>
          <p:cNvSpPr txBox="1">
            <a:spLocks noGrp="1"/>
          </p:cNvSpPr>
          <p:nvPr>
            <p:ph type="body" idx="1"/>
          </p:nvPr>
        </p:nvSpPr>
        <p:spPr>
          <a:xfrm>
            <a:off x="1277650" y="1798320"/>
            <a:ext cx="10058400" cy="4419600"/>
          </a:xfrm>
          <a:prstGeom prst="rect">
            <a:avLst/>
          </a:prstGeom>
        </p:spPr>
        <p:txBody>
          <a:bodyPr spcFirstLastPara="1" wrap="square" lIns="91425" tIns="45700" rIns="91425" bIns="45700" anchor="t" anchorCtr="0">
            <a:noAutofit/>
          </a:bodyPr>
          <a:lstStyle/>
          <a:p>
            <a:pPr marL="0" lvl="0" indent="0" algn="l" rtl="0">
              <a:spcBef>
                <a:spcPts val="800"/>
              </a:spcBef>
              <a:spcAft>
                <a:spcPts val="0"/>
              </a:spcAft>
              <a:buClr>
                <a:schemeClr val="dk1"/>
              </a:buClr>
              <a:buSzPts val="1800"/>
              <a:buFont typeface="Arial"/>
              <a:buNone/>
            </a:pPr>
            <a:r>
              <a:rPr lang="en-US" sz="2000" dirty="0"/>
              <a:t>What is </a:t>
            </a:r>
            <a:r>
              <a:rPr lang="en-US" sz="2000" u="sng" dirty="0">
                <a:solidFill>
                  <a:srgbClr val="2F65CE"/>
                </a:solidFill>
                <a:hlinkClick r:id="rId3">
                  <a:extLst>
                    <a:ext uri="{A12FA001-AC4F-418D-AE19-62706E023703}">
                      <ahyp:hlinkClr xmlns:ahyp="http://schemas.microsoft.com/office/drawing/2018/hyperlinkcolor" val="tx"/>
                    </a:ext>
                  </a:extLst>
                </a:hlinkClick>
              </a:rPr>
              <a:t>cultural humility?</a:t>
            </a:r>
            <a:endParaRPr sz="2000" dirty="0"/>
          </a:p>
          <a:p>
            <a:pPr marL="0" lvl="0" indent="0" algn="l" rtl="0">
              <a:spcBef>
                <a:spcPts val="800"/>
              </a:spcBef>
              <a:spcAft>
                <a:spcPts val="0"/>
              </a:spcAft>
              <a:buClr>
                <a:schemeClr val="dk1"/>
              </a:buClr>
              <a:buSzPts val="1800"/>
              <a:buFont typeface="Arial"/>
              <a:buNone/>
            </a:pPr>
            <a:r>
              <a:rPr lang="en-US" sz="2000" dirty="0">
                <a:solidFill>
                  <a:srgbClr val="333F48"/>
                </a:solidFill>
                <a:highlight>
                  <a:schemeClr val="lt1"/>
                </a:highlight>
              </a:rPr>
              <a:t> “a lifelong process of self-reflection and self-critique whereby the individual not only learns about another’s culture, but one starts with an examination of her/his own beliefs and cultural identities.” </a:t>
            </a:r>
            <a:r>
              <a:rPr lang="en-US" sz="1700" dirty="0"/>
              <a:t>  –National Institute of Health</a:t>
            </a:r>
            <a:endParaRPr sz="1700" dirty="0"/>
          </a:p>
          <a:p>
            <a:pPr marL="0" lvl="0" indent="0" algn="l" rtl="0">
              <a:spcBef>
                <a:spcPts val="800"/>
              </a:spcBef>
              <a:spcAft>
                <a:spcPts val="0"/>
              </a:spcAft>
              <a:buClr>
                <a:schemeClr val="dk1"/>
              </a:buClr>
              <a:buSzPts val="1800"/>
              <a:buFont typeface="Arial"/>
              <a:buNone/>
            </a:pPr>
            <a:r>
              <a:rPr lang="en-US" sz="1700" dirty="0"/>
              <a:t>--cultural humility is not cultural competence, where the main goal is to learn about another’s culture but has no self-reflection component.</a:t>
            </a:r>
            <a:endParaRPr sz="1700" dirty="0"/>
          </a:p>
          <a:p>
            <a:pPr marL="0" lvl="0" indent="0" algn="l" rtl="0">
              <a:spcBef>
                <a:spcPts val="800"/>
              </a:spcBef>
              <a:spcAft>
                <a:spcPts val="0"/>
              </a:spcAft>
              <a:buClr>
                <a:schemeClr val="dk1"/>
              </a:buClr>
              <a:buSzPts val="1800"/>
              <a:buFont typeface="Arial"/>
              <a:buNone/>
            </a:pPr>
            <a:r>
              <a:rPr lang="en-US" sz="1700" dirty="0"/>
              <a:t>--cultural humility requires historical awareness of legacies of violence and oppression against certain groups of people. In the U.S., there are legacies of violence and oppression against non-white people and immigrants, LGBTQ+ identified people, and women. </a:t>
            </a:r>
            <a:endParaRPr sz="1700" dirty="0"/>
          </a:p>
          <a:p>
            <a:pPr marL="2743200" lvl="0" indent="457200" algn="l" rtl="0">
              <a:spcBef>
                <a:spcPts val="800"/>
              </a:spcBef>
              <a:spcAft>
                <a:spcPts val="0"/>
              </a:spcAft>
              <a:buClr>
                <a:schemeClr val="dk1"/>
              </a:buClr>
              <a:buSzPts val="1800"/>
              <a:buFont typeface="Arial"/>
              <a:buNone/>
            </a:pPr>
            <a:endParaRPr sz="2000" dirty="0"/>
          </a:p>
          <a:p>
            <a:pPr marL="0" lvl="0" indent="0" algn="l" rtl="0">
              <a:lnSpc>
                <a:spcPct val="100000"/>
              </a:lnSpc>
              <a:spcBef>
                <a:spcPts val="0"/>
              </a:spcBef>
              <a:spcAft>
                <a:spcPts val="0"/>
              </a:spcAft>
              <a:buClr>
                <a:schemeClr val="dk1"/>
              </a:buClr>
              <a:buSzPts val="1100"/>
              <a:buFont typeface="Arial"/>
              <a:buNone/>
            </a:pPr>
            <a:r>
              <a:rPr lang="en-US" sz="2000" dirty="0">
                <a:solidFill>
                  <a:schemeClr val="dk1"/>
                </a:solidFill>
              </a:rPr>
              <a:t>Engaging with the ASCCC Cultural Humility toolkit</a:t>
            </a:r>
            <a:endParaRPr sz="2000"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sz="2000" dirty="0">
                <a:solidFill>
                  <a:schemeClr val="dk1"/>
                </a:solidFill>
              </a:rPr>
              <a:t>encourages developing activities to establish some baseline of relationship and trust building through sharing stories and understanding each other’s positionality.</a:t>
            </a:r>
            <a:endParaRPr sz="2000" dirty="0"/>
          </a:p>
        </p:txBody>
      </p:sp>
      <p:sp>
        <p:nvSpPr>
          <p:cNvPr id="182" name="Google Shape;182;p24"/>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5"/>
          <p:cNvSpPr txBox="1">
            <a:spLocks noGrp="1"/>
          </p:cNvSpPr>
          <p:nvPr>
            <p:ph type="title"/>
          </p:nvPr>
        </p:nvSpPr>
        <p:spPr>
          <a:xfrm>
            <a:off x="1277650" y="365125"/>
            <a:ext cx="10046100" cy="1325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Clr>
                <a:schemeClr val="dk1"/>
              </a:buClr>
              <a:buSzPts val="1500"/>
              <a:buFont typeface="Arial"/>
              <a:buNone/>
            </a:pPr>
            <a:r>
              <a:rPr lang="en-US" dirty="0">
                <a:solidFill>
                  <a:srgbClr val="1155CC"/>
                </a:solidFill>
                <a:latin typeface="+mj-lt"/>
              </a:rPr>
              <a:t>Cultural Humility Inventory Domains</a:t>
            </a:r>
            <a:endParaRPr dirty="0">
              <a:solidFill>
                <a:srgbClr val="1155CC"/>
              </a:solidFill>
              <a:latin typeface="+mj-lt"/>
            </a:endParaRPr>
          </a:p>
        </p:txBody>
      </p:sp>
      <p:sp>
        <p:nvSpPr>
          <p:cNvPr id="189" name="Google Shape;189;p25"/>
          <p:cNvSpPr txBox="1">
            <a:spLocks noGrp="1"/>
          </p:cNvSpPr>
          <p:nvPr>
            <p:ph type="body" idx="1"/>
          </p:nvPr>
        </p:nvSpPr>
        <p:spPr>
          <a:xfrm>
            <a:off x="1277650" y="1832870"/>
            <a:ext cx="4922400" cy="4391400"/>
          </a:xfrm>
          <a:prstGeom prst="rect">
            <a:avLst/>
          </a:prstGeom>
        </p:spPr>
        <p:txBody>
          <a:bodyPr spcFirstLastPara="1" wrap="square" lIns="91425" tIns="45700" rIns="91425" bIns="45700" anchor="t" anchorCtr="0">
            <a:noAutofit/>
          </a:bodyPr>
          <a:lstStyle/>
          <a:p>
            <a:pPr marL="0" lvl="0" indent="0" algn="l" rtl="0">
              <a:spcBef>
                <a:spcPts val="1100"/>
              </a:spcBef>
              <a:spcAft>
                <a:spcPts val="0"/>
              </a:spcAft>
              <a:buClr>
                <a:schemeClr val="dk1"/>
              </a:buClr>
              <a:buSzPts val="1900"/>
              <a:buFont typeface="Arial"/>
              <a:buNone/>
            </a:pPr>
            <a:r>
              <a:rPr lang="en-US" dirty="0">
                <a:solidFill>
                  <a:srgbClr val="3A3838"/>
                </a:solidFill>
              </a:rPr>
              <a:t>Key Info:</a:t>
            </a:r>
            <a:endParaRPr dirty="0">
              <a:solidFill>
                <a:srgbClr val="3A3838"/>
              </a:solidFill>
            </a:endParaRPr>
          </a:p>
          <a:p>
            <a:pPr marL="609600" lvl="0" indent="-419100" algn="l" rtl="0">
              <a:spcBef>
                <a:spcPts val="1100"/>
              </a:spcBef>
              <a:spcAft>
                <a:spcPts val="0"/>
              </a:spcAft>
              <a:buSzPts val="1800"/>
              <a:buChar char="•"/>
            </a:pPr>
            <a:r>
              <a:rPr lang="en-US" dirty="0">
                <a:solidFill>
                  <a:srgbClr val="3A3838"/>
                </a:solidFill>
              </a:rPr>
              <a:t>Transformative work through </a:t>
            </a:r>
            <a:r>
              <a:rPr lang="en-US" b="1" dirty="0">
                <a:solidFill>
                  <a:srgbClr val="3A3838"/>
                </a:solidFill>
              </a:rPr>
              <a:t>self-assessment </a:t>
            </a:r>
            <a:r>
              <a:rPr lang="en-US" dirty="0">
                <a:solidFill>
                  <a:srgbClr val="3A3838"/>
                </a:solidFill>
              </a:rPr>
              <a:t>and </a:t>
            </a:r>
            <a:r>
              <a:rPr lang="en-US" b="1" dirty="0">
                <a:solidFill>
                  <a:srgbClr val="3A3838"/>
                </a:solidFill>
              </a:rPr>
              <a:t>self-awareness</a:t>
            </a:r>
            <a:endParaRPr b="1" dirty="0">
              <a:solidFill>
                <a:srgbClr val="3A3838"/>
              </a:solidFill>
            </a:endParaRPr>
          </a:p>
          <a:p>
            <a:pPr marL="609600" lvl="0" indent="-419100" algn="l" rtl="0">
              <a:spcBef>
                <a:spcPts val="0"/>
              </a:spcBef>
              <a:spcAft>
                <a:spcPts val="0"/>
              </a:spcAft>
              <a:buSzPts val="1800"/>
              <a:buChar char="•"/>
            </a:pPr>
            <a:r>
              <a:rPr lang="en-US" b="1" dirty="0">
                <a:solidFill>
                  <a:srgbClr val="3A3838"/>
                </a:solidFill>
              </a:rPr>
              <a:t>Courageous conversations </a:t>
            </a:r>
            <a:r>
              <a:rPr lang="en-US" dirty="0">
                <a:solidFill>
                  <a:srgbClr val="3A3838"/>
                </a:solidFill>
              </a:rPr>
              <a:t>can be sparked</a:t>
            </a:r>
            <a:endParaRPr dirty="0">
              <a:solidFill>
                <a:srgbClr val="3A3838"/>
              </a:solidFill>
            </a:endParaRPr>
          </a:p>
          <a:p>
            <a:pPr marL="609600" lvl="0" indent="-419100" algn="l" rtl="0">
              <a:spcBef>
                <a:spcPts val="0"/>
              </a:spcBef>
              <a:spcAft>
                <a:spcPts val="0"/>
              </a:spcAft>
              <a:buSzPts val="1800"/>
              <a:buChar char="•"/>
            </a:pPr>
            <a:r>
              <a:rPr lang="en-US" dirty="0">
                <a:solidFill>
                  <a:srgbClr val="3A3838"/>
                </a:solidFill>
              </a:rPr>
              <a:t>Criteria used in the inventory provide </a:t>
            </a:r>
            <a:r>
              <a:rPr lang="en-US" b="1" dirty="0">
                <a:solidFill>
                  <a:srgbClr val="3A3838"/>
                </a:solidFill>
              </a:rPr>
              <a:t>framework </a:t>
            </a:r>
            <a:r>
              <a:rPr lang="en-US" dirty="0">
                <a:solidFill>
                  <a:srgbClr val="3A3838"/>
                </a:solidFill>
              </a:rPr>
              <a:t>to cultural humility supported by </a:t>
            </a:r>
            <a:r>
              <a:rPr lang="en-US" b="1" dirty="0">
                <a:solidFill>
                  <a:srgbClr val="3A3838"/>
                </a:solidFill>
              </a:rPr>
              <a:t>resources </a:t>
            </a:r>
            <a:r>
              <a:rPr lang="en-US" dirty="0">
                <a:solidFill>
                  <a:srgbClr val="3A3838"/>
                </a:solidFill>
              </a:rPr>
              <a:t>to begin transformative work for each criteria (domain)</a:t>
            </a:r>
            <a:endParaRPr sz="2100" dirty="0"/>
          </a:p>
        </p:txBody>
      </p:sp>
      <p:sp>
        <p:nvSpPr>
          <p:cNvPr id="190" name="Google Shape;190;p25"/>
          <p:cNvSpPr txBox="1">
            <a:spLocks noGrp="1"/>
          </p:cNvSpPr>
          <p:nvPr>
            <p:ph type="body" idx="2"/>
          </p:nvPr>
        </p:nvSpPr>
        <p:spPr>
          <a:xfrm>
            <a:off x="6120675" y="1508125"/>
            <a:ext cx="5106300" cy="5040900"/>
          </a:xfrm>
          <a:prstGeom prst="rect">
            <a:avLst/>
          </a:prstGeom>
        </p:spPr>
        <p:txBody>
          <a:bodyPr spcFirstLastPara="1" wrap="square" lIns="91425" tIns="45700" rIns="91425" bIns="45700" anchor="t" anchorCtr="0">
            <a:noAutofit/>
          </a:bodyPr>
          <a:lstStyle/>
          <a:p>
            <a:pPr marL="0" lvl="0" indent="0" algn="l" rtl="0">
              <a:spcBef>
                <a:spcPts val="1100"/>
              </a:spcBef>
              <a:spcAft>
                <a:spcPts val="0"/>
              </a:spcAft>
              <a:buClr>
                <a:schemeClr val="dk1"/>
              </a:buClr>
              <a:buSzPts val="1900"/>
              <a:buFont typeface="Arial"/>
              <a:buNone/>
            </a:pPr>
            <a:r>
              <a:rPr lang="en-US" dirty="0">
                <a:solidFill>
                  <a:srgbClr val="3A3838"/>
                </a:solidFill>
              </a:rPr>
              <a:t>Inventory Criteria:</a:t>
            </a:r>
            <a:endParaRPr dirty="0">
              <a:solidFill>
                <a:srgbClr val="3A3838"/>
              </a:solidFill>
            </a:endParaRPr>
          </a:p>
          <a:p>
            <a:pPr marL="609600" lvl="0" indent="-412750" algn="l" rtl="0">
              <a:spcBef>
                <a:spcPts val="1100"/>
              </a:spcBef>
              <a:spcAft>
                <a:spcPts val="0"/>
              </a:spcAft>
              <a:buSzPts val="1700"/>
              <a:buAutoNum type="arabicPeriod"/>
            </a:pPr>
            <a:r>
              <a:rPr lang="en-US" sz="2300" dirty="0">
                <a:solidFill>
                  <a:srgbClr val="3A3838"/>
                </a:solidFill>
              </a:rPr>
              <a:t>Awareness of Bias</a:t>
            </a:r>
            <a:endParaRPr sz="2300" dirty="0">
              <a:solidFill>
                <a:srgbClr val="3A3838"/>
              </a:solidFill>
            </a:endParaRPr>
          </a:p>
          <a:p>
            <a:pPr marL="609600" lvl="0" indent="-412750" algn="l" rtl="0">
              <a:spcBef>
                <a:spcPts val="0"/>
              </a:spcBef>
              <a:spcAft>
                <a:spcPts val="0"/>
              </a:spcAft>
              <a:buSzPts val="1700"/>
              <a:buAutoNum type="arabicPeriod"/>
            </a:pPr>
            <a:r>
              <a:rPr lang="en-US" sz="2300" dirty="0">
                <a:solidFill>
                  <a:srgbClr val="3A3838"/>
                </a:solidFill>
              </a:rPr>
              <a:t>Inclusion, Diversity, Equity, Anti-Racism, &amp; Accessibility</a:t>
            </a:r>
            <a:endParaRPr sz="2300" dirty="0">
              <a:solidFill>
                <a:srgbClr val="3A3838"/>
              </a:solidFill>
            </a:endParaRPr>
          </a:p>
          <a:p>
            <a:pPr marL="609600" lvl="0" indent="-412750" algn="l" rtl="0">
              <a:spcBef>
                <a:spcPts val="0"/>
              </a:spcBef>
              <a:spcAft>
                <a:spcPts val="0"/>
              </a:spcAft>
              <a:buSzPts val="1700"/>
              <a:buAutoNum type="arabicPeriod"/>
            </a:pPr>
            <a:r>
              <a:rPr lang="en-US" sz="2300" dirty="0">
                <a:solidFill>
                  <a:srgbClr val="3A3838"/>
                </a:solidFill>
              </a:rPr>
              <a:t>Acknowledgement of Diverse Perspectives of Thinking</a:t>
            </a:r>
            <a:endParaRPr sz="2300" dirty="0">
              <a:solidFill>
                <a:srgbClr val="3A3838"/>
              </a:solidFill>
            </a:endParaRPr>
          </a:p>
          <a:p>
            <a:pPr marL="609600" lvl="0" indent="-412750" algn="l" rtl="0">
              <a:spcBef>
                <a:spcPts val="0"/>
              </a:spcBef>
              <a:spcAft>
                <a:spcPts val="0"/>
              </a:spcAft>
              <a:buSzPts val="1700"/>
              <a:buAutoNum type="arabicPeriod"/>
            </a:pPr>
            <a:r>
              <a:rPr lang="en-US" sz="2300" dirty="0">
                <a:solidFill>
                  <a:srgbClr val="3A3838"/>
                </a:solidFill>
              </a:rPr>
              <a:t>Understanding of Race Consciousness </a:t>
            </a:r>
            <a:endParaRPr sz="2300" dirty="0">
              <a:solidFill>
                <a:srgbClr val="3A3838"/>
              </a:solidFill>
            </a:endParaRPr>
          </a:p>
          <a:p>
            <a:pPr marL="609600" lvl="0" indent="-412750" algn="l" rtl="0">
              <a:spcBef>
                <a:spcPts val="0"/>
              </a:spcBef>
              <a:spcAft>
                <a:spcPts val="0"/>
              </a:spcAft>
              <a:buSzPts val="1700"/>
              <a:buAutoNum type="arabicPeriod"/>
            </a:pPr>
            <a:r>
              <a:rPr lang="en-US" sz="2300" dirty="0">
                <a:solidFill>
                  <a:srgbClr val="3A3838"/>
                </a:solidFill>
              </a:rPr>
              <a:t>Commitment to Disrupt Microaggressions</a:t>
            </a:r>
            <a:endParaRPr sz="2300" dirty="0">
              <a:solidFill>
                <a:srgbClr val="3A3838"/>
              </a:solidFill>
            </a:endParaRPr>
          </a:p>
          <a:p>
            <a:pPr marL="609600" lvl="0" indent="-412750" algn="l" rtl="0">
              <a:spcBef>
                <a:spcPts val="0"/>
              </a:spcBef>
              <a:spcAft>
                <a:spcPts val="0"/>
              </a:spcAft>
              <a:buSzPts val="1700"/>
              <a:buAutoNum type="arabicPeriod"/>
            </a:pPr>
            <a:r>
              <a:rPr lang="en-US" sz="2300" dirty="0">
                <a:solidFill>
                  <a:srgbClr val="3A3838"/>
                </a:solidFill>
              </a:rPr>
              <a:t>Commitment to Behavioral &amp; Policy Change for IDEAA &amp; Antiracist Practices</a:t>
            </a:r>
            <a:endParaRPr sz="2300" dirty="0">
              <a:solidFill>
                <a:srgbClr val="3A3838"/>
              </a:solidFill>
            </a:endParaRPr>
          </a:p>
          <a:p>
            <a:pPr marL="609600" lvl="0" indent="-412750" algn="l" rtl="0">
              <a:spcBef>
                <a:spcPts val="0"/>
              </a:spcBef>
              <a:spcAft>
                <a:spcPts val="0"/>
              </a:spcAft>
              <a:buSzPts val="1700"/>
              <a:buAutoNum type="arabicPeriod"/>
            </a:pPr>
            <a:r>
              <a:rPr lang="en-US" sz="2300" dirty="0">
                <a:solidFill>
                  <a:srgbClr val="3A3838"/>
                </a:solidFill>
              </a:rPr>
              <a:t>Commitment to Relate to Diverse Lived Experiences</a:t>
            </a:r>
            <a:endParaRPr sz="2100" dirty="0"/>
          </a:p>
        </p:txBody>
      </p:sp>
      <p:sp>
        <p:nvSpPr>
          <p:cNvPr id="191" name="Google Shape;191;p25"/>
          <p:cNvSpPr txBox="1">
            <a:spLocks noGrp="1"/>
          </p:cNvSpPr>
          <p:nvPr>
            <p:ph type="sldNum" idx="12"/>
          </p:nvPr>
        </p:nvSpPr>
        <p:spPr>
          <a:xfrm>
            <a:off x="10299201" y="6740505"/>
            <a:ext cx="945300" cy="4188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2" name="Title 1">
            <a:extLst>
              <a:ext uri="{FF2B5EF4-FFF2-40B4-BE49-F238E27FC236}">
                <a16:creationId xmlns:a16="http://schemas.microsoft.com/office/drawing/2014/main" id="{5B2A2BFD-0368-7B6E-759A-724444189181}"/>
              </a:ext>
            </a:extLst>
          </p:cNvPr>
          <p:cNvSpPr>
            <a:spLocks noGrp="1"/>
          </p:cNvSpPr>
          <p:nvPr>
            <p:ph type="title" idx="4294967295"/>
          </p:nvPr>
        </p:nvSpPr>
        <p:spPr>
          <a:xfrm>
            <a:off x="1277938" y="-2019299"/>
            <a:ext cx="10075862" cy="1790699"/>
          </a:xfrm>
        </p:spPr>
        <p:txBody>
          <a:bodyPr/>
          <a:lstStyle/>
          <a:p>
            <a:r>
              <a:rPr lang="en-US" dirty="0"/>
              <a:t>Cultural Humility Inventory</a:t>
            </a:r>
            <a:r>
              <a:rPr lang="en-US" baseline="0" dirty="0"/>
              <a:t> screenshot</a:t>
            </a:r>
            <a:endParaRPr lang="en-US" dirty="0"/>
          </a:p>
        </p:txBody>
      </p:sp>
      <p:pic>
        <p:nvPicPr>
          <p:cNvPr id="198" name="Google Shape;198;p26" descr="screenshot of ASCCC Cultural Humility toolkit inventory page"/>
          <p:cNvPicPr preferRelativeResize="0"/>
          <p:nvPr/>
        </p:nvPicPr>
        <p:blipFill>
          <a:blip r:embed="rId3">
            <a:alphaModFix/>
          </a:blip>
          <a:stretch>
            <a:fillRect/>
          </a:stretch>
        </p:blipFill>
        <p:spPr>
          <a:xfrm>
            <a:off x="968025" y="222650"/>
            <a:ext cx="10009375" cy="6402451"/>
          </a:xfrm>
          <a:prstGeom prst="rect">
            <a:avLst/>
          </a:prstGeom>
          <a:noFill/>
          <a:ln>
            <a:noFill/>
          </a:ln>
        </p:spPr>
      </p:pic>
      <p:sp>
        <p:nvSpPr>
          <p:cNvPr id="197" name="Google Shape;197;p26"/>
          <p:cNvSpPr txBox="1">
            <a:spLocks noGrp="1"/>
          </p:cNvSpPr>
          <p:nvPr>
            <p:ph type="sldNum" idx="12"/>
          </p:nvPr>
        </p:nvSpPr>
        <p:spPr>
          <a:xfrm>
            <a:off x="10298113" y="6356350"/>
            <a:ext cx="10557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1277650" y="365125"/>
            <a:ext cx="10046100" cy="1325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latin typeface="+mj-lt"/>
              </a:rPr>
              <a:t>Breakout Description</a:t>
            </a:r>
            <a:endParaRPr dirty="0">
              <a:latin typeface="+mj-lt"/>
            </a:endParaRPr>
          </a:p>
        </p:txBody>
      </p:sp>
      <p:sp>
        <p:nvSpPr>
          <p:cNvPr id="56" name="Google Shape;56;p9"/>
          <p:cNvSpPr txBox="1">
            <a:spLocks noGrp="1"/>
          </p:cNvSpPr>
          <p:nvPr>
            <p:ph type="body" idx="1"/>
          </p:nvPr>
        </p:nvSpPr>
        <p:spPr>
          <a:xfrm>
            <a:off x="1277650" y="1798320"/>
            <a:ext cx="10058400" cy="4419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500">
                <a:solidFill>
                  <a:srgbClr val="0A0A0A"/>
                </a:solidFill>
                <a:highlight>
                  <a:srgbClr val="FFFFFF"/>
                </a:highlight>
              </a:rPr>
              <a:t>In what ways can we center IDEAA (Inclusion, Diversity, Equity, Anti-racism, and Accessibility) and cultural humility in our professional development and instructional design practices? We will discuss professional development planning that supports IDEAA and culturally responsive teaching, creates inclusive and equitable learning environments, and explores specific frameworks and strategies that we can use to do so. We welcome dialogue with participants about professional development activities and instructional design support their colleges are offering and developing.</a:t>
            </a:r>
            <a:endParaRPr sz="3700"/>
          </a:p>
        </p:txBody>
      </p:sp>
      <p:sp>
        <p:nvSpPr>
          <p:cNvPr id="57" name="Google Shape;57;p9"/>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 name="Title 1">
            <a:extLst>
              <a:ext uri="{FF2B5EF4-FFF2-40B4-BE49-F238E27FC236}">
                <a16:creationId xmlns:a16="http://schemas.microsoft.com/office/drawing/2014/main" id="{745B8959-027C-BF5C-B229-9CF828C1ADD6}"/>
              </a:ext>
            </a:extLst>
          </p:cNvPr>
          <p:cNvSpPr>
            <a:spLocks noGrp="1"/>
          </p:cNvSpPr>
          <p:nvPr>
            <p:ph type="title" idx="4294967295"/>
          </p:nvPr>
        </p:nvSpPr>
        <p:spPr>
          <a:xfrm>
            <a:off x="1371600" y="-2324099"/>
            <a:ext cx="9982200" cy="2476499"/>
          </a:xfrm>
        </p:spPr>
        <p:txBody>
          <a:bodyPr/>
          <a:lstStyle/>
          <a:p>
            <a:r>
              <a:rPr lang="en-US" dirty="0"/>
              <a:t>Cultural Humility Journey Map screenshot</a:t>
            </a:r>
          </a:p>
        </p:txBody>
      </p:sp>
      <p:pic>
        <p:nvPicPr>
          <p:cNvPr id="205" name="Google Shape;205;p27" descr="screenshot of Cultural Humility Journey Map from the ASCCC Cultural Humility Toolkit"/>
          <p:cNvPicPr preferRelativeResize="0"/>
          <p:nvPr/>
        </p:nvPicPr>
        <p:blipFill>
          <a:blip r:embed="rId3">
            <a:alphaModFix/>
          </a:blip>
          <a:stretch>
            <a:fillRect/>
          </a:stretch>
        </p:blipFill>
        <p:spPr>
          <a:xfrm>
            <a:off x="152400" y="152400"/>
            <a:ext cx="9796316" cy="6553200"/>
          </a:xfrm>
          <a:prstGeom prst="rect">
            <a:avLst/>
          </a:prstGeom>
          <a:noFill/>
          <a:ln>
            <a:noFill/>
          </a:ln>
        </p:spPr>
      </p:pic>
      <p:sp>
        <p:nvSpPr>
          <p:cNvPr id="204" name="Google Shape;204;p27"/>
          <p:cNvSpPr txBox="1">
            <a:spLocks noGrp="1"/>
          </p:cNvSpPr>
          <p:nvPr>
            <p:ph type="sldNum" idx="12"/>
          </p:nvPr>
        </p:nvSpPr>
        <p:spPr>
          <a:xfrm>
            <a:off x="10298113" y="6356350"/>
            <a:ext cx="10557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3" name="Google Shape;213;p2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499133" y="483367"/>
            <a:ext cx="2732367" cy="2746300"/>
          </a:xfrm>
          <a:prstGeom prst="rect">
            <a:avLst/>
          </a:prstGeom>
          <a:noFill/>
          <a:ln>
            <a:noFill/>
          </a:ln>
        </p:spPr>
      </p:pic>
      <p:pic>
        <p:nvPicPr>
          <p:cNvPr id="214" name="Google Shape;214;p28">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6314525" y="15625"/>
            <a:ext cx="5877475" cy="3144900"/>
          </a:xfrm>
          <a:prstGeom prst="rect">
            <a:avLst/>
          </a:prstGeom>
          <a:noFill/>
          <a:ln>
            <a:noFill/>
          </a:ln>
        </p:spPr>
      </p:pic>
      <p:sp>
        <p:nvSpPr>
          <p:cNvPr id="211" name="Google Shape;211;p28"/>
          <p:cNvSpPr txBox="1">
            <a:spLocks noGrp="1"/>
          </p:cNvSpPr>
          <p:nvPr>
            <p:ph type="title" idx="4294967295"/>
          </p:nvPr>
        </p:nvSpPr>
        <p:spPr>
          <a:xfrm>
            <a:off x="665900" y="3932775"/>
            <a:ext cx="10453200" cy="1488300"/>
          </a:xfrm>
          <a:prstGeom prst="rect">
            <a:avLst/>
          </a:prstGeom>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r>
              <a:rPr lang="en-US" sz="8000" b="1" dirty="0">
                <a:solidFill>
                  <a:schemeClr val="dk1"/>
                </a:solidFill>
                <a:latin typeface="+mj-lt"/>
                <a:ea typeface="Verdana"/>
                <a:cs typeface="Verdana"/>
                <a:sym typeface="Verdana"/>
              </a:rPr>
              <a:t>Equity Roadshow</a:t>
            </a:r>
            <a:endParaRPr sz="8000" b="1" dirty="0">
              <a:solidFill>
                <a:srgbClr val="980000"/>
              </a:solidFill>
              <a:latin typeface="+mj-lt"/>
              <a:ea typeface="Verdana"/>
              <a:cs typeface="Verdana"/>
              <a:sym typeface="Verdana"/>
            </a:endParaRPr>
          </a:p>
          <a:p>
            <a:pPr marL="0" lvl="0" indent="0" algn="l" rtl="0">
              <a:spcBef>
                <a:spcPts val="0"/>
              </a:spcBef>
              <a:spcAft>
                <a:spcPts val="0"/>
              </a:spcAft>
              <a:buNone/>
            </a:pPr>
            <a:endParaRPr sz="5300" b="1" dirty="0">
              <a:latin typeface="Verdana"/>
              <a:ea typeface="Verdana"/>
              <a:cs typeface="Verdana"/>
              <a:sym typeface="Verdana"/>
            </a:endParaRPr>
          </a:p>
        </p:txBody>
      </p:sp>
      <p:sp>
        <p:nvSpPr>
          <p:cNvPr id="212" name="Google Shape;212;p28"/>
          <p:cNvSpPr txBox="1">
            <a:spLocks noGrp="1"/>
          </p:cNvSpPr>
          <p:nvPr>
            <p:ph type="subTitle" idx="4294967295"/>
          </p:nvPr>
        </p:nvSpPr>
        <p:spPr>
          <a:xfrm>
            <a:off x="665900" y="4718325"/>
            <a:ext cx="11526000" cy="667500"/>
          </a:xfrm>
          <a:prstGeom prst="rect">
            <a:avLst/>
          </a:prstGeom>
        </p:spPr>
        <p:txBody>
          <a:bodyPr spcFirstLastPara="1" wrap="square" lIns="91425" tIns="45700" rIns="91425" bIns="45700" anchor="t" anchorCtr="0">
            <a:noAutofit/>
          </a:bodyPr>
          <a:lstStyle/>
          <a:p>
            <a:pPr marL="0" lvl="0" indent="0" algn="l" rtl="0">
              <a:lnSpc>
                <a:spcPct val="115000"/>
              </a:lnSpc>
              <a:spcBef>
                <a:spcPts val="1000"/>
              </a:spcBef>
              <a:spcAft>
                <a:spcPts val="0"/>
              </a:spcAft>
              <a:buClr>
                <a:schemeClr val="dk1"/>
              </a:buClr>
              <a:buSzPts val="1500"/>
              <a:buFont typeface="Arial"/>
              <a:buNone/>
            </a:pPr>
            <a:r>
              <a:rPr lang="en-US" sz="2700" dirty="0">
                <a:latin typeface="+mn-lt"/>
                <a:ea typeface="Verdana"/>
                <a:cs typeface="Verdana"/>
                <a:sym typeface="Verdana"/>
              </a:rPr>
              <a:t>Discussing Equity Data one department and program at a time.</a:t>
            </a:r>
            <a:endParaRPr sz="2700" dirty="0">
              <a:latin typeface="+mn-lt"/>
              <a:ea typeface="Verdana"/>
              <a:cs typeface="Verdana"/>
              <a:sym typeface="Verdana"/>
            </a:endParaRPr>
          </a:p>
        </p:txBody>
      </p:sp>
      <p:sp>
        <p:nvSpPr>
          <p:cNvPr id="210" name="Google Shape;210;p28">
            <a:extLst>
              <a:ext uri="{C183D7F6-B498-43B3-948B-1728B52AA6E4}">
                <adec:decorative xmlns:adec="http://schemas.microsoft.com/office/drawing/2017/decorative" val="1"/>
              </a:ext>
            </a:extLst>
          </p:cNvPr>
          <p:cNvSpPr txBox="1"/>
          <p:nvPr/>
        </p:nvSpPr>
        <p:spPr>
          <a:xfrm>
            <a:off x="0" y="5486400"/>
            <a:ext cx="12192000" cy="1381200"/>
          </a:xfrm>
          <a:prstGeom prst="rect">
            <a:avLst/>
          </a:prstGeom>
          <a:solidFill>
            <a:srgbClr val="CC0000"/>
          </a:solidFill>
          <a:ln>
            <a:noFill/>
          </a:ln>
        </p:spPr>
        <p:txBody>
          <a:bodyPr spcFirstLastPara="1" wrap="square" lIns="121900" tIns="121900" rIns="121900" bIns="121900" anchor="t" anchorCtr="0">
            <a:noAutofit/>
          </a:bodyPr>
          <a:lstStyle/>
          <a:p>
            <a:pPr marL="0" lvl="0" indent="0" algn="l" rtl="0">
              <a:spcBef>
                <a:spcPts val="0"/>
              </a:spcBef>
              <a:spcAft>
                <a:spcPts val="0"/>
              </a:spcAft>
              <a:buNone/>
            </a:pPr>
            <a:endParaRPr sz="1900">
              <a:latin typeface="Old Standard TT"/>
              <a:ea typeface="Old Standard TT"/>
              <a:cs typeface="Old Standard TT"/>
              <a:sym typeface="Old Standard TT"/>
            </a:endParaRPr>
          </a:p>
        </p:txBody>
      </p:sp>
      <p:sp>
        <p:nvSpPr>
          <p:cNvPr id="215" name="Google Shape;215;p28"/>
          <p:cNvSpPr txBox="1"/>
          <p:nvPr/>
        </p:nvSpPr>
        <p:spPr>
          <a:xfrm>
            <a:off x="665900" y="5595433"/>
            <a:ext cx="10283100" cy="9792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900" dirty="0">
                <a:latin typeface="+mn-lt"/>
                <a:ea typeface="Verdana"/>
                <a:cs typeface="Verdana"/>
                <a:sym typeface="Verdana"/>
              </a:rPr>
              <a:t>Presented by the City College of San Francisco the Office of Student Equity, the Student Equity Strategies Committee, and the Office of Research and Planning.</a:t>
            </a:r>
            <a:endParaRPr sz="1900" dirty="0">
              <a:latin typeface="+mn-lt"/>
              <a:ea typeface="Verdana"/>
              <a:cs typeface="Verdana"/>
              <a:sym typeface="Verdan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9"/>
          <p:cNvSpPr txBox="1">
            <a:spLocks noGrp="1"/>
          </p:cNvSpPr>
          <p:nvPr>
            <p:ph type="title"/>
          </p:nvPr>
        </p:nvSpPr>
        <p:spPr>
          <a:xfrm>
            <a:off x="1104400" y="359675"/>
            <a:ext cx="10676400" cy="750900"/>
          </a:xfrm>
          <a:prstGeom prst="rect">
            <a:avLst/>
          </a:prstGeom>
        </p:spPr>
        <p:txBody>
          <a:bodyPr spcFirstLastPara="1" wrap="square" lIns="91425" tIns="45700" rIns="91425" bIns="45700" anchor="b" anchorCtr="0">
            <a:noAutofit/>
          </a:bodyPr>
          <a:lstStyle/>
          <a:p>
            <a:pPr marL="101600" marR="101600" lvl="0" indent="0" algn="l" rtl="0">
              <a:lnSpc>
                <a:spcPct val="115000"/>
              </a:lnSpc>
              <a:spcBef>
                <a:spcPts val="800"/>
              </a:spcBef>
              <a:spcAft>
                <a:spcPts val="800"/>
              </a:spcAft>
              <a:buNone/>
            </a:pPr>
            <a:r>
              <a:rPr lang="en-US" sz="3900" dirty="0">
                <a:latin typeface="+mj-lt"/>
                <a:ea typeface="Arial"/>
                <a:cs typeface="Arial"/>
                <a:sym typeface="Arial"/>
              </a:rPr>
              <a:t>CCSF Equity Roadshow</a:t>
            </a:r>
            <a:endParaRPr sz="3900" dirty="0">
              <a:latin typeface="+mj-lt"/>
              <a:ea typeface="Arial"/>
              <a:cs typeface="Arial"/>
              <a:sym typeface="Arial"/>
            </a:endParaRPr>
          </a:p>
        </p:txBody>
      </p:sp>
      <p:sp>
        <p:nvSpPr>
          <p:cNvPr id="222" name="Google Shape;222;p29"/>
          <p:cNvSpPr txBox="1">
            <a:spLocks noGrp="1"/>
          </p:cNvSpPr>
          <p:nvPr>
            <p:ph type="body" idx="1"/>
          </p:nvPr>
        </p:nvSpPr>
        <p:spPr>
          <a:xfrm>
            <a:off x="1104400" y="1169550"/>
            <a:ext cx="4968600" cy="5206800"/>
          </a:xfrm>
          <a:prstGeom prst="rect">
            <a:avLst/>
          </a:prstGeom>
        </p:spPr>
        <p:txBody>
          <a:bodyPr spcFirstLastPara="1" wrap="square" lIns="91425" tIns="45700" rIns="91425" bIns="45700" anchor="t" anchorCtr="0">
            <a:noAutofit/>
          </a:bodyPr>
          <a:lstStyle/>
          <a:p>
            <a:pPr marL="0" marR="101600" lvl="0" indent="0" algn="ctr" rtl="0">
              <a:lnSpc>
                <a:spcPct val="115000"/>
              </a:lnSpc>
              <a:spcBef>
                <a:spcPts val="800"/>
              </a:spcBef>
              <a:spcAft>
                <a:spcPts val="0"/>
              </a:spcAft>
              <a:buNone/>
            </a:pPr>
            <a:r>
              <a:rPr lang="en-US" sz="1900" b="1" dirty="0">
                <a:solidFill>
                  <a:schemeClr val="dk2"/>
                </a:solidFill>
              </a:rPr>
              <a:t> Objectives</a:t>
            </a:r>
            <a:endParaRPr sz="1900" b="1" dirty="0">
              <a:solidFill>
                <a:schemeClr val="dk2"/>
              </a:solidFill>
            </a:endParaRPr>
          </a:p>
          <a:p>
            <a:pPr marL="457200" marR="101600" lvl="0" indent="-349250" algn="l" rtl="0">
              <a:lnSpc>
                <a:spcPct val="115000"/>
              </a:lnSpc>
              <a:spcBef>
                <a:spcPts val="800"/>
              </a:spcBef>
              <a:spcAft>
                <a:spcPts val="0"/>
              </a:spcAft>
              <a:buClr>
                <a:schemeClr val="dk2"/>
              </a:buClr>
              <a:buSzPts val="1900"/>
              <a:buChar char="•"/>
            </a:pPr>
            <a:r>
              <a:rPr lang="en-US" sz="1900" dirty="0">
                <a:solidFill>
                  <a:schemeClr val="dk2"/>
                </a:solidFill>
              </a:rPr>
              <a:t>Explore ways to intentionally institutionalize equity as a core, data-informed planning value </a:t>
            </a:r>
            <a:endParaRPr sz="1900" dirty="0">
              <a:solidFill>
                <a:schemeClr val="dk2"/>
              </a:solidFill>
            </a:endParaRPr>
          </a:p>
          <a:p>
            <a:pPr marL="457200" marR="101600" lvl="0" indent="-349250" algn="l" rtl="0">
              <a:lnSpc>
                <a:spcPct val="115000"/>
              </a:lnSpc>
              <a:spcBef>
                <a:spcPts val="0"/>
              </a:spcBef>
              <a:spcAft>
                <a:spcPts val="0"/>
              </a:spcAft>
              <a:buClr>
                <a:schemeClr val="dk2"/>
              </a:buClr>
              <a:buSzPts val="1900"/>
              <a:buChar char="•"/>
            </a:pPr>
            <a:r>
              <a:rPr lang="en-US" sz="1900" dirty="0">
                <a:solidFill>
                  <a:schemeClr val="dk2"/>
                </a:solidFill>
              </a:rPr>
              <a:t>Support all college stakeholders in developing promising practices designed to close opportunity gaps.</a:t>
            </a:r>
            <a:endParaRPr sz="1900" dirty="0">
              <a:solidFill>
                <a:schemeClr val="dk2"/>
              </a:solidFill>
            </a:endParaRPr>
          </a:p>
          <a:p>
            <a:pPr marL="457200" lvl="0" indent="-349250" algn="l" rtl="0">
              <a:lnSpc>
                <a:spcPct val="115000"/>
              </a:lnSpc>
              <a:spcBef>
                <a:spcPts val="0"/>
              </a:spcBef>
              <a:spcAft>
                <a:spcPts val="0"/>
              </a:spcAft>
              <a:buClr>
                <a:schemeClr val="dk2"/>
              </a:buClr>
              <a:buSzPts val="1900"/>
              <a:buChar char="•"/>
            </a:pPr>
            <a:r>
              <a:rPr lang="en-US" sz="1900" dirty="0">
                <a:solidFill>
                  <a:schemeClr val="dk2"/>
                </a:solidFill>
              </a:rPr>
              <a:t>Showcase CCSF resources that support Equity groups</a:t>
            </a:r>
            <a:endParaRPr sz="1900" dirty="0">
              <a:solidFill>
                <a:schemeClr val="dk2"/>
              </a:solidFill>
            </a:endParaRPr>
          </a:p>
          <a:p>
            <a:pPr marL="457200" marR="101600" lvl="0" indent="-349250" algn="l" rtl="0">
              <a:lnSpc>
                <a:spcPct val="115000"/>
              </a:lnSpc>
              <a:spcBef>
                <a:spcPts val="0"/>
              </a:spcBef>
              <a:spcAft>
                <a:spcPts val="0"/>
              </a:spcAft>
              <a:buClr>
                <a:schemeClr val="dk2"/>
              </a:buClr>
              <a:buSzPts val="1900"/>
              <a:buChar char="•"/>
            </a:pPr>
            <a:r>
              <a:rPr lang="en-US" sz="1900" dirty="0">
                <a:solidFill>
                  <a:schemeClr val="dk2"/>
                </a:solidFill>
              </a:rPr>
              <a:t>Build the capacity of college constituencies to access, analyze and track data.</a:t>
            </a:r>
            <a:endParaRPr sz="1900" dirty="0">
              <a:solidFill>
                <a:schemeClr val="dk2"/>
              </a:solidFill>
            </a:endParaRPr>
          </a:p>
          <a:p>
            <a:pPr marL="457200" lvl="0" indent="-349250" algn="l" rtl="0">
              <a:lnSpc>
                <a:spcPct val="115000"/>
              </a:lnSpc>
              <a:spcBef>
                <a:spcPts val="0"/>
              </a:spcBef>
              <a:spcAft>
                <a:spcPts val="0"/>
              </a:spcAft>
              <a:buClr>
                <a:schemeClr val="dk2"/>
              </a:buClr>
              <a:buSzPts val="1900"/>
              <a:buChar char="•"/>
            </a:pPr>
            <a:r>
              <a:rPr lang="en-US" sz="1900" dirty="0">
                <a:solidFill>
                  <a:schemeClr val="dk2"/>
                </a:solidFill>
              </a:rPr>
              <a:t>Learn more about departments and programs and how the data aligns with educator experiences</a:t>
            </a:r>
            <a:endParaRPr sz="1900" dirty="0">
              <a:solidFill>
                <a:schemeClr val="dk2"/>
              </a:solidFill>
            </a:endParaRPr>
          </a:p>
        </p:txBody>
      </p:sp>
      <p:sp>
        <p:nvSpPr>
          <p:cNvPr id="223" name="Google Shape;223;p29"/>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
        <p:nvSpPr>
          <p:cNvPr id="224" name="Google Shape;224;p29"/>
          <p:cNvSpPr txBox="1">
            <a:spLocks noGrp="1"/>
          </p:cNvSpPr>
          <p:nvPr>
            <p:ph type="body" idx="1"/>
          </p:nvPr>
        </p:nvSpPr>
        <p:spPr>
          <a:xfrm>
            <a:off x="5915075" y="1038825"/>
            <a:ext cx="5865900" cy="5206800"/>
          </a:xfrm>
          <a:prstGeom prst="rect">
            <a:avLst/>
          </a:prstGeom>
        </p:spPr>
        <p:txBody>
          <a:bodyPr spcFirstLastPara="1" wrap="square" lIns="91425" tIns="45700" rIns="91425" bIns="45700" anchor="t" anchorCtr="0">
            <a:noAutofit/>
          </a:bodyPr>
          <a:lstStyle/>
          <a:p>
            <a:pPr marL="0" marR="101600" lvl="0" indent="0" algn="ctr" rtl="0">
              <a:lnSpc>
                <a:spcPct val="115000"/>
              </a:lnSpc>
              <a:spcBef>
                <a:spcPts val="800"/>
              </a:spcBef>
              <a:spcAft>
                <a:spcPts val="0"/>
              </a:spcAft>
              <a:buNone/>
            </a:pPr>
            <a:r>
              <a:rPr lang="en-US" sz="1900" b="1" dirty="0">
                <a:solidFill>
                  <a:schemeClr val="dk2"/>
                </a:solidFill>
              </a:rPr>
              <a:t>Outcomes</a:t>
            </a:r>
            <a:endParaRPr sz="1900" b="1" dirty="0">
              <a:solidFill>
                <a:schemeClr val="dk2"/>
              </a:solidFill>
            </a:endParaRPr>
          </a:p>
          <a:p>
            <a:pPr marL="457200" marR="101600" lvl="0" indent="-349250" algn="l" rtl="0">
              <a:lnSpc>
                <a:spcPct val="115000"/>
              </a:lnSpc>
              <a:spcBef>
                <a:spcPts val="800"/>
              </a:spcBef>
              <a:spcAft>
                <a:spcPts val="0"/>
              </a:spcAft>
              <a:buClr>
                <a:schemeClr val="dk2"/>
              </a:buClr>
              <a:buSzPts val="1900"/>
              <a:buChar char="•"/>
            </a:pPr>
            <a:r>
              <a:rPr lang="en-US" sz="1900" dirty="0">
                <a:solidFill>
                  <a:schemeClr val="dk2"/>
                </a:solidFill>
              </a:rPr>
              <a:t>Fall 2019 and through Spring 2023</a:t>
            </a:r>
            <a:endParaRPr sz="1900" dirty="0">
              <a:solidFill>
                <a:schemeClr val="dk2"/>
              </a:solidFill>
            </a:endParaRPr>
          </a:p>
          <a:p>
            <a:pPr marL="457200" marR="101600" lvl="0" indent="-349250" algn="l" rtl="0">
              <a:lnSpc>
                <a:spcPct val="115000"/>
              </a:lnSpc>
              <a:spcBef>
                <a:spcPts val="0"/>
              </a:spcBef>
              <a:spcAft>
                <a:spcPts val="0"/>
              </a:spcAft>
              <a:buClr>
                <a:schemeClr val="dk2"/>
              </a:buClr>
              <a:buSzPts val="1900"/>
              <a:buChar char="•"/>
            </a:pPr>
            <a:r>
              <a:rPr lang="en-US" sz="1900" dirty="0">
                <a:solidFill>
                  <a:schemeClr val="dk2"/>
                </a:solidFill>
              </a:rPr>
              <a:t>36 departments/programs</a:t>
            </a:r>
            <a:endParaRPr sz="1900" dirty="0">
              <a:solidFill>
                <a:schemeClr val="dk2"/>
              </a:solidFill>
            </a:endParaRPr>
          </a:p>
          <a:p>
            <a:pPr marL="457200" marR="101600" lvl="0" indent="-349250" algn="l" rtl="0">
              <a:lnSpc>
                <a:spcPct val="115000"/>
              </a:lnSpc>
              <a:spcBef>
                <a:spcPts val="0"/>
              </a:spcBef>
              <a:spcAft>
                <a:spcPts val="0"/>
              </a:spcAft>
              <a:buClr>
                <a:schemeClr val="dk2"/>
              </a:buClr>
              <a:buSzPts val="1900"/>
              <a:buChar char="•"/>
            </a:pPr>
            <a:r>
              <a:rPr lang="en-US" sz="1900" dirty="0">
                <a:solidFill>
                  <a:schemeClr val="dk2"/>
                </a:solidFill>
              </a:rPr>
              <a:t>537 college employees and students</a:t>
            </a:r>
            <a:endParaRPr sz="1900" dirty="0">
              <a:solidFill>
                <a:schemeClr val="dk2"/>
              </a:solidFill>
            </a:endParaRPr>
          </a:p>
          <a:p>
            <a:pPr marL="457200" marR="101600" lvl="0" indent="-349250" algn="l" rtl="0">
              <a:lnSpc>
                <a:spcPct val="115000"/>
              </a:lnSpc>
              <a:spcBef>
                <a:spcPts val="0"/>
              </a:spcBef>
              <a:spcAft>
                <a:spcPts val="0"/>
              </a:spcAft>
              <a:buClr>
                <a:schemeClr val="dk2"/>
              </a:buClr>
              <a:buSzPts val="1900"/>
              <a:buChar char="•"/>
            </a:pPr>
            <a:r>
              <a:rPr lang="en-US" sz="1900" dirty="0">
                <a:solidFill>
                  <a:schemeClr val="dk2"/>
                </a:solidFill>
              </a:rPr>
              <a:t>dialogue addressing systemic barriers, microaggressions, implicit bias, anti-racist practices and ways that we can all do better in supporting students</a:t>
            </a:r>
            <a:endParaRPr sz="1900" dirty="0">
              <a:solidFill>
                <a:schemeClr val="dk2"/>
              </a:solidFill>
            </a:endParaRPr>
          </a:p>
          <a:p>
            <a:pPr marL="457200" marR="101600" lvl="0" indent="-349250" algn="l" rtl="0">
              <a:lnSpc>
                <a:spcPct val="115000"/>
              </a:lnSpc>
              <a:spcBef>
                <a:spcPts val="0"/>
              </a:spcBef>
              <a:spcAft>
                <a:spcPts val="0"/>
              </a:spcAft>
              <a:buClr>
                <a:schemeClr val="dk2"/>
              </a:buClr>
              <a:buSzPts val="1900"/>
              <a:buChar char="•"/>
            </a:pPr>
            <a:r>
              <a:rPr lang="en-US" sz="1900" dirty="0">
                <a:solidFill>
                  <a:schemeClr val="dk2"/>
                </a:solidFill>
              </a:rPr>
              <a:t>Changes to syllabus, course policies, meeting facilitation, improved communication</a:t>
            </a:r>
            <a:endParaRPr sz="1900" dirty="0">
              <a:solidFill>
                <a:schemeClr val="dk2"/>
              </a:solidFill>
            </a:endParaRPr>
          </a:p>
          <a:p>
            <a:pPr marL="457200" marR="101600" lvl="0" indent="-349250" algn="l" rtl="0">
              <a:lnSpc>
                <a:spcPct val="100000"/>
              </a:lnSpc>
              <a:spcBef>
                <a:spcPts val="0"/>
              </a:spcBef>
              <a:spcAft>
                <a:spcPts val="0"/>
              </a:spcAft>
              <a:buClr>
                <a:schemeClr val="dk2"/>
              </a:buClr>
              <a:buSzPts val="1900"/>
              <a:buChar char="•"/>
            </a:pPr>
            <a:r>
              <a:rPr lang="en-US" sz="1900" dirty="0">
                <a:solidFill>
                  <a:schemeClr val="dk2"/>
                </a:solidFill>
              </a:rPr>
              <a:t>Goals: pre-survey, </a:t>
            </a:r>
            <a:endParaRPr sz="1900" dirty="0">
              <a:solidFill>
                <a:schemeClr val="dk2"/>
              </a:solidFill>
            </a:endParaRPr>
          </a:p>
          <a:p>
            <a:pPr marL="457200" marR="101600" lvl="0" indent="0" algn="l" rtl="0">
              <a:lnSpc>
                <a:spcPct val="100000"/>
              </a:lnSpc>
              <a:spcBef>
                <a:spcPts val="0"/>
              </a:spcBef>
              <a:spcAft>
                <a:spcPts val="0"/>
              </a:spcAft>
              <a:buNone/>
            </a:pPr>
            <a:r>
              <a:rPr lang="en-US" sz="1900" dirty="0">
                <a:solidFill>
                  <a:schemeClr val="dk2"/>
                </a:solidFill>
              </a:rPr>
              <a:t>improve ongoing </a:t>
            </a:r>
            <a:endParaRPr sz="1900" dirty="0">
              <a:solidFill>
                <a:schemeClr val="dk2"/>
              </a:solidFill>
            </a:endParaRPr>
          </a:p>
          <a:p>
            <a:pPr marL="457200" marR="101600" lvl="0" indent="0" algn="l" rtl="0">
              <a:lnSpc>
                <a:spcPct val="100000"/>
              </a:lnSpc>
              <a:spcBef>
                <a:spcPts val="0"/>
              </a:spcBef>
              <a:spcAft>
                <a:spcPts val="0"/>
              </a:spcAft>
              <a:buNone/>
            </a:pPr>
            <a:r>
              <a:rPr lang="en-US" sz="1900" dirty="0">
                <a:solidFill>
                  <a:schemeClr val="dk2"/>
                </a:solidFill>
              </a:rPr>
              <a:t>outreach, more </a:t>
            </a:r>
            <a:endParaRPr sz="1900" dirty="0">
              <a:solidFill>
                <a:schemeClr val="dk2"/>
              </a:solidFill>
            </a:endParaRPr>
          </a:p>
          <a:p>
            <a:pPr marL="457200" marR="101600" lvl="0" indent="0" algn="l" rtl="0">
              <a:lnSpc>
                <a:spcPct val="100000"/>
              </a:lnSpc>
              <a:spcBef>
                <a:spcPts val="0"/>
              </a:spcBef>
              <a:spcAft>
                <a:spcPts val="0"/>
              </a:spcAft>
              <a:buNone/>
            </a:pPr>
            <a:r>
              <a:rPr lang="en-US" sz="1900" dirty="0">
                <a:solidFill>
                  <a:schemeClr val="dk2"/>
                </a:solidFill>
              </a:rPr>
              <a:t>connections to </a:t>
            </a:r>
            <a:endParaRPr sz="1900" dirty="0">
              <a:solidFill>
                <a:schemeClr val="dk2"/>
              </a:solidFill>
            </a:endParaRPr>
          </a:p>
          <a:p>
            <a:pPr marL="457200" marR="101600" lvl="0" indent="0" algn="l" rtl="0">
              <a:lnSpc>
                <a:spcPct val="100000"/>
              </a:lnSpc>
              <a:spcBef>
                <a:spcPts val="0"/>
              </a:spcBef>
              <a:spcAft>
                <a:spcPts val="0"/>
              </a:spcAft>
              <a:buNone/>
            </a:pPr>
            <a:r>
              <a:rPr lang="en-US" sz="1900" dirty="0">
                <a:solidFill>
                  <a:schemeClr val="dk2"/>
                </a:solidFill>
              </a:rPr>
              <a:t>program review, </a:t>
            </a:r>
            <a:endParaRPr sz="1900" dirty="0">
              <a:solidFill>
                <a:schemeClr val="dk2"/>
              </a:solidFill>
            </a:endParaRPr>
          </a:p>
          <a:p>
            <a:pPr marL="457200" marR="101600" lvl="0" indent="0" algn="l" rtl="0">
              <a:lnSpc>
                <a:spcPct val="100000"/>
              </a:lnSpc>
              <a:spcBef>
                <a:spcPts val="0"/>
              </a:spcBef>
              <a:spcAft>
                <a:spcPts val="0"/>
              </a:spcAft>
              <a:buNone/>
            </a:pPr>
            <a:r>
              <a:rPr lang="en-US" sz="1900" dirty="0">
                <a:solidFill>
                  <a:schemeClr val="dk2"/>
                </a:solidFill>
              </a:rPr>
              <a:t>hiring and faculty </a:t>
            </a:r>
            <a:endParaRPr sz="1900" dirty="0">
              <a:solidFill>
                <a:schemeClr val="dk2"/>
              </a:solidFill>
            </a:endParaRPr>
          </a:p>
          <a:p>
            <a:pPr marL="457200" marR="101600" lvl="0" indent="0" algn="l" rtl="0">
              <a:lnSpc>
                <a:spcPct val="100000"/>
              </a:lnSpc>
              <a:spcBef>
                <a:spcPts val="0"/>
              </a:spcBef>
              <a:spcAft>
                <a:spcPts val="0"/>
              </a:spcAft>
              <a:buNone/>
            </a:pPr>
            <a:r>
              <a:rPr lang="en-US" sz="1900" dirty="0">
                <a:solidFill>
                  <a:schemeClr val="dk2"/>
                </a:solidFill>
              </a:rPr>
              <a:t>eval processes.</a:t>
            </a:r>
            <a:endParaRPr sz="1900" dirty="0">
              <a:solidFill>
                <a:schemeClr val="dk2"/>
              </a:solidFill>
            </a:endParaRPr>
          </a:p>
        </p:txBody>
      </p:sp>
      <p:pic>
        <p:nvPicPr>
          <p:cNvPr id="225" name="Google Shape;225;p29" descr="yellow roadsign, red arrow, black road"/>
          <p:cNvPicPr preferRelativeResize="0"/>
          <p:nvPr/>
        </p:nvPicPr>
        <p:blipFill>
          <a:blip r:embed="rId3">
            <a:alphaModFix/>
          </a:blip>
          <a:stretch>
            <a:fillRect/>
          </a:stretch>
        </p:blipFill>
        <p:spPr>
          <a:xfrm>
            <a:off x="8616100" y="4677623"/>
            <a:ext cx="3164875" cy="16934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 name="Title 1">
            <a:extLst>
              <a:ext uri="{FF2B5EF4-FFF2-40B4-BE49-F238E27FC236}">
                <a16:creationId xmlns:a16="http://schemas.microsoft.com/office/drawing/2014/main" id="{E878A374-61C7-79D6-E5A0-906773C8F9BD}"/>
              </a:ext>
            </a:extLst>
          </p:cNvPr>
          <p:cNvSpPr>
            <a:spLocks noGrp="1"/>
          </p:cNvSpPr>
          <p:nvPr>
            <p:ph type="title" idx="4294967295"/>
          </p:nvPr>
        </p:nvSpPr>
        <p:spPr>
          <a:xfrm>
            <a:off x="1277938" y="-2057399"/>
            <a:ext cx="10075862" cy="1962424"/>
          </a:xfrm>
        </p:spPr>
        <p:txBody>
          <a:bodyPr/>
          <a:lstStyle/>
          <a:p>
            <a:r>
              <a:rPr lang="en-US" dirty="0"/>
              <a:t> Equity road show feedback</a:t>
            </a:r>
            <a:r>
              <a:rPr lang="en-US" baseline="0" dirty="0"/>
              <a:t> </a:t>
            </a:r>
            <a:endParaRPr lang="en-US" dirty="0"/>
          </a:p>
        </p:txBody>
      </p:sp>
      <p:sp>
        <p:nvSpPr>
          <p:cNvPr id="230" name="Google Shape;230;p30"/>
          <p:cNvSpPr txBox="1"/>
          <p:nvPr/>
        </p:nvSpPr>
        <p:spPr>
          <a:xfrm>
            <a:off x="322550" y="98850"/>
            <a:ext cx="5482200" cy="6978900"/>
          </a:xfrm>
          <a:prstGeom prst="rect">
            <a:avLst/>
          </a:prstGeom>
          <a:noFill/>
          <a:ln>
            <a:noFill/>
          </a:ln>
        </p:spPr>
        <p:txBody>
          <a:bodyPr spcFirstLastPara="1" wrap="square" lIns="121900" tIns="121900" rIns="121900" bIns="121900" anchor="t" anchorCtr="0">
            <a:spAutoFit/>
          </a:bodyPr>
          <a:lstStyle/>
          <a:p>
            <a:pPr marL="0" lvl="0" indent="0" algn="l" rtl="0">
              <a:lnSpc>
                <a:spcPct val="115000"/>
              </a:lnSpc>
              <a:spcBef>
                <a:spcPts val="1500"/>
              </a:spcBef>
              <a:spcAft>
                <a:spcPts val="0"/>
              </a:spcAft>
              <a:buNone/>
            </a:pPr>
            <a:r>
              <a:rPr lang="en-US" sz="1800" dirty="0">
                <a:solidFill>
                  <a:srgbClr val="242424"/>
                </a:solidFill>
                <a:highlight>
                  <a:srgbClr val="FFFFFF"/>
                </a:highlight>
              </a:rPr>
              <a:t>We tried implementing </a:t>
            </a:r>
            <a:r>
              <a:rPr lang="en-US" sz="1800" b="1" dirty="0">
                <a:solidFill>
                  <a:srgbClr val="242424"/>
                </a:solidFill>
                <a:highlight>
                  <a:srgbClr val="FFFFFF"/>
                </a:highlight>
              </a:rPr>
              <a:t>peer groups </a:t>
            </a:r>
            <a:r>
              <a:rPr lang="en-US" sz="1800" dirty="0">
                <a:solidFill>
                  <a:srgbClr val="242424"/>
                </a:solidFill>
                <a:highlight>
                  <a:srgbClr val="FFFFFF"/>
                </a:highlight>
              </a:rPr>
              <a:t>for intro students during COVID. We eventually transitioned from peer  groups to having </a:t>
            </a:r>
            <a:r>
              <a:rPr lang="en-US" sz="1800" b="1" dirty="0">
                <a:solidFill>
                  <a:srgbClr val="242424"/>
                </a:solidFill>
                <a:highlight>
                  <a:srgbClr val="FFFFFF"/>
                </a:highlight>
              </a:rPr>
              <a:t>dedicated face-to-face intro tutors.</a:t>
            </a:r>
            <a:endParaRPr sz="1800" dirty="0">
              <a:solidFill>
                <a:srgbClr val="EA2404"/>
              </a:solidFill>
              <a:highlight>
                <a:srgbClr val="FFFFFF"/>
              </a:highlight>
            </a:endParaRPr>
          </a:p>
          <a:p>
            <a:pPr marL="0" lvl="0" indent="0" algn="l" rtl="0">
              <a:lnSpc>
                <a:spcPct val="115000"/>
              </a:lnSpc>
              <a:spcBef>
                <a:spcPts val="1500"/>
              </a:spcBef>
              <a:spcAft>
                <a:spcPts val="0"/>
              </a:spcAft>
              <a:buNone/>
            </a:pPr>
            <a:r>
              <a:rPr lang="en-US" sz="1800" dirty="0">
                <a:solidFill>
                  <a:srgbClr val="242424"/>
                </a:solidFill>
                <a:highlight>
                  <a:srgbClr val="FFFFFF"/>
                </a:highlight>
              </a:rPr>
              <a:t>We revised our </a:t>
            </a:r>
            <a:r>
              <a:rPr lang="en-US" sz="1800" b="1" dirty="0">
                <a:solidFill>
                  <a:srgbClr val="242424"/>
                </a:solidFill>
                <a:highlight>
                  <a:srgbClr val="FFFFFF"/>
                </a:highlight>
              </a:rPr>
              <a:t>prerequisite challenge test </a:t>
            </a:r>
            <a:r>
              <a:rPr lang="en-US" sz="1800" dirty="0">
                <a:solidFill>
                  <a:srgbClr val="242424"/>
                </a:solidFill>
                <a:highlight>
                  <a:srgbClr val="FFFFFF"/>
                </a:highlight>
              </a:rPr>
              <a:t>to be more flexible and less tricky.</a:t>
            </a:r>
            <a:endParaRPr sz="1800" dirty="0">
              <a:solidFill>
                <a:srgbClr val="EA2404"/>
              </a:solidFill>
              <a:highlight>
                <a:srgbClr val="FFFFFF"/>
              </a:highlight>
            </a:endParaRPr>
          </a:p>
          <a:p>
            <a:pPr marL="0" lvl="0" indent="0" algn="l" rtl="0">
              <a:lnSpc>
                <a:spcPct val="115000"/>
              </a:lnSpc>
              <a:spcBef>
                <a:spcPts val="1500"/>
              </a:spcBef>
              <a:spcAft>
                <a:spcPts val="0"/>
              </a:spcAft>
              <a:buNone/>
            </a:pPr>
            <a:endParaRPr sz="1800" dirty="0">
              <a:solidFill>
                <a:srgbClr val="242424"/>
              </a:solidFill>
              <a:highlight>
                <a:srgbClr val="FFFFFF"/>
              </a:highlight>
            </a:endParaRPr>
          </a:p>
          <a:p>
            <a:pPr marL="0" lvl="0" indent="0" algn="l" rtl="0">
              <a:lnSpc>
                <a:spcPct val="115000"/>
              </a:lnSpc>
              <a:spcBef>
                <a:spcPts val="1500"/>
              </a:spcBef>
              <a:spcAft>
                <a:spcPts val="0"/>
              </a:spcAft>
              <a:buNone/>
            </a:pPr>
            <a:r>
              <a:rPr lang="en-US" sz="1800" dirty="0">
                <a:solidFill>
                  <a:srgbClr val="242424"/>
                </a:solidFill>
                <a:highlight>
                  <a:srgbClr val="FFFFFF"/>
                </a:highlight>
              </a:rPr>
              <a:t>We produced a document of </a:t>
            </a:r>
            <a:r>
              <a:rPr lang="en-US" sz="1800" b="1" dirty="0">
                <a:solidFill>
                  <a:srgbClr val="242424"/>
                </a:solidFill>
                <a:highlight>
                  <a:srgbClr val="FFFFFF"/>
                </a:highlight>
              </a:rPr>
              <a:t>recommendations around deadlines and grading </a:t>
            </a:r>
            <a:r>
              <a:rPr lang="en-US" sz="1800" dirty="0">
                <a:solidFill>
                  <a:srgbClr val="242424"/>
                </a:solidFill>
                <a:highlight>
                  <a:srgbClr val="FFFFFF"/>
                </a:highlight>
              </a:rPr>
              <a:t>in an effort to make department practices more equitable. </a:t>
            </a:r>
            <a:endParaRPr sz="1800" dirty="0">
              <a:solidFill>
                <a:srgbClr val="EA2404"/>
              </a:solidFill>
              <a:highlight>
                <a:srgbClr val="FFFFFF"/>
              </a:highlight>
            </a:endParaRPr>
          </a:p>
          <a:p>
            <a:pPr marL="0" lvl="0" indent="0" algn="l" rtl="0">
              <a:lnSpc>
                <a:spcPct val="115000"/>
              </a:lnSpc>
              <a:spcBef>
                <a:spcPts val="1500"/>
              </a:spcBef>
              <a:spcAft>
                <a:spcPts val="0"/>
              </a:spcAft>
              <a:buNone/>
            </a:pPr>
            <a:endParaRPr sz="1800" dirty="0">
              <a:solidFill>
                <a:srgbClr val="242424"/>
              </a:solidFill>
              <a:highlight>
                <a:srgbClr val="FFFFFF"/>
              </a:highlight>
            </a:endParaRPr>
          </a:p>
          <a:p>
            <a:pPr marL="0" lvl="0" indent="0" algn="l" rtl="0">
              <a:lnSpc>
                <a:spcPct val="115000"/>
              </a:lnSpc>
              <a:spcBef>
                <a:spcPts val="0"/>
              </a:spcBef>
              <a:spcAft>
                <a:spcPts val="0"/>
              </a:spcAft>
              <a:buNone/>
            </a:pPr>
            <a:r>
              <a:rPr lang="en-US" sz="1800" dirty="0">
                <a:solidFill>
                  <a:srgbClr val="242424"/>
                </a:solidFill>
                <a:highlight>
                  <a:srgbClr val="FFFFFF"/>
                </a:highlight>
              </a:rPr>
              <a:t>We're in the process of making a similar document of </a:t>
            </a:r>
            <a:r>
              <a:rPr lang="en-US" sz="1800" b="1" dirty="0">
                <a:solidFill>
                  <a:srgbClr val="242424"/>
                </a:solidFill>
                <a:highlight>
                  <a:srgbClr val="FFFFFF"/>
                </a:highlight>
              </a:rPr>
              <a:t>recommendations around teaching neurodivergent students. </a:t>
            </a:r>
            <a:endParaRPr sz="1800" dirty="0">
              <a:solidFill>
                <a:srgbClr val="242424"/>
              </a:solidFill>
              <a:highlight>
                <a:srgbClr val="FFFFFF"/>
              </a:highlight>
            </a:endParaRPr>
          </a:p>
          <a:p>
            <a:pPr marL="0" lvl="0" indent="0" algn="l" rtl="0">
              <a:lnSpc>
                <a:spcPct val="115000"/>
              </a:lnSpc>
              <a:spcBef>
                <a:spcPts val="0"/>
              </a:spcBef>
              <a:spcAft>
                <a:spcPts val="0"/>
              </a:spcAft>
              <a:buNone/>
            </a:pPr>
            <a:endParaRPr sz="1800" dirty="0">
              <a:solidFill>
                <a:srgbClr val="242424"/>
              </a:solidFill>
              <a:highlight>
                <a:srgbClr val="FFFFFF"/>
              </a:highlight>
            </a:endParaRPr>
          </a:p>
          <a:p>
            <a:pPr marL="0" lvl="0" indent="0" algn="l" rtl="0">
              <a:lnSpc>
                <a:spcPct val="115000"/>
              </a:lnSpc>
              <a:spcBef>
                <a:spcPts val="0"/>
              </a:spcBef>
              <a:spcAft>
                <a:spcPts val="0"/>
              </a:spcAft>
              <a:buNone/>
            </a:pPr>
            <a:r>
              <a:rPr lang="en-US" sz="1800" dirty="0">
                <a:solidFill>
                  <a:srgbClr val="242424"/>
                </a:solidFill>
                <a:highlight>
                  <a:srgbClr val="FFFFFF"/>
                </a:highlight>
              </a:rPr>
              <a:t>We have a lot of </a:t>
            </a:r>
            <a:r>
              <a:rPr lang="en-US" sz="1800" b="1" dirty="0">
                <a:solidFill>
                  <a:srgbClr val="242424"/>
                </a:solidFill>
                <a:highlight>
                  <a:srgbClr val="FFFFFF"/>
                </a:highlight>
              </a:rPr>
              <a:t>trouble retaining female students</a:t>
            </a:r>
            <a:r>
              <a:rPr lang="en-US" sz="1800" dirty="0">
                <a:solidFill>
                  <a:srgbClr val="242424"/>
                </a:solidFill>
                <a:highlight>
                  <a:srgbClr val="FFFFFF"/>
                </a:highlight>
              </a:rPr>
              <a:t>.</a:t>
            </a:r>
            <a:r>
              <a:rPr lang="en-US" sz="1800" dirty="0">
                <a:solidFill>
                  <a:srgbClr val="EA2404"/>
                </a:solidFill>
                <a:highlight>
                  <a:srgbClr val="FFFFFF"/>
                </a:highlight>
              </a:rPr>
              <a:t> </a:t>
            </a:r>
            <a:endParaRPr sz="1800" dirty="0">
              <a:solidFill>
                <a:srgbClr val="EA2404"/>
              </a:solidFill>
              <a:highlight>
                <a:srgbClr val="FFFFFF"/>
              </a:highlight>
            </a:endParaRPr>
          </a:p>
          <a:p>
            <a:pPr marL="0" lvl="0" indent="0" algn="l" rtl="0">
              <a:lnSpc>
                <a:spcPct val="115000"/>
              </a:lnSpc>
              <a:spcBef>
                <a:spcPts val="1500"/>
              </a:spcBef>
              <a:spcAft>
                <a:spcPts val="1500"/>
              </a:spcAft>
              <a:buNone/>
            </a:pPr>
            <a:endParaRPr sz="2300" dirty="0"/>
          </a:p>
        </p:txBody>
      </p:sp>
      <p:sp>
        <p:nvSpPr>
          <p:cNvPr id="231" name="Google Shape;231;p30"/>
          <p:cNvSpPr txBox="1"/>
          <p:nvPr/>
        </p:nvSpPr>
        <p:spPr>
          <a:xfrm>
            <a:off x="6452575" y="76200"/>
            <a:ext cx="5642100" cy="6256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500"/>
              </a:spcBef>
              <a:spcAft>
                <a:spcPts val="0"/>
              </a:spcAft>
              <a:buNone/>
            </a:pPr>
            <a:r>
              <a:rPr lang="en-US" sz="1800" dirty="0">
                <a:solidFill>
                  <a:srgbClr val="A64D79"/>
                </a:solidFill>
                <a:highlight>
                  <a:schemeClr val="lt1"/>
                </a:highlight>
              </a:rPr>
              <a:t>How are peers trained? Onboarded? Supported in an ongoing way? Do peers, tutors and supervisors have foundational understanding of educational equity?</a:t>
            </a:r>
            <a:endParaRPr sz="1800" dirty="0">
              <a:solidFill>
                <a:srgbClr val="A64D79"/>
              </a:solidFill>
              <a:highlight>
                <a:schemeClr val="lt1"/>
              </a:highlight>
            </a:endParaRPr>
          </a:p>
          <a:p>
            <a:pPr marL="0" lvl="0" indent="0" algn="l" rtl="0">
              <a:lnSpc>
                <a:spcPct val="100000"/>
              </a:lnSpc>
              <a:spcBef>
                <a:spcPts val="1500"/>
              </a:spcBef>
              <a:spcAft>
                <a:spcPts val="0"/>
              </a:spcAft>
              <a:buNone/>
            </a:pPr>
            <a:endParaRPr sz="1800" dirty="0">
              <a:solidFill>
                <a:srgbClr val="A64D79"/>
              </a:solidFill>
              <a:highlight>
                <a:schemeClr val="lt1"/>
              </a:highlight>
            </a:endParaRPr>
          </a:p>
          <a:p>
            <a:pPr marL="0" lvl="0" indent="0" algn="l" rtl="0">
              <a:lnSpc>
                <a:spcPct val="100000"/>
              </a:lnSpc>
              <a:spcBef>
                <a:spcPts val="0"/>
              </a:spcBef>
              <a:spcAft>
                <a:spcPts val="0"/>
              </a:spcAft>
              <a:buNone/>
            </a:pPr>
            <a:r>
              <a:rPr lang="en-US" sz="1800" dirty="0">
                <a:solidFill>
                  <a:srgbClr val="A64D79"/>
                </a:solidFill>
                <a:highlight>
                  <a:schemeClr val="lt1"/>
                </a:highlight>
              </a:rPr>
              <a:t>Have you considered why you need this exam to begin with? Is the updated exam still inclusive in it’s examples? Are there other ways you could measure student skill levels?</a:t>
            </a:r>
            <a:endParaRPr sz="1800" dirty="0">
              <a:solidFill>
                <a:srgbClr val="A64D79"/>
              </a:solidFill>
              <a:highlight>
                <a:schemeClr val="lt1"/>
              </a:highlight>
            </a:endParaRPr>
          </a:p>
          <a:p>
            <a:pPr marL="0" lvl="0" indent="0" algn="l" rtl="0">
              <a:lnSpc>
                <a:spcPct val="100000"/>
              </a:lnSpc>
              <a:spcBef>
                <a:spcPts val="0"/>
              </a:spcBef>
              <a:spcAft>
                <a:spcPts val="0"/>
              </a:spcAft>
              <a:buNone/>
            </a:pPr>
            <a:endParaRPr sz="1800" dirty="0">
              <a:solidFill>
                <a:srgbClr val="A64D79"/>
              </a:solidFill>
              <a:highlight>
                <a:schemeClr val="lt1"/>
              </a:highlight>
            </a:endParaRPr>
          </a:p>
          <a:p>
            <a:pPr marL="0" lvl="0" indent="0" algn="l" rtl="0">
              <a:lnSpc>
                <a:spcPct val="100000"/>
              </a:lnSpc>
              <a:spcBef>
                <a:spcPts val="0"/>
              </a:spcBef>
              <a:spcAft>
                <a:spcPts val="0"/>
              </a:spcAft>
              <a:buNone/>
            </a:pPr>
            <a:r>
              <a:rPr lang="en-US" sz="1800" dirty="0">
                <a:solidFill>
                  <a:srgbClr val="A64D79"/>
                </a:solidFill>
                <a:highlight>
                  <a:schemeClr val="lt1"/>
                </a:highlight>
              </a:rPr>
              <a:t>How are these policies communicated to students? Are there other elements of the course syllabus that you could revise? How do you make these values clear to students?</a:t>
            </a:r>
            <a:endParaRPr sz="1800" dirty="0">
              <a:solidFill>
                <a:srgbClr val="A64D79"/>
              </a:solidFill>
              <a:highlight>
                <a:schemeClr val="lt1"/>
              </a:highlight>
            </a:endParaRPr>
          </a:p>
          <a:p>
            <a:pPr marL="0" lvl="0" indent="0" algn="l" rtl="0">
              <a:lnSpc>
                <a:spcPct val="100000"/>
              </a:lnSpc>
              <a:spcBef>
                <a:spcPts val="0"/>
              </a:spcBef>
              <a:spcAft>
                <a:spcPts val="0"/>
              </a:spcAft>
              <a:buNone/>
            </a:pPr>
            <a:endParaRPr sz="1800" dirty="0">
              <a:solidFill>
                <a:srgbClr val="A64D79"/>
              </a:solidFill>
              <a:highlight>
                <a:schemeClr val="lt1"/>
              </a:highlight>
            </a:endParaRPr>
          </a:p>
          <a:p>
            <a:pPr marL="0" lvl="0" indent="0" algn="l" rtl="0">
              <a:lnSpc>
                <a:spcPct val="100000"/>
              </a:lnSpc>
              <a:spcBef>
                <a:spcPts val="0"/>
              </a:spcBef>
              <a:spcAft>
                <a:spcPts val="0"/>
              </a:spcAft>
              <a:buNone/>
            </a:pPr>
            <a:r>
              <a:rPr lang="en-US" sz="1800" dirty="0">
                <a:solidFill>
                  <a:srgbClr val="A64D79"/>
                </a:solidFill>
                <a:highlight>
                  <a:schemeClr val="lt1"/>
                </a:highlight>
              </a:rPr>
              <a:t>What PD have instructors done in exploring their own bias? What kind of conversations do you build around looking at data and aligning gaps with instructional choices? </a:t>
            </a:r>
            <a:endParaRPr sz="1800" dirty="0">
              <a:solidFill>
                <a:srgbClr val="A64D79"/>
              </a:solidFill>
              <a:highlight>
                <a:schemeClr val="lt1"/>
              </a:highlight>
            </a:endParaRPr>
          </a:p>
          <a:p>
            <a:pPr marL="0" lvl="0" indent="0" algn="l" rtl="0">
              <a:lnSpc>
                <a:spcPct val="100000"/>
              </a:lnSpc>
              <a:spcBef>
                <a:spcPts val="0"/>
              </a:spcBef>
              <a:spcAft>
                <a:spcPts val="0"/>
              </a:spcAft>
              <a:buNone/>
            </a:pPr>
            <a:endParaRPr sz="1800" dirty="0">
              <a:solidFill>
                <a:srgbClr val="A64D79"/>
              </a:solidFill>
              <a:highlight>
                <a:schemeClr val="lt1"/>
              </a:highlight>
            </a:endParaRPr>
          </a:p>
          <a:p>
            <a:pPr marL="0" lvl="0" indent="0" algn="l" rtl="0">
              <a:lnSpc>
                <a:spcPct val="100000"/>
              </a:lnSpc>
              <a:spcBef>
                <a:spcPts val="0"/>
              </a:spcBef>
              <a:spcAft>
                <a:spcPts val="0"/>
              </a:spcAft>
              <a:buNone/>
            </a:pPr>
            <a:r>
              <a:rPr lang="en-US" sz="1800" dirty="0">
                <a:solidFill>
                  <a:srgbClr val="A64D79"/>
                </a:solidFill>
                <a:highlight>
                  <a:schemeClr val="lt1"/>
                </a:highlight>
              </a:rPr>
              <a:t>Do you include female examples in curriculum, bring in more female/non-binary/BIPOC examples, guest speakers, etc.?</a:t>
            </a:r>
            <a:endParaRPr sz="1800" dirty="0">
              <a:solidFill>
                <a:srgbClr val="A64D79"/>
              </a:solidFill>
              <a:highlight>
                <a:schemeClr val="lt1"/>
              </a:highlight>
            </a:endParaRPr>
          </a:p>
          <a:p>
            <a:pPr marL="0" lvl="0" indent="0" algn="l" rtl="0">
              <a:lnSpc>
                <a:spcPct val="100000"/>
              </a:lnSpc>
              <a:spcBef>
                <a:spcPts val="1500"/>
              </a:spcBef>
              <a:spcAft>
                <a:spcPts val="1500"/>
              </a:spcAft>
              <a:buNone/>
            </a:pPr>
            <a:endParaRPr sz="1800" dirty="0">
              <a:solidFill>
                <a:srgbClr val="EA2404"/>
              </a:solidFill>
              <a:highlight>
                <a:schemeClr val="lt1"/>
              </a:highlight>
            </a:endParaRPr>
          </a:p>
        </p:txBody>
      </p:sp>
      <p:sp>
        <p:nvSpPr>
          <p:cNvPr id="233" name="Google Shape;233;p30">
            <a:extLst>
              <a:ext uri="{C183D7F6-B498-43B3-948B-1728B52AA6E4}">
                <adec:decorative xmlns:adec="http://schemas.microsoft.com/office/drawing/2017/decorative" val="1"/>
              </a:ext>
            </a:extLst>
          </p:cNvPr>
          <p:cNvSpPr/>
          <p:nvPr/>
        </p:nvSpPr>
        <p:spPr>
          <a:xfrm>
            <a:off x="5804750" y="483075"/>
            <a:ext cx="601800" cy="365100"/>
          </a:xfrm>
          <a:prstGeom prst="rightArrow">
            <a:avLst>
              <a:gd name="adj1" fmla="val 50000"/>
              <a:gd name="adj2" fmla="val 50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a:p>
        </p:txBody>
      </p:sp>
      <p:sp>
        <p:nvSpPr>
          <p:cNvPr id="234" name="Google Shape;234;p30">
            <a:extLst>
              <a:ext uri="{C183D7F6-B498-43B3-948B-1728B52AA6E4}">
                <adec:decorative xmlns:adec="http://schemas.microsoft.com/office/drawing/2017/decorative" val="1"/>
              </a:ext>
            </a:extLst>
          </p:cNvPr>
          <p:cNvSpPr/>
          <p:nvPr/>
        </p:nvSpPr>
        <p:spPr>
          <a:xfrm>
            <a:off x="5804675" y="1917925"/>
            <a:ext cx="601800" cy="365100"/>
          </a:xfrm>
          <a:prstGeom prst="rightArrow">
            <a:avLst>
              <a:gd name="adj1" fmla="val 50000"/>
              <a:gd name="adj2" fmla="val 50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a:p>
        </p:txBody>
      </p:sp>
      <p:sp>
        <p:nvSpPr>
          <p:cNvPr id="237" name="Google Shape;237;p30">
            <a:extLst>
              <a:ext uri="{C183D7F6-B498-43B3-948B-1728B52AA6E4}">
                <adec:decorative xmlns:adec="http://schemas.microsoft.com/office/drawing/2017/decorative" val="1"/>
              </a:ext>
            </a:extLst>
          </p:cNvPr>
          <p:cNvSpPr/>
          <p:nvPr/>
        </p:nvSpPr>
        <p:spPr>
          <a:xfrm>
            <a:off x="5795100" y="3292400"/>
            <a:ext cx="601800" cy="365100"/>
          </a:xfrm>
          <a:prstGeom prst="rightArrow">
            <a:avLst>
              <a:gd name="adj1" fmla="val 50000"/>
              <a:gd name="adj2" fmla="val 50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a:p>
        </p:txBody>
      </p:sp>
      <p:sp>
        <p:nvSpPr>
          <p:cNvPr id="235" name="Google Shape;235;p30">
            <a:extLst>
              <a:ext uri="{C183D7F6-B498-43B3-948B-1728B52AA6E4}">
                <adec:decorative xmlns:adec="http://schemas.microsoft.com/office/drawing/2017/decorative" val="1"/>
              </a:ext>
            </a:extLst>
          </p:cNvPr>
          <p:cNvSpPr/>
          <p:nvPr/>
        </p:nvSpPr>
        <p:spPr>
          <a:xfrm>
            <a:off x="5804675" y="4666875"/>
            <a:ext cx="601800" cy="365100"/>
          </a:xfrm>
          <a:prstGeom prst="rightArrow">
            <a:avLst>
              <a:gd name="adj1" fmla="val 50000"/>
              <a:gd name="adj2" fmla="val 50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a:p>
        </p:txBody>
      </p:sp>
      <p:sp>
        <p:nvSpPr>
          <p:cNvPr id="236" name="Google Shape;236;p30">
            <a:extLst>
              <a:ext uri="{C183D7F6-B498-43B3-948B-1728B52AA6E4}">
                <adec:decorative xmlns:adec="http://schemas.microsoft.com/office/drawing/2017/decorative" val="1"/>
              </a:ext>
            </a:extLst>
          </p:cNvPr>
          <p:cNvSpPr/>
          <p:nvPr/>
        </p:nvSpPr>
        <p:spPr>
          <a:xfrm>
            <a:off x="5804675" y="5670400"/>
            <a:ext cx="601800" cy="365100"/>
          </a:xfrm>
          <a:prstGeom prst="rightArrow">
            <a:avLst>
              <a:gd name="adj1" fmla="val 50000"/>
              <a:gd name="adj2" fmla="val 50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a:p>
        </p:txBody>
      </p:sp>
      <p:sp>
        <p:nvSpPr>
          <p:cNvPr id="232" name="Google Shape;232;p30"/>
          <p:cNvSpPr txBox="1">
            <a:spLocks noGrp="1"/>
          </p:cNvSpPr>
          <p:nvPr>
            <p:ph type="sldNum" idx="12"/>
          </p:nvPr>
        </p:nvSpPr>
        <p:spPr>
          <a:xfrm>
            <a:off x="10298113" y="6356350"/>
            <a:ext cx="10557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1"/>
          <p:cNvSpPr txBox="1">
            <a:spLocks noGrp="1"/>
          </p:cNvSpPr>
          <p:nvPr>
            <p:ph type="title"/>
          </p:nvPr>
        </p:nvSpPr>
        <p:spPr>
          <a:xfrm>
            <a:off x="1277650" y="365125"/>
            <a:ext cx="10046100" cy="1325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latin typeface="+mj-lt"/>
              </a:rPr>
              <a:t>IDEAA Centered PD That Builds Community </a:t>
            </a:r>
            <a:endParaRPr dirty="0">
              <a:latin typeface="+mj-lt"/>
            </a:endParaRPr>
          </a:p>
        </p:txBody>
      </p:sp>
      <p:sp>
        <p:nvSpPr>
          <p:cNvPr id="244" name="Google Shape;244;p31"/>
          <p:cNvSpPr txBox="1">
            <a:spLocks noGrp="1"/>
          </p:cNvSpPr>
          <p:nvPr>
            <p:ph type="body" idx="1"/>
          </p:nvPr>
        </p:nvSpPr>
        <p:spPr>
          <a:xfrm>
            <a:off x="1277650" y="1798320"/>
            <a:ext cx="10058400" cy="4419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dirty="0"/>
              <a:t>The following slides will cover:</a:t>
            </a:r>
            <a:endParaRPr dirty="0"/>
          </a:p>
          <a:p>
            <a:pPr marL="0" lvl="0" indent="0" algn="l" rtl="0">
              <a:spcBef>
                <a:spcPts val="1000"/>
              </a:spcBef>
              <a:spcAft>
                <a:spcPts val="0"/>
              </a:spcAft>
              <a:buNone/>
            </a:pPr>
            <a:endParaRPr dirty="0"/>
          </a:p>
          <a:p>
            <a:pPr marL="457200" lvl="0" indent="-342900" algn="l" rtl="0">
              <a:spcBef>
                <a:spcPts val="1000"/>
              </a:spcBef>
              <a:spcAft>
                <a:spcPts val="0"/>
              </a:spcAft>
              <a:buSzPts val="1800"/>
              <a:buChar char="•"/>
            </a:pPr>
            <a:r>
              <a:rPr lang="en-US" dirty="0"/>
              <a:t>What is New Faculty Seminar at Pasadena City College</a:t>
            </a:r>
            <a:endParaRPr dirty="0"/>
          </a:p>
          <a:p>
            <a:pPr marL="457200" lvl="0" indent="-342900" algn="l" rtl="0">
              <a:spcBef>
                <a:spcPts val="0"/>
              </a:spcBef>
              <a:spcAft>
                <a:spcPts val="0"/>
              </a:spcAft>
              <a:buSzPts val="1800"/>
              <a:buChar char="•"/>
            </a:pPr>
            <a:r>
              <a:rPr lang="en-US" dirty="0"/>
              <a:t>Structure.</a:t>
            </a:r>
            <a:endParaRPr dirty="0"/>
          </a:p>
          <a:p>
            <a:pPr marL="457200" lvl="0" indent="-342900" algn="l" rtl="0">
              <a:spcBef>
                <a:spcPts val="0"/>
              </a:spcBef>
              <a:spcAft>
                <a:spcPts val="0"/>
              </a:spcAft>
              <a:buSzPts val="1800"/>
              <a:buChar char="•"/>
            </a:pPr>
            <a:r>
              <a:rPr lang="en-US" dirty="0"/>
              <a:t>Examples of reading materials.</a:t>
            </a:r>
            <a:endParaRPr dirty="0"/>
          </a:p>
          <a:p>
            <a:pPr marL="457200" lvl="0" indent="-342900" algn="l" rtl="0">
              <a:spcBef>
                <a:spcPts val="0"/>
              </a:spcBef>
              <a:spcAft>
                <a:spcPts val="0"/>
              </a:spcAft>
              <a:buSzPts val="1800"/>
              <a:buChar char="•"/>
            </a:pPr>
            <a:r>
              <a:rPr lang="en-US" dirty="0"/>
              <a:t>How the information received has been applied.</a:t>
            </a:r>
            <a:endParaRPr dirty="0"/>
          </a:p>
        </p:txBody>
      </p:sp>
      <p:sp>
        <p:nvSpPr>
          <p:cNvPr id="245" name="Google Shape;245;p31"/>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2"/>
          <p:cNvSpPr txBox="1">
            <a:spLocks noGrp="1"/>
          </p:cNvSpPr>
          <p:nvPr>
            <p:ph type="title"/>
          </p:nvPr>
        </p:nvSpPr>
        <p:spPr>
          <a:xfrm>
            <a:off x="1277650" y="365125"/>
            <a:ext cx="10046100" cy="1325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latin typeface="+mj-lt"/>
              </a:rPr>
              <a:t>New Faculty Seminar at PCC</a:t>
            </a:r>
            <a:endParaRPr dirty="0">
              <a:latin typeface="+mj-lt"/>
            </a:endParaRPr>
          </a:p>
        </p:txBody>
      </p:sp>
      <p:sp>
        <p:nvSpPr>
          <p:cNvPr id="252" name="Google Shape;252;p32"/>
          <p:cNvSpPr txBox="1">
            <a:spLocks noGrp="1"/>
          </p:cNvSpPr>
          <p:nvPr>
            <p:ph type="body" idx="1"/>
          </p:nvPr>
        </p:nvSpPr>
        <p:spPr>
          <a:xfrm>
            <a:off x="1277650" y="1798320"/>
            <a:ext cx="10058400" cy="44196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800" b="1" dirty="0">
                <a:solidFill>
                  <a:schemeClr val="dk1"/>
                </a:solidFill>
              </a:rPr>
              <a:t>The New Faculty Seminar at</a:t>
            </a:r>
            <a:r>
              <a:rPr lang="en-US" sz="1800" b="1" dirty="0">
                <a:solidFill>
                  <a:schemeClr val="dk1"/>
                </a:solidFill>
                <a:uFill>
                  <a:noFill/>
                </a:uFill>
                <a:hlinkClick r:id="rId3">
                  <a:extLst>
                    <a:ext uri="{A12FA001-AC4F-418D-AE19-62706E023703}">
                      <ahyp:hlinkClr xmlns:ahyp="http://schemas.microsoft.com/office/drawing/2018/hyperlinkcolor" val="tx"/>
                    </a:ext>
                  </a:extLst>
                </a:hlinkClick>
              </a:rPr>
              <a:t> </a:t>
            </a:r>
            <a:r>
              <a:rPr lang="en-US" sz="1800" b="1" u="sng" dirty="0">
                <a:solidFill>
                  <a:schemeClr val="hlink"/>
                </a:solidFill>
                <a:hlinkClick r:id="rId3"/>
              </a:rPr>
              <a:t>Pasadena City College</a:t>
            </a:r>
            <a:r>
              <a:rPr lang="en-US" sz="1800" b="1" dirty="0">
                <a:solidFill>
                  <a:schemeClr val="dk1"/>
                </a:solidFill>
              </a:rPr>
              <a:t> provides you with a yearlong Seminar experience dedicated to enriching your first-year as a full-time, tenure track faculty member at PCC.</a:t>
            </a:r>
            <a:endParaRPr sz="1800" b="1"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sz="1100" dirty="0">
                <a:solidFill>
                  <a:schemeClr val="dk1"/>
                </a:solidFill>
              </a:rPr>
              <a:t> </a:t>
            </a:r>
            <a:endParaRPr sz="1100"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sz="1800" b="1" dirty="0">
                <a:solidFill>
                  <a:schemeClr val="dk1"/>
                </a:solidFill>
              </a:rPr>
              <a:t>Partnered with the</a:t>
            </a:r>
            <a:r>
              <a:rPr lang="en-US" sz="1800" b="1" dirty="0">
                <a:solidFill>
                  <a:schemeClr val="dk1"/>
                </a:solidFill>
                <a:uFill>
                  <a:noFill/>
                </a:uFill>
                <a:hlinkClick r:id="rId4">
                  <a:extLst>
                    <a:ext uri="{A12FA001-AC4F-418D-AE19-62706E023703}">
                      <ahyp:hlinkClr xmlns:ahyp="http://schemas.microsoft.com/office/drawing/2018/hyperlinkcolor" val="tx"/>
                    </a:ext>
                  </a:extLst>
                </a:hlinkClick>
              </a:rPr>
              <a:t> </a:t>
            </a:r>
            <a:r>
              <a:rPr lang="en-US" sz="1800" b="1" u="sng" dirty="0">
                <a:solidFill>
                  <a:schemeClr val="hlink"/>
                </a:solidFill>
                <a:hlinkClick r:id="rId4"/>
              </a:rPr>
              <a:t>Office of Equity, Diversity &amp;  Justice</a:t>
            </a:r>
            <a:r>
              <a:rPr lang="en-US" sz="1800" b="1" dirty="0">
                <a:solidFill>
                  <a:schemeClr val="dk1"/>
                </a:solidFill>
              </a:rPr>
              <a:t>, we are here to provide you with the resources you need to navigate your time at PCC.</a:t>
            </a:r>
            <a:endParaRPr sz="1800" b="1"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sz="1100" dirty="0">
                <a:solidFill>
                  <a:schemeClr val="dk1"/>
                </a:solidFill>
              </a:rPr>
              <a:t> </a:t>
            </a:r>
            <a:endParaRPr sz="1100" dirty="0">
              <a:solidFill>
                <a:schemeClr val="dk1"/>
              </a:solidFill>
            </a:endParaRPr>
          </a:p>
          <a:p>
            <a:pPr marL="0" lvl="0" indent="0" algn="l" rtl="0">
              <a:spcBef>
                <a:spcPts val="1200"/>
              </a:spcBef>
              <a:spcAft>
                <a:spcPts val="0"/>
              </a:spcAft>
              <a:buNone/>
            </a:pPr>
            <a:r>
              <a:rPr lang="en-US" sz="1800" b="1" dirty="0">
                <a:solidFill>
                  <a:schemeClr val="dk1"/>
                </a:solidFill>
              </a:rPr>
              <a:t>This includes familiarizing yourself with</a:t>
            </a:r>
            <a:r>
              <a:rPr lang="en-US" sz="1800" b="1" dirty="0">
                <a:solidFill>
                  <a:schemeClr val="dk1"/>
                </a:solidFill>
                <a:uFill>
                  <a:noFill/>
                </a:uFill>
                <a:hlinkClick r:id="rId5">
                  <a:extLst>
                    <a:ext uri="{A12FA001-AC4F-418D-AE19-62706E023703}">
                      <ahyp:hlinkClr xmlns:ahyp="http://schemas.microsoft.com/office/drawing/2018/hyperlinkcolor" val="tx"/>
                    </a:ext>
                  </a:extLst>
                </a:hlinkClick>
              </a:rPr>
              <a:t> </a:t>
            </a:r>
            <a:r>
              <a:rPr lang="en-US" sz="1800" b="1" u="sng" dirty="0">
                <a:solidFill>
                  <a:schemeClr val="hlink"/>
                </a:solidFill>
                <a:hlinkClick r:id="rId5"/>
              </a:rPr>
              <a:t>PCC’s Mission and Values</a:t>
            </a:r>
            <a:r>
              <a:rPr lang="en-US" sz="1800" b="1" dirty="0">
                <a:solidFill>
                  <a:schemeClr val="dk1"/>
                </a:solidFill>
              </a:rPr>
              <a:t>, their commitment to equity and student success and to encourage and assist you in any way that we can.</a:t>
            </a:r>
            <a:endParaRPr dirty="0"/>
          </a:p>
        </p:txBody>
      </p:sp>
      <p:sp>
        <p:nvSpPr>
          <p:cNvPr id="253" name="Google Shape;253;p32"/>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3"/>
          <p:cNvSpPr txBox="1">
            <a:spLocks noGrp="1"/>
          </p:cNvSpPr>
          <p:nvPr>
            <p:ph type="title"/>
          </p:nvPr>
        </p:nvSpPr>
        <p:spPr>
          <a:xfrm>
            <a:off x="1277650" y="365125"/>
            <a:ext cx="10046100" cy="1325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latin typeface="+mj-lt"/>
              </a:rPr>
              <a:t>General Structure of Friday Seminar</a:t>
            </a:r>
            <a:endParaRPr dirty="0">
              <a:latin typeface="+mj-lt"/>
            </a:endParaRPr>
          </a:p>
        </p:txBody>
      </p:sp>
      <p:sp>
        <p:nvSpPr>
          <p:cNvPr id="260" name="Google Shape;260;p33"/>
          <p:cNvSpPr txBox="1">
            <a:spLocks noGrp="1"/>
          </p:cNvSpPr>
          <p:nvPr>
            <p:ph type="body" idx="1"/>
          </p:nvPr>
        </p:nvSpPr>
        <p:spPr>
          <a:xfrm>
            <a:off x="1277650" y="1798320"/>
            <a:ext cx="10058400" cy="4419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dirty="0"/>
          </a:p>
          <a:p>
            <a:pPr marL="0" lvl="0" indent="0" algn="l" rtl="0">
              <a:spcBef>
                <a:spcPts val="1000"/>
              </a:spcBef>
              <a:spcAft>
                <a:spcPts val="0"/>
              </a:spcAft>
              <a:buNone/>
            </a:pPr>
            <a:r>
              <a:rPr lang="en-US" dirty="0"/>
              <a:t>3 hours (12-3pm)</a:t>
            </a:r>
            <a:endParaRPr dirty="0"/>
          </a:p>
          <a:p>
            <a:pPr marL="0" lvl="0" indent="0" algn="l" rtl="0">
              <a:spcBef>
                <a:spcPts val="1000"/>
              </a:spcBef>
              <a:spcAft>
                <a:spcPts val="0"/>
              </a:spcAft>
              <a:buNone/>
            </a:pPr>
            <a:r>
              <a:rPr lang="en-US" dirty="0"/>
              <a:t>Lunch with team building activity &amp; prizes</a:t>
            </a:r>
            <a:endParaRPr dirty="0"/>
          </a:p>
          <a:p>
            <a:pPr marL="0" lvl="0" indent="0" algn="l" rtl="0">
              <a:spcBef>
                <a:spcPts val="1000"/>
              </a:spcBef>
              <a:spcAft>
                <a:spcPts val="0"/>
              </a:spcAft>
              <a:buNone/>
            </a:pPr>
            <a:r>
              <a:rPr lang="en-US" dirty="0"/>
              <a:t>Reading &amp; discussion of assigned article </a:t>
            </a:r>
            <a:endParaRPr dirty="0"/>
          </a:p>
          <a:p>
            <a:pPr marL="0" lvl="0" indent="0" algn="l" rtl="0">
              <a:spcBef>
                <a:spcPts val="1000"/>
              </a:spcBef>
              <a:spcAft>
                <a:spcPts val="0"/>
              </a:spcAft>
              <a:buNone/>
            </a:pPr>
            <a:r>
              <a:rPr lang="en-US" dirty="0"/>
              <a:t>	Think Pair Share followed by general group discussion</a:t>
            </a:r>
            <a:endParaRPr dirty="0"/>
          </a:p>
          <a:p>
            <a:pPr marL="0" lvl="0" indent="0" algn="l" rtl="0">
              <a:spcBef>
                <a:spcPts val="1000"/>
              </a:spcBef>
              <a:spcAft>
                <a:spcPts val="0"/>
              </a:spcAft>
              <a:buNone/>
            </a:pPr>
            <a:r>
              <a:rPr lang="en-US" dirty="0"/>
              <a:t>Presentation from a campus service or office to help familiarize faculty with what they do &amp; tips for how to engage with student populations they serve</a:t>
            </a: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p:txBody>
      </p:sp>
      <p:sp>
        <p:nvSpPr>
          <p:cNvPr id="261" name="Google Shape;261;p33"/>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4"/>
          <p:cNvSpPr txBox="1">
            <a:spLocks noGrp="1"/>
          </p:cNvSpPr>
          <p:nvPr>
            <p:ph type="title"/>
          </p:nvPr>
        </p:nvSpPr>
        <p:spPr>
          <a:xfrm>
            <a:off x="1277650" y="365125"/>
            <a:ext cx="10046100" cy="1325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latin typeface="+mj-lt"/>
              </a:rPr>
              <a:t>Examples of readings </a:t>
            </a:r>
            <a:endParaRPr dirty="0">
              <a:latin typeface="+mj-lt"/>
            </a:endParaRPr>
          </a:p>
        </p:txBody>
      </p:sp>
      <p:sp>
        <p:nvSpPr>
          <p:cNvPr id="268" name="Google Shape;268;p34"/>
          <p:cNvSpPr txBox="1">
            <a:spLocks noGrp="1"/>
          </p:cNvSpPr>
          <p:nvPr>
            <p:ph type="body" idx="1"/>
          </p:nvPr>
        </p:nvSpPr>
        <p:spPr>
          <a:xfrm>
            <a:off x="1277650" y="1798320"/>
            <a:ext cx="10058400" cy="4419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dirty="0"/>
              <a:t>The following readings are used for us to have more tools to provide culturally sensitive instruction and to learn more in depth subjects that will aid us in the future with interactions with students:</a:t>
            </a:r>
            <a:endParaRPr dirty="0"/>
          </a:p>
          <a:p>
            <a:pPr marL="457200" lvl="0" indent="-349250" algn="l" rtl="0">
              <a:lnSpc>
                <a:spcPct val="115000"/>
              </a:lnSpc>
              <a:spcBef>
                <a:spcPts val="1200"/>
              </a:spcBef>
              <a:spcAft>
                <a:spcPts val="0"/>
              </a:spcAft>
              <a:buSzPts val="1900"/>
              <a:buAutoNum type="arabicPeriod"/>
            </a:pPr>
            <a:r>
              <a:rPr lang="en-US" sz="1900" dirty="0"/>
              <a:t>Ladson-Billings: "I'm Here for the Hard Reset: Post Pandemic Pedagogy to Preserve Our Culture"</a:t>
            </a:r>
            <a:endParaRPr sz="1900" dirty="0"/>
          </a:p>
          <a:p>
            <a:pPr marL="457200" lvl="0" indent="-349250" algn="l" rtl="0">
              <a:lnSpc>
                <a:spcPct val="115000"/>
              </a:lnSpc>
              <a:spcBef>
                <a:spcPts val="0"/>
              </a:spcBef>
              <a:spcAft>
                <a:spcPts val="0"/>
              </a:spcAft>
              <a:buSzPts val="1900"/>
              <a:buAutoNum type="arabicPeriod"/>
            </a:pPr>
            <a:r>
              <a:rPr lang="en-US" sz="1900" dirty="0"/>
              <a:t> "The Trauma-Informed Equity-Minded Asset-Based (TEAM) Model: The 6 Rs for Social Justice-Oriented Educators"</a:t>
            </a:r>
            <a:endParaRPr sz="1900" dirty="0"/>
          </a:p>
          <a:p>
            <a:pPr marL="457200" lvl="0" indent="-349250" algn="l" rtl="0">
              <a:lnSpc>
                <a:spcPct val="115000"/>
              </a:lnSpc>
              <a:spcBef>
                <a:spcPts val="0"/>
              </a:spcBef>
              <a:spcAft>
                <a:spcPts val="0"/>
              </a:spcAft>
              <a:buSzPts val="1900"/>
              <a:buAutoNum type="arabicPeriod"/>
            </a:pPr>
            <a:r>
              <a:rPr lang="en-US" sz="1900" dirty="0"/>
              <a:t> </a:t>
            </a:r>
            <a:r>
              <a:rPr lang="en-US" sz="1900" dirty="0" err="1"/>
              <a:t>Yosso</a:t>
            </a:r>
            <a:r>
              <a:rPr lang="en-US" sz="1900" dirty="0"/>
              <a:t>: "Whose Culture Has Capital: A Critical Race Theory Discussion of Community Cultural Wealth"</a:t>
            </a:r>
            <a:endParaRPr sz="1900" dirty="0"/>
          </a:p>
          <a:p>
            <a:pPr marL="457200" lvl="0" indent="-349250" algn="l" rtl="0">
              <a:lnSpc>
                <a:spcPct val="115000"/>
              </a:lnSpc>
              <a:spcBef>
                <a:spcPts val="0"/>
              </a:spcBef>
              <a:spcAft>
                <a:spcPts val="0"/>
              </a:spcAft>
              <a:buSzPts val="1900"/>
              <a:buAutoNum type="arabicPeriod"/>
            </a:pPr>
            <a:r>
              <a:rPr lang="en-US" sz="1900" dirty="0"/>
              <a:t> The National Academies of Sciences, Engineering and Medicine: How People Learn II: Learners, Contexts, and Cultures</a:t>
            </a:r>
            <a:endParaRPr sz="1900" dirty="0"/>
          </a:p>
        </p:txBody>
      </p:sp>
      <p:sp>
        <p:nvSpPr>
          <p:cNvPr id="269" name="Google Shape;269;p34"/>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5"/>
          <p:cNvSpPr txBox="1">
            <a:spLocks noGrp="1"/>
          </p:cNvSpPr>
          <p:nvPr>
            <p:ph type="title"/>
          </p:nvPr>
        </p:nvSpPr>
        <p:spPr>
          <a:xfrm>
            <a:off x="1277650" y="365125"/>
            <a:ext cx="10046100" cy="1325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latin typeface="+mj-lt"/>
              </a:rPr>
              <a:t>How has this PD helped me?</a:t>
            </a:r>
            <a:endParaRPr dirty="0">
              <a:latin typeface="+mj-lt"/>
            </a:endParaRPr>
          </a:p>
        </p:txBody>
      </p:sp>
      <p:sp>
        <p:nvSpPr>
          <p:cNvPr id="276" name="Google Shape;276;p35"/>
          <p:cNvSpPr txBox="1">
            <a:spLocks noGrp="1"/>
          </p:cNvSpPr>
          <p:nvPr>
            <p:ph type="body" idx="1"/>
          </p:nvPr>
        </p:nvSpPr>
        <p:spPr>
          <a:xfrm>
            <a:off x="1277650" y="1798325"/>
            <a:ext cx="10046100" cy="4625400"/>
          </a:xfrm>
          <a:prstGeom prst="rect">
            <a:avLst/>
          </a:prstGeom>
        </p:spPr>
        <p:txBody>
          <a:bodyPr spcFirstLastPara="1" wrap="square" lIns="91425" tIns="45700" rIns="91425" bIns="45700" anchor="t" anchorCtr="0">
            <a:noAutofit/>
          </a:bodyPr>
          <a:lstStyle/>
          <a:p>
            <a:pPr marL="457200" lvl="0" indent="-349250" algn="l" rtl="0">
              <a:lnSpc>
                <a:spcPct val="115000"/>
              </a:lnSpc>
              <a:spcBef>
                <a:spcPts val="1200"/>
              </a:spcBef>
              <a:spcAft>
                <a:spcPts val="0"/>
              </a:spcAft>
              <a:buSzPts val="1900"/>
              <a:buAutoNum type="arabicPeriod"/>
            </a:pPr>
            <a:r>
              <a:rPr lang="en-US" dirty="0"/>
              <a:t>Learned Cultural Humility.</a:t>
            </a:r>
            <a:endParaRPr dirty="0"/>
          </a:p>
          <a:p>
            <a:pPr marL="0" lvl="0" indent="0" algn="l" rtl="0">
              <a:lnSpc>
                <a:spcPct val="115000"/>
              </a:lnSpc>
              <a:spcBef>
                <a:spcPts val="1200"/>
              </a:spcBef>
              <a:spcAft>
                <a:spcPts val="0"/>
              </a:spcAft>
              <a:buNone/>
            </a:pPr>
            <a:r>
              <a:rPr lang="en-US" dirty="0"/>
              <a:t>	Undocumented Student Support Center.</a:t>
            </a:r>
            <a:endParaRPr dirty="0"/>
          </a:p>
          <a:p>
            <a:pPr marL="457200" lvl="0" indent="-342900" algn="l" rtl="0">
              <a:lnSpc>
                <a:spcPct val="115000"/>
              </a:lnSpc>
              <a:spcBef>
                <a:spcPts val="1200"/>
              </a:spcBef>
              <a:spcAft>
                <a:spcPts val="0"/>
              </a:spcAft>
              <a:buSzPts val="1800"/>
              <a:buAutoNum type="arabicPeriod"/>
            </a:pPr>
            <a:r>
              <a:rPr lang="en-US" dirty="0"/>
              <a:t>Learned how students’ brain sometimes looks for microaggressions.</a:t>
            </a:r>
            <a:endParaRPr dirty="0"/>
          </a:p>
          <a:p>
            <a:pPr marL="457200" lvl="0" indent="0" algn="l" rtl="0">
              <a:lnSpc>
                <a:spcPct val="115000"/>
              </a:lnSpc>
              <a:spcBef>
                <a:spcPts val="1200"/>
              </a:spcBef>
              <a:spcAft>
                <a:spcPts val="0"/>
              </a:spcAft>
              <a:buNone/>
            </a:pPr>
            <a:r>
              <a:rPr lang="en-US" dirty="0"/>
              <a:t>How much does race play on our students’ conclusions?</a:t>
            </a:r>
            <a:endParaRPr dirty="0"/>
          </a:p>
          <a:p>
            <a:pPr marL="457200" lvl="0" indent="-342900" algn="l" rtl="0">
              <a:lnSpc>
                <a:spcPct val="115000"/>
              </a:lnSpc>
              <a:spcBef>
                <a:spcPts val="1200"/>
              </a:spcBef>
              <a:spcAft>
                <a:spcPts val="0"/>
              </a:spcAft>
              <a:buSzPts val="1800"/>
              <a:buAutoNum type="arabicPeriod"/>
            </a:pPr>
            <a:r>
              <a:rPr lang="en-US" dirty="0"/>
              <a:t>Learned how trauma informed teaching can make a difference.</a:t>
            </a:r>
            <a:endParaRPr dirty="0"/>
          </a:p>
          <a:p>
            <a:pPr marL="0" lvl="0" indent="0" algn="l" rtl="0">
              <a:lnSpc>
                <a:spcPct val="115000"/>
              </a:lnSpc>
              <a:spcBef>
                <a:spcPts val="1200"/>
              </a:spcBef>
              <a:spcAft>
                <a:spcPts val="0"/>
              </a:spcAft>
              <a:buNone/>
            </a:pPr>
            <a:r>
              <a:rPr lang="en-US" dirty="0"/>
              <a:t>	Making sure our teaching topics are sensitive to our students.</a:t>
            </a:r>
            <a:endParaRPr dirty="0"/>
          </a:p>
          <a:p>
            <a:pPr marL="0" lvl="0" indent="0" algn="l" rtl="0">
              <a:lnSpc>
                <a:spcPct val="115000"/>
              </a:lnSpc>
              <a:spcBef>
                <a:spcPts val="1200"/>
              </a:spcBef>
              <a:spcAft>
                <a:spcPts val="1200"/>
              </a:spcAft>
              <a:buNone/>
            </a:pPr>
            <a:endParaRPr dirty="0"/>
          </a:p>
        </p:txBody>
      </p:sp>
      <p:sp>
        <p:nvSpPr>
          <p:cNvPr id="277" name="Google Shape;277;p35"/>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6"/>
          <p:cNvSpPr txBox="1">
            <a:spLocks noGrp="1"/>
          </p:cNvSpPr>
          <p:nvPr>
            <p:ph type="title"/>
          </p:nvPr>
        </p:nvSpPr>
        <p:spPr>
          <a:xfrm>
            <a:off x="227885" y="1335091"/>
            <a:ext cx="3583500" cy="18906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en-US" dirty="0">
                <a:latin typeface="+mj-lt"/>
              </a:rPr>
              <a:t>To sum up…</a:t>
            </a:r>
            <a:endParaRPr dirty="0">
              <a:latin typeface="+mj-lt"/>
            </a:endParaRPr>
          </a:p>
        </p:txBody>
      </p:sp>
      <p:sp>
        <p:nvSpPr>
          <p:cNvPr id="284" name="Google Shape;284;p36"/>
          <p:cNvSpPr txBox="1">
            <a:spLocks noGrp="1"/>
          </p:cNvSpPr>
          <p:nvPr>
            <p:ph type="body" idx="1"/>
          </p:nvPr>
        </p:nvSpPr>
        <p:spPr>
          <a:xfrm>
            <a:off x="227885" y="3225800"/>
            <a:ext cx="3583500" cy="2297100"/>
          </a:xfrm>
          <a:prstGeom prst="rect">
            <a:avLst/>
          </a:prstGeom>
        </p:spPr>
        <p:txBody>
          <a:bodyPr spcFirstLastPara="1" wrap="square" lIns="91425" tIns="45700" rIns="91425" bIns="45700" anchor="t" anchorCtr="0">
            <a:normAutofit/>
          </a:bodyPr>
          <a:lstStyle/>
          <a:p>
            <a:pPr marL="0" lvl="0" indent="0" algn="ctr" rtl="0">
              <a:spcBef>
                <a:spcPts val="1000"/>
              </a:spcBef>
              <a:spcAft>
                <a:spcPts val="0"/>
              </a:spcAft>
              <a:buNone/>
            </a:pPr>
            <a:endParaRPr/>
          </a:p>
        </p:txBody>
      </p:sp>
      <p:sp>
        <p:nvSpPr>
          <p:cNvPr id="285" name="Google Shape;285;p36"/>
          <p:cNvSpPr txBox="1">
            <a:spLocks noGrp="1"/>
          </p:cNvSpPr>
          <p:nvPr>
            <p:ph type="body" idx="2"/>
          </p:nvPr>
        </p:nvSpPr>
        <p:spPr>
          <a:xfrm>
            <a:off x="4360875" y="604434"/>
            <a:ext cx="6672300" cy="6120217"/>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dirty="0"/>
              <a:t>IDEAA centered Professional Development is most impactful when it: </a:t>
            </a:r>
            <a:endParaRPr dirty="0"/>
          </a:p>
          <a:p>
            <a:pPr marL="457200" lvl="0" indent="-381000" algn="l" rtl="0">
              <a:spcBef>
                <a:spcPts val="1000"/>
              </a:spcBef>
              <a:spcAft>
                <a:spcPts val="0"/>
              </a:spcAft>
              <a:buSzPts val="2400"/>
              <a:buChar char="●"/>
            </a:pPr>
            <a:r>
              <a:rPr lang="en-US" dirty="0"/>
              <a:t>is a collaboration with multiple stakeholders; </a:t>
            </a:r>
            <a:endParaRPr dirty="0"/>
          </a:p>
          <a:p>
            <a:pPr marL="457200" lvl="0" indent="-381000" algn="l" rtl="0">
              <a:spcBef>
                <a:spcPts val="0"/>
              </a:spcBef>
              <a:spcAft>
                <a:spcPts val="0"/>
              </a:spcAft>
              <a:buSzPts val="2400"/>
              <a:buChar char="●"/>
            </a:pPr>
            <a:r>
              <a:rPr lang="en-US" dirty="0"/>
              <a:t>encouraging/welcoming of each participant no matter where they are in their equity/IDEAA journey. </a:t>
            </a:r>
            <a:endParaRPr dirty="0"/>
          </a:p>
          <a:p>
            <a:pPr marL="457200" lvl="0" indent="-381000" algn="l" rtl="0">
              <a:spcBef>
                <a:spcPts val="0"/>
              </a:spcBef>
              <a:spcAft>
                <a:spcPts val="0"/>
              </a:spcAft>
              <a:buSzPts val="2400"/>
              <a:buChar char="●"/>
            </a:pPr>
            <a:r>
              <a:rPr lang="en-US" dirty="0"/>
              <a:t>acknowledges that we are all imperfect and make mistakes in our Equity/IDEAA journey, and mistakes are growth opportunities</a:t>
            </a:r>
            <a:endParaRPr dirty="0"/>
          </a:p>
          <a:p>
            <a:pPr marL="457200" lvl="0" indent="-381000" algn="l" rtl="0">
              <a:spcBef>
                <a:spcPts val="0"/>
              </a:spcBef>
              <a:spcAft>
                <a:spcPts val="0"/>
              </a:spcAft>
              <a:buSzPts val="2400"/>
              <a:buChar char="●"/>
            </a:pPr>
            <a:r>
              <a:rPr lang="en-US" dirty="0"/>
              <a:t>encourages sharing with cultural humility and vulnerability and invites us to participate in a continuous cycle of self and institutional reflection with actionable steps</a:t>
            </a:r>
            <a:endParaRPr dirty="0"/>
          </a:p>
          <a:p>
            <a:pPr marL="457200" lvl="0" indent="-381000" algn="l" rtl="0">
              <a:spcBef>
                <a:spcPts val="0"/>
              </a:spcBef>
              <a:spcAft>
                <a:spcPts val="0"/>
              </a:spcAft>
              <a:buSzPts val="2400"/>
              <a:buChar char="●"/>
            </a:pPr>
            <a:r>
              <a:rPr lang="en-US" dirty="0"/>
              <a:t>encourages sitting with, reflecting on, and collectively discussing discomfort as a means of growth</a:t>
            </a: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p:txBody>
      </p:sp>
      <p:sp>
        <p:nvSpPr>
          <p:cNvPr id="286" name="Google Shape;286;p36"/>
          <p:cNvSpPr txBox="1">
            <a:spLocks noGrp="1"/>
          </p:cNvSpPr>
          <p:nvPr>
            <p:ph type="sldNum" idx="12"/>
          </p:nvPr>
        </p:nvSpPr>
        <p:spPr>
          <a:xfrm>
            <a:off x="9890125" y="6356350"/>
            <a:ext cx="1143000" cy="3684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0"/>
          <p:cNvSpPr txBox="1">
            <a:spLocks noGrp="1"/>
          </p:cNvSpPr>
          <p:nvPr>
            <p:ph type="title"/>
          </p:nvPr>
        </p:nvSpPr>
        <p:spPr>
          <a:xfrm>
            <a:off x="1277650" y="365125"/>
            <a:ext cx="10046100" cy="1325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latin typeface="+mj-lt"/>
              </a:rPr>
              <a:t>What we’ll cover today</a:t>
            </a:r>
            <a:endParaRPr dirty="0">
              <a:latin typeface="+mj-lt"/>
            </a:endParaRPr>
          </a:p>
        </p:txBody>
      </p:sp>
      <p:sp>
        <p:nvSpPr>
          <p:cNvPr id="64" name="Google Shape;64;p10"/>
          <p:cNvSpPr txBox="1">
            <a:spLocks noGrp="1"/>
          </p:cNvSpPr>
          <p:nvPr>
            <p:ph type="body" idx="1"/>
          </p:nvPr>
        </p:nvSpPr>
        <p:spPr>
          <a:xfrm>
            <a:off x="1277650" y="1798320"/>
            <a:ext cx="10058400" cy="4419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a:p>
            <a:pPr marL="0" lvl="0" indent="0" algn="l" rtl="0">
              <a:spcBef>
                <a:spcPts val="1000"/>
              </a:spcBef>
              <a:spcAft>
                <a:spcPts val="0"/>
              </a:spcAft>
              <a:buNone/>
            </a:pPr>
            <a:r>
              <a:rPr lang="en-US"/>
              <a:t>Types of professional development centering IDEAA</a:t>
            </a:r>
            <a:endParaRPr/>
          </a:p>
          <a:p>
            <a:pPr marL="0" lvl="0" indent="0" algn="l" rtl="0">
              <a:spcBef>
                <a:spcPts val="1000"/>
              </a:spcBef>
              <a:spcAft>
                <a:spcPts val="0"/>
              </a:spcAft>
              <a:buNone/>
            </a:pPr>
            <a:r>
              <a:rPr lang="en-US"/>
              <a:t>A framework for developing IDEAA centered professional development</a:t>
            </a:r>
            <a:endParaRPr/>
          </a:p>
          <a:p>
            <a:pPr marL="0" lvl="0" indent="0" algn="l" rtl="0">
              <a:spcBef>
                <a:spcPts val="1000"/>
              </a:spcBef>
              <a:spcAft>
                <a:spcPts val="0"/>
              </a:spcAft>
              <a:buNone/>
            </a:pPr>
            <a:r>
              <a:rPr lang="en-US"/>
              <a:t>How assessing cultural humility can be a transformative journey for those who participate</a:t>
            </a:r>
            <a:endParaRPr/>
          </a:p>
          <a:p>
            <a:pPr marL="0" lvl="0" indent="0" algn="l" rtl="0">
              <a:spcBef>
                <a:spcPts val="1000"/>
              </a:spcBef>
              <a:spcAft>
                <a:spcPts val="0"/>
              </a:spcAft>
              <a:buNone/>
            </a:pPr>
            <a:r>
              <a:rPr lang="en-US"/>
              <a:t>Lessons learned from creating and presenting Equity Roadshows to campus departments and programs</a:t>
            </a:r>
            <a:endParaRPr/>
          </a:p>
          <a:p>
            <a:pPr marL="0" lvl="0" indent="0" algn="l" rtl="0">
              <a:spcBef>
                <a:spcPts val="1000"/>
              </a:spcBef>
              <a:spcAft>
                <a:spcPts val="0"/>
              </a:spcAft>
              <a:buNone/>
            </a:pPr>
            <a:r>
              <a:rPr lang="en-US"/>
              <a:t>What is gained from an IDEAA-centered yearlong bimonthly 3-hour Seminar for New Faculty</a:t>
            </a:r>
            <a:endParaRPr/>
          </a:p>
          <a:p>
            <a:pPr marL="0" lvl="0" indent="0" algn="l" rtl="0">
              <a:spcBef>
                <a:spcPts val="1000"/>
              </a:spcBef>
              <a:spcAft>
                <a:spcPts val="0"/>
              </a:spcAft>
              <a:buNone/>
            </a:pPr>
            <a:endParaRPr/>
          </a:p>
          <a:p>
            <a:pPr marL="0" lvl="0" indent="0" algn="l" rtl="0">
              <a:spcBef>
                <a:spcPts val="1000"/>
              </a:spcBef>
              <a:spcAft>
                <a:spcPts val="0"/>
              </a:spcAft>
              <a:buNone/>
            </a:pPr>
            <a:endParaRPr/>
          </a:p>
        </p:txBody>
      </p:sp>
      <p:sp>
        <p:nvSpPr>
          <p:cNvPr id="65" name="Google Shape;65;p10"/>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 name="Title 1">
            <a:extLst>
              <a:ext uri="{FF2B5EF4-FFF2-40B4-BE49-F238E27FC236}">
                <a16:creationId xmlns:a16="http://schemas.microsoft.com/office/drawing/2014/main" id="{0CAD61B4-B6FF-B226-CA45-7A1CC5962CDF}"/>
              </a:ext>
            </a:extLst>
          </p:cNvPr>
          <p:cNvSpPr>
            <a:spLocks noGrp="1"/>
          </p:cNvSpPr>
          <p:nvPr>
            <p:ph type="title" idx="4294967295"/>
          </p:nvPr>
        </p:nvSpPr>
        <p:spPr>
          <a:xfrm>
            <a:off x="1277938" y="-1325563"/>
            <a:ext cx="10075862" cy="1325563"/>
          </a:xfrm>
        </p:spPr>
        <p:txBody>
          <a:bodyPr spcFirstLastPara="1" wrap="square" lIns="91425" tIns="45700" rIns="91425" bIns="45700" anchor="b" anchorCtr="0">
            <a:noAutofit/>
          </a:bodyPr>
          <a:lstStyle/>
          <a:p>
            <a:r>
              <a:rPr lang="en-US" dirty="0"/>
              <a:t>Q&amp;A</a:t>
            </a:r>
          </a:p>
        </p:txBody>
      </p:sp>
      <p:pic>
        <p:nvPicPr>
          <p:cNvPr id="293" name="Google Shape;293;p37" descr="Free Vectors | graphic of Q&amp;A "/>
          <p:cNvPicPr preferRelativeResize="0"/>
          <p:nvPr/>
        </p:nvPicPr>
        <p:blipFill>
          <a:blip r:embed="rId3">
            <a:alphaModFix/>
          </a:blip>
          <a:stretch>
            <a:fillRect/>
          </a:stretch>
        </p:blipFill>
        <p:spPr>
          <a:xfrm>
            <a:off x="1047750" y="1733550"/>
            <a:ext cx="7192950" cy="4079400"/>
          </a:xfrm>
          <a:prstGeom prst="rect">
            <a:avLst/>
          </a:prstGeom>
          <a:noFill/>
          <a:ln>
            <a:noFill/>
          </a:ln>
        </p:spPr>
      </p:pic>
      <p:sp>
        <p:nvSpPr>
          <p:cNvPr id="295" name="Google Shape;295;p37"/>
          <p:cNvSpPr txBox="1"/>
          <p:nvPr/>
        </p:nvSpPr>
        <p:spPr>
          <a:xfrm>
            <a:off x="6617625" y="5434250"/>
            <a:ext cx="5340900" cy="79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solidFill>
                  <a:srgbClr val="404040"/>
                </a:solidFill>
              </a:rPr>
              <a:t>          </a:t>
            </a:r>
            <a:r>
              <a:rPr lang="en-US" sz="3700" dirty="0">
                <a:solidFill>
                  <a:srgbClr val="404040"/>
                </a:solidFill>
              </a:rPr>
              <a:t>&amp;  Discussion </a:t>
            </a:r>
            <a:endParaRPr sz="3700" dirty="0">
              <a:solidFill>
                <a:srgbClr val="404040"/>
              </a:solidFill>
            </a:endParaRPr>
          </a:p>
        </p:txBody>
      </p:sp>
      <p:sp>
        <p:nvSpPr>
          <p:cNvPr id="292" name="Google Shape;292;p37"/>
          <p:cNvSpPr txBox="1">
            <a:spLocks noGrp="1"/>
          </p:cNvSpPr>
          <p:nvPr>
            <p:ph type="sldNum" idx="12"/>
          </p:nvPr>
        </p:nvSpPr>
        <p:spPr>
          <a:xfrm>
            <a:off x="10298113" y="6356350"/>
            <a:ext cx="10557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8"/>
          <p:cNvSpPr txBox="1">
            <a:spLocks noGrp="1"/>
          </p:cNvSpPr>
          <p:nvPr>
            <p:ph type="title"/>
          </p:nvPr>
        </p:nvSpPr>
        <p:spPr>
          <a:xfrm>
            <a:off x="1277650" y="365125"/>
            <a:ext cx="10046100" cy="1325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latin typeface="+mj-lt"/>
              </a:rPr>
              <a:t>Resources</a:t>
            </a:r>
            <a:endParaRPr dirty="0">
              <a:latin typeface="+mj-lt"/>
            </a:endParaRPr>
          </a:p>
        </p:txBody>
      </p:sp>
      <p:sp>
        <p:nvSpPr>
          <p:cNvPr id="302" name="Google Shape;302;p38"/>
          <p:cNvSpPr txBox="1">
            <a:spLocks noGrp="1"/>
          </p:cNvSpPr>
          <p:nvPr>
            <p:ph type="body" idx="1"/>
          </p:nvPr>
        </p:nvSpPr>
        <p:spPr>
          <a:xfrm>
            <a:off x="1277650" y="1798320"/>
            <a:ext cx="4922400" cy="4391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ASCCC Cultural Humility Toolkit</a:t>
            </a:r>
            <a:endParaRPr/>
          </a:p>
          <a:p>
            <a:pPr marL="0" lvl="0" indent="0" algn="l" rtl="0">
              <a:spcBef>
                <a:spcPts val="1000"/>
              </a:spcBef>
              <a:spcAft>
                <a:spcPts val="0"/>
              </a:spcAft>
              <a:buNone/>
            </a:pPr>
            <a:r>
              <a:rPr lang="en-US"/>
              <a:t>USC Center for Urban Education </a:t>
            </a:r>
            <a:r>
              <a:rPr lang="en-US" u="sng">
                <a:solidFill>
                  <a:schemeClr val="hlink"/>
                </a:solidFill>
                <a:hlinkClick r:id="rId3"/>
              </a:rPr>
              <a:t>CUE’s Racial Equity Tools</a:t>
            </a:r>
            <a:endParaRPr/>
          </a:p>
          <a:p>
            <a:pPr marL="0" lvl="0" indent="0" algn="l" rtl="0">
              <a:spcBef>
                <a:spcPts val="1000"/>
              </a:spcBef>
              <a:spcAft>
                <a:spcPts val="0"/>
              </a:spcAft>
              <a:buNone/>
            </a:pPr>
            <a:r>
              <a:rPr lang="en-US" u="sng">
                <a:solidFill>
                  <a:schemeClr val="hlink"/>
                </a:solidFill>
                <a:hlinkClick r:id="rId4"/>
              </a:rPr>
              <a:t>CCSF Equity Roadshow sample slides</a:t>
            </a:r>
            <a:endParaRPr/>
          </a:p>
          <a:p>
            <a:pPr marL="0" lvl="0" indent="0" algn="l" rtl="0">
              <a:spcBef>
                <a:spcPts val="1000"/>
              </a:spcBef>
              <a:spcAft>
                <a:spcPts val="0"/>
              </a:spcAft>
              <a:buNone/>
            </a:pPr>
            <a:r>
              <a:rPr lang="en-US"/>
              <a:t>Humanizing Online Courses (</a:t>
            </a:r>
            <a:r>
              <a:rPr lang="en-US" u="sng">
                <a:solidFill>
                  <a:schemeClr val="hlink"/>
                </a:solidFill>
                <a:hlinkClick r:id="rId5"/>
              </a:rPr>
              <a:t>brocansky.com/humanizing</a:t>
            </a:r>
            <a:r>
              <a:rPr lang="en-US"/>
              <a:t>) </a:t>
            </a:r>
            <a:endParaRPr/>
          </a:p>
          <a:p>
            <a:pPr marL="0" lvl="0" indent="0" algn="l" rtl="0">
              <a:spcBef>
                <a:spcPts val="1000"/>
              </a:spcBef>
              <a:spcAft>
                <a:spcPts val="0"/>
              </a:spcAft>
              <a:buClr>
                <a:schemeClr val="dk1"/>
              </a:buClr>
              <a:buSzPts val="1100"/>
              <a:buFont typeface="Arial"/>
              <a:buNone/>
            </a:pPr>
            <a:endParaRPr/>
          </a:p>
          <a:p>
            <a:pPr marL="0" lvl="0" indent="0" algn="l" rtl="0">
              <a:spcBef>
                <a:spcPts val="1000"/>
              </a:spcBef>
              <a:spcAft>
                <a:spcPts val="0"/>
              </a:spcAft>
              <a:buNone/>
            </a:pPr>
            <a:endParaRPr/>
          </a:p>
        </p:txBody>
      </p:sp>
      <p:sp>
        <p:nvSpPr>
          <p:cNvPr id="303" name="Google Shape;303;p38"/>
          <p:cNvSpPr txBox="1">
            <a:spLocks noGrp="1"/>
          </p:cNvSpPr>
          <p:nvPr>
            <p:ph type="body" idx="2"/>
          </p:nvPr>
        </p:nvSpPr>
        <p:spPr>
          <a:xfrm>
            <a:off x="6388259" y="1798320"/>
            <a:ext cx="4948800" cy="4391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304" name="Google Shape;304;p38"/>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1"/>
          <p:cNvSpPr txBox="1">
            <a:spLocks noGrp="1"/>
          </p:cNvSpPr>
          <p:nvPr>
            <p:ph type="title"/>
          </p:nvPr>
        </p:nvSpPr>
        <p:spPr>
          <a:xfrm>
            <a:off x="227875" y="1329300"/>
            <a:ext cx="3583500" cy="38973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en-US" dirty="0">
                <a:latin typeface="+mj-lt"/>
              </a:rPr>
              <a:t>In what areas is there a need for  IDEAA centered Professional Development?</a:t>
            </a:r>
            <a:endParaRPr dirty="0">
              <a:latin typeface="+mj-lt"/>
            </a:endParaRPr>
          </a:p>
          <a:p>
            <a:pPr marL="0" lvl="0" indent="0" algn="ctr" rtl="0">
              <a:spcBef>
                <a:spcPts val="0"/>
              </a:spcBef>
              <a:spcAft>
                <a:spcPts val="0"/>
              </a:spcAft>
              <a:buNone/>
            </a:pPr>
            <a:endParaRPr dirty="0"/>
          </a:p>
        </p:txBody>
      </p:sp>
      <p:sp>
        <p:nvSpPr>
          <p:cNvPr id="73" name="Google Shape;73;p11"/>
          <p:cNvSpPr txBox="1">
            <a:spLocks noGrp="1"/>
          </p:cNvSpPr>
          <p:nvPr>
            <p:ph type="body" idx="2"/>
          </p:nvPr>
        </p:nvSpPr>
        <p:spPr>
          <a:xfrm>
            <a:off x="4360875" y="227327"/>
            <a:ext cx="6672300" cy="6058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sz="1400" dirty="0"/>
          </a:p>
          <a:p>
            <a:pPr marL="0" lvl="0" indent="0" algn="l" rtl="0">
              <a:spcBef>
                <a:spcPts val="1000"/>
              </a:spcBef>
              <a:spcAft>
                <a:spcPts val="0"/>
              </a:spcAft>
              <a:buNone/>
            </a:pPr>
            <a:r>
              <a:rPr lang="en-US" sz="1700" dirty="0"/>
              <a:t>Culturally Responsive Practices &amp; Pedagogy (Instruction &amp; Student Services) Across Various Modalities (Online, Hybrid, Face to Face)</a:t>
            </a:r>
            <a:endParaRPr sz="1700" dirty="0"/>
          </a:p>
          <a:p>
            <a:pPr marL="0" lvl="0" indent="0" algn="l" rtl="0">
              <a:spcBef>
                <a:spcPts val="1000"/>
              </a:spcBef>
              <a:spcAft>
                <a:spcPts val="0"/>
              </a:spcAft>
              <a:buNone/>
            </a:pPr>
            <a:r>
              <a:rPr lang="en-US" sz="1700" dirty="0"/>
              <a:t>Trauma-informed pedagogy</a:t>
            </a:r>
            <a:endParaRPr sz="1700" dirty="0"/>
          </a:p>
          <a:p>
            <a:pPr marL="0" lvl="0" indent="0" algn="l" rtl="0">
              <a:spcBef>
                <a:spcPts val="1000"/>
              </a:spcBef>
              <a:spcAft>
                <a:spcPts val="0"/>
              </a:spcAft>
              <a:buClr>
                <a:schemeClr val="dk1"/>
              </a:buClr>
              <a:buSzPts val="1100"/>
              <a:buFont typeface="Arial"/>
              <a:buNone/>
            </a:pPr>
            <a:r>
              <a:rPr lang="en-US" sz="1700" dirty="0"/>
              <a:t>Humanizing Online Courses  </a:t>
            </a:r>
            <a:endParaRPr sz="1700" dirty="0"/>
          </a:p>
          <a:p>
            <a:pPr marL="0" lvl="0" indent="0" algn="l" rtl="0">
              <a:spcBef>
                <a:spcPts val="1000"/>
              </a:spcBef>
              <a:spcAft>
                <a:spcPts val="0"/>
              </a:spcAft>
              <a:buNone/>
            </a:pPr>
            <a:r>
              <a:rPr lang="en-US" sz="1700" dirty="0"/>
              <a:t>Instructional Design (Universal Design for Learning Framework)</a:t>
            </a:r>
            <a:endParaRPr sz="1700" dirty="0"/>
          </a:p>
          <a:p>
            <a:pPr marL="0" lvl="0" indent="0" algn="l" rtl="0">
              <a:spcBef>
                <a:spcPts val="1000"/>
              </a:spcBef>
              <a:spcAft>
                <a:spcPts val="0"/>
              </a:spcAft>
              <a:buNone/>
            </a:pPr>
            <a:r>
              <a:rPr lang="en-US" sz="1700" dirty="0"/>
              <a:t>Equity centered Processes for:</a:t>
            </a:r>
            <a:endParaRPr sz="1700" dirty="0"/>
          </a:p>
          <a:p>
            <a:pPr marL="0" lvl="0" indent="457200" algn="l" rtl="0">
              <a:spcBef>
                <a:spcPts val="1000"/>
              </a:spcBef>
              <a:spcAft>
                <a:spcPts val="0"/>
              </a:spcAft>
              <a:buNone/>
            </a:pPr>
            <a:r>
              <a:rPr lang="en-US" sz="1700" dirty="0"/>
              <a:t>Hiring (EEO best practices) &amp; Retaining Faculty, </a:t>
            </a:r>
            <a:endParaRPr sz="1700" dirty="0"/>
          </a:p>
          <a:p>
            <a:pPr marL="0" lvl="0" indent="457200" algn="l" rtl="0">
              <a:spcBef>
                <a:spcPts val="1000"/>
              </a:spcBef>
              <a:spcAft>
                <a:spcPts val="0"/>
              </a:spcAft>
              <a:buNone/>
            </a:pPr>
            <a:r>
              <a:rPr lang="en-US" sz="1700" dirty="0"/>
              <a:t>Shared Governance &amp; </a:t>
            </a:r>
            <a:r>
              <a:rPr lang="en-US" sz="1700" dirty="0" err="1"/>
              <a:t>Decisionmaking</a:t>
            </a:r>
            <a:r>
              <a:rPr lang="en-US" sz="1700" dirty="0"/>
              <a:t>, </a:t>
            </a:r>
            <a:endParaRPr sz="1700" dirty="0"/>
          </a:p>
          <a:p>
            <a:pPr marL="0" lvl="0" indent="457200" algn="l" rtl="0">
              <a:spcBef>
                <a:spcPts val="1000"/>
              </a:spcBef>
              <a:spcAft>
                <a:spcPts val="0"/>
              </a:spcAft>
              <a:buNone/>
            </a:pPr>
            <a:r>
              <a:rPr lang="en-US" sz="1700" dirty="0"/>
              <a:t>Institutional Processes/Evolution, </a:t>
            </a:r>
            <a:endParaRPr sz="1700" dirty="0"/>
          </a:p>
          <a:p>
            <a:pPr marL="0" lvl="0" indent="457200" algn="l" rtl="0">
              <a:spcBef>
                <a:spcPts val="1000"/>
              </a:spcBef>
              <a:spcAft>
                <a:spcPts val="0"/>
              </a:spcAft>
              <a:buNone/>
            </a:pPr>
            <a:r>
              <a:rPr lang="en-US" sz="1700" dirty="0"/>
              <a:t>Program Review</a:t>
            </a:r>
            <a:endParaRPr sz="1700" dirty="0"/>
          </a:p>
          <a:p>
            <a:pPr marL="0" lvl="0" indent="0" algn="l" rtl="0">
              <a:spcBef>
                <a:spcPts val="1000"/>
              </a:spcBef>
              <a:spcAft>
                <a:spcPts val="0"/>
              </a:spcAft>
              <a:buNone/>
            </a:pPr>
            <a:r>
              <a:rPr lang="en-US" sz="1700" dirty="0"/>
              <a:t>DEIA/IDEAA in Faculty Evaluations</a:t>
            </a:r>
            <a:endParaRPr sz="1700" dirty="0"/>
          </a:p>
          <a:p>
            <a:pPr marL="0" lvl="0" indent="0" algn="l" rtl="0">
              <a:spcBef>
                <a:spcPts val="1000"/>
              </a:spcBef>
              <a:spcAft>
                <a:spcPts val="0"/>
              </a:spcAft>
              <a:buNone/>
            </a:pPr>
            <a:r>
              <a:rPr lang="en-US" sz="1700" dirty="0"/>
              <a:t>Equity-informed Data Coaching</a:t>
            </a:r>
            <a:endParaRPr sz="1700" dirty="0"/>
          </a:p>
          <a:p>
            <a:pPr marL="0" lvl="0" indent="0" algn="l" rtl="0">
              <a:spcBef>
                <a:spcPts val="1000"/>
              </a:spcBef>
              <a:spcAft>
                <a:spcPts val="0"/>
              </a:spcAft>
              <a:buNone/>
            </a:pPr>
            <a:r>
              <a:rPr lang="en-US" sz="1700" dirty="0"/>
              <a:t>Recognizing Bias </a:t>
            </a:r>
            <a:endParaRPr sz="1700" dirty="0"/>
          </a:p>
          <a:p>
            <a:pPr marL="0" lvl="0" indent="0" algn="l" rtl="0">
              <a:spcBef>
                <a:spcPts val="1000"/>
              </a:spcBef>
              <a:spcAft>
                <a:spcPts val="0"/>
              </a:spcAft>
              <a:buNone/>
            </a:pPr>
            <a:r>
              <a:rPr lang="en-US" sz="1700" dirty="0"/>
              <a:t>How to embed IDEAA in….</a:t>
            </a:r>
            <a:endParaRPr sz="1700" u="sng" dirty="0">
              <a:solidFill>
                <a:srgbClr val="1155CC"/>
              </a:solidFill>
              <a:highlight>
                <a:srgbClr val="FFFFFF"/>
              </a:highlight>
            </a:endParaRPr>
          </a:p>
          <a:p>
            <a:pPr marL="0" lvl="0" indent="0" algn="l" rtl="0">
              <a:spcBef>
                <a:spcPts val="1000"/>
              </a:spcBef>
              <a:spcAft>
                <a:spcPts val="0"/>
              </a:spcAft>
              <a:buNone/>
            </a:pPr>
            <a:r>
              <a:rPr lang="en-US" sz="1700" b="1" dirty="0">
                <a:solidFill>
                  <a:srgbClr val="222222"/>
                </a:solidFill>
                <a:highlight>
                  <a:srgbClr val="FFFFFF"/>
                </a:highlight>
              </a:rPr>
              <a:t>What are other areas where IDEAA centered PD is happening??</a:t>
            </a:r>
            <a:endParaRPr sz="1700" b="1" dirty="0">
              <a:solidFill>
                <a:srgbClr val="222222"/>
              </a:solidFill>
              <a:highlight>
                <a:srgbClr val="FFFFFF"/>
              </a:highlight>
            </a:endParaRPr>
          </a:p>
          <a:p>
            <a:pPr marL="0" lvl="0" indent="0" algn="l" rtl="0">
              <a:spcBef>
                <a:spcPts val="1000"/>
              </a:spcBef>
              <a:spcAft>
                <a:spcPts val="0"/>
              </a:spcAft>
              <a:buNone/>
            </a:pPr>
            <a:endParaRPr sz="1400" dirty="0">
              <a:solidFill>
                <a:srgbClr val="222222"/>
              </a:solidFill>
              <a:highlight>
                <a:srgbClr val="FFFFFF"/>
              </a:highlight>
            </a:endParaRPr>
          </a:p>
        </p:txBody>
      </p:sp>
      <p:sp>
        <p:nvSpPr>
          <p:cNvPr id="74" name="Google Shape;74;p11"/>
          <p:cNvSpPr txBox="1">
            <a:spLocks noGrp="1"/>
          </p:cNvSpPr>
          <p:nvPr>
            <p:ph type="sldNum" idx="12"/>
          </p:nvPr>
        </p:nvSpPr>
        <p:spPr>
          <a:xfrm>
            <a:off x="9890125" y="6356350"/>
            <a:ext cx="1143000" cy="3684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2"/>
          <p:cNvSpPr txBox="1">
            <a:spLocks noGrp="1"/>
          </p:cNvSpPr>
          <p:nvPr>
            <p:ph type="title"/>
          </p:nvPr>
        </p:nvSpPr>
        <p:spPr>
          <a:xfrm>
            <a:off x="1283800" y="334200"/>
            <a:ext cx="10046100" cy="1325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latin typeface="+mj-lt"/>
              </a:rPr>
              <a:t>IDEAA-centered PD can generate these powerful impactful outcomes: </a:t>
            </a:r>
            <a:endParaRPr dirty="0">
              <a:latin typeface="+mj-lt"/>
            </a:endParaRPr>
          </a:p>
        </p:txBody>
      </p:sp>
      <p:sp>
        <p:nvSpPr>
          <p:cNvPr id="82" name="Google Shape;82;p12"/>
          <p:cNvSpPr txBox="1">
            <a:spLocks noGrp="1"/>
          </p:cNvSpPr>
          <p:nvPr>
            <p:ph type="body" idx="1"/>
          </p:nvPr>
        </p:nvSpPr>
        <p:spPr>
          <a:xfrm>
            <a:off x="1277650" y="1798320"/>
            <a:ext cx="10058400" cy="4419600"/>
          </a:xfrm>
          <a:prstGeom prst="rect">
            <a:avLst/>
          </a:prstGeom>
        </p:spPr>
        <p:txBody>
          <a:bodyPr spcFirstLastPara="1" wrap="square" lIns="91425" tIns="45700" rIns="91425" bIns="45700" anchor="t" anchorCtr="0">
            <a:noAutofit/>
          </a:bodyPr>
          <a:lstStyle/>
          <a:p>
            <a:pPr marL="457200" lvl="0" indent="-311150" algn="l" rtl="0">
              <a:lnSpc>
                <a:spcPct val="100000"/>
              </a:lnSpc>
              <a:spcBef>
                <a:spcPts val="1000"/>
              </a:spcBef>
              <a:spcAft>
                <a:spcPts val="0"/>
              </a:spcAft>
              <a:buSzPts val="1300"/>
              <a:buChar char="❏"/>
            </a:pPr>
            <a:r>
              <a:rPr lang="en-US" sz="1900"/>
              <a:t>Building trust through building relationships</a:t>
            </a:r>
            <a:endParaRPr sz="1900"/>
          </a:p>
          <a:p>
            <a:pPr marL="457200" lvl="0" indent="0" algn="l" rtl="0">
              <a:lnSpc>
                <a:spcPct val="100000"/>
              </a:lnSpc>
              <a:spcBef>
                <a:spcPts val="1000"/>
              </a:spcBef>
              <a:spcAft>
                <a:spcPts val="0"/>
              </a:spcAft>
              <a:buNone/>
            </a:pPr>
            <a:endParaRPr sz="1900"/>
          </a:p>
          <a:p>
            <a:pPr marL="457200" lvl="0" indent="-311150" algn="l" rtl="0">
              <a:spcBef>
                <a:spcPts val="1000"/>
              </a:spcBef>
              <a:spcAft>
                <a:spcPts val="0"/>
              </a:spcAft>
              <a:buSzPts val="1300"/>
              <a:buChar char="❏"/>
            </a:pPr>
            <a:r>
              <a:rPr lang="en-US" sz="1900"/>
              <a:t>Valuing Cultural Humility as a continuous journey of becoming aware of one’s own cultural lens and biases and being open to understanding other cultural perspectives</a:t>
            </a:r>
            <a:endParaRPr sz="1900"/>
          </a:p>
          <a:p>
            <a:pPr marL="0" lvl="0" indent="0" algn="l" rtl="0">
              <a:spcBef>
                <a:spcPts val="1000"/>
              </a:spcBef>
              <a:spcAft>
                <a:spcPts val="0"/>
              </a:spcAft>
              <a:buNone/>
            </a:pPr>
            <a:endParaRPr sz="1900"/>
          </a:p>
          <a:p>
            <a:pPr marL="457200" lvl="0" indent="-311150" algn="l" rtl="0">
              <a:spcBef>
                <a:spcPts val="1000"/>
              </a:spcBef>
              <a:spcAft>
                <a:spcPts val="0"/>
              </a:spcAft>
              <a:buSzPts val="1300"/>
              <a:buChar char="❏"/>
            </a:pPr>
            <a:r>
              <a:rPr lang="en-US" sz="1900"/>
              <a:t>Growth mindset of accepting that mistakes will be made and are part of a journey of learning and growing to be more equity-centered</a:t>
            </a:r>
            <a:endParaRPr sz="1900"/>
          </a:p>
          <a:p>
            <a:pPr marL="457200" lvl="0" indent="0" algn="l" rtl="0">
              <a:spcBef>
                <a:spcPts val="1000"/>
              </a:spcBef>
              <a:spcAft>
                <a:spcPts val="0"/>
              </a:spcAft>
              <a:buNone/>
            </a:pPr>
            <a:endParaRPr sz="1900"/>
          </a:p>
          <a:p>
            <a:pPr marL="457200" lvl="0" indent="-311150" algn="l" rtl="0">
              <a:spcBef>
                <a:spcPts val="1000"/>
              </a:spcBef>
              <a:spcAft>
                <a:spcPts val="0"/>
              </a:spcAft>
              <a:buSzPts val="1300"/>
              <a:buChar char="❏"/>
            </a:pPr>
            <a:r>
              <a:rPr lang="en-US" sz="1900"/>
              <a:t>Moving from deficit-based thinking to asset-based thinking about students and education</a:t>
            </a:r>
            <a:endParaRPr sz="1900"/>
          </a:p>
          <a:p>
            <a:pPr marL="457200" lvl="0" indent="0" algn="l" rtl="0">
              <a:spcBef>
                <a:spcPts val="1000"/>
              </a:spcBef>
              <a:spcAft>
                <a:spcPts val="0"/>
              </a:spcAft>
              <a:buNone/>
            </a:pPr>
            <a:endParaRPr sz="1900"/>
          </a:p>
          <a:p>
            <a:pPr marL="457200" lvl="0" indent="-342900" algn="l" rtl="0">
              <a:spcBef>
                <a:spcPts val="1000"/>
              </a:spcBef>
              <a:spcAft>
                <a:spcPts val="0"/>
              </a:spcAft>
              <a:buSzPts val="1800"/>
              <a:buChar char="❏"/>
            </a:pPr>
            <a:r>
              <a:rPr lang="en-US" sz="1900"/>
              <a:t>Moving from individualistic mindset to collaborative mindset</a:t>
            </a:r>
            <a:r>
              <a:rPr lang="en-US"/>
              <a:t> </a:t>
            </a:r>
            <a:endParaRPr/>
          </a:p>
        </p:txBody>
      </p:sp>
      <p:sp>
        <p:nvSpPr>
          <p:cNvPr id="83" name="Google Shape;83;p12"/>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a:spLocks noGrp="1"/>
          </p:cNvSpPr>
          <p:nvPr>
            <p:ph type="title"/>
          </p:nvPr>
        </p:nvSpPr>
        <p:spPr>
          <a:xfrm>
            <a:off x="1277650" y="365125"/>
            <a:ext cx="10046100" cy="13257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en-US" dirty="0">
                <a:latin typeface="+mj-lt"/>
              </a:rPr>
              <a:t>Framing Professional Learning </a:t>
            </a:r>
            <a:endParaRPr dirty="0">
              <a:latin typeface="+mj-lt"/>
            </a:endParaRPr>
          </a:p>
        </p:txBody>
      </p:sp>
      <p:sp>
        <p:nvSpPr>
          <p:cNvPr id="90" name="Google Shape;90;p13"/>
          <p:cNvSpPr txBox="1">
            <a:spLocks noGrp="1"/>
          </p:cNvSpPr>
          <p:nvPr>
            <p:ph type="body" idx="1"/>
          </p:nvPr>
        </p:nvSpPr>
        <p:spPr>
          <a:xfrm>
            <a:off x="1277650" y="1798320"/>
            <a:ext cx="10058400" cy="4419600"/>
          </a:xfrm>
          <a:prstGeom prst="rect">
            <a:avLst/>
          </a:prstGeom>
        </p:spPr>
        <p:txBody>
          <a:bodyPr spcFirstLastPara="1" wrap="square" lIns="91425" tIns="45700" rIns="91425" bIns="45700" anchor="t" anchorCtr="0">
            <a:noAutofit/>
          </a:bodyPr>
          <a:lstStyle/>
          <a:p>
            <a:pPr marL="0" lvl="0" indent="0" algn="ctr" rtl="0">
              <a:lnSpc>
                <a:spcPct val="115000"/>
              </a:lnSpc>
              <a:spcBef>
                <a:spcPts val="0"/>
              </a:spcBef>
              <a:spcAft>
                <a:spcPts val="0"/>
              </a:spcAft>
              <a:buClr>
                <a:schemeClr val="dk1"/>
              </a:buClr>
              <a:buSzPts val="1100"/>
              <a:buFont typeface="Arial"/>
              <a:buNone/>
            </a:pPr>
            <a:endParaRPr sz="3200">
              <a:solidFill>
                <a:schemeClr val="dk1"/>
              </a:solidFill>
            </a:endParaRPr>
          </a:p>
          <a:p>
            <a:pPr marL="0" lvl="0" indent="0" algn="ctr" rtl="0">
              <a:lnSpc>
                <a:spcPct val="115000"/>
              </a:lnSpc>
              <a:spcBef>
                <a:spcPts val="0"/>
              </a:spcBef>
              <a:spcAft>
                <a:spcPts val="0"/>
              </a:spcAft>
              <a:buClr>
                <a:schemeClr val="dk1"/>
              </a:buClr>
              <a:buSzPts val="1100"/>
              <a:buFont typeface="Arial"/>
              <a:buNone/>
            </a:pPr>
            <a:r>
              <a:rPr lang="en-US" sz="3200">
                <a:solidFill>
                  <a:schemeClr val="dk1"/>
                </a:solidFill>
              </a:rPr>
              <a:t>Equity through the lens of bell hooks emphasized the self-actualization journey of the instructor (or education professional) to expand their knowledge and to engage in praxis–‘reflection upon the world to change it’ (hooks, Teaching to Transgress, p.14).”</a:t>
            </a:r>
            <a:endParaRPr sz="3200"/>
          </a:p>
          <a:p>
            <a:pPr marL="0" lvl="0" indent="0" algn="l" rtl="0">
              <a:spcBef>
                <a:spcPts val="1000"/>
              </a:spcBef>
              <a:spcAft>
                <a:spcPts val="0"/>
              </a:spcAft>
              <a:buClr>
                <a:schemeClr val="dk1"/>
              </a:buClr>
              <a:buSzPts val="1100"/>
              <a:buFont typeface="Arial"/>
              <a:buNone/>
            </a:pPr>
            <a:endParaRPr/>
          </a:p>
          <a:p>
            <a:pPr marL="0" lvl="0" indent="0" algn="l" rtl="0">
              <a:spcBef>
                <a:spcPts val="1000"/>
              </a:spcBef>
              <a:spcAft>
                <a:spcPts val="0"/>
              </a:spcAft>
              <a:buClr>
                <a:schemeClr val="dk1"/>
              </a:buClr>
              <a:buSzPts val="1100"/>
              <a:buFont typeface="Arial"/>
              <a:buNone/>
            </a:pPr>
            <a:endParaRPr/>
          </a:p>
          <a:p>
            <a:pPr marL="0" lvl="0" indent="0" algn="l" rtl="0">
              <a:spcBef>
                <a:spcPts val="1000"/>
              </a:spcBef>
              <a:spcAft>
                <a:spcPts val="0"/>
              </a:spcAft>
              <a:buClr>
                <a:schemeClr val="dk1"/>
              </a:buClr>
              <a:buSzPts val="1100"/>
              <a:buFont typeface="Arial"/>
              <a:buNone/>
            </a:pPr>
            <a:endParaRPr/>
          </a:p>
          <a:p>
            <a:pPr marL="0" lvl="0" indent="0" algn="l" rtl="0">
              <a:spcBef>
                <a:spcPts val="1000"/>
              </a:spcBef>
              <a:spcAft>
                <a:spcPts val="0"/>
              </a:spcAft>
              <a:buNone/>
            </a:pPr>
            <a:endParaRPr/>
          </a:p>
        </p:txBody>
      </p:sp>
      <p:sp>
        <p:nvSpPr>
          <p:cNvPr id="91" name="Google Shape;91;p13"/>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title"/>
          </p:nvPr>
        </p:nvSpPr>
        <p:spPr>
          <a:xfrm>
            <a:off x="1498450" y="172150"/>
            <a:ext cx="10046100" cy="7926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en-US" dirty="0">
                <a:latin typeface="+mj-lt"/>
              </a:rPr>
              <a:t>Framing Professional Learning </a:t>
            </a:r>
            <a:r>
              <a:rPr lang="en-US" dirty="0">
                <a:solidFill>
                  <a:schemeClr val="bg1"/>
                </a:solidFill>
                <a:latin typeface="+mj-lt"/>
              </a:rPr>
              <a:t>2</a:t>
            </a:r>
            <a:endParaRPr dirty="0">
              <a:solidFill>
                <a:schemeClr val="bg1"/>
              </a:solidFill>
              <a:latin typeface="+mj-lt"/>
            </a:endParaRPr>
          </a:p>
        </p:txBody>
      </p:sp>
      <p:pic>
        <p:nvPicPr>
          <p:cNvPr id="99" name="Google Shape;99;p14" descr="A series of concentric circles with the smallest in the center. Each center has a name: Individuals (smallest and center circle), then Data; Culture;  Program; Institution.  Smaller circles on the edge of the largest circle read: &quot;Conduct a needs assessment&quot;--linked by a line to &quot;Individuals&quot;; &quot;Campus leaders, governance, committees, &amp; key stakeholders&quot;--linked by a line to &quot;Culture&quot;; &quot;Goals, Outcomes, mission, vision &amp; funding,&quot;--linked by a line to &quot;Institution&quot;;  &quot;Program Review, SLOs, Assessment, &amp; Evaluation&quot;--linked by a line to &quot;Program&quot; circle; &quot;Data &amp; measurable goals&quot;--linked by a line to &quot;Data&quot; circle  &#10;"/>
          <p:cNvPicPr preferRelativeResize="0"/>
          <p:nvPr/>
        </p:nvPicPr>
        <p:blipFill rotWithShape="1">
          <a:blip r:embed="rId3">
            <a:alphaModFix/>
          </a:blip>
          <a:srcRect l="1147" t="1160" r="735" b="-1160"/>
          <a:stretch/>
        </p:blipFill>
        <p:spPr>
          <a:xfrm>
            <a:off x="2780988" y="964750"/>
            <a:ext cx="7481037" cy="5678450"/>
          </a:xfrm>
          <a:prstGeom prst="rect">
            <a:avLst/>
          </a:prstGeom>
          <a:noFill/>
          <a:ln>
            <a:noFill/>
          </a:ln>
        </p:spPr>
      </p:pic>
      <p:sp>
        <p:nvSpPr>
          <p:cNvPr id="97" name="Google Shape;97;p14"/>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5"/>
          <p:cNvSpPr txBox="1">
            <a:spLocks noGrp="1"/>
          </p:cNvSpPr>
          <p:nvPr>
            <p:ph type="title"/>
          </p:nvPr>
        </p:nvSpPr>
        <p:spPr>
          <a:xfrm>
            <a:off x="250850" y="1753049"/>
            <a:ext cx="3583500" cy="2586000"/>
          </a:xfrm>
          <a:prstGeom prst="rect">
            <a:avLst/>
          </a:prstGeom>
        </p:spPr>
        <p:txBody>
          <a:bodyPr spcFirstLastPara="1" wrap="square" lIns="91425" tIns="45700" rIns="91425" bIns="45700" anchor="b" anchorCtr="0">
            <a:spAutoFit/>
          </a:bodyPr>
          <a:lstStyle/>
          <a:p>
            <a:pPr marL="0" lvl="0" indent="0" algn="ctr" rtl="0">
              <a:spcBef>
                <a:spcPts val="0"/>
              </a:spcBef>
              <a:spcAft>
                <a:spcPts val="0"/>
              </a:spcAft>
              <a:buNone/>
            </a:pPr>
            <a:r>
              <a:rPr lang="en-US" dirty="0">
                <a:latin typeface="+mj-lt"/>
              </a:rPr>
              <a:t>Who are your</a:t>
            </a:r>
            <a:endParaRPr dirty="0">
              <a:latin typeface="+mj-lt"/>
            </a:endParaRPr>
          </a:p>
          <a:p>
            <a:pPr marL="0" lvl="0" indent="0" algn="ctr" rtl="0">
              <a:spcBef>
                <a:spcPts val="0"/>
              </a:spcBef>
              <a:spcAft>
                <a:spcPts val="0"/>
              </a:spcAft>
              <a:buNone/>
            </a:pPr>
            <a:r>
              <a:rPr lang="en-US" dirty="0">
                <a:latin typeface="+mj-lt"/>
              </a:rPr>
              <a:t>campus constituents?</a:t>
            </a:r>
            <a:endParaRPr dirty="0">
              <a:latin typeface="+mj-lt"/>
            </a:endParaRPr>
          </a:p>
          <a:p>
            <a:pPr marL="0" lvl="0" indent="0" algn="ctr" rtl="0">
              <a:spcBef>
                <a:spcPts val="0"/>
              </a:spcBef>
              <a:spcAft>
                <a:spcPts val="0"/>
              </a:spcAft>
              <a:buNone/>
            </a:pPr>
            <a:endParaRPr dirty="0">
              <a:latin typeface="+mj-lt"/>
            </a:endParaRPr>
          </a:p>
          <a:p>
            <a:pPr marL="0" lvl="0" indent="0" algn="ctr" rtl="0">
              <a:spcBef>
                <a:spcPts val="0"/>
              </a:spcBef>
              <a:spcAft>
                <a:spcPts val="0"/>
              </a:spcAft>
              <a:buNone/>
            </a:pPr>
            <a:r>
              <a:rPr lang="en-US" i="1" dirty="0">
                <a:latin typeface="+mj-lt"/>
              </a:rPr>
              <a:t>The Individuals</a:t>
            </a:r>
            <a:endParaRPr i="1" dirty="0">
              <a:latin typeface="+mj-lt"/>
            </a:endParaRPr>
          </a:p>
        </p:txBody>
      </p:sp>
      <p:sp>
        <p:nvSpPr>
          <p:cNvPr id="106" name="Google Shape;106;p15"/>
          <p:cNvSpPr txBox="1">
            <a:spLocks noGrp="1"/>
          </p:cNvSpPr>
          <p:nvPr>
            <p:ph type="body" idx="1"/>
          </p:nvPr>
        </p:nvSpPr>
        <p:spPr>
          <a:xfrm>
            <a:off x="4342250" y="666275"/>
            <a:ext cx="6972900" cy="5479500"/>
          </a:xfrm>
          <a:prstGeom prst="rect">
            <a:avLst/>
          </a:prstGeom>
        </p:spPr>
        <p:txBody>
          <a:bodyPr spcFirstLastPara="1" wrap="square" lIns="91425" tIns="45700" rIns="91425" bIns="45700" anchor="t" anchorCtr="0">
            <a:normAutofit/>
          </a:bodyPr>
          <a:lstStyle/>
          <a:p>
            <a:pPr marL="457200" lvl="0" indent="-393700" algn="l" rtl="0">
              <a:spcBef>
                <a:spcPts val="1000"/>
              </a:spcBef>
              <a:spcAft>
                <a:spcPts val="0"/>
              </a:spcAft>
              <a:buSzPts val="2600"/>
              <a:buChar char="●"/>
            </a:pPr>
            <a:r>
              <a:rPr lang="en-US" b="1" dirty="0"/>
              <a:t>What are the demographics of the campus community? </a:t>
            </a:r>
            <a:endParaRPr b="1" dirty="0"/>
          </a:p>
          <a:p>
            <a:pPr marL="457200" lvl="0" indent="-393700" algn="l" rtl="0">
              <a:spcBef>
                <a:spcPts val="0"/>
              </a:spcBef>
              <a:spcAft>
                <a:spcPts val="0"/>
              </a:spcAft>
              <a:buSzPts val="2600"/>
              <a:buChar char="●"/>
            </a:pPr>
            <a:r>
              <a:rPr lang="en-US" b="1" dirty="0"/>
              <a:t>What are their interests?</a:t>
            </a:r>
            <a:endParaRPr b="1" dirty="0"/>
          </a:p>
          <a:p>
            <a:pPr marL="457200" lvl="0" indent="-393700" algn="l" rtl="0">
              <a:spcBef>
                <a:spcPts val="0"/>
              </a:spcBef>
              <a:spcAft>
                <a:spcPts val="0"/>
              </a:spcAft>
              <a:buSzPts val="2600"/>
              <a:buChar char="●"/>
            </a:pPr>
            <a:r>
              <a:rPr lang="en-US" b="1" dirty="0"/>
              <a:t>How can you support their needs?	</a:t>
            </a:r>
            <a:endParaRPr b="1" dirty="0"/>
          </a:p>
          <a:p>
            <a:pPr marL="0" lvl="0" indent="0" algn="l" rtl="0">
              <a:spcBef>
                <a:spcPts val="1000"/>
              </a:spcBef>
              <a:spcAft>
                <a:spcPts val="0"/>
              </a:spcAft>
              <a:buNone/>
            </a:pPr>
            <a:endParaRPr b="1" dirty="0"/>
          </a:p>
          <a:p>
            <a:pPr marL="0" lvl="0" indent="0" algn="l" rtl="0">
              <a:spcBef>
                <a:spcPts val="1000"/>
              </a:spcBef>
              <a:spcAft>
                <a:spcPts val="0"/>
              </a:spcAft>
              <a:buNone/>
            </a:pPr>
            <a:r>
              <a:rPr lang="en-US" b="1" u="sng" dirty="0"/>
              <a:t>Sample Demographic Data:	</a:t>
            </a:r>
            <a:endParaRPr b="1" u="sng" dirty="0"/>
          </a:p>
        </p:txBody>
      </p:sp>
      <p:pic>
        <p:nvPicPr>
          <p:cNvPr id="108" name="Google Shape;108;p15" descr="A screenshot of a computer table showing demographic data of tenured/tenure track employee disaggregated by racial identity"/>
          <p:cNvPicPr preferRelativeResize="0"/>
          <p:nvPr/>
        </p:nvPicPr>
        <p:blipFill rotWithShape="1">
          <a:blip r:embed="rId3">
            <a:alphaModFix/>
          </a:blip>
          <a:srcRect/>
          <a:stretch/>
        </p:blipFill>
        <p:spPr>
          <a:xfrm>
            <a:off x="4342250" y="3205000"/>
            <a:ext cx="6972901" cy="3044225"/>
          </a:xfrm>
          <a:prstGeom prst="rect">
            <a:avLst/>
          </a:prstGeom>
          <a:noFill/>
          <a:ln>
            <a:noFill/>
          </a:ln>
        </p:spPr>
      </p:pic>
      <p:sp>
        <p:nvSpPr>
          <p:cNvPr id="107" name="Google Shape;107;p15"/>
          <p:cNvSpPr txBox="1">
            <a:spLocks noGrp="1"/>
          </p:cNvSpPr>
          <p:nvPr>
            <p:ph type="sldNum" idx="12"/>
          </p:nvPr>
        </p:nvSpPr>
        <p:spPr>
          <a:xfrm>
            <a:off x="9890125" y="6356350"/>
            <a:ext cx="1143000" cy="3684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6"/>
          <p:cNvSpPr txBox="1">
            <a:spLocks noGrp="1"/>
          </p:cNvSpPr>
          <p:nvPr>
            <p:ph type="title"/>
          </p:nvPr>
        </p:nvSpPr>
        <p:spPr>
          <a:xfrm>
            <a:off x="124500" y="2148150"/>
            <a:ext cx="3583500" cy="26994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en-US" dirty="0">
                <a:latin typeface="+mj-lt"/>
              </a:rPr>
              <a:t>How can PL </a:t>
            </a:r>
            <a:endParaRPr dirty="0">
              <a:latin typeface="+mj-lt"/>
            </a:endParaRPr>
          </a:p>
          <a:p>
            <a:pPr marL="0" lvl="0" indent="0" algn="ctr" rtl="0">
              <a:spcBef>
                <a:spcPts val="0"/>
              </a:spcBef>
              <a:spcAft>
                <a:spcPts val="0"/>
              </a:spcAft>
              <a:buNone/>
            </a:pPr>
            <a:r>
              <a:rPr lang="en-US" dirty="0">
                <a:latin typeface="+mj-lt"/>
              </a:rPr>
              <a:t>support the annual</a:t>
            </a:r>
            <a:endParaRPr dirty="0">
              <a:latin typeface="+mj-lt"/>
            </a:endParaRPr>
          </a:p>
          <a:p>
            <a:pPr marL="0" lvl="0" indent="0" algn="ctr" rtl="0">
              <a:spcBef>
                <a:spcPts val="0"/>
              </a:spcBef>
              <a:spcAft>
                <a:spcPts val="0"/>
              </a:spcAft>
              <a:buNone/>
            </a:pPr>
            <a:r>
              <a:rPr lang="en-US" i="1" dirty="0">
                <a:latin typeface="+mj-lt"/>
              </a:rPr>
              <a:t>program review</a:t>
            </a:r>
            <a:r>
              <a:rPr lang="en-US" dirty="0">
                <a:latin typeface="+mj-lt"/>
              </a:rPr>
              <a:t> process?</a:t>
            </a:r>
            <a:endParaRPr dirty="0">
              <a:latin typeface="+mj-lt"/>
            </a:endParaRPr>
          </a:p>
        </p:txBody>
      </p:sp>
      <p:sp>
        <p:nvSpPr>
          <p:cNvPr id="115" name="Google Shape;115;p16"/>
          <p:cNvSpPr txBox="1">
            <a:spLocks noGrp="1"/>
          </p:cNvSpPr>
          <p:nvPr>
            <p:ph type="body" idx="2"/>
          </p:nvPr>
        </p:nvSpPr>
        <p:spPr>
          <a:xfrm>
            <a:off x="4360875" y="333126"/>
            <a:ext cx="6672300" cy="59523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Clr>
                <a:schemeClr val="dk1"/>
              </a:buClr>
              <a:buSzPts val="1100"/>
              <a:buFont typeface="Arial"/>
              <a:buNone/>
            </a:pPr>
            <a:r>
              <a:rPr lang="en-US" b="1" dirty="0">
                <a:solidFill>
                  <a:schemeClr val="accent2"/>
                </a:solidFill>
              </a:rPr>
              <a:t>“Program review provides an opportunity to align courses and services with program outcomes and overall program outcomes with institutional learning outcomes. The process identifies the learning environment, content, and pedagogy that contributes to successful learning.” </a:t>
            </a:r>
            <a:endParaRPr b="1" dirty="0">
              <a:solidFill>
                <a:schemeClr val="accent2"/>
              </a:solidFill>
            </a:endParaRPr>
          </a:p>
          <a:p>
            <a:pPr marL="0" lvl="0" indent="0" algn="l" rtl="0">
              <a:spcBef>
                <a:spcPts val="1000"/>
              </a:spcBef>
              <a:spcAft>
                <a:spcPts val="0"/>
              </a:spcAft>
              <a:buClr>
                <a:schemeClr val="dk1"/>
              </a:buClr>
              <a:buSzPts val="1100"/>
              <a:buFont typeface="Arial"/>
              <a:buNone/>
            </a:pPr>
            <a:endParaRPr dirty="0"/>
          </a:p>
          <a:p>
            <a:pPr marL="0" lvl="0" indent="0" algn="l" rtl="0">
              <a:spcBef>
                <a:spcPts val="1000"/>
              </a:spcBef>
              <a:spcAft>
                <a:spcPts val="0"/>
              </a:spcAft>
              <a:buNone/>
            </a:pPr>
            <a:r>
              <a:rPr lang="en-US" b="1" u="sng" dirty="0">
                <a:solidFill>
                  <a:schemeClr val="accent2"/>
                </a:solidFill>
              </a:rPr>
              <a:t>Example: </a:t>
            </a:r>
            <a:endParaRPr b="1" u="sng" dirty="0">
              <a:solidFill>
                <a:schemeClr val="accent2"/>
              </a:solidFill>
            </a:endParaRPr>
          </a:p>
          <a:p>
            <a:pPr marL="0" lvl="0" indent="0" algn="l" rtl="0">
              <a:lnSpc>
                <a:spcPct val="115000"/>
              </a:lnSpc>
              <a:spcBef>
                <a:spcPts val="0"/>
              </a:spcBef>
              <a:spcAft>
                <a:spcPts val="0"/>
              </a:spcAft>
              <a:buNone/>
            </a:pPr>
            <a:r>
              <a:rPr lang="en-US" sz="2100" b="1" dirty="0">
                <a:solidFill>
                  <a:schemeClr val="accent2"/>
                </a:solidFill>
              </a:rPr>
              <a:t>A1. How does your area help foster equity and excellence across the campus?</a:t>
            </a:r>
            <a:endParaRPr sz="2100" b="1" dirty="0">
              <a:solidFill>
                <a:schemeClr val="accent2"/>
              </a:solidFill>
            </a:endParaRPr>
          </a:p>
          <a:p>
            <a:pPr marL="0" lvl="0" indent="0" algn="l" rtl="0">
              <a:lnSpc>
                <a:spcPct val="115000"/>
              </a:lnSpc>
              <a:spcBef>
                <a:spcPts val="0"/>
              </a:spcBef>
              <a:spcAft>
                <a:spcPts val="0"/>
              </a:spcAft>
              <a:buNone/>
            </a:pPr>
            <a:r>
              <a:rPr lang="en-US" sz="2100" b="1" dirty="0">
                <a:solidFill>
                  <a:schemeClr val="accent2"/>
                </a:solidFill>
              </a:rPr>
              <a:t>Starting point: successful course completion in introductory or gateway courses.</a:t>
            </a:r>
            <a:endParaRPr sz="1200" b="1" dirty="0">
              <a:solidFill>
                <a:schemeClr val="dk1"/>
              </a:solidFill>
            </a:endParaRPr>
          </a:p>
          <a:p>
            <a:pPr marL="0" lvl="0" indent="0" algn="l" rtl="0">
              <a:spcBef>
                <a:spcPts val="100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100"/>
              <a:buFont typeface="Arial"/>
              <a:buNone/>
            </a:pPr>
            <a:r>
              <a:rPr lang="en-US" sz="1200" dirty="0">
                <a:solidFill>
                  <a:srgbClr val="0E101A"/>
                </a:solidFill>
                <a:highlight>
                  <a:srgbClr val="FFFFFF"/>
                </a:highlight>
              </a:rPr>
              <a:t>Patton, J., Davison, D., </a:t>
            </a:r>
            <a:r>
              <a:rPr lang="en-US" sz="1200" dirty="0" err="1">
                <a:solidFill>
                  <a:srgbClr val="0E101A"/>
                </a:solidFill>
                <a:highlight>
                  <a:srgbClr val="FFFFFF"/>
                </a:highlight>
              </a:rPr>
              <a:t>Eng</a:t>
            </a:r>
            <a:r>
              <a:rPr lang="en-US" sz="1200" dirty="0">
                <a:solidFill>
                  <a:srgbClr val="0E101A"/>
                </a:solidFill>
                <a:highlight>
                  <a:srgbClr val="FFFFFF"/>
                </a:highlight>
              </a:rPr>
              <a:t>, M., Hanna, K., Grimes-Hillman, M., Walton, I., Jackson, J. and Vazquez, U., 2009. Program Review: Setting a Standard. </a:t>
            </a:r>
            <a:r>
              <a:rPr lang="en-US" sz="1200" i="1" dirty="0">
                <a:solidFill>
                  <a:srgbClr val="0E101A"/>
                </a:solidFill>
                <a:highlight>
                  <a:srgbClr val="FFFFFF"/>
                </a:highlight>
              </a:rPr>
              <a:t>The Academic Senate for California Community Colleges</a:t>
            </a:r>
            <a:r>
              <a:rPr lang="en-US" sz="1200" dirty="0">
                <a:solidFill>
                  <a:srgbClr val="0E101A"/>
                </a:solidFill>
                <a:highlight>
                  <a:srgbClr val="FFFFFF"/>
                </a:highlight>
              </a:rPr>
              <a:t>, [online] Available at: &lt;https://</a:t>
            </a:r>
            <a:r>
              <a:rPr lang="en-US" sz="1200" dirty="0" err="1">
                <a:solidFill>
                  <a:srgbClr val="0E101A"/>
                </a:solidFill>
                <a:highlight>
                  <a:srgbClr val="FFFFFF"/>
                </a:highlight>
              </a:rPr>
              <a:t>www.asccc.org</a:t>
            </a:r>
            <a:r>
              <a:rPr lang="en-US" sz="1200" dirty="0">
                <a:solidFill>
                  <a:srgbClr val="0E101A"/>
                </a:solidFill>
                <a:highlight>
                  <a:srgbClr val="FFFFFF"/>
                </a:highlight>
              </a:rPr>
              <a:t>/sites/default/files/publications/Program-review-spring09_0.pdf&gt;.</a:t>
            </a:r>
            <a:endParaRPr sz="1200" dirty="0">
              <a:solidFill>
                <a:srgbClr val="0E101A"/>
              </a:solidFill>
              <a:highlight>
                <a:srgbClr val="FFFFFF"/>
              </a:highlight>
            </a:endParaRPr>
          </a:p>
          <a:p>
            <a:pPr marL="0" lvl="0" indent="0" algn="l" rtl="0">
              <a:spcBef>
                <a:spcPts val="1000"/>
              </a:spcBef>
              <a:spcAft>
                <a:spcPts val="0"/>
              </a:spcAft>
              <a:buNone/>
            </a:pPr>
            <a:endParaRPr dirty="0"/>
          </a:p>
        </p:txBody>
      </p:sp>
      <p:sp>
        <p:nvSpPr>
          <p:cNvPr id="116" name="Google Shape;116;p16"/>
          <p:cNvSpPr txBox="1">
            <a:spLocks noGrp="1"/>
          </p:cNvSpPr>
          <p:nvPr>
            <p:ph type="sldNum" idx="12"/>
          </p:nvPr>
        </p:nvSpPr>
        <p:spPr>
          <a:xfrm>
            <a:off x="9890125" y="6356350"/>
            <a:ext cx="1143000" cy="3684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ASCCC Curriculum Inst. 2020 Theme">
  <a:themeElements>
    <a:clrScheme name="ASCCC Fall Plenary 2023 2 1">
      <a:dk1>
        <a:srgbClr val="000000"/>
      </a:dk1>
      <a:lt1>
        <a:srgbClr val="FFFFFF"/>
      </a:lt1>
      <a:dk2>
        <a:srgbClr val="003C89"/>
      </a:dk2>
      <a:lt2>
        <a:srgbClr val="F5E8D3"/>
      </a:lt2>
      <a:accent1>
        <a:srgbClr val="0A65AF"/>
      </a:accent1>
      <a:accent2>
        <a:srgbClr val="45923F"/>
      </a:accent2>
      <a:accent3>
        <a:srgbClr val="C9801E"/>
      </a:accent3>
      <a:accent4>
        <a:srgbClr val="E3411F"/>
      </a:accent4>
      <a:accent5>
        <a:srgbClr val="A61480"/>
      </a:accent5>
      <a:accent6>
        <a:srgbClr val="ECD4B1"/>
      </a:accent6>
      <a:hlink>
        <a:srgbClr val="0965AE"/>
      </a:hlink>
      <a:folHlink>
        <a:srgbClr val="003D8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TotalTime>
  <Words>2238</Words>
  <Application>Microsoft Office PowerPoint</Application>
  <PresentationFormat>Widescreen</PresentationFormat>
  <Paragraphs>298</Paragraphs>
  <Slides>31</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Verdana</vt:lpstr>
      <vt:lpstr>Old Standard TT</vt:lpstr>
      <vt:lpstr>Georgia</vt:lpstr>
      <vt:lpstr>Palatino</vt:lpstr>
      <vt:lpstr>Arial</vt:lpstr>
      <vt:lpstr>Calibri</vt:lpstr>
      <vt:lpstr>ASCCC Curriculum Inst. 2020 Theme</vt:lpstr>
      <vt:lpstr>Centering IDEAA and Cultural Humility in Professional Development and Instructional Design Frameworks Presenters: Karen Chow, ASCCC Area B Representative Monica Esquivel, Pasadena City College, ASCCC Equity and Diversity Action Committee Janue Johnson, San Diego Mesa College, ASCCC Equity and Diversity Action Committee Mitra Sapienza, ASCCC North Representative </vt:lpstr>
      <vt:lpstr>Breakout Description</vt:lpstr>
      <vt:lpstr>What we’ll cover today</vt:lpstr>
      <vt:lpstr>In what areas is there a need for  IDEAA centered Professional Development? </vt:lpstr>
      <vt:lpstr>IDEAA-centered PD can generate these powerful impactful outcomes: </vt:lpstr>
      <vt:lpstr>Framing Professional Learning </vt:lpstr>
      <vt:lpstr>Framing Professional Learning 2</vt:lpstr>
      <vt:lpstr>Who are your campus constituents?  The Individuals</vt:lpstr>
      <vt:lpstr>How can PL  support the annual program review process?</vt:lpstr>
      <vt:lpstr>What is the campus climate?   The Culture</vt:lpstr>
      <vt:lpstr>Who are the institutional  objectives?   The Institution</vt:lpstr>
      <vt:lpstr>What is the students learning  experience?   The Data</vt:lpstr>
      <vt:lpstr>Screenshot of chart of equity gap status by program and modality (Su20-Sp23)</vt:lpstr>
      <vt:lpstr>How can students inform the process?</vt:lpstr>
      <vt:lpstr>Process for creating IDEAA-informed PD</vt:lpstr>
      <vt:lpstr> Professional Development Activities For Campuswide Equity Engagement</vt:lpstr>
      <vt:lpstr>Why Cultural Humility? </vt:lpstr>
      <vt:lpstr>Cultural Humility Inventory Domains</vt:lpstr>
      <vt:lpstr>Cultural Humility Inventory screenshot</vt:lpstr>
      <vt:lpstr>Cultural Humility Journey Map screenshot</vt:lpstr>
      <vt:lpstr>Equity Roadshow </vt:lpstr>
      <vt:lpstr>CCSF Equity Roadshow</vt:lpstr>
      <vt:lpstr> Equity road show feedback </vt:lpstr>
      <vt:lpstr>IDEAA Centered PD That Builds Community </vt:lpstr>
      <vt:lpstr>New Faculty Seminar at PCC</vt:lpstr>
      <vt:lpstr>General Structure of Friday Seminar</vt:lpstr>
      <vt:lpstr>Examples of readings </vt:lpstr>
      <vt:lpstr>How has this PD helped me?</vt:lpstr>
      <vt:lpstr>To sum up…</vt:lpstr>
      <vt:lpstr>Q&amp;A</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Centering IDEAA and Cultural Humility in Professional Development and Instructional Design Frameworks Presenters: Karen Chow, ASCCC Area B Representative Monica Esquivel, Pasadena City College, ASCCC Equity and Diversity Action Committee Janue Johnson, San Diego Mesa College, ASCCC Equity and Diversity Action Committee Mitra Sapienza, ASCCC North Representative </dc:title>
  <cp:lastModifiedBy>Kyoko Hatano</cp:lastModifiedBy>
  <cp:revision>4</cp:revision>
  <dcterms:modified xsi:type="dcterms:W3CDTF">2023-11-22T06:50:42Z</dcterms:modified>
</cp:coreProperties>
</file>