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10" autoAdjust="0"/>
    <p:restoredTop sz="91165" autoAdjust="0"/>
  </p:normalViewPr>
  <p:slideViewPr>
    <p:cSldViewPr snapToGrid="0">
      <p:cViewPr varScale="1">
        <p:scale>
          <a:sx n="71" d="100"/>
          <a:sy n="71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154facfe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154facfe3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g26154facfe3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154facfe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154facfe3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6154facfe3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154facfe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154facfe3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6154facfe3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90c9e508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90c9e508b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2990c9e508b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ad83f8d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ad83f8d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29ad83f8d2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90c9e508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90c9e508b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2990c9e508b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90c9e508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990c9e508b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990c9e508b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90c9e508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90c9e508b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990c9e508b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90c9e508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990c9e508b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990c9e508b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1602d870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61602d870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61602d870f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02a90e37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02a90e37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602a90e37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1602d87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1602d870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61602d870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02a90e37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02a90e37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2602a90e374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02a90e37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02a90e374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602a90e374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90c9e50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90c9e508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g2990c9e508b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02a90e3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02a90e3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602a90e3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90c9e50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90c9e508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990c9e508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990c9e508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990c9e508b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990c9e508b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90c9e508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90c9e508b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2990c9e508b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959005" y="4323806"/>
            <a:ext cx="10432249" cy="216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Slide A">
  <p:cSld name="1_Section Slide 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2272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29994" y="2662568"/>
            <a:ext cx="10523806" cy="35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2 Column Slide">
  <p:cSld name="2_Content 2 Column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1 Column Slide">
  <p:cSld name="2_Content 1 Column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A">
  <p:cSld name="Section Slide A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>
            <a:off x="-1" y="-102514"/>
            <a:ext cx="12192001" cy="2375451"/>
            <a:chOff x="-1" y="-102514"/>
            <a:chExt cx="12192001" cy="2375451"/>
          </a:xfrm>
        </p:grpSpPr>
        <p:sp>
          <p:nvSpPr>
            <p:cNvPr id="36" name="Google Shape;36;p6"/>
            <p:cNvSpPr/>
            <p:nvPr/>
          </p:nvSpPr>
          <p:spPr>
            <a:xfrm>
              <a:off x="0" y="0"/>
              <a:ext cx="12192000" cy="2272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" name="Google Shape;37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" y="-102514"/>
              <a:ext cx="12192001" cy="228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29994" y="2662568"/>
            <a:ext cx="10523806" cy="356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 sz="18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2 Column Slide">
  <p:cSld name="1_Content 2 Column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4922537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388259" y="1798320"/>
            <a:ext cx="4948881" cy="43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 Column Slide">
  <p:cSld name="1_Content 1 Column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>
                <a:solidFill>
                  <a:schemeClr val="dk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10298113" y="6356350"/>
            <a:ext cx="1055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10476C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816C0DB04E1711ED8FA79D0FA8A59E6F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816C0DB04E1711ED8FA79D0FA8A59E6F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7DFEFA704E1711EDB2F6F2469F16280C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7BC92EB04E1711EDA19AD993669B28BD?viewType=FullText&amp;originationContext=documenttoc&amp;transitionType=CategoryPageItem&amp;contextData=(sc.Default)&amp;bhcp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9D6E76B04E1711EDB2F6F2469F16280C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B15782704E1711EDB2F6F2469F16280C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courses/573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cccco.edu/-/media/CCCCO-Website/About-Us/Divisions/Institutional-Effectiveness/Memos/CCCCO_EEO_10PointPlan.pdf?la=en&amp;hash=C2420454BFDF499D55478F8E60B94066B35085DC" TargetMode="External"/><Relationship Id="rId4" Type="http://schemas.openxmlformats.org/officeDocument/2006/relationships/hyperlink" Target="https://docs.google.com/presentation/d/1KVL4mqX7c7H5I1DMY1mwUM9ZXVvNNat8CcxgAN16LQI/edit#slide=id.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ovt.westlaw.com/calregs/Document/I816C0DB04E1711ED8FA79D0FA8A59E6F?viewType=FullText&amp;originationContext=documenttoc&amp;transitionType=CategoryPageItem&amp;contextData=(sc.Default)" TargetMode="External"/><Relationship Id="rId3" Type="http://schemas.openxmlformats.org/officeDocument/2006/relationships/hyperlink" Target="https://govt.westlaw.com/calregs/Browse/Home/California/CaliforniaCodeofRegulations?guid=I1E41B830D9A811ED85BFECE078EE4486&amp;originationContext=documenttoc&amp;transitionType=Default&amp;contextData=(sc.Default)" TargetMode="External"/><Relationship Id="rId7" Type="http://schemas.openxmlformats.org/officeDocument/2006/relationships/hyperlink" Target="https://govt.westlaw.com/calregs/Document/I6567F7004E1711EDA19AD993669B28BD?viewType=FullText&amp;originationContext=documenttoc&amp;transitionType=CategoryPageItem&amp;contextData=(sc.Default)" TargetMode="External"/><Relationship Id="rId12" Type="http://schemas.openxmlformats.org/officeDocument/2006/relationships/hyperlink" Target="https://govt.westlaw.com/calregs/Document/IB15782704E1711EDB2F6F2469F16280C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ovt.westlaw.com/calregs/Document/I4E8DE5D04E1711ED8FA79D0FA8A59E6F?viewType=FullText&amp;originationContext=documenttoc&amp;transitionType=CategoryPageItem&amp;contextData=(sc.Default)" TargetMode="External"/><Relationship Id="rId11" Type="http://schemas.openxmlformats.org/officeDocument/2006/relationships/hyperlink" Target="https://govt.westlaw.com/calregs/Document/I9D6E76B04E1711EDB2F6F2469F16280C?viewType=FullText&amp;originationContext=documenttoc&amp;transitionType=CategoryPageItem&amp;contextData=(sc.Default)" TargetMode="External"/><Relationship Id="rId5" Type="http://schemas.openxmlformats.org/officeDocument/2006/relationships/hyperlink" Target="https://govt.westlaw.com/calregs/Document/I55C71C404E1711EDABBBA91488E976A2?viewType=FullText&amp;originationContext=documenttoc&amp;transitionType=CategoryPageItem&amp;contextData=(sc.Default)" TargetMode="External"/><Relationship Id="rId10" Type="http://schemas.openxmlformats.org/officeDocument/2006/relationships/hyperlink" Target="https://govt.westlaw.com/calregs/Document/I7BC92EB04E1711EDA19AD993669B28BD?viewType=FullText&amp;originationContext=documenttoc&amp;transitionType=CategoryPageItem&amp;contextData=(sc.Default)&amp;bhcp=1" TargetMode="External"/><Relationship Id="rId4" Type="http://schemas.openxmlformats.org/officeDocument/2006/relationships/hyperlink" Target="https://govt.westlaw.com/calregs/Document/I434BAA404E1711ED8FA79D0FA8A59E6F?viewType=FullText&amp;originationContext=documenttoc&amp;transitionType=CategoryPageItem&amp;contextData=(sc.Default)" TargetMode="External"/><Relationship Id="rId9" Type="http://schemas.openxmlformats.org/officeDocument/2006/relationships/hyperlink" Target="https://govt.westlaw.com/calregs/Document/I7DFEFA704E1711EDB2F6F2469F16280C?viewType=FullText&amp;originationContext=documenttoc&amp;transitionType=CategoryPageItem&amp;contextData=(sc.Default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434BAA404E1711ED8FA79D0FA8A59E6F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ovt.westlaw.com/calregs/Document/I55C71C404E1711EDABBBA91488E976A2?viewType=FullText&amp;originationContext=documenttoc&amp;transitionType=CategoryPageItem&amp;contextData=(sc.Default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4E8DE5D04E1711ED8FA79D0FA8A59E6F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6567F7004E1711EDA19AD993669B28BD?viewType=FullText&amp;originationContext=documenttoc&amp;transitionType=CategoryPageItem&amp;contextData=(sc.Default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959005" y="4323806"/>
            <a:ext cx="10432249" cy="216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Academic Senate Leadership: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Leveraging EEO Practices in Faculty Hiring Processes to Recruit, Hire, and Retain Diverse Faculty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Protected Classes in CA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1277650" y="1798325"/>
            <a:ext cx="48312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Race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Color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Religion 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Sex/gender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Gender identity/expression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Sexual orientation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Marital status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Medical Condition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Military or veteran status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Age (over 40)</a:t>
            </a:r>
            <a:endParaRPr sz="22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National origin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6408450" y="1936750"/>
            <a:ext cx="48312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Ancestry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Disability 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Genetic information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Request for family care leave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Request for leave for own serious health condition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Pregnancy Disability Leave</a:t>
            </a:r>
            <a:endParaRPr sz="2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Retaliation for reporting patient abuse in tax-supported institutions</a:t>
            </a:r>
            <a:endParaRPr sz="22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Adverse Impact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Occurs when the method has an </a:t>
            </a:r>
            <a:r>
              <a:rPr lang="en-US" b="1"/>
              <a:t>adverse effect</a:t>
            </a:r>
            <a:r>
              <a:rPr lang="en-US"/>
              <a:t> on members of a </a:t>
            </a:r>
            <a:r>
              <a:rPr lang="en-US" b="1"/>
              <a:t>protected group compared with majority group</a:t>
            </a:r>
            <a:r>
              <a:rPr lang="en-US"/>
              <a:t>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Requirement is applied equally but</a:t>
            </a:r>
            <a:r>
              <a:rPr lang="en-US" b="1"/>
              <a:t> disproportionately excludes </a:t>
            </a:r>
            <a:r>
              <a:rPr lang="en-US"/>
              <a:t>a higher proportion of one group than another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4/5th rule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Passing rate for minority group</a:t>
            </a:r>
            <a:r>
              <a:rPr lang="en-US"/>
              <a:t> must be no less than 4/5ths (or 80%) of the </a:t>
            </a:r>
            <a:r>
              <a:rPr lang="en-US" b="1"/>
              <a:t>passing rate for the majority group</a:t>
            </a:r>
            <a:endParaRPr b="1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44" name="Google Shape;144;p20" descr="Formula that defines SR as the # Hired / # Appli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706" y="4955725"/>
            <a:ext cx="3442544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 descr="Formula that says Minority SR / Majority S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4875625"/>
            <a:ext cx="31242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 descr="Formula that says (# minority hired / # minority applied) / (# majority hired / # majority applied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3700" y="4575587"/>
            <a:ext cx="3183350" cy="208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Determining Adverse Impact - Example</a:t>
            </a: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40 </a:t>
            </a:r>
            <a:r>
              <a:rPr lang="en-US"/>
              <a:t>male applicants, select (hire)</a:t>
            </a:r>
            <a:r>
              <a:rPr lang="en-US" b="1"/>
              <a:t> 18</a:t>
            </a:r>
            <a:endParaRPr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Male SR = 18/40 = .45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30</a:t>
            </a:r>
            <a:r>
              <a:rPr lang="en-US"/>
              <a:t> female applicants, select (hire) </a:t>
            </a:r>
            <a:r>
              <a:rPr lang="en-US" b="1"/>
              <a:t>12</a:t>
            </a:r>
            <a:endParaRPr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Female SR = 12/30 = .40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Overall = .40/.45 = .89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The passing rate for the minority group</a:t>
            </a:r>
            <a:r>
              <a:rPr lang="en-US"/>
              <a:t> is greater than .80!</a:t>
            </a:r>
            <a:endParaRPr b="1"/>
          </a:p>
        </p:txBody>
      </p:sp>
      <p:pic>
        <p:nvPicPr>
          <p:cNvPr id="155" name="Google Shape;155;p21" descr="Formula that says (# minority hired / # minority applied) / (# majority hired / # majority applied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325" y="4383237"/>
            <a:ext cx="3183350" cy="208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Recruitment Practices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53021</a:t>
            </a:r>
            <a:r>
              <a:rPr lang="en-US"/>
              <a:t>:  Recruitment practices</a:t>
            </a:r>
            <a:endParaRPr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-US" sz="2300"/>
              <a:t>Districts </a:t>
            </a:r>
            <a:r>
              <a:rPr lang="en-US" sz="2300" b="1"/>
              <a:t>shall</a:t>
            </a:r>
            <a:r>
              <a:rPr lang="en-US" sz="2300"/>
              <a:t> </a:t>
            </a:r>
            <a:r>
              <a:rPr lang="en-US" sz="2300" b="1"/>
              <a:t>actively recruit</a:t>
            </a:r>
            <a:r>
              <a:rPr lang="en-US" sz="2300"/>
              <a:t> from both </a:t>
            </a:r>
            <a:r>
              <a:rPr lang="en-US" sz="2300" b="1"/>
              <a:t>within</a:t>
            </a:r>
            <a:r>
              <a:rPr lang="en-US" sz="2300"/>
              <a:t> and </a:t>
            </a:r>
            <a:r>
              <a:rPr lang="en-US" sz="2300" b="1"/>
              <a:t>outside</a:t>
            </a:r>
            <a:r>
              <a:rPr lang="en-US" sz="2300"/>
              <a:t> the district to attract </a:t>
            </a:r>
            <a:r>
              <a:rPr lang="en-US" sz="2300" b="1"/>
              <a:t>qualified</a:t>
            </a:r>
            <a:r>
              <a:rPr lang="en-US" sz="2300"/>
              <a:t> and </a:t>
            </a:r>
            <a:r>
              <a:rPr lang="en-US" sz="2300" b="1"/>
              <a:t>equity-minded applicants</a:t>
            </a:r>
            <a:endParaRPr sz="23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Applies to all </a:t>
            </a:r>
            <a:r>
              <a:rPr lang="en-US" b="1"/>
              <a:t>full-time</a:t>
            </a:r>
            <a:r>
              <a:rPr lang="en-US"/>
              <a:t> and </a:t>
            </a:r>
            <a:r>
              <a:rPr lang="en-US" b="1"/>
              <a:t>part-time vacancies</a:t>
            </a:r>
            <a:r>
              <a:rPr lang="en-US"/>
              <a:t> in all job categories (i.e., faculty, classified employees, categorically funded positions, and all executive/administrative/managerial position)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EDC § 87108 - District needs a clearinghouse for advertising district job opportunities and allowing persons to make known their interest in community college employment. </a:t>
            </a:r>
            <a:r>
              <a:rPr lang="en-US" b="1"/>
              <a:t>Shall</a:t>
            </a:r>
            <a:r>
              <a:rPr lang="en-US"/>
              <a:t> include a </a:t>
            </a:r>
            <a:r>
              <a:rPr lang="en-US" b="1"/>
              <a:t>special emphasis</a:t>
            </a:r>
            <a:r>
              <a:rPr lang="en-US"/>
              <a:t> on: </a:t>
            </a:r>
            <a:endParaRPr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Faculty internship employment opportunities </a:t>
            </a:r>
            <a:endParaRPr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Reaching students who are qualified for faculty internship programs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How might a district </a:t>
            </a:r>
            <a:r>
              <a:rPr lang="en-US" sz="2000" b="1"/>
              <a:t>proactively recruit</a:t>
            </a:r>
            <a:r>
              <a:rPr lang="en-US" sz="2000"/>
              <a:t> with </a:t>
            </a:r>
            <a:r>
              <a:rPr lang="en-US" sz="2000" b="1"/>
              <a:t>equity</a:t>
            </a:r>
            <a:r>
              <a:rPr lang="en-US" sz="2000"/>
              <a:t> and </a:t>
            </a:r>
            <a:r>
              <a:rPr lang="en-US" sz="2000" b="1"/>
              <a:t>diversity</a:t>
            </a:r>
            <a:r>
              <a:rPr lang="en-US" sz="2000"/>
              <a:t> in mind?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Recruitment Practices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53021</a:t>
            </a:r>
            <a:r>
              <a:rPr lang="en-US"/>
              <a:t>:  Recruitment practices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300"/>
              <a:t>Recruitment </a:t>
            </a:r>
            <a:r>
              <a:rPr lang="en-US" sz="2300" b="1"/>
              <a:t>may</a:t>
            </a:r>
            <a:r>
              <a:rPr lang="en-US" sz="2300"/>
              <a:t> include:</a:t>
            </a:r>
            <a:endParaRPr sz="23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300"/>
              <a:t>“Focused outreach and recruitment” of </a:t>
            </a:r>
            <a:r>
              <a:rPr lang="en-US" sz="2300" b="1"/>
              <a:t>women</a:t>
            </a:r>
            <a:r>
              <a:rPr lang="en-US" sz="2300"/>
              <a:t> and </a:t>
            </a:r>
            <a:r>
              <a:rPr lang="en-US" sz="2300" b="1"/>
              <a:t>minorities</a:t>
            </a:r>
            <a:r>
              <a:rPr lang="en-US" sz="2300"/>
              <a:t> (Gov. Code 11139.6(a)(1)</a:t>
            </a:r>
            <a:endParaRPr sz="23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300"/>
              <a:t>Outreach that </a:t>
            </a:r>
            <a:r>
              <a:rPr lang="en-US" sz="2300" b="1"/>
              <a:t>“should result” </a:t>
            </a:r>
            <a:r>
              <a:rPr lang="en-US" sz="2300"/>
              <a:t>in </a:t>
            </a:r>
            <a:r>
              <a:rPr lang="en-US" sz="2300" b="1"/>
              <a:t>diversification</a:t>
            </a:r>
            <a:r>
              <a:rPr lang="en-US" sz="2300"/>
              <a:t> (Gov. Code 11139.6(d)</a:t>
            </a:r>
            <a:endParaRPr sz="23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300"/>
              <a:t>Recruitment </a:t>
            </a:r>
            <a:r>
              <a:rPr lang="en-US" sz="2300" b="1"/>
              <a:t>shall</a:t>
            </a:r>
            <a:r>
              <a:rPr lang="en-US" sz="2300"/>
              <a:t> include: </a:t>
            </a:r>
            <a:endParaRPr sz="23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300"/>
              <a:t>Outreach to economically disadvantaged (Gov. Code 11139.6(a)(3)</a:t>
            </a:r>
            <a:endParaRPr sz="2300"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How might a district </a:t>
            </a:r>
            <a:r>
              <a:rPr lang="en-US" sz="2000" b="1"/>
              <a:t>proactively recruit</a:t>
            </a:r>
            <a:r>
              <a:rPr lang="en-US" sz="2000"/>
              <a:t> with </a:t>
            </a:r>
            <a:r>
              <a:rPr lang="en-US" sz="2000" b="1"/>
              <a:t>equity</a:t>
            </a:r>
            <a:r>
              <a:rPr lang="en-US" sz="2000"/>
              <a:t> and </a:t>
            </a:r>
            <a:r>
              <a:rPr lang="en-US" sz="2000" b="1"/>
              <a:t>diversity</a:t>
            </a:r>
            <a:r>
              <a:rPr lang="en-US" sz="2000"/>
              <a:t> in mind?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Announcement and Qualifications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53022</a:t>
            </a:r>
            <a:r>
              <a:rPr lang="en-US"/>
              <a:t>:  Job announcement and qualifications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Job announcements </a:t>
            </a:r>
            <a:r>
              <a:rPr lang="en-US" b="1"/>
              <a:t>shall</a:t>
            </a:r>
            <a:r>
              <a:rPr lang="en-US"/>
              <a:t> state clearly: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Job specifications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Knowledge, skills, and abilities necessary to job performance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Possibility of meeting minimum qualifications </a:t>
            </a:r>
            <a:r>
              <a:rPr lang="en-US" b="1"/>
              <a:t>through equivalency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all positions, sensitivity to and understanding of IDEAA shall be considered a </a:t>
            </a:r>
            <a:r>
              <a:rPr lang="en-US" b="1"/>
              <a:t>core system competency</a:t>
            </a:r>
            <a:r>
              <a:rPr lang="en-US"/>
              <a:t> and </a:t>
            </a:r>
            <a:r>
              <a:rPr lang="en-US" b="1"/>
              <a:t>job requirement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How might a district </a:t>
            </a:r>
            <a:r>
              <a:rPr lang="en-US" sz="2000" b="1"/>
              <a:t>effectively use job announcements</a:t>
            </a:r>
            <a:r>
              <a:rPr lang="en-US" sz="2000"/>
              <a:t> to promote IDEAA?</a:t>
            </a:r>
            <a:endParaRPr b="1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Applicant Pool Review</a:t>
            </a:r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53023</a:t>
            </a:r>
            <a:r>
              <a:rPr lang="en-US"/>
              <a:t>:  Applicant pool review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Requires that applications allow for self-identification of gender (including non-binary), ethnicity, ability/disability status.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/>
              <a:t>Do you have local disaggregation of gender, ethnicity, and ability/disability status?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Initial screening for qualifications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Allows districts to extend a search period - if pool diversity does not meet EEO goals and the application has not yet closed.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EEO officer can take appropriate action if the qualified applicant pool does not match the composition of the initial applicant pool if the difference is not job-related.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283800" y="148100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Screening and Selection Procedures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277650" y="157507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53024</a:t>
            </a:r>
            <a:r>
              <a:rPr lang="en-US"/>
              <a:t>:  Screening and selection procedures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screening and selecting procedures, candidates for faculty and administrative positions must demonstrate</a:t>
            </a: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 </a:t>
            </a:r>
            <a:r>
              <a:rPr lang="en-US" i="1">
                <a:solidFill>
                  <a:srgbClr val="212121"/>
                </a:solidFill>
                <a:highlight>
                  <a:srgbClr val="FFFFFF"/>
                </a:highlight>
              </a:rPr>
              <a:t>“a sensitivity to and understanding of the diverse academic, socioeconomic, cultural, disability, gender identity, sexual orientation, and ethnic backgrounds of community college students”</a:t>
            </a:r>
            <a:endParaRPr i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</a:pPr>
            <a:r>
              <a:rPr lang="en-US" b="1">
                <a:solidFill>
                  <a:srgbClr val="212121"/>
                </a:solidFill>
                <a:highlight>
                  <a:srgbClr val="FFFFFF"/>
                </a:highlight>
              </a:rPr>
              <a:t>How can we elicit responses that center IDEAA from applications and interviews?</a:t>
            </a:r>
            <a:endParaRPr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Shall be based on job criteria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Shall be monitored by the EEO Officer to not have adverse impacts on groups.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May not set aside positions that discriminate or provide preferential treatment prohibited by law.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Where possible committees must have a diverse membership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</a:pPr>
            <a:r>
              <a:rPr lang="en-US" b="1">
                <a:solidFill>
                  <a:srgbClr val="212121"/>
                </a:solidFill>
                <a:highlight>
                  <a:srgbClr val="FFFFFF"/>
                </a:highlight>
              </a:rPr>
              <a:t>How do you appoint committees?</a:t>
            </a:r>
            <a:endParaRPr b="1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Strategies for Achieving Institutional Diversity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53024.1</a:t>
            </a:r>
            <a:r>
              <a:rPr lang="en-US"/>
              <a:t>:  Strategies for achieving institutional diversity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section offers 22 strategies that districts may use.  Some of these have already been discussed in this presentation.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ASCCC &amp; CCCCO Resources </a:t>
            </a:r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1271500" y="1813775"/>
            <a:ext cx="35463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Model Hiring Principles and Procedures </a:t>
            </a:r>
            <a:r>
              <a:rPr lang="en-US">
                <a:solidFill>
                  <a:schemeClr val="dk1"/>
                </a:solidFill>
              </a:rPr>
              <a:t>(Canvas Shell)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ASCCC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Poster Board</a:t>
            </a:r>
            <a:r>
              <a:rPr lang="en-US">
                <a:solidFill>
                  <a:schemeClr val="dk1"/>
                </a:solidFill>
              </a:rPr>
              <a:t> to the CCCCO EEO Showcase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CCCCO EEO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10 Point Plan</a:t>
            </a:r>
            <a:r>
              <a:rPr lang="en-US">
                <a:solidFill>
                  <a:schemeClr val="dk1"/>
                </a:solidFill>
              </a:rPr>
              <a:t> for Faculty Diversity Hiring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12" name="Google Shape;212;p28" descr="Screenshot of the ASCCC website with the Resources menu displayed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9425" y="1813775"/>
            <a:ext cx="7058048" cy="390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8" descr="Arrow pointing to the Model Hiring Principles and Procedures link under &quot;Resources.&quot;"/>
          <p:cNvCxnSpPr/>
          <p:nvPr/>
        </p:nvCxnSpPr>
        <p:spPr>
          <a:xfrm flipH="1">
            <a:off x="9621425" y="853625"/>
            <a:ext cx="882600" cy="26478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29994" y="403412"/>
            <a:ext cx="10523700" cy="168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Presenters:</a:t>
            </a: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29994" y="2662568"/>
            <a:ext cx="10523700" cy="35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Meridith Selden - ASCCC Curriculum Committee; Yuba College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Robert L. Stewart Jr. - ASCCC Treasurer; Los Angeles Southwest College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Eric Wada - ASCCC North Representative; Folsom Lake College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829994" y="403412"/>
            <a:ext cx="10523700" cy="168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829994" y="2662568"/>
            <a:ext cx="10523700" cy="35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Follow-up:  info@asccc.org</a:t>
            </a:r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29994" y="403412"/>
            <a:ext cx="10523700" cy="168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Description</a:t>
            </a: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29994" y="2662568"/>
            <a:ext cx="10523700" cy="35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students in our colleges benefit academically and socially from a faculty that represents the diversity of our student body and shares the experiences of our students.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Academic senates must be jointly involved with local governing boards in developing faculty hiring criteria, policies, and procedures according to California Education Code 87360(b).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our colleges and districts, we have practices to ensure that there is fairness in hiring in accordance with Equal Employment Opportunity practices.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Beyond those processes that ensure fairness, what practices do we have to promote equity in hiring?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equity-focused methods does your college or district use to recruit, hire, and retain diverse faculty? 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29994" y="403412"/>
            <a:ext cx="10523700" cy="168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29994" y="2662568"/>
            <a:ext cx="10523700" cy="35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 brief review:  fairness vs. equity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EEO Practices in: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Title 5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Local documents &amp; processes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Pre-hiring, hiring, post-hiring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29994" y="403412"/>
            <a:ext cx="10523700" cy="168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Fairness vs. Equity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29994" y="2662568"/>
            <a:ext cx="10523700" cy="35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Fairness</a:t>
            </a:r>
            <a:r>
              <a:rPr lang="en-US"/>
              <a:t> treats everyone the same.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Equity</a:t>
            </a:r>
            <a:r>
              <a:rPr lang="en-US"/>
              <a:t> makes deliberate efforts to be inclusive.  Practices are adjusted to account for systemic differences to give everyone an equal chance/opportunity despite those differences.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/>
              <a:t>Both</a:t>
            </a:r>
            <a:r>
              <a:rPr lang="en-US"/>
              <a:t> are important in your hiring practices.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How are these two concepts embedded in your practices (pre-hiring, hiring, post-hiring)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next slides will allow time to share and ask questions.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5 Sections: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53000</a:t>
            </a:r>
            <a:r>
              <a:rPr lang="en-US"/>
              <a:t> </a:t>
            </a:r>
            <a:r>
              <a:rPr lang="en-US" i="1"/>
              <a:t>et seq.</a:t>
            </a:r>
            <a:endParaRPr i="1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53002</a:t>
            </a:r>
            <a:r>
              <a:rPr lang="en-US"/>
              <a:t>:  District EEO policy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53003</a:t>
            </a:r>
            <a:r>
              <a:rPr lang="en-US"/>
              <a:t>:  EEO plan (locally approved and reviewed every 3 years by an advisory committee).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53005</a:t>
            </a:r>
            <a:r>
              <a:rPr lang="en-US"/>
              <a:t>:  Advisory committee membership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53006</a:t>
            </a:r>
            <a:r>
              <a:rPr lang="en-US"/>
              <a:t>:  Data collection and review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53021</a:t>
            </a:r>
            <a:r>
              <a:rPr lang="en-US"/>
              <a:t>:  Recruitment practices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9"/>
              </a:rPr>
              <a:t>53022</a:t>
            </a:r>
            <a:r>
              <a:rPr lang="en-US"/>
              <a:t>:  Job announcement and qualifications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10"/>
              </a:rPr>
              <a:t>53023</a:t>
            </a:r>
            <a:r>
              <a:rPr lang="en-US"/>
              <a:t>:  Applicant pool review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11"/>
              </a:rPr>
              <a:t>53024</a:t>
            </a:r>
            <a:r>
              <a:rPr lang="en-US"/>
              <a:t>:  Screening and selection procedures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12"/>
              </a:rPr>
              <a:t>53024.1</a:t>
            </a:r>
            <a:r>
              <a:rPr lang="en-US"/>
              <a:t>:  Strategies for achieving institutional diversity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283800" y="202550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District EEO Policy;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EEO Plan Components and Review Timeline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1277650" y="187547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53002</a:t>
            </a:r>
            <a:r>
              <a:rPr lang="en-US"/>
              <a:t>:  Requires district EEO Policy and a plan to implement policy.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53003</a:t>
            </a:r>
            <a:r>
              <a:rPr lang="en-US"/>
              <a:t>:  Sets a 3-year cycle to revise or develop an EEO plan.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Outlines the 10 required components of an EEO Plan:</a:t>
            </a:r>
            <a:endParaRPr/>
          </a:p>
          <a:p>
            <a:pPr marL="13716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Annual plan implementation strategies</a:t>
            </a:r>
            <a:endParaRPr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Timeline to implement strategies</a:t>
            </a:r>
            <a:endParaRPr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Identify an EEO officer</a:t>
            </a:r>
            <a:endParaRPr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Complaint filing procedure</a:t>
            </a:r>
            <a:endParaRPr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Process to notify district employees</a:t>
            </a:r>
            <a:endParaRPr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b="1"/>
              <a:t>Training for those on hiring committees</a:t>
            </a:r>
            <a:endParaRPr b="1"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b="1"/>
              <a:t>Notice given to community and professional organizations</a:t>
            </a:r>
            <a:endParaRPr b="1"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b="1"/>
              <a:t>Data collection &amp; analysis</a:t>
            </a:r>
            <a:endParaRPr b="1"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b="1"/>
              <a:t>Data use from other public/private sources</a:t>
            </a:r>
            <a:endParaRPr b="1"/>
          </a:p>
          <a:p>
            <a:pPr marL="13716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Strategies to address underrepresentation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EEO Advisory Committee Membership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53005</a:t>
            </a:r>
            <a:r>
              <a:rPr lang="en-US"/>
              <a:t>:  Advisory committee membership composition: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Diverse membership which must include: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Students, faculty, and staff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Must be trained on: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Title 5 and EEO laws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Identification and elimination of bias in hiring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Educational benefits of workforce diversity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Their role in drafting the EEO policy</a:t>
            </a:r>
            <a:endParaRPr sz="240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Who conducts these trainings?  What do the trainings look like?</a:t>
            </a:r>
            <a:endParaRPr sz="2400" b="1"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277650" y="365125"/>
            <a:ext cx="10046100" cy="132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Collection and Review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277650" y="1798320"/>
            <a:ext cx="10058400" cy="441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53006</a:t>
            </a:r>
            <a:r>
              <a:rPr lang="en-US"/>
              <a:t>:  Data collection and review</a:t>
            </a: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/>
              <a:t>“... </a:t>
            </a:r>
            <a:r>
              <a:rPr lang="en-US" sz="2200" b="1"/>
              <a:t>shall</a:t>
            </a:r>
            <a:r>
              <a:rPr lang="en-US" sz="2200"/>
              <a:t> conduct </a:t>
            </a:r>
            <a:r>
              <a:rPr lang="en-US" sz="2200" b="1"/>
              <a:t>longitudinal data analyses</a:t>
            </a:r>
            <a:r>
              <a:rPr lang="en-US" sz="2200"/>
              <a:t> of district employment trends”</a:t>
            </a:r>
            <a:endParaRPr sz="22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Includes ALL phases of the employment process</a:t>
            </a:r>
            <a:endParaRPr sz="20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R</a:t>
            </a:r>
            <a:r>
              <a:rPr lang="en-US" sz="2000"/>
              <a:t>ecruitment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H</a:t>
            </a:r>
            <a:r>
              <a:rPr lang="en-US" sz="2000"/>
              <a:t>iring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Re</a:t>
            </a:r>
            <a:r>
              <a:rPr lang="en-US" sz="2000"/>
              <a:t>tention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P</a:t>
            </a:r>
            <a:r>
              <a:rPr lang="en-US" sz="2000"/>
              <a:t>romotion 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Includes ALL protected classes</a:t>
            </a:r>
            <a:endParaRPr sz="20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/>
              <a:t>If significant </a:t>
            </a:r>
            <a:r>
              <a:rPr lang="en-US" sz="2000" b="1"/>
              <a:t>under representation</a:t>
            </a:r>
            <a:r>
              <a:rPr lang="en-US" sz="2000"/>
              <a:t> OR </a:t>
            </a:r>
            <a:r>
              <a:rPr lang="en-US" sz="2000" b="1"/>
              <a:t>adverse impact </a:t>
            </a:r>
            <a:r>
              <a:rPr lang="en-US" sz="2000"/>
              <a:t>occurs as a result of </a:t>
            </a:r>
            <a:r>
              <a:rPr lang="en-US" sz="2000" b="1"/>
              <a:t>non-job related factors</a:t>
            </a:r>
            <a:r>
              <a:rPr lang="en-US" sz="2000"/>
              <a:t>, the district </a:t>
            </a:r>
            <a:r>
              <a:rPr lang="en-US" sz="2000" b="1"/>
              <a:t>shall implement additional strategies</a:t>
            </a:r>
            <a:r>
              <a:rPr lang="en-US" sz="2000"/>
              <a:t> to mitigate </a:t>
            </a:r>
            <a:endParaRPr sz="20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/>
              <a:t>How might data (especially longitudinal data) be used to </a:t>
            </a:r>
            <a:r>
              <a:rPr lang="en-US" sz="2000" b="1"/>
              <a:t>promote</a:t>
            </a:r>
            <a:r>
              <a:rPr lang="en-US" sz="2000"/>
              <a:t> equity?</a:t>
            </a:r>
            <a:endParaRPr sz="2000"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10437813" y="6356350"/>
            <a:ext cx="915900" cy="365100"/>
          </a:xfrm>
          <a:prstGeom prst="rect">
            <a:avLst/>
          </a:prstGeom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all Plenary 2023 2 1">
      <a:dk1>
        <a:srgbClr val="000000"/>
      </a:dk1>
      <a:lt1>
        <a:srgbClr val="FFFFFF"/>
      </a:lt1>
      <a:dk2>
        <a:srgbClr val="003C89"/>
      </a:dk2>
      <a:lt2>
        <a:srgbClr val="F5E8D3"/>
      </a:lt2>
      <a:accent1>
        <a:srgbClr val="0A65AF"/>
      </a:accent1>
      <a:accent2>
        <a:srgbClr val="45923F"/>
      </a:accent2>
      <a:accent3>
        <a:srgbClr val="C9801E"/>
      </a:accent3>
      <a:accent4>
        <a:srgbClr val="E3411F"/>
      </a:accent4>
      <a:accent5>
        <a:srgbClr val="A61480"/>
      </a:accent5>
      <a:accent6>
        <a:srgbClr val="ECD4B1"/>
      </a:accent6>
      <a:hlink>
        <a:srgbClr val="0965AE"/>
      </a:hlink>
      <a:folHlink>
        <a:srgbClr val="003D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1343</Words>
  <Application>Microsoft Office PowerPoint</Application>
  <PresentationFormat>Widescreen</PresentationFormat>
  <Paragraphs>193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Palatino</vt:lpstr>
      <vt:lpstr>Arial</vt:lpstr>
      <vt:lpstr>Calibri</vt:lpstr>
      <vt:lpstr>Georgia</vt:lpstr>
      <vt:lpstr>ASCCC Curriculum Inst. 2020 Theme</vt:lpstr>
      <vt:lpstr>Academic Senate Leadership: Leveraging EEO Practices in Faculty Hiring Processes to Recruit, Hire, and Retain Diverse Faculty</vt:lpstr>
      <vt:lpstr>Presenters:</vt:lpstr>
      <vt:lpstr>Description</vt:lpstr>
      <vt:lpstr>Outline</vt:lpstr>
      <vt:lpstr>Fairness vs. Equity</vt:lpstr>
      <vt:lpstr>Title 5 Sections:  53000 et seq.</vt:lpstr>
      <vt:lpstr>District EEO Policy; EEO Plan Components and Review Timeline</vt:lpstr>
      <vt:lpstr>EEO Advisory Committee Membership</vt:lpstr>
      <vt:lpstr>Data Collection and Review</vt:lpstr>
      <vt:lpstr>Protected Classes in CA</vt:lpstr>
      <vt:lpstr>Adverse Impact</vt:lpstr>
      <vt:lpstr>Determining Adverse Impact - Example</vt:lpstr>
      <vt:lpstr>Recruitment Practices</vt:lpstr>
      <vt:lpstr>Recruitment Practices 2</vt:lpstr>
      <vt:lpstr>Job Announcement and Qualifications</vt:lpstr>
      <vt:lpstr>Applicant Pool Review</vt:lpstr>
      <vt:lpstr>Screening and Selection Procedures</vt:lpstr>
      <vt:lpstr>Strategies for Achieving Institutional Diversity</vt:lpstr>
      <vt:lpstr>ASCCC &amp; CCCCO Resources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Leadership: Leveraging EEO Practices in Faculty Hiring Processes to Recruit, Hire, and Retain Diverse Faculty</dc:title>
  <cp:lastModifiedBy>Kyoko Hatano</cp:lastModifiedBy>
  <cp:revision>2</cp:revision>
  <dcterms:modified xsi:type="dcterms:W3CDTF">2023-11-22T06:53:48Z</dcterms:modified>
</cp:coreProperties>
</file>