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8" r:id="rId2"/>
    <p:sldId id="259" r:id="rId3"/>
    <p:sldId id="260" r:id="rId4"/>
    <p:sldId id="261" r:id="rId5"/>
    <p:sldId id="262" r:id="rId6"/>
    <p:sldId id="263" r:id="rId7"/>
    <p:sldId id="264" r:id="rId8"/>
    <p:sldId id="265" r:id="rId9"/>
    <p:sldId id="266" r:id="rId10"/>
    <p:sldId id="267" r:id="rId11"/>
    <p:sldId id="269" r:id="rId12"/>
    <p:sldId id="268" r:id="rId13"/>
    <p:sldId id="270" r:id="rId14"/>
    <p:sldId id="271" r:id="rId15"/>
    <p:sldId id="272"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71212" autoAdjust="0"/>
  </p:normalViewPr>
  <p:slideViewPr>
    <p:cSldViewPr snapToGrid="0" snapToObjects="1">
      <p:cViewPr varScale="1">
        <p:scale>
          <a:sx n="50" d="100"/>
          <a:sy n="50" d="100"/>
        </p:scale>
        <p:origin x="1374" y="6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11/22/2023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11/22/2023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357589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12</a:t>
            </a:fld>
            <a:endParaRPr lang="en-US" altLang="en-US"/>
          </a:p>
        </p:txBody>
      </p:sp>
    </p:spTree>
    <p:extLst>
      <p:ext uri="{BB962C8B-B14F-4D97-AF65-F5344CB8AC3E}">
        <p14:creationId xmlns:p14="http://schemas.microsoft.com/office/powerpoint/2010/main" val="398135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1223748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3703874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amboard.google.com/d/1An5BGxg6wZGDYULkFPJct5bYxfpFRql7IT7MBEyiutc/edit?usp=shar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educationcopilot.com/" TargetMode="External"/><Relationship Id="rId3" Type="http://schemas.openxmlformats.org/officeDocument/2006/relationships/hyperlink" Target="https://www.brookings.edu/articles/should-schools-ban-or-integrate-generative-ai-in-the-classroom/" TargetMode="External"/><Relationship Id="rId7" Type="http://schemas.openxmlformats.org/officeDocument/2006/relationships/hyperlink" Target="https://www.slidesai.i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cacademictechnology.wordpress.com/2023/04/18/centering-relationships-thriving-in-an-era-of-emerging-ai/" TargetMode="External"/><Relationship Id="rId5" Type="http://schemas.openxmlformats.org/officeDocument/2006/relationships/hyperlink" Target="https://arxiv.org/ftp/arxiv/papers/2306/2306.10052.pdf" TargetMode="External"/><Relationship Id="rId10" Type="http://schemas.openxmlformats.org/officeDocument/2006/relationships/hyperlink" Target="https://yippity.io/" TargetMode="External"/><Relationship Id="rId4" Type="http://schemas.openxmlformats.org/officeDocument/2006/relationships/hyperlink" Target="https://visionresourcecenter.cccco.edu/" TargetMode="External"/><Relationship Id="rId9" Type="http://schemas.openxmlformats.org/officeDocument/2006/relationships/hyperlink" Target="https://help.gradescope.com/article/mv8qkiux00-instructor-assignment-ai-grading-answer-group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sccc.org/sites/default/files/Laney_AI_Discipline_Application_20230925_1055am.docx.pdf" TargetMode="External"/><Relationship Id="rId2" Type="http://schemas.openxmlformats.org/officeDocument/2006/relationships/hyperlink" Target="https://www.whitehouse.gov/briefing-room/statements-releases/2023/10/30/fact-sheet-president-biden-issues-executive-order-on-safe-secure-and-trustworthy-artificial-intelligence/" TargetMode="External"/><Relationship Id="rId1" Type="http://schemas.openxmlformats.org/officeDocument/2006/relationships/slideLayout" Target="../slideLayouts/slideLayout2.xml"/><Relationship Id="rId6" Type="http://schemas.openxmlformats.org/officeDocument/2006/relationships/hyperlink" Target="https://asccc.org/disciplines-list" TargetMode="External"/><Relationship Id="rId5" Type="http://schemas.openxmlformats.org/officeDocument/2006/relationships/hyperlink" Target="https://www.asccc.org/sites/default/files/CSM%20Nursing%20Min%20Quals%20Revision%20Final%20ELECTRONIC%20SIGNATURE.pdf" TargetMode="External"/><Relationship Id="rId4" Type="http://schemas.openxmlformats.org/officeDocument/2006/relationships/hyperlink" Target="https://www.asccc.org/sites/default/files/Minimum%20Qualifications%20Revision%20for%20Art%20Signed%20and%20Dated%202023.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asccc.org/resolutions/considering-merits-and-faults-artificial-intelligence-community-college-classro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ccco.edu/About-Us/Vision-2030"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ccconfer.zoom.us/webinar/register/WN_TCaTqv00QPy-qo1Dc4-JXQ#/registration" TargetMode="External"/><Relationship Id="rId2" Type="http://schemas.openxmlformats.org/officeDocument/2006/relationships/hyperlink" Target="https://visionresourcecenter.cccco.edu/"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97D4-2754-C5A3-16A5-AA45B543E08F}"/>
              </a:ext>
            </a:extLst>
          </p:cNvPr>
          <p:cNvSpPr>
            <a:spLocks noGrp="1"/>
          </p:cNvSpPr>
          <p:nvPr>
            <p:ph type="title"/>
          </p:nvPr>
        </p:nvSpPr>
        <p:spPr/>
        <p:txBody>
          <a:bodyPr>
            <a:normAutofit fontScale="90000"/>
          </a:bodyPr>
          <a:lstStyle/>
          <a:p>
            <a:r>
              <a:rPr lang="en-US" sz="2700" dirty="0"/>
              <a:t>Academic and Professional Perspectives:</a:t>
            </a:r>
            <a:br>
              <a:rPr lang="en-US" sz="2700" dirty="0"/>
            </a:br>
            <a:r>
              <a:rPr lang="en-US" sz="2700" dirty="0"/>
              <a:t>Opportunities, Challenges, and Considerations for Generative AI in Teaching, Learning, and Policy Considerations</a:t>
            </a:r>
            <a:br>
              <a:rPr lang="en-US" dirty="0"/>
            </a:br>
            <a:br>
              <a:rPr lang="en-US" sz="2000" dirty="0"/>
            </a:br>
            <a:r>
              <a:rPr lang="en-US" sz="1600" dirty="0"/>
              <a:t>Thursday November 16, 2023</a:t>
            </a:r>
            <a:br>
              <a:rPr lang="en-US" sz="1600" dirty="0"/>
            </a:br>
            <a:r>
              <a:rPr lang="en-US" sz="1600" dirty="0"/>
              <a:t>1:45 pm - 2:45 pm</a:t>
            </a:r>
            <a:br>
              <a:rPr lang="en-US" sz="1600" dirty="0"/>
            </a:br>
            <a:r>
              <a:rPr lang="en-US" sz="1600" dirty="0"/>
              <a:t>(online session)</a:t>
            </a:r>
            <a:br>
              <a:rPr lang="en-US" sz="1600" dirty="0"/>
            </a:br>
            <a:endParaRPr lang="en-US" dirty="0"/>
          </a:p>
        </p:txBody>
      </p:sp>
    </p:spTree>
    <p:extLst>
      <p:ext uri="{BB962C8B-B14F-4D97-AF65-F5344CB8AC3E}">
        <p14:creationId xmlns:p14="http://schemas.microsoft.com/office/powerpoint/2010/main" val="1252228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D64F-9630-256C-07A6-59DB2FDDD7E4}"/>
              </a:ext>
            </a:extLst>
          </p:cNvPr>
          <p:cNvSpPr>
            <a:spLocks noGrp="1"/>
          </p:cNvSpPr>
          <p:nvPr>
            <p:ph type="title"/>
          </p:nvPr>
        </p:nvSpPr>
        <p:spPr/>
        <p:txBody>
          <a:bodyPr>
            <a:normAutofit/>
          </a:bodyPr>
          <a:lstStyle/>
          <a:p>
            <a:r>
              <a:rPr lang="en-US" sz="4400" dirty="0"/>
              <a:t>We Need YOUR input… “Let’s Jam!”</a:t>
            </a:r>
          </a:p>
        </p:txBody>
      </p:sp>
      <p:sp>
        <p:nvSpPr>
          <p:cNvPr id="3" name="Content Placeholder 2">
            <a:extLst>
              <a:ext uri="{FF2B5EF4-FFF2-40B4-BE49-F238E27FC236}">
                <a16:creationId xmlns:a16="http://schemas.microsoft.com/office/drawing/2014/main" id="{E1B0D3B6-8028-EE56-F1F7-22267634567D}"/>
              </a:ext>
            </a:extLst>
          </p:cNvPr>
          <p:cNvSpPr>
            <a:spLocks noGrp="1"/>
          </p:cNvSpPr>
          <p:nvPr>
            <p:ph idx="1"/>
          </p:nvPr>
        </p:nvSpPr>
        <p:spPr>
          <a:xfrm>
            <a:off x="457200" y="2536724"/>
            <a:ext cx="9301655" cy="3695264"/>
          </a:xfrm>
        </p:spPr>
        <p:txBody>
          <a:bodyPr/>
          <a:lstStyle/>
          <a:p>
            <a:pPr rtl="0">
              <a:spcBef>
                <a:spcPts val="0"/>
              </a:spcBef>
              <a:spcAft>
                <a:spcPts val="1200"/>
              </a:spcAft>
            </a:pPr>
            <a:r>
              <a:rPr lang="en-US" sz="1800" b="1" i="0" u="none" strike="noStrike" dirty="0">
                <a:solidFill>
                  <a:srgbClr val="595959"/>
                </a:solidFill>
                <a:effectLst/>
                <a:latin typeface="Arial" panose="020B0604020202020204" pitchFamily="34" charset="0"/>
              </a:rPr>
              <a:t>Open questions for brainstorming and sharing</a:t>
            </a:r>
            <a:endParaRPr lang="en-US" b="1" dirty="0">
              <a:effectLst/>
            </a:endParaRPr>
          </a:p>
          <a:p>
            <a:pPr rtl="0" fontAlgn="base">
              <a:spcBef>
                <a:spcPts val="0"/>
              </a:spcBef>
              <a:spcAft>
                <a:spcPts val="0"/>
              </a:spcAft>
              <a:buFont typeface="+mj-lt"/>
              <a:buAutoNum type="arabicPeriod"/>
            </a:pPr>
            <a:r>
              <a:rPr lang="en-US" sz="1800" b="0" i="0" u="none" strike="noStrike" dirty="0">
                <a:solidFill>
                  <a:srgbClr val="595959"/>
                </a:solidFill>
                <a:effectLst/>
                <a:latin typeface="Arial" panose="020B0604020202020204" pitchFamily="34" charset="0"/>
              </a:rPr>
              <a:t>What would you like to see/need in an AI faculty toolkit?</a:t>
            </a:r>
          </a:p>
          <a:p>
            <a:pPr rtl="0" fontAlgn="base">
              <a:spcBef>
                <a:spcPts val="0"/>
              </a:spcBef>
              <a:spcAft>
                <a:spcPts val="0"/>
              </a:spcAft>
              <a:buFont typeface="+mj-lt"/>
              <a:buAutoNum type="arabicPeriod"/>
            </a:pPr>
            <a:r>
              <a:rPr lang="en-US" sz="1800" b="0" i="0" u="none" strike="noStrike" dirty="0">
                <a:solidFill>
                  <a:srgbClr val="595959"/>
                </a:solidFill>
                <a:effectLst/>
                <a:latin typeface="Arial" panose="020B0604020202020204" pitchFamily="34" charset="0"/>
              </a:rPr>
              <a:t>What are some of the emerging challenges/opportunities in the classroom</a:t>
            </a:r>
          </a:p>
          <a:p>
            <a:pPr rtl="0" fontAlgn="base">
              <a:spcBef>
                <a:spcPts val="0"/>
              </a:spcBef>
              <a:spcAft>
                <a:spcPts val="0"/>
              </a:spcAft>
              <a:buFont typeface="+mj-lt"/>
              <a:buAutoNum type="arabicPeriod"/>
            </a:pPr>
            <a:r>
              <a:rPr lang="en-US" sz="1800" b="0" i="0" u="none" strike="noStrike" dirty="0">
                <a:solidFill>
                  <a:srgbClr val="595959"/>
                </a:solidFill>
                <a:effectLst/>
                <a:latin typeface="Arial" panose="020B0604020202020204" pitchFamily="34" charset="0"/>
              </a:rPr>
              <a:t>What are some of the challenges/opportunities in college policies around the use of AI?</a:t>
            </a:r>
          </a:p>
          <a:p>
            <a:pPr rtl="0" fontAlgn="base">
              <a:spcBef>
                <a:spcPts val="0"/>
              </a:spcBef>
              <a:spcAft>
                <a:spcPts val="1200"/>
              </a:spcAft>
              <a:buFont typeface="+mj-lt"/>
              <a:buAutoNum type="arabicPeriod"/>
            </a:pPr>
            <a:r>
              <a:rPr lang="en-US" sz="1800" b="0" i="0" u="none" strike="noStrike" dirty="0">
                <a:solidFill>
                  <a:srgbClr val="595959"/>
                </a:solidFill>
                <a:effectLst/>
                <a:latin typeface="Arial" panose="020B0604020202020204" pitchFamily="34" charset="0"/>
              </a:rPr>
              <a:t>How can faculty use AI to support student success?</a:t>
            </a:r>
          </a:p>
          <a:p>
            <a:pPr rtl="0">
              <a:spcBef>
                <a:spcPts val="0"/>
              </a:spcBef>
              <a:spcAft>
                <a:spcPts val="1200"/>
              </a:spcAft>
            </a:pPr>
            <a:br>
              <a:rPr lang="en-US" b="0" dirty="0">
                <a:effectLst/>
              </a:rPr>
            </a:br>
            <a:r>
              <a:rPr lang="en-US" sz="2800" b="0" i="0" u="sng" strike="noStrike" dirty="0">
                <a:solidFill>
                  <a:srgbClr val="0097A7"/>
                </a:solidFill>
                <a:effectLst/>
                <a:latin typeface="Arial" panose="020B0604020202020204" pitchFamily="34" charset="0"/>
                <a:hlinkClick r:id="rId2"/>
              </a:rPr>
              <a:t>Jamboard Link</a:t>
            </a:r>
            <a:endParaRPr lang="en-US" sz="3600"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2CA6E392-BC01-4618-C8C7-AA136A379437}"/>
              </a:ext>
            </a:extLst>
          </p:cNvPr>
          <p:cNvSpPr>
            <a:spLocks noGrp="1"/>
          </p:cNvSpPr>
          <p:nvPr>
            <p:ph type="sldNum" sz="quarter" idx="10"/>
          </p:nvPr>
        </p:nvSpPr>
        <p:spPr/>
        <p:txBody>
          <a:bodyPr/>
          <a:lstStyle/>
          <a:p>
            <a:pPr>
              <a:defRPr/>
            </a:pPr>
            <a:fld id="{8856F6ED-E3DC-8A4A-AABE-AFCED42314C4}" type="slidenum">
              <a:rPr lang="en-US" altLang="en-US" smtClean="0"/>
              <a:pPr>
                <a:defRPr/>
              </a:pPr>
              <a:t>10</a:t>
            </a:fld>
            <a:endParaRPr lang="en-US" altLang="en-US"/>
          </a:p>
        </p:txBody>
      </p:sp>
      <p:pic>
        <p:nvPicPr>
          <p:cNvPr id="5" name="Picture 4" descr="Jamboard Logo">
            <a:hlinkClick r:id="rId2"/>
            <a:extLst>
              <a:ext uri="{FF2B5EF4-FFF2-40B4-BE49-F238E27FC236}">
                <a16:creationId xmlns:a16="http://schemas.microsoft.com/office/drawing/2014/main" id="{0B1E485A-FBC7-C881-5297-5D70164C78F5}"/>
              </a:ext>
            </a:extLst>
          </p:cNvPr>
          <p:cNvPicPr>
            <a:picLocks noChangeAspect="1"/>
          </p:cNvPicPr>
          <p:nvPr/>
        </p:nvPicPr>
        <p:blipFill>
          <a:blip r:embed="rId3"/>
          <a:stretch>
            <a:fillRect/>
          </a:stretch>
        </p:blipFill>
        <p:spPr>
          <a:xfrm>
            <a:off x="9744130" y="3151202"/>
            <a:ext cx="2143125" cy="2143125"/>
          </a:xfrm>
          <a:prstGeom prst="rect">
            <a:avLst/>
          </a:prstGeom>
        </p:spPr>
      </p:pic>
    </p:spTree>
    <p:extLst>
      <p:ext uri="{BB962C8B-B14F-4D97-AF65-F5344CB8AC3E}">
        <p14:creationId xmlns:p14="http://schemas.microsoft.com/office/powerpoint/2010/main" val="61478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6966-9F79-9311-FCF1-97EB38157E43}"/>
              </a:ext>
            </a:extLst>
          </p:cNvPr>
          <p:cNvSpPr>
            <a:spLocks noGrp="1"/>
          </p:cNvSpPr>
          <p:nvPr>
            <p:ph type="title"/>
          </p:nvPr>
        </p:nvSpPr>
        <p:spPr/>
        <p:txBody>
          <a:bodyPr/>
          <a:lstStyle/>
          <a:p>
            <a:r>
              <a:rPr lang="en-US" dirty="0"/>
              <a:t>Share Out and Discussion</a:t>
            </a:r>
          </a:p>
        </p:txBody>
      </p:sp>
      <p:pic>
        <p:nvPicPr>
          <p:cNvPr id="5" name="Content Placeholder 4" descr="A colorful speech bubbles with white text that reads Share Your Thoughts">
            <a:extLst>
              <a:ext uri="{FF2B5EF4-FFF2-40B4-BE49-F238E27FC236}">
                <a16:creationId xmlns:a16="http://schemas.microsoft.com/office/drawing/2014/main" id="{F47593DE-391B-B75E-C4C0-BB9A33DE34E3}"/>
              </a:ext>
            </a:extLst>
          </p:cNvPr>
          <p:cNvPicPr>
            <a:picLocks noGrp="1" noChangeAspect="1"/>
          </p:cNvPicPr>
          <p:nvPr>
            <p:ph sz="half" idx="1"/>
          </p:nvPr>
        </p:nvPicPr>
        <p:blipFill>
          <a:blip r:embed="rId3"/>
          <a:stretch>
            <a:fillRect/>
          </a:stretch>
        </p:blipFill>
        <p:spPr>
          <a:xfrm>
            <a:off x="2735263" y="2170113"/>
            <a:ext cx="7143750" cy="3676650"/>
          </a:xfrm>
          <a:prstGeom prst="rect">
            <a:avLst/>
          </a:prstGeom>
        </p:spPr>
      </p:pic>
      <p:sp>
        <p:nvSpPr>
          <p:cNvPr id="4" name="Slide Number Placeholder 3">
            <a:extLst>
              <a:ext uri="{FF2B5EF4-FFF2-40B4-BE49-F238E27FC236}">
                <a16:creationId xmlns:a16="http://schemas.microsoft.com/office/drawing/2014/main" id="{E1002C6C-EFDC-0237-F4DA-3A6E5E5F95E8}"/>
              </a:ext>
            </a:extLst>
          </p:cNvPr>
          <p:cNvSpPr>
            <a:spLocks noGrp="1"/>
          </p:cNvSpPr>
          <p:nvPr>
            <p:ph type="sldNum" sz="quarter" idx="10"/>
          </p:nvPr>
        </p:nvSpPr>
        <p:spPr/>
        <p:txBody>
          <a:bodyPr/>
          <a:lstStyle/>
          <a:p>
            <a:pPr>
              <a:defRPr/>
            </a:pPr>
            <a:fld id="{06DDD070-D08E-4B40-B4AC-DB5751E9D83C}" type="slidenum">
              <a:rPr lang="en-US" altLang="en-US" smtClean="0"/>
              <a:pPr>
                <a:defRPr/>
              </a:pPr>
              <a:t>11</a:t>
            </a:fld>
            <a:endParaRPr lang="en-US" altLang="en-US"/>
          </a:p>
        </p:txBody>
      </p:sp>
    </p:spTree>
    <p:extLst>
      <p:ext uri="{BB962C8B-B14F-4D97-AF65-F5344CB8AC3E}">
        <p14:creationId xmlns:p14="http://schemas.microsoft.com/office/powerpoint/2010/main" val="338955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FC512-E41E-22A0-BA32-6BAFF5B5B7DC}"/>
              </a:ext>
            </a:extLst>
          </p:cNvPr>
          <p:cNvSpPr>
            <a:spLocks noGrp="1"/>
          </p:cNvSpPr>
          <p:nvPr>
            <p:ph type="title"/>
          </p:nvPr>
        </p:nvSpPr>
        <p:spPr>
          <a:xfrm>
            <a:off x="1277650" y="365125"/>
            <a:ext cx="10046043" cy="1325563"/>
          </a:xfrm>
        </p:spPr>
        <p:txBody>
          <a:bodyPr wrap="square" anchor="b">
            <a:normAutofit/>
          </a:bodyPr>
          <a:lstStyle/>
          <a:p>
            <a:r>
              <a:rPr lang="en-US" dirty="0"/>
              <a:t>Use of AI in Individual Classrooms</a:t>
            </a:r>
          </a:p>
        </p:txBody>
      </p:sp>
      <p:pic>
        <p:nvPicPr>
          <p:cNvPr id="7" name="Picture 6">
            <a:extLst>
              <a:ext uri="{FF2B5EF4-FFF2-40B4-BE49-F238E27FC236}">
                <a16:creationId xmlns:a16="http://schemas.microsoft.com/office/drawing/2014/main" id="{7C209C2E-E98A-D380-51A9-2B676E8C03A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7650" y="2609528"/>
            <a:ext cx="4922537" cy="2768926"/>
          </a:xfrm>
          <a:prstGeom prst="rect">
            <a:avLst/>
          </a:prstGeom>
          <a:noFill/>
        </p:spPr>
      </p:pic>
      <p:sp>
        <p:nvSpPr>
          <p:cNvPr id="6" name="Content Placeholder 5">
            <a:extLst>
              <a:ext uri="{FF2B5EF4-FFF2-40B4-BE49-F238E27FC236}">
                <a16:creationId xmlns:a16="http://schemas.microsoft.com/office/drawing/2014/main" id="{423A3BF6-BE5E-F3E9-EDA9-DC4DB152ACBE}"/>
              </a:ext>
            </a:extLst>
          </p:cNvPr>
          <p:cNvSpPr>
            <a:spLocks noGrp="1"/>
          </p:cNvSpPr>
          <p:nvPr>
            <p:ph sz="quarter" idx="4"/>
          </p:nvPr>
        </p:nvSpPr>
        <p:spPr>
          <a:xfrm>
            <a:off x="6388259" y="1798320"/>
            <a:ext cx="4948881" cy="4391343"/>
          </a:xfrm>
        </p:spPr>
        <p:txBody>
          <a:bodyPr wrap="square" anchor="t">
            <a:normAutofit/>
          </a:bodyPr>
          <a:lstStyle/>
          <a:p>
            <a:pPr>
              <a:spcBef>
                <a:spcPts val="0"/>
              </a:spcBef>
              <a:spcAft>
                <a:spcPts val="1200"/>
              </a:spcAft>
            </a:pPr>
            <a:r>
              <a:rPr lang="en-US" sz="2000" b="0" i="0" u="none" strike="noStrike">
                <a:effectLst/>
              </a:rPr>
              <a:t>We are seeing a wide range of acceptance or restriction around the use of AI for class assignments.</a:t>
            </a:r>
          </a:p>
          <a:p>
            <a:pPr>
              <a:spcBef>
                <a:spcPts val="0"/>
              </a:spcBef>
              <a:spcAft>
                <a:spcPts val="1200"/>
              </a:spcAft>
            </a:pPr>
            <a:r>
              <a:rPr lang="en-US" sz="2000"/>
              <a:t>No matter where you on or adoption or rejection of AI, we all n</a:t>
            </a:r>
            <a:r>
              <a:rPr lang="en-US" sz="2000" b="0" i="0" u="none" strike="noStrike">
                <a:effectLst/>
              </a:rPr>
              <a:t>eed to be clear to students what is allowed or not, and that your use may not be the same for other classes.</a:t>
            </a:r>
            <a:endParaRPr lang="en-US" sz="2000" b="0">
              <a:effectLst/>
            </a:endParaRPr>
          </a:p>
          <a:p>
            <a:pPr>
              <a:spcBef>
                <a:spcPts val="0"/>
              </a:spcBef>
              <a:spcAft>
                <a:spcPts val="1200"/>
              </a:spcAft>
            </a:pPr>
            <a:r>
              <a:rPr lang="en-US" sz="2000" b="0" i="0" u="none" strike="noStrike">
                <a:effectLst/>
              </a:rPr>
              <a:t>Advocate for additional AI literacy and professional learning for faculty/staff/students</a:t>
            </a:r>
          </a:p>
          <a:p>
            <a:pPr>
              <a:spcBef>
                <a:spcPts val="0"/>
              </a:spcBef>
              <a:spcAft>
                <a:spcPts val="1200"/>
              </a:spcAft>
            </a:pPr>
            <a:r>
              <a:rPr lang="en-US" sz="2000" b="0" i="0" u="none" strike="noStrike">
                <a:effectLst/>
              </a:rPr>
              <a:t>Promote and educate on the ethical use of AI </a:t>
            </a:r>
          </a:p>
        </p:txBody>
      </p:sp>
      <p:sp>
        <p:nvSpPr>
          <p:cNvPr id="4" name="Slide Number Placeholder 3">
            <a:extLst>
              <a:ext uri="{FF2B5EF4-FFF2-40B4-BE49-F238E27FC236}">
                <a16:creationId xmlns:a16="http://schemas.microsoft.com/office/drawing/2014/main" id="{9B3EE6E3-9271-9AC9-CE2F-13344A7958DC}"/>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12</a:t>
            </a:fld>
            <a:endParaRPr lang="en-US" altLang="en-US"/>
          </a:p>
        </p:txBody>
      </p:sp>
    </p:spTree>
    <p:extLst>
      <p:ext uri="{BB962C8B-B14F-4D97-AF65-F5344CB8AC3E}">
        <p14:creationId xmlns:p14="http://schemas.microsoft.com/office/powerpoint/2010/main" val="1288323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AE3E6-5339-BF55-226E-56C6E58A0962}"/>
              </a:ext>
            </a:extLst>
          </p:cNvPr>
          <p:cNvSpPr>
            <a:spLocks noGrp="1"/>
          </p:cNvSpPr>
          <p:nvPr>
            <p:ph type="title"/>
          </p:nvPr>
        </p:nvSpPr>
        <p:spPr>
          <a:xfrm>
            <a:off x="1277650" y="365125"/>
            <a:ext cx="10046043" cy="1325563"/>
          </a:xfrm>
        </p:spPr>
        <p:txBody>
          <a:bodyPr wrap="square" anchor="b">
            <a:normAutofit/>
          </a:bodyPr>
          <a:lstStyle/>
          <a:p>
            <a:r>
              <a:rPr lang="en-US"/>
              <a:t>Final Thoughts</a:t>
            </a:r>
          </a:p>
        </p:txBody>
      </p:sp>
      <p:pic>
        <p:nvPicPr>
          <p:cNvPr id="6" name="Picture 5" descr="A group of neon lights that spell out Watch This Space">
            <a:extLst>
              <a:ext uri="{FF2B5EF4-FFF2-40B4-BE49-F238E27FC236}">
                <a16:creationId xmlns:a16="http://schemas.microsoft.com/office/drawing/2014/main" id="{D7625027-CA2B-58BE-BF7A-714D2C2A403B}"/>
              </a:ext>
            </a:extLst>
          </p:cNvPr>
          <p:cNvPicPr>
            <a:picLocks noChangeAspect="1"/>
          </p:cNvPicPr>
          <p:nvPr/>
        </p:nvPicPr>
        <p:blipFill>
          <a:blip r:embed="rId3"/>
          <a:stretch>
            <a:fillRect/>
          </a:stretch>
        </p:blipFill>
        <p:spPr>
          <a:xfrm>
            <a:off x="1277650" y="2160346"/>
            <a:ext cx="4922537" cy="3667290"/>
          </a:xfrm>
          <a:prstGeom prst="rect">
            <a:avLst/>
          </a:prstGeom>
          <a:noFill/>
        </p:spPr>
      </p:pic>
      <p:sp>
        <p:nvSpPr>
          <p:cNvPr id="3" name="Content Placeholder 2">
            <a:extLst>
              <a:ext uri="{FF2B5EF4-FFF2-40B4-BE49-F238E27FC236}">
                <a16:creationId xmlns:a16="http://schemas.microsoft.com/office/drawing/2014/main" id="{98285BB6-282C-7BD6-8291-9542BBA939B0}"/>
              </a:ext>
            </a:extLst>
          </p:cNvPr>
          <p:cNvSpPr>
            <a:spLocks noGrp="1"/>
          </p:cNvSpPr>
          <p:nvPr>
            <p:ph sz="quarter" idx="4"/>
          </p:nvPr>
        </p:nvSpPr>
        <p:spPr>
          <a:xfrm>
            <a:off x="6388259" y="1798320"/>
            <a:ext cx="4948881" cy="4391343"/>
          </a:xfrm>
        </p:spPr>
        <p:txBody>
          <a:bodyPr wrap="square" anchor="t">
            <a:normAutofit/>
          </a:bodyPr>
          <a:lstStyle/>
          <a:p>
            <a:pPr marL="0" indent="0" algn="ctr" rtl="0">
              <a:spcBef>
                <a:spcPts val="0"/>
              </a:spcBef>
              <a:spcAft>
                <a:spcPts val="1200"/>
              </a:spcAft>
              <a:buNone/>
            </a:pPr>
            <a:r>
              <a:rPr lang="en-US" b="1" i="0" u="none" strike="noStrike" dirty="0">
                <a:effectLst/>
              </a:rPr>
              <a:t>We are in exciting times!</a:t>
            </a:r>
            <a:endParaRPr lang="en-US" b="1" dirty="0"/>
          </a:p>
          <a:p>
            <a:pPr marL="342900" indent="-342900" rtl="0">
              <a:spcBef>
                <a:spcPts val="0"/>
              </a:spcBef>
              <a:spcAft>
                <a:spcPts val="1200"/>
              </a:spcAft>
              <a:buFont typeface="Arial" panose="020B0604020202020204" pitchFamily="34" charset="0"/>
              <a:buChar char="•"/>
            </a:pPr>
            <a:r>
              <a:rPr lang="en-US" sz="1500" b="0" i="0" u="none" strike="noStrike" dirty="0">
                <a:effectLst/>
              </a:rPr>
              <a:t>Explore and learn. It will be hard for you to incorporate AI if you yourself are not familiar with the tool(s).</a:t>
            </a:r>
            <a:endParaRPr lang="en-US" sz="1500" b="0" dirty="0">
              <a:effectLst/>
            </a:endParaRPr>
          </a:p>
          <a:p>
            <a:pPr marL="342900" indent="-342900" rtl="0">
              <a:spcBef>
                <a:spcPts val="0"/>
              </a:spcBef>
              <a:spcAft>
                <a:spcPts val="1200"/>
              </a:spcAft>
              <a:buFont typeface="Arial" panose="020B0604020202020204" pitchFamily="34" charset="0"/>
              <a:buChar char="•"/>
            </a:pPr>
            <a:r>
              <a:rPr lang="en-US" sz="1500" b="0" i="0" u="none" strike="noStrike" dirty="0">
                <a:effectLst/>
              </a:rPr>
              <a:t>Different disciplines may have unique concerns or innovative applications that emerge as we continue to explore.</a:t>
            </a:r>
            <a:endParaRPr lang="en-US" sz="1500" b="0" dirty="0">
              <a:effectLst/>
            </a:endParaRPr>
          </a:p>
          <a:p>
            <a:pPr marL="342900" indent="-342900" rtl="0">
              <a:spcBef>
                <a:spcPts val="0"/>
              </a:spcBef>
              <a:buFont typeface="Arial" panose="020B0604020202020204" pitchFamily="34" charset="0"/>
              <a:buChar char="•"/>
            </a:pPr>
            <a:r>
              <a:rPr lang="en-US" sz="1500" b="0" i="0" u="none" strike="noStrike" dirty="0">
                <a:effectLst/>
              </a:rPr>
              <a:t>Recognize that there are limitations to AI </a:t>
            </a:r>
            <a:r>
              <a:rPr lang="en-US" sz="1500" dirty="0"/>
              <a:t>that </a:t>
            </a:r>
            <a:r>
              <a:rPr lang="en-US" sz="1500" b="0" i="0" u="none" strike="noStrike" dirty="0">
                <a:effectLst/>
              </a:rPr>
              <a:t>can not replace human connection</a:t>
            </a:r>
          </a:p>
          <a:p>
            <a:pPr lvl="1">
              <a:spcBef>
                <a:spcPts val="0"/>
              </a:spcBef>
              <a:spcAft>
                <a:spcPts val="0"/>
              </a:spcAft>
            </a:pPr>
            <a:r>
              <a:rPr lang="en-US" sz="1500" b="0" i="0" u="none" strike="noStrike" dirty="0">
                <a:effectLst/>
              </a:rPr>
              <a:t>Computers can’t replace the cultural element of teaching</a:t>
            </a:r>
          </a:p>
          <a:p>
            <a:pPr lvl="1">
              <a:spcBef>
                <a:spcPts val="0"/>
              </a:spcBef>
              <a:spcAft>
                <a:spcPts val="0"/>
              </a:spcAft>
            </a:pPr>
            <a:r>
              <a:rPr lang="en-US" sz="1500" b="0" i="0" u="none" strike="noStrike" dirty="0">
                <a:effectLst/>
              </a:rPr>
              <a:t>Critical thinking &amp; imagination</a:t>
            </a:r>
          </a:p>
          <a:p>
            <a:pPr lvl="1">
              <a:spcBef>
                <a:spcPts val="0"/>
              </a:spcBef>
              <a:spcAft>
                <a:spcPts val="0"/>
              </a:spcAft>
            </a:pPr>
            <a:r>
              <a:rPr lang="en-US" sz="1500" b="0" i="0" u="none" strike="noStrike" dirty="0">
                <a:effectLst/>
              </a:rPr>
              <a:t>Requires High-Quantity and High-Quality Data Sets</a:t>
            </a:r>
          </a:p>
          <a:p>
            <a:pPr marL="457200" lvl="1" indent="0">
              <a:spcBef>
                <a:spcPts val="0"/>
              </a:spcBef>
              <a:spcAft>
                <a:spcPts val="0"/>
              </a:spcAft>
              <a:buNone/>
            </a:pPr>
            <a:endParaRPr lang="en-US" sz="1500" b="0" i="0" u="none" strike="noStrike" dirty="0">
              <a:effectLst/>
            </a:endParaRPr>
          </a:p>
          <a:p>
            <a:pPr rtl="0" fontAlgn="base">
              <a:spcBef>
                <a:spcPts val="0"/>
              </a:spcBef>
              <a:spcAft>
                <a:spcPts val="1200"/>
              </a:spcAft>
              <a:buFont typeface="Arial" panose="020B0604020202020204" pitchFamily="34" charset="0"/>
              <a:buChar char="•"/>
            </a:pPr>
            <a:r>
              <a:rPr lang="en-US" sz="1500" b="0" i="0" u="none" strike="noStrike" dirty="0">
                <a:effectLst/>
              </a:rPr>
              <a:t>Ethical &amp; Privacy Concerns as we develop local and state policies </a:t>
            </a:r>
          </a:p>
          <a:p>
            <a:endParaRPr lang="en-US" sz="1500" dirty="0"/>
          </a:p>
        </p:txBody>
      </p:sp>
      <p:sp>
        <p:nvSpPr>
          <p:cNvPr id="4" name="Slide Number Placeholder 3">
            <a:extLst>
              <a:ext uri="{FF2B5EF4-FFF2-40B4-BE49-F238E27FC236}">
                <a16:creationId xmlns:a16="http://schemas.microsoft.com/office/drawing/2014/main" id="{8D36159B-7A7D-6EA5-15EB-340A77775E3B}"/>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8856F6ED-E3DC-8A4A-AABE-AFCED42314C4}" type="slidenum">
              <a:rPr lang="en-US" altLang="en-US" smtClean="0"/>
              <a:pPr>
                <a:spcAft>
                  <a:spcPts val="600"/>
                </a:spcAft>
                <a:defRPr/>
              </a:pPr>
              <a:t>13</a:t>
            </a:fld>
            <a:endParaRPr lang="en-US" altLang="en-US"/>
          </a:p>
        </p:txBody>
      </p:sp>
    </p:spTree>
    <p:extLst>
      <p:ext uri="{BB962C8B-B14F-4D97-AF65-F5344CB8AC3E}">
        <p14:creationId xmlns:p14="http://schemas.microsoft.com/office/powerpoint/2010/main" val="211700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05A5-DC90-E760-286D-19547888A042}"/>
              </a:ext>
            </a:extLst>
          </p:cNvPr>
          <p:cNvSpPr>
            <a:spLocks noGrp="1"/>
          </p:cNvSpPr>
          <p:nvPr>
            <p:ph type="title"/>
          </p:nvPr>
        </p:nvSpPr>
        <p:spPr/>
        <p:txBody>
          <a:bodyPr/>
          <a:lstStyle/>
          <a:p>
            <a:r>
              <a:rPr lang="en-US" dirty="0"/>
              <a:t>Some Quick Resources and Readings</a:t>
            </a:r>
          </a:p>
        </p:txBody>
      </p:sp>
      <p:sp>
        <p:nvSpPr>
          <p:cNvPr id="3" name="Content Placeholder 2">
            <a:extLst>
              <a:ext uri="{FF2B5EF4-FFF2-40B4-BE49-F238E27FC236}">
                <a16:creationId xmlns:a16="http://schemas.microsoft.com/office/drawing/2014/main" id="{CA28FD69-C16F-300A-CDAD-20ECA0CB65CA}"/>
              </a:ext>
            </a:extLst>
          </p:cNvPr>
          <p:cNvSpPr>
            <a:spLocks noGrp="1"/>
          </p:cNvSpPr>
          <p:nvPr>
            <p:ph idx="1"/>
          </p:nvPr>
        </p:nvSpPr>
        <p:spPr>
          <a:xfrm>
            <a:off x="829994" y="2453640"/>
            <a:ext cx="9838006" cy="3778347"/>
          </a:xfrm>
        </p:spPr>
        <p:txBody>
          <a:bodyPr/>
          <a:lstStyle/>
          <a:p>
            <a:pPr rtl="0">
              <a:spcBef>
                <a:spcPts val="0"/>
              </a:spcBef>
              <a:spcAft>
                <a:spcPts val="1200"/>
              </a:spcAft>
            </a:pPr>
            <a:r>
              <a:rPr lang="en-US" sz="1800" b="0" i="0" u="sng" strike="noStrike" dirty="0">
                <a:solidFill>
                  <a:srgbClr val="0097A7"/>
                </a:solidFill>
                <a:effectLst/>
                <a:latin typeface="Arial" panose="020B0604020202020204" pitchFamily="34" charset="0"/>
                <a:hlinkClick r:id="rId3"/>
              </a:rPr>
              <a:t>https://www.brookings.edu/articles/should-schools-ban-or-integrate-generative-ai-in-the-classroom/</a:t>
            </a:r>
            <a:endParaRPr lang="en-US" b="0" dirty="0">
              <a:effectLst/>
            </a:endParaRPr>
          </a:p>
          <a:p>
            <a:pPr rtl="0">
              <a:spcBef>
                <a:spcPts val="0"/>
              </a:spcBef>
              <a:spcAft>
                <a:spcPts val="1200"/>
              </a:spcAft>
            </a:pPr>
            <a:r>
              <a:rPr lang="en-US" sz="1800" b="0" i="0" u="sng" strike="noStrike" dirty="0">
                <a:solidFill>
                  <a:srgbClr val="0097A7"/>
                </a:solidFill>
                <a:effectLst/>
                <a:latin typeface="Arial" panose="020B0604020202020204" pitchFamily="34" charset="0"/>
                <a:hlinkClick r:id="rId4"/>
              </a:rPr>
              <a:t>Vision Resource Center</a:t>
            </a:r>
            <a:endParaRPr lang="en-US" b="0" dirty="0">
              <a:effectLst/>
            </a:endParaRPr>
          </a:p>
          <a:p>
            <a:pPr rtl="0">
              <a:spcBef>
                <a:spcPts val="0"/>
              </a:spcBef>
              <a:spcAft>
                <a:spcPts val="1200"/>
              </a:spcAft>
            </a:pPr>
            <a:r>
              <a:rPr lang="en-US" sz="1800" b="0" i="0" u="sng" strike="noStrike" dirty="0">
                <a:solidFill>
                  <a:srgbClr val="0097A7"/>
                </a:solidFill>
                <a:effectLst/>
                <a:latin typeface="Arial" panose="020B0604020202020204" pitchFamily="34" charset="0"/>
                <a:hlinkClick r:id="rId5"/>
              </a:rPr>
              <a:t>Assigning AI: Seven Approaches for Students with Prompts from </a:t>
            </a:r>
            <a:r>
              <a:rPr lang="en-US" sz="1800" b="0" i="0" u="sng" strike="noStrike" dirty="0" err="1">
                <a:solidFill>
                  <a:srgbClr val="0097A7"/>
                </a:solidFill>
                <a:effectLst/>
                <a:latin typeface="Arial" panose="020B0604020202020204" pitchFamily="34" charset="0"/>
                <a:hlinkClick r:id="rId5"/>
              </a:rPr>
              <a:t>Mollick</a:t>
            </a:r>
            <a:r>
              <a:rPr lang="en-US" sz="1800" b="0" i="0" u="sng" strike="noStrike" dirty="0">
                <a:solidFill>
                  <a:srgbClr val="0097A7"/>
                </a:solidFill>
                <a:effectLst/>
                <a:latin typeface="Arial" panose="020B0604020202020204" pitchFamily="34" charset="0"/>
                <a:hlinkClick r:id="rId5"/>
              </a:rPr>
              <a:t> &amp; </a:t>
            </a:r>
            <a:r>
              <a:rPr lang="en-US" sz="1800" b="0" i="0" u="sng" strike="noStrike" dirty="0" err="1">
                <a:solidFill>
                  <a:srgbClr val="0097A7"/>
                </a:solidFill>
                <a:effectLst/>
                <a:latin typeface="Arial" panose="020B0604020202020204" pitchFamily="34" charset="0"/>
                <a:hlinkClick r:id="rId5"/>
              </a:rPr>
              <a:t>Mollick</a:t>
            </a:r>
            <a:r>
              <a:rPr lang="en-US" sz="1800" b="0" i="0" u="sng" strike="noStrike" dirty="0">
                <a:solidFill>
                  <a:srgbClr val="0097A7"/>
                </a:solidFill>
                <a:effectLst/>
                <a:latin typeface="Arial" panose="020B0604020202020204" pitchFamily="34" charset="0"/>
                <a:hlinkClick r:id="rId5"/>
              </a:rPr>
              <a:t> (2023)</a:t>
            </a:r>
            <a:endParaRPr lang="en-US" b="0" dirty="0">
              <a:effectLst/>
            </a:endParaRPr>
          </a:p>
          <a:p>
            <a:pPr rtl="0">
              <a:spcBef>
                <a:spcPts val="0"/>
              </a:spcBef>
              <a:spcAft>
                <a:spcPts val="1200"/>
              </a:spcAft>
            </a:pPr>
            <a:r>
              <a:rPr lang="en-US" sz="1800" b="0" i="0" u="sng" strike="noStrike" dirty="0">
                <a:solidFill>
                  <a:srgbClr val="0097A7"/>
                </a:solidFill>
                <a:effectLst/>
                <a:latin typeface="Arial" panose="020B0604020202020204" pitchFamily="34" charset="0"/>
                <a:hlinkClick r:id="rId6"/>
              </a:rPr>
              <a:t>Centering </a:t>
            </a:r>
            <a:r>
              <a:rPr lang="en-US" sz="1800" b="0" i="0" u="sng" strike="noStrike" dirty="0" err="1">
                <a:solidFill>
                  <a:srgbClr val="0097A7"/>
                </a:solidFill>
                <a:effectLst/>
                <a:latin typeface="Arial" panose="020B0604020202020204" pitchFamily="34" charset="0"/>
                <a:hlinkClick r:id="rId6"/>
              </a:rPr>
              <a:t>Relationships:Thriving</a:t>
            </a:r>
            <a:r>
              <a:rPr lang="en-US" sz="1800" b="0" i="0" u="sng" strike="noStrike" dirty="0">
                <a:solidFill>
                  <a:srgbClr val="0097A7"/>
                </a:solidFill>
                <a:effectLst/>
                <a:latin typeface="Arial" panose="020B0604020202020204" pitchFamily="34" charset="0"/>
                <a:hlinkClick r:id="rId6"/>
              </a:rPr>
              <a:t> in an Era of Emerging AI</a:t>
            </a:r>
            <a:r>
              <a:rPr lang="en-US" sz="1800" b="0" i="0" u="none" strike="noStrike" dirty="0">
                <a:solidFill>
                  <a:srgbClr val="595959"/>
                </a:solidFill>
                <a:effectLst/>
                <a:latin typeface="Arial" panose="020B0604020202020204" pitchFamily="34" charset="0"/>
              </a:rPr>
              <a:t> </a:t>
            </a:r>
            <a:endParaRPr lang="en-US" b="0" dirty="0">
              <a:effectLst/>
            </a:endParaRPr>
          </a:p>
          <a:p>
            <a:pPr rtl="0">
              <a:spcBef>
                <a:spcPts val="0"/>
              </a:spcBef>
              <a:spcAft>
                <a:spcPts val="1200"/>
              </a:spcAft>
            </a:pPr>
            <a:r>
              <a:rPr lang="en-US" sz="1800" b="0" i="0" u="sng" strike="noStrike" dirty="0">
                <a:solidFill>
                  <a:srgbClr val="595959"/>
                </a:solidFill>
                <a:effectLst/>
                <a:latin typeface="Arial" panose="020B0604020202020204" pitchFamily="34" charset="0"/>
              </a:rPr>
              <a:t>Other tools:</a:t>
            </a:r>
            <a:endParaRPr lang="en-US" b="0" u="sng" dirty="0">
              <a:effectLst/>
            </a:endParaRPr>
          </a:p>
          <a:p>
            <a:pPr marL="285750" indent="-285750" rtl="0" fontAlgn="base">
              <a:spcBef>
                <a:spcPts val="0"/>
              </a:spcBef>
              <a:spcAft>
                <a:spcPts val="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7"/>
              </a:rPr>
              <a:t>https://www.slidesai.io</a:t>
            </a:r>
            <a:endParaRPr lang="en-US" sz="1800" b="0" i="0" u="none" strike="noStrike" dirty="0">
              <a:solidFill>
                <a:srgbClr val="595959"/>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8"/>
              </a:rPr>
              <a:t>https://educationcopilot.com/</a:t>
            </a:r>
            <a:endParaRPr lang="en-US" sz="1800" b="0" i="0" u="none" strike="noStrike" dirty="0">
              <a:solidFill>
                <a:srgbClr val="595959"/>
              </a:solidFill>
              <a:effectLst/>
              <a:latin typeface="Arial" panose="020B0604020202020204" pitchFamily="34" charset="0"/>
            </a:endParaRPr>
          </a:p>
          <a:p>
            <a:pPr marL="285750" indent="-285750"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AI grading tool: </a:t>
            </a:r>
            <a:r>
              <a:rPr lang="en-US" sz="1800" b="0" i="0" u="sng" strike="noStrike" dirty="0">
                <a:solidFill>
                  <a:srgbClr val="0097A7"/>
                </a:solidFill>
                <a:effectLst/>
                <a:latin typeface="Arial" panose="020B0604020202020204" pitchFamily="34" charset="0"/>
                <a:hlinkClick r:id="rId9"/>
              </a:rPr>
              <a:t>https://help.gradescope.com/article/mv8qkiux00-instructor-assignment-ai-grading-answer-groups</a:t>
            </a:r>
            <a:endParaRPr lang="en-US" sz="1800" b="0" i="0" u="none" strike="noStrike" dirty="0">
              <a:solidFill>
                <a:srgbClr val="595959"/>
              </a:solidFill>
              <a:effectLst/>
              <a:latin typeface="Arial" panose="020B0604020202020204" pitchFamily="34" charset="0"/>
            </a:endParaRPr>
          </a:p>
          <a:p>
            <a:pPr marL="285750" indent="-285750" rtl="0" fontAlgn="base">
              <a:spcBef>
                <a:spcPts val="0"/>
              </a:spcBef>
              <a:spcAft>
                <a:spcPts val="120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10"/>
              </a:rPr>
              <a:t>https://yippity.io/</a:t>
            </a:r>
            <a:endParaRPr lang="en-US" sz="1800" b="0" i="0" u="none" strike="noStrike" dirty="0">
              <a:solidFill>
                <a:srgbClr val="595959"/>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7B739E6-239E-4F0B-1740-195F94A551BA}"/>
              </a:ext>
            </a:extLst>
          </p:cNvPr>
          <p:cNvSpPr>
            <a:spLocks noGrp="1"/>
          </p:cNvSpPr>
          <p:nvPr>
            <p:ph type="sldNum" sz="quarter" idx="10"/>
          </p:nvPr>
        </p:nvSpPr>
        <p:spPr/>
        <p:txBody>
          <a:bodyPr/>
          <a:lstStyle/>
          <a:p>
            <a:pPr>
              <a:defRPr/>
            </a:pPr>
            <a:fld id="{8856F6ED-E3DC-8A4A-AABE-AFCED42314C4}" type="slidenum">
              <a:rPr lang="en-US" altLang="en-US" smtClean="0"/>
              <a:pPr>
                <a:defRPr/>
              </a:pPr>
              <a:t>14</a:t>
            </a:fld>
            <a:endParaRPr lang="en-US" altLang="en-US"/>
          </a:p>
        </p:txBody>
      </p:sp>
    </p:spTree>
    <p:extLst>
      <p:ext uri="{BB962C8B-B14F-4D97-AF65-F5344CB8AC3E}">
        <p14:creationId xmlns:p14="http://schemas.microsoft.com/office/powerpoint/2010/main" val="3807935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57DF-A1A1-FB85-253C-D75603EA50D5}"/>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C646D891-6918-CD31-1F10-F7A05020B3DE}"/>
              </a:ext>
            </a:extLst>
          </p:cNvPr>
          <p:cNvSpPr>
            <a:spLocks noGrp="1"/>
          </p:cNvSpPr>
          <p:nvPr>
            <p:ph idx="1"/>
          </p:nvPr>
        </p:nvSpPr>
        <p:spPr/>
        <p:txBody>
          <a:bodyPr/>
          <a:lstStyle/>
          <a:p>
            <a:pPr algn="ctr"/>
            <a:r>
              <a:rPr lang="en-US" sz="3200" dirty="0"/>
              <a:t>We appreciate that you chose our session to attend. </a:t>
            </a:r>
          </a:p>
          <a:p>
            <a:pPr algn="ctr"/>
            <a:endParaRPr lang="en-US" dirty="0"/>
          </a:p>
          <a:p>
            <a:pPr algn="ctr"/>
            <a:r>
              <a:rPr lang="en-US" dirty="0"/>
              <a:t>Questions:</a:t>
            </a:r>
          </a:p>
          <a:p>
            <a:pPr algn="ctr"/>
            <a:r>
              <a:rPr lang="en-US" dirty="0"/>
              <a:t>info@asccc.org</a:t>
            </a:r>
          </a:p>
        </p:txBody>
      </p:sp>
      <p:sp>
        <p:nvSpPr>
          <p:cNvPr id="4" name="Slide Number Placeholder 3">
            <a:extLst>
              <a:ext uri="{FF2B5EF4-FFF2-40B4-BE49-F238E27FC236}">
                <a16:creationId xmlns:a16="http://schemas.microsoft.com/office/drawing/2014/main" id="{9120D70E-BF87-F203-DEA4-2A5A13EEF823}"/>
              </a:ext>
            </a:extLst>
          </p:cNvPr>
          <p:cNvSpPr>
            <a:spLocks noGrp="1"/>
          </p:cNvSpPr>
          <p:nvPr>
            <p:ph type="sldNum" sz="quarter" idx="10"/>
          </p:nvPr>
        </p:nvSpPr>
        <p:spPr/>
        <p:txBody>
          <a:bodyPr/>
          <a:lstStyle/>
          <a:p>
            <a:pPr>
              <a:defRPr/>
            </a:pPr>
            <a:fld id="{8856F6ED-E3DC-8A4A-AABE-AFCED42314C4}" type="slidenum">
              <a:rPr lang="en-US" altLang="en-US" smtClean="0"/>
              <a:pPr>
                <a:defRPr/>
              </a:pPr>
              <a:t>15</a:t>
            </a:fld>
            <a:endParaRPr lang="en-US" altLang="en-US"/>
          </a:p>
        </p:txBody>
      </p:sp>
    </p:spTree>
    <p:extLst>
      <p:ext uri="{BB962C8B-B14F-4D97-AF65-F5344CB8AC3E}">
        <p14:creationId xmlns:p14="http://schemas.microsoft.com/office/powerpoint/2010/main" val="4280159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D79F-CB7D-7CE4-F3BE-D97C9C94CEAB}"/>
              </a:ext>
            </a:extLst>
          </p:cNvPr>
          <p:cNvSpPr>
            <a:spLocks noGrp="1"/>
          </p:cNvSpPr>
          <p:nvPr>
            <p:ph type="title"/>
          </p:nvPr>
        </p:nvSpPr>
        <p:spPr/>
        <p:txBody>
          <a:bodyPr>
            <a:normAutofit/>
          </a:bodyPr>
          <a:lstStyle/>
          <a:p>
            <a:r>
              <a:rPr lang="en-US" sz="4400" dirty="0"/>
              <a:t>Facilitators</a:t>
            </a:r>
          </a:p>
        </p:txBody>
      </p:sp>
      <p:sp>
        <p:nvSpPr>
          <p:cNvPr id="3" name="Content Placeholder 2">
            <a:extLst>
              <a:ext uri="{FF2B5EF4-FFF2-40B4-BE49-F238E27FC236}">
                <a16:creationId xmlns:a16="http://schemas.microsoft.com/office/drawing/2014/main" id="{9D642F1D-A37D-D7D5-4735-082ABAC07D99}"/>
              </a:ext>
            </a:extLst>
          </p:cNvPr>
          <p:cNvSpPr>
            <a:spLocks noGrp="1"/>
          </p:cNvSpPr>
          <p:nvPr>
            <p:ph idx="1"/>
          </p:nvPr>
        </p:nvSpPr>
        <p:spPr/>
        <p:txBody>
          <a:bodyPr/>
          <a:lstStyle/>
          <a:p>
            <a:r>
              <a:rPr lang="en-US" dirty="0"/>
              <a:t>Carlos Reyes Guerrero, ASCCC South Representative</a:t>
            </a:r>
          </a:p>
          <a:p>
            <a:r>
              <a:rPr lang="en-US" dirty="0"/>
              <a:t>Christopher J. Howerton, ASCCC At-Large Representative</a:t>
            </a:r>
          </a:p>
          <a:p>
            <a:r>
              <a:rPr lang="en-US" dirty="0"/>
              <a:t>Michael Stewart, </a:t>
            </a:r>
            <a:r>
              <a:rPr lang="en-US" dirty="0" err="1"/>
              <a:t>Calbright</a:t>
            </a:r>
            <a:r>
              <a:rPr lang="en-US" dirty="0"/>
              <a:t> College, ASCCC Online Education Committee</a:t>
            </a:r>
          </a:p>
          <a:p>
            <a:endParaRPr lang="en-US" dirty="0"/>
          </a:p>
        </p:txBody>
      </p:sp>
      <p:sp>
        <p:nvSpPr>
          <p:cNvPr id="4" name="Slide Number Placeholder 3">
            <a:extLst>
              <a:ext uri="{FF2B5EF4-FFF2-40B4-BE49-F238E27FC236}">
                <a16:creationId xmlns:a16="http://schemas.microsoft.com/office/drawing/2014/main" id="{38E269B5-2234-C2E5-5FC3-B97A1BA7A4A0}"/>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6003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F105E-F841-0C19-8A57-8AED6B2BF254}"/>
              </a:ext>
            </a:extLst>
          </p:cNvPr>
          <p:cNvSpPr>
            <a:spLocks noGrp="1"/>
          </p:cNvSpPr>
          <p:nvPr>
            <p:ph type="title"/>
          </p:nvPr>
        </p:nvSpPr>
        <p:spPr/>
        <p:txBody>
          <a:bodyPr>
            <a:normAutofit/>
          </a:bodyPr>
          <a:lstStyle/>
          <a:p>
            <a:r>
              <a:rPr lang="en-US" sz="4400" dirty="0"/>
              <a:t>Session Description</a:t>
            </a:r>
          </a:p>
        </p:txBody>
      </p:sp>
      <p:sp>
        <p:nvSpPr>
          <p:cNvPr id="3" name="Content Placeholder 2">
            <a:extLst>
              <a:ext uri="{FF2B5EF4-FFF2-40B4-BE49-F238E27FC236}">
                <a16:creationId xmlns:a16="http://schemas.microsoft.com/office/drawing/2014/main" id="{D46B8452-AA08-AB21-6531-2B0F5FB1D312}"/>
              </a:ext>
            </a:extLst>
          </p:cNvPr>
          <p:cNvSpPr>
            <a:spLocks noGrp="1"/>
          </p:cNvSpPr>
          <p:nvPr>
            <p:ph idx="1"/>
          </p:nvPr>
        </p:nvSpPr>
        <p:spPr/>
        <p:txBody>
          <a:bodyPr/>
          <a:lstStyle/>
          <a:p>
            <a:r>
              <a:rPr lang="en-US" sz="1800" dirty="0"/>
              <a:t>Chat GPT (Chat Generative Pre-Trained Transformer) swept in faster than other new technologies and has made dramatic impacts in many areas, including higher education. Since its introduction, AI sits at the forefront of faculty discussions around the state. We are hearing concerns on how to adapt and/or adopt the emerging technology, the need to revise local policies and access tools in response, and we see AI highlighted as an element within the Chancellor’s “Vison 2030”. Come join us to examine the complex discussion around generative AI, to discuss its use for teaching and learning, the possible concerns around equity and bias, and to share other faculty perspectives. Finally, was this session description generated with Chat GPT? Come find out.</a:t>
            </a:r>
          </a:p>
        </p:txBody>
      </p:sp>
      <p:sp>
        <p:nvSpPr>
          <p:cNvPr id="4" name="Slide Number Placeholder 3">
            <a:extLst>
              <a:ext uri="{FF2B5EF4-FFF2-40B4-BE49-F238E27FC236}">
                <a16:creationId xmlns:a16="http://schemas.microsoft.com/office/drawing/2014/main" id="{5E97D9C7-931A-E954-6D9D-73C04998C391}"/>
              </a:ext>
            </a:extLst>
          </p:cNvPr>
          <p:cNvSpPr>
            <a:spLocks noGrp="1"/>
          </p:cNvSpPr>
          <p:nvPr>
            <p:ph type="sldNum" sz="quarter" idx="10"/>
          </p:nvPr>
        </p:nvSpPr>
        <p:spPr/>
        <p:txBody>
          <a:bodyPr/>
          <a:lstStyle/>
          <a:p>
            <a:pPr>
              <a:defRPr/>
            </a:pPr>
            <a:fld id="{8856F6ED-E3DC-8A4A-AABE-AFCED42314C4}" type="slidenum">
              <a:rPr lang="en-US" altLang="en-US" smtClean="0"/>
              <a:pPr>
                <a:defRPr/>
              </a:pPr>
              <a:t>3</a:t>
            </a:fld>
            <a:endParaRPr lang="en-US" altLang="en-US"/>
          </a:p>
        </p:txBody>
      </p:sp>
    </p:spTree>
    <p:extLst>
      <p:ext uri="{BB962C8B-B14F-4D97-AF65-F5344CB8AC3E}">
        <p14:creationId xmlns:p14="http://schemas.microsoft.com/office/powerpoint/2010/main" val="26141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AABD-A4B1-E5EB-266C-E8D715717A73}"/>
              </a:ext>
            </a:extLst>
          </p:cNvPr>
          <p:cNvSpPr>
            <a:spLocks noGrp="1"/>
          </p:cNvSpPr>
          <p:nvPr>
            <p:ph type="title"/>
          </p:nvPr>
        </p:nvSpPr>
        <p:spPr/>
        <p:txBody>
          <a:bodyPr>
            <a:normAutofit/>
          </a:bodyPr>
          <a:lstStyle/>
          <a:p>
            <a:r>
              <a:rPr lang="en-US" sz="4400" dirty="0"/>
              <a:t>Topics</a:t>
            </a:r>
          </a:p>
        </p:txBody>
      </p:sp>
      <p:sp>
        <p:nvSpPr>
          <p:cNvPr id="3" name="Content Placeholder 2">
            <a:extLst>
              <a:ext uri="{FF2B5EF4-FFF2-40B4-BE49-F238E27FC236}">
                <a16:creationId xmlns:a16="http://schemas.microsoft.com/office/drawing/2014/main" id="{97AA0079-EE80-2A6C-F6B3-EF8DC16BC723}"/>
              </a:ext>
            </a:extLst>
          </p:cNvPr>
          <p:cNvSpPr>
            <a:spLocks noGrp="1"/>
          </p:cNvSpPr>
          <p:nvPr>
            <p:ph idx="1"/>
          </p:nvPr>
        </p:nvSpPr>
        <p:spPr/>
        <p:txBody>
          <a:bodyPr/>
          <a:lstStyle/>
          <a:p>
            <a:pPr marL="457200" indent="-457200">
              <a:buFont typeface="+mj-lt"/>
              <a:buAutoNum type="arabicPeriod"/>
            </a:pPr>
            <a:r>
              <a:rPr lang="en-US" dirty="0"/>
              <a:t>Shifting landscape in context. </a:t>
            </a:r>
          </a:p>
          <a:p>
            <a:pPr marL="457200" indent="-457200">
              <a:buFont typeface="+mj-lt"/>
              <a:buAutoNum type="arabicPeriod"/>
            </a:pPr>
            <a:r>
              <a:rPr lang="en-US" dirty="0"/>
              <a:t>ASCCC and System Partners working together on AI</a:t>
            </a:r>
          </a:p>
          <a:p>
            <a:pPr marL="457200" indent="-457200">
              <a:buFont typeface="+mj-lt"/>
              <a:buAutoNum type="arabicPeriod"/>
            </a:pPr>
            <a:r>
              <a:rPr lang="en-US" dirty="0"/>
              <a:t>Some definitions/terminology</a:t>
            </a:r>
          </a:p>
          <a:p>
            <a:pPr marL="457200" indent="-457200">
              <a:buFont typeface="+mj-lt"/>
              <a:buAutoNum type="arabicPeriod"/>
            </a:pPr>
            <a:r>
              <a:rPr lang="en-US" dirty="0"/>
              <a:t>Examples of Innovation in the use of AI</a:t>
            </a:r>
          </a:p>
          <a:p>
            <a:pPr marL="457200" indent="-457200">
              <a:buFont typeface="+mj-lt"/>
              <a:buAutoNum type="arabicPeriod"/>
            </a:pPr>
            <a:r>
              <a:rPr lang="en-US" dirty="0"/>
              <a:t>Session Collaboration and input from attendees</a:t>
            </a:r>
          </a:p>
          <a:p>
            <a:pPr marL="457200" indent="-457200">
              <a:buFont typeface="+mj-lt"/>
              <a:buAutoNum type="arabicPeriod"/>
            </a:pPr>
            <a:r>
              <a:rPr lang="en-US" dirty="0"/>
              <a:t>Other Resources and Opportunities</a:t>
            </a:r>
          </a:p>
          <a:p>
            <a:endParaRPr lang="en-US" dirty="0"/>
          </a:p>
        </p:txBody>
      </p:sp>
      <p:sp>
        <p:nvSpPr>
          <p:cNvPr id="4" name="Slide Number Placeholder 3">
            <a:extLst>
              <a:ext uri="{FF2B5EF4-FFF2-40B4-BE49-F238E27FC236}">
                <a16:creationId xmlns:a16="http://schemas.microsoft.com/office/drawing/2014/main" id="{530B5D89-4B38-C58A-4578-68FD68EC6765}"/>
              </a:ext>
            </a:extLst>
          </p:cNvPr>
          <p:cNvSpPr>
            <a:spLocks noGrp="1"/>
          </p:cNvSpPr>
          <p:nvPr>
            <p:ph type="sldNum" sz="quarter" idx="10"/>
          </p:nvPr>
        </p:nvSpPr>
        <p:spPr/>
        <p:txBody>
          <a:bodyPr/>
          <a:lstStyle/>
          <a:p>
            <a:pPr>
              <a:defRPr/>
            </a:pPr>
            <a:fld id="{8856F6ED-E3DC-8A4A-AABE-AFCED42314C4}" type="slidenum">
              <a:rPr lang="en-US" altLang="en-US" smtClean="0"/>
              <a:pPr>
                <a:defRPr/>
              </a:pPr>
              <a:t>4</a:t>
            </a:fld>
            <a:endParaRPr lang="en-US" altLang="en-US"/>
          </a:p>
        </p:txBody>
      </p:sp>
    </p:spTree>
    <p:extLst>
      <p:ext uri="{BB962C8B-B14F-4D97-AF65-F5344CB8AC3E}">
        <p14:creationId xmlns:p14="http://schemas.microsoft.com/office/powerpoint/2010/main" val="3902757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E473-DE1A-0861-4CB3-4752BB01FD42}"/>
              </a:ext>
            </a:extLst>
          </p:cNvPr>
          <p:cNvSpPr>
            <a:spLocks noGrp="1"/>
          </p:cNvSpPr>
          <p:nvPr>
            <p:ph type="title"/>
          </p:nvPr>
        </p:nvSpPr>
        <p:spPr/>
        <p:txBody>
          <a:bodyPr>
            <a:normAutofit/>
          </a:bodyPr>
          <a:lstStyle/>
          <a:p>
            <a:r>
              <a:rPr lang="en-US" sz="4400" dirty="0"/>
              <a:t>Shifting Landscape around AI</a:t>
            </a:r>
          </a:p>
        </p:txBody>
      </p:sp>
      <p:sp>
        <p:nvSpPr>
          <p:cNvPr id="3" name="Content Placeholder 2">
            <a:extLst>
              <a:ext uri="{FF2B5EF4-FFF2-40B4-BE49-F238E27FC236}">
                <a16:creationId xmlns:a16="http://schemas.microsoft.com/office/drawing/2014/main" id="{46D8BBA2-6EF7-8708-C7DC-C632F91053BC}"/>
              </a:ext>
            </a:extLst>
          </p:cNvPr>
          <p:cNvSpPr>
            <a:spLocks noGrp="1"/>
          </p:cNvSpPr>
          <p:nvPr>
            <p:ph idx="1"/>
          </p:nvPr>
        </p:nvSpPr>
        <p:spPr>
          <a:xfrm>
            <a:off x="829991" y="2283114"/>
            <a:ext cx="10523806" cy="4073236"/>
          </a:xfrm>
        </p:spPr>
        <p:txBody>
          <a:bodyPr/>
          <a:lstStyle/>
          <a:p>
            <a:pPr rtl="0">
              <a:spcBef>
                <a:spcPts val="0"/>
              </a:spcBef>
              <a:spcAft>
                <a:spcPts val="1200"/>
              </a:spcAft>
            </a:pPr>
            <a:r>
              <a:rPr lang="en-US" sz="1800" b="0" i="0" u="none" strike="noStrike" dirty="0">
                <a:solidFill>
                  <a:srgbClr val="595959"/>
                </a:solidFill>
                <a:effectLst/>
                <a:latin typeface="Arial" panose="020B0604020202020204" pitchFamily="34" charset="0"/>
              </a:rPr>
              <a:t>Fear is real, there is the unknown - However, do not let this keep you from seeing the potential.</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We will have to adapt, our students will be living and working in a world where AI is commonplace. How do we prepare them?</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Still trauma from the unexpected and dramatic shift to convert our teaching to online during the Covid-19 Pandemic.</a:t>
            </a:r>
            <a:endParaRPr lang="en-US" b="0" dirty="0">
              <a:effectLst/>
            </a:endParaRPr>
          </a:p>
          <a:p>
            <a:pPr rtl="0">
              <a:spcBef>
                <a:spcPts val="0"/>
              </a:spcBef>
              <a:spcAft>
                <a:spcPts val="1200"/>
              </a:spcAft>
            </a:pPr>
            <a:r>
              <a:rPr lang="en-US" sz="1800" b="0" i="0" u="sng" strike="noStrike" dirty="0">
                <a:solidFill>
                  <a:srgbClr val="0097A7"/>
                </a:solidFill>
                <a:effectLst/>
                <a:latin typeface="Arial" panose="020B0604020202020204" pitchFamily="34" charset="0"/>
                <a:hlinkClick r:id="rId2"/>
              </a:rPr>
              <a:t>New Federal Executive Order on AI</a:t>
            </a:r>
            <a:r>
              <a:rPr lang="en-US" sz="1800" b="0" i="0" u="none" strike="noStrike" dirty="0">
                <a:solidFill>
                  <a:srgbClr val="595959"/>
                </a:solidFill>
                <a:effectLst/>
                <a:latin typeface="Arial" panose="020B0604020202020204" pitchFamily="34" charset="0"/>
              </a:rPr>
              <a:t> (October 30,2023)</a:t>
            </a:r>
            <a:endParaRPr lang="en-US" b="0" dirty="0">
              <a:effectLst/>
            </a:endParaRPr>
          </a:p>
          <a:p>
            <a:pPr rtl="0">
              <a:spcBef>
                <a:spcPts val="0"/>
              </a:spcBef>
              <a:spcAft>
                <a:spcPts val="1200"/>
              </a:spcAft>
            </a:pPr>
            <a:br>
              <a:rPr lang="en-US" b="0" dirty="0">
                <a:effectLst/>
              </a:rPr>
            </a:br>
            <a:r>
              <a:rPr lang="en-US" sz="1800" b="0" i="0" u="none" strike="noStrike" dirty="0">
                <a:solidFill>
                  <a:srgbClr val="595959"/>
                </a:solidFill>
                <a:effectLst/>
                <a:latin typeface="Arial" panose="020B0604020202020204" pitchFamily="34" charset="0"/>
              </a:rPr>
              <a:t>ASCCC </a:t>
            </a:r>
            <a:r>
              <a:rPr lang="en-US" sz="1800" b="0" i="0" u="sng" strike="noStrike" dirty="0">
                <a:solidFill>
                  <a:srgbClr val="0097A7"/>
                </a:solidFill>
                <a:effectLst/>
                <a:latin typeface="Arial" panose="020B0604020202020204" pitchFamily="34" charset="0"/>
                <a:hlinkClick r:id="rId3"/>
              </a:rPr>
              <a:t>New Discipline Proposal for Artificial Intelligence (AI)</a:t>
            </a:r>
            <a:r>
              <a:rPr lang="en-US" sz="1800" b="0" i="0" u="none" strike="noStrike" dirty="0">
                <a:solidFill>
                  <a:srgbClr val="595959"/>
                </a:solidFill>
                <a:effectLst/>
                <a:latin typeface="Arial" panose="020B0604020202020204" pitchFamily="34" charset="0"/>
              </a:rPr>
              <a:t> </a:t>
            </a:r>
            <a:endParaRPr lang="en-US" b="0" dirty="0">
              <a:effectLst/>
            </a:endParaRPr>
          </a:p>
          <a:p>
            <a:pPr rtl="0">
              <a:spcBef>
                <a:spcPts val="0"/>
              </a:spcBef>
              <a:spcAft>
                <a:spcPts val="1200"/>
              </a:spcAft>
            </a:pPr>
            <a:r>
              <a:rPr lang="en-US" sz="1800" b="0" i="0" u="none" strike="noStrike" dirty="0">
                <a:solidFill>
                  <a:srgbClr val="595959"/>
                </a:solidFill>
                <a:effectLst/>
                <a:latin typeface="Arial" panose="020B0604020202020204" pitchFamily="34" charset="0"/>
              </a:rPr>
              <a:t>Discipline List Hearing will be Friday, November 17 8-9am</a:t>
            </a:r>
            <a:endParaRPr lang="en-US" b="0" dirty="0">
              <a:effectLst/>
            </a:endParaRPr>
          </a:p>
          <a:p>
            <a:pPr rtl="0" fontAlgn="base">
              <a:spcBef>
                <a:spcPts val="0"/>
              </a:spcBef>
              <a:spcAft>
                <a:spcPts val="1200"/>
              </a:spcAft>
              <a:buFont typeface="Arial" panose="020B0604020202020204" pitchFamily="34" charset="0"/>
              <a:buChar char="•"/>
            </a:pPr>
            <a:r>
              <a:rPr lang="en-US" sz="1800" b="0" i="0" u="none" strike="noStrike" dirty="0">
                <a:solidFill>
                  <a:srgbClr val="595959"/>
                </a:solidFill>
                <a:effectLst/>
                <a:latin typeface="Arial" panose="020B0604020202020204" pitchFamily="34" charset="0"/>
              </a:rPr>
              <a:t>Other proposed disciplines for 23-24 includes </a:t>
            </a:r>
            <a:r>
              <a:rPr lang="en-US" sz="1800" b="0" i="0" u="sng" strike="noStrike" dirty="0">
                <a:solidFill>
                  <a:srgbClr val="0097A7"/>
                </a:solidFill>
                <a:effectLst/>
                <a:latin typeface="Arial" panose="020B0604020202020204" pitchFamily="34" charset="0"/>
                <a:hlinkClick r:id="rId4"/>
              </a:rPr>
              <a:t>Art </a:t>
            </a:r>
            <a:r>
              <a:rPr lang="en-US" sz="1800" b="0" i="0" u="none" strike="noStrike" dirty="0">
                <a:solidFill>
                  <a:srgbClr val="595959"/>
                </a:solidFill>
                <a:effectLst/>
                <a:latin typeface="Arial" panose="020B0604020202020204" pitchFamily="34" charset="0"/>
              </a:rPr>
              <a:t>and </a:t>
            </a:r>
            <a:r>
              <a:rPr lang="en-US" sz="1800" b="0" i="0" u="sng" strike="noStrike" dirty="0">
                <a:solidFill>
                  <a:srgbClr val="0097A7"/>
                </a:solidFill>
                <a:effectLst/>
                <a:latin typeface="Arial" panose="020B0604020202020204" pitchFamily="34" charset="0"/>
                <a:hlinkClick r:id="rId5"/>
              </a:rPr>
              <a:t>Nursing</a:t>
            </a:r>
            <a:endParaRPr lang="en-US" sz="1800" b="0" i="0" u="none" strike="noStrike" dirty="0">
              <a:solidFill>
                <a:srgbClr val="595959"/>
              </a:solidFill>
              <a:effectLst/>
              <a:latin typeface="Arial" panose="020B0604020202020204" pitchFamily="34" charset="0"/>
            </a:endParaRPr>
          </a:p>
          <a:p>
            <a:pPr rtl="0" fontAlgn="base">
              <a:spcBef>
                <a:spcPts val="0"/>
              </a:spcBef>
              <a:spcAft>
                <a:spcPts val="1200"/>
              </a:spcAft>
              <a:buFont typeface="Arial" panose="020B0604020202020204" pitchFamily="34" charset="0"/>
              <a:buChar char="•"/>
            </a:pPr>
            <a:r>
              <a:rPr lang="en-US" sz="1800" b="0" i="0" u="sng" strike="noStrike" dirty="0">
                <a:solidFill>
                  <a:srgbClr val="0097A7"/>
                </a:solidFill>
                <a:effectLst/>
                <a:latin typeface="Arial" panose="020B0604020202020204" pitchFamily="34" charset="0"/>
                <a:hlinkClick r:id="rId6"/>
              </a:rPr>
              <a:t>Additional Discipline List Information</a:t>
            </a:r>
            <a:endParaRPr lang="en-US" sz="1800" b="0" i="0" u="none" strike="noStrike" dirty="0">
              <a:solidFill>
                <a:srgbClr val="595959"/>
              </a:solidFill>
              <a:effectLst/>
              <a:latin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B70E917-3C44-F094-7B35-80A3C0233BB3}"/>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721385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F1E7-F1B3-2F89-EA36-BDB3054DE782}"/>
              </a:ext>
            </a:extLst>
          </p:cNvPr>
          <p:cNvSpPr>
            <a:spLocks noGrp="1"/>
          </p:cNvSpPr>
          <p:nvPr>
            <p:ph type="title"/>
          </p:nvPr>
        </p:nvSpPr>
        <p:spPr>
          <a:xfrm>
            <a:off x="1277650" y="365125"/>
            <a:ext cx="10046043" cy="822407"/>
          </a:xfrm>
        </p:spPr>
        <p:txBody>
          <a:bodyPr/>
          <a:lstStyle/>
          <a:p>
            <a:r>
              <a:rPr lang="en-US" dirty="0"/>
              <a:t>Resolution 13.05 SP23</a:t>
            </a:r>
          </a:p>
        </p:txBody>
      </p:sp>
      <p:sp>
        <p:nvSpPr>
          <p:cNvPr id="3" name="Content Placeholder 2">
            <a:extLst>
              <a:ext uri="{FF2B5EF4-FFF2-40B4-BE49-F238E27FC236}">
                <a16:creationId xmlns:a16="http://schemas.microsoft.com/office/drawing/2014/main" id="{FFC2A664-C3FD-2894-A45E-8B6344E7AB6D}"/>
              </a:ext>
            </a:extLst>
          </p:cNvPr>
          <p:cNvSpPr>
            <a:spLocks noGrp="1"/>
          </p:cNvSpPr>
          <p:nvPr>
            <p:ph sz="half" idx="1"/>
          </p:nvPr>
        </p:nvSpPr>
        <p:spPr/>
        <p:txBody>
          <a:bodyPr/>
          <a:lstStyle/>
          <a:p>
            <a:r>
              <a:rPr lang="en-US" sz="2400" b="0" i="0" u="sng" strike="noStrike" dirty="0">
                <a:solidFill>
                  <a:srgbClr val="0097A7"/>
                </a:solidFill>
                <a:effectLst/>
                <a:latin typeface="Arial" panose="020B0604020202020204" pitchFamily="34" charset="0"/>
                <a:hlinkClick r:id="rId2"/>
              </a:rPr>
              <a:t>Resolution 13.05 SP23</a:t>
            </a:r>
            <a:endParaRPr lang="en-US" sz="2400" b="0" i="0" u="sng" strike="noStrike" dirty="0">
              <a:solidFill>
                <a:srgbClr val="0097A7"/>
              </a:solidFill>
              <a:effectLst/>
              <a:latin typeface="Arial" panose="020B0604020202020204" pitchFamily="34" charset="0"/>
            </a:endParaRPr>
          </a:p>
          <a:p>
            <a:pPr rtl="0">
              <a:spcBef>
                <a:spcPts val="0"/>
              </a:spcBef>
              <a:spcAft>
                <a:spcPts val="1200"/>
              </a:spcAft>
            </a:pPr>
            <a:r>
              <a:rPr lang="en-US" sz="1800" b="1" i="0" u="none" strike="noStrike" dirty="0">
                <a:solidFill>
                  <a:srgbClr val="000000"/>
                </a:solidFill>
                <a:effectLst/>
                <a:latin typeface="Arial" panose="020B0604020202020204" pitchFamily="34" charset="0"/>
              </a:rPr>
              <a:t>Title: Considering the Merits and Faults of Artificial Intelligence in the Community College Classroom</a:t>
            </a:r>
            <a:endParaRPr lang="en-US" b="0" dirty="0">
              <a:effectLst/>
            </a:endParaRPr>
          </a:p>
          <a:p>
            <a:br>
              <a:rPr lang="en-US" b="0" dirty="0">
                <a:effectLst/>
              </a:rPr>
            </a:br>
            <a:r>
              <a:rPr lang="en-US" sz="1800" b="0" i="0" u="none" strike="noStrike" dirty="0">
                <a:solidFill>
                  <a:srgbClr val="000000"/>
                </a:solidFill>
                <a:effectLst/>
                <a:latin typeface="Arial" panose="020B0604020202020204" pitchFamily="34" charset="0"/>
              </a:rPr>
              <a:t>Resolved, That the Academic Senate for the California Community Colleges prioritize the development of resources addressing artificial intelligence and its implications on education and academic integrity, develop a framework for local colleges to use in developing academic and professional policies, and present these resources no later than the 2024 Spring Plenary Session or as soon as feasible.</a:t>
            </a:r>
            <a:endParaRPr lang="en-US" dirty="0"/>
          </a:p>
        </p:txBody>
      </p:sp>
      <p:sp>
        <p:nvSpPr>
          <p:cNvPr id="4" name="Slide Number Placeholder 3">
            <a:extLst>
              <a:ext uri="{FF2B5EF4-FFF2-40B4-BE49-F238E27FC236}">
                <a16:creationId xmlns:a16="http://schemas.microsoft.com/office/drawing/2014/main" id="{A4AF6D96-7B47-A238-9BA9-AB526D52D070}"/>
              </a:ext>
            </a:extLst>
          </p:cNvPr>
          <p:cNvSpPr>
            <a:spLocks noGrp="1"/>
          </p:cNvSpPr>
          <p:nvPr>
            <p:ph type="sldNum" sz="quarter" idx="10"/>
          </p:nvPr>
        </p:nvSpPr>
        <p:spPr/>
        <p:txBody>
          <a:bodyPr/>
          <a:lstStyle/>
          <a:p>
            <a:pPr>
              <a:defRPr/>
            </a:pPr>
            <a:fld id="{8856F6ED-E3DC-8A4A-AABE-AFCED42314C4}" type="slidenum">
              <a:rPr lang="en-US" altLang="en-US" smtClean="0"/>
              <a:pPr>
                <a:defRPr/>
              </a:pPr>
              <a:t>6</a:t>
            </a:fld>
            <a:endParaRPr lang="en-US" altLang="en-US"/>
          </a:p>
        </p:txBody>
      </p:sp>
    </p:spTree>
    <p:extLst>
      <p:ext uri="{BB962C8B-B14F-4D97-AF65-F5344CB8AC3E}">
        <p14:creationId xmlns:p14="http://schemas.microsoft.com/office/powerpoint/2010/main" val="1678979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450-0EEF-78DD-47FD-EE1ABEE7E7D1}"/>
              </a:ext>
            </a:extLst>
          </p:cNvPr>
          <p:cNvSpPr>
            <a:spLocks noGrp="1"/>
          </p:cNvSpPr>
          <p:nvPr>
            <p:ph type="title"/>
          </p:nvPr>
        </p:nvSpPr>
        <p:spPr>
          <a:xfrm>
            <a:off x="1277651" y="365125"/>
            <a:ext cx="4671888" cy="823595"/>
          </a:xfrm>
        </p:spPr>
        <p:txBody>
          <a:bodyPr/>
          <a:lstStyle/>
          <a:p>
            <a:r>
              <a:rPr lang="en-US" dirty="0"/>
              <a:t>Vision 2023 and AI</a:t>
            </a:r>
          </a:p>
        </p:txBody>
      </p:sp>
      <p:sp>
        <p:nvSpPr>
          <p:cNvPr id="3" name="Content Placeholder 2">
            <a:extLst>
              <a:ext uri="{FF2B5EF4-FFF2-40B4-BE49-F238E27FC236}">
                <a16:creationId xmlns:a16="http://schemas.microsoft.com/office/drawing/2014/main" id="{04D9EFFF-6E6A-18EC-1C26-C7D96098BFCD}"/>
              </a:ext>
            </a:extLst>
          </p:cNvPr>
          <p:cNvSpPr>
            <a:spLocks noGrp="1"/>
          </p:cNvSpPr>
          <p:nvPr>
            <p:ph sz="half" idx="1"/>
          </p:nvPr>
        </p:nvSpPr>
        <p:spPr>
          <a:xfrm>
            <a:off x="1277650" y="1432560"/>
            <a:ext cx="10432014" cy="4785360"/>
          </a:xfrm>
        </p:spPr>
        <p:txBody>
          <a:bodyPr/>
          <a:lstStyle/>
          <a:p>
            <a:pPr marL="0" indent="0" rtl="0">
              <a:spcBef>
                <a:spcPts val="0"/>
              </a:spcBef>
              <a:spcAft>
                <a:spcPts val="1200"/>
              </a:spcAft>
              <a:buNone/>
            </a:pPr>
            <a:r>
              <a:rPr lang="en-US" sz="1800" b="0" i="0" u="none" strike="noStrike" dirty="0">
                <a:solidFill>
                  <a:srgbClr val="595959"/>
                </a:solidFill>
                <a:effectLst/>
                <a:latin typeface="Arial" panose="020B0604020202020204" pitchFamily="34" charset="0"/>
              </a:rPr>
              <a:t>One of the 3 strategic Directions of </a:t>
            </a:r>
            <a:r>
              <a:rPr lang="en-US" sz="1800" b="0" i="0" u="sng" strike="noStrike" dirty="0">
                <a:solidFill>
                  <a:srgbClr val="0097A7"/>
                </a:solidFill>
                <a:effectLst/>
                <a:latin typeface="Arial" panose="020B0604020202020204" pitchFamily="34" charset="0"/>
                <a:hlinkClick r:id="rId2"/>
              </a:rPr>
              <a:t>Vision 2030</a:t>
            </a:r>
            <a:r>
              <a:rPr lang="en-US" sz="1800" b="0" i="0" u="none" strike="noStrike" dirty="0">
                <a:solidFill>
                  <a:srgbClr val="595959"/>
                </a:solidFill>
                <a:effectLst/>
                <a:latin typeface="Arial" panose="020B0604020202020204" pitchFamily="34" charset="0"/>
              </a:rPr>
              <a:t> includes, “The Future of Learning”</a:t>
            </a:r>
            <a:endParaRPr lang="en-US" sz="1800" b="0" dirty="0">
              <a:effectLst/>
            </a:endParaRPr>
          </a:p>
          <a:p>
            <a:pPr marL="0" indent="0" rtl="0">
              <a:spcBef>
                <a:spcPts val="0"/>
              </a:spcBef>
              <a:spcAft>
                <a:spcPts val="1200"/>
              </a:spcAft>
              <a:buNone/>
            </a:pPr>
            <a:r>
              <a:rPr lang="en-US" sz="1800" b="0" i="0" u="none" strike="noStrike" dirty="0">
                <a:solidFill>
                  <a:srgbClr val="555555"/>
                </a:solidFill>
                <a:effectLst/>
                <a:latin typeface="Arial" panose="020B0604020202020204" pitchFamily="34" charset="0"/>
              </a:rPr>
              <a:t>Generative artificial intelligence (AI) provides powerful new capabilities with tremendous implications for higher education. While AI holds great promise as a tool to eliminate equity gaps, it could also quite easily replicate biases, such as through uneven access by following the fissures of the pre-existing digital divide. We will explore opportunities to lead in adapting and building the promise of advances in AI in higher education.</a:t>
            </a:r>
            <a:endParaRPr lang="en-US" sz="1800" b="0" dirty="0">
              <a:effectLst/>
            </a:endParaRPr>
          </a:p>
          <a:p>
            <a:pPr marL="0" indent="0" rtl="0">
              <a:spcBef>
                <a:spcPts val="0"/>
              </a:spcBef>
              <a:spcAft>
                <a:spcPts val="1200"/>
              </a:spcAft>
              <a:buNone/>
            </a:pPr>
            <a:r>
              <a:rPr lang="en-US" sz="1800" b="1" i="0" u="none" strike="noStrike" dirty="0">
                <a:solidFill>
                  <a:srgbClr val="555555"/>
                </a:solidFill>
                <a:effectLst/>
                <a:latin typeface="Arial" panose="020B0604020202020204" pitchFamily="34" charset="0"/>
              </a:rPr>
              <a:t>Action for this Direction:</a:t>
            </a:r>
            <a:endParaRPr lang="en-US" sz="1800" b="0" dirty="0">
              <a:effectLst/>
            </a:endParaRPr>
          </a:p>
          <a:p>
            <a:pPr rtl="0" fontAlgn="base">
              <a:spcBef>
                <a:spcPts val="0"/>
              </a:spcBef>
              <a:spcAft>
                <a:spcPts val="0"/>
              </a:spcAft>
              <a:buFont typeface="Arial" panose="020B0604020202020204" pitchFamily="34" charset="0"/>
              <a:buChar char="•"/>
            </a:pPr>
            <a:r>
              <a:rPr lang="en-US" sz="1800" b="0" i="0" u="none" strike="noStrike" dirty="0">
                <a:solidFill>
                  <a:srgbClr val="555555"/>
                </a:solidFill>
                <a:effectLst/>
                <a:latin typeface="Arial" panose="020B0604020202020204" pitchFamily="34" charset="0"/>
              </a:rPr>
              <a:t>Actively engage with the impacts of generative AI on the future of teaching and learning:</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555555"/>
                </a:solidFill>
                <a:effectLst/>
                <a:latin typeface="Arial" panose="020B0604020202020204" pitchFamily="34" charset="0"/>
              </a:rPr>
              <a:t>Improve the student experience with the use of generative AI as well as smart analytics applied to the “big data” systems (e.g. Student Information System, Learning Management System)</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555555"/>
                </a:solidFill>
                <a:effectLst/>
                <a:latin typeface="Arial" panose="020B0604020202020204" pitchFamily="34" charset="0"/>
              </a:rPr>
              <a:t>Modernize system technology infrastructure to support online education delivery and faculty. Develop an analysis of the impact of generative AI technology and its potential implications for teaching and learning and take the necessary action in policy reform, systems development, and practices to advance success, access and support for our students.</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555555"/>
                </a:solidFill>
                <a:effectLst/>
                <a:latin typeface="Arial" panose="020B0604020202020204" pitchFamily="34" charset="0"/>
              </a:rPr>
              <a:t>Develop an analysis of the impact of generative AI technology and its potential implications for teaching and learning and take the necessary action in policy reform, systems development, and practices to advance success, access and support for our students.</a:t>
            </a:r>
          </a:p>
          <a:p>
            <a:pPr marL="0" indent="0">
              <a:buNone/>
            </a:pPr>
            <a:endParaRPr lang="en-US" dirty="0"/>
          </a:p>
        </p:txBody>
      </p:sp>
      <p:pic>
        <p:nvPicPr>
          <p:cNvPr id="1026" name="Picture 2">
            <a:extLst>
              <a:ext uri="{FF2B5EF4-FFF2-40B4-BE49-F238E27FC236}">
                <a16:creationId xmlns:a16="http://schemas.microsoft.com/office/drawing/2014/main" id="{C0FBB23D-D67E-FA46-3ABC-38FD1688D94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2190" y="232790"/>
            <a:ext cx="2275114" cy="10882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466C94F-B0B7-D1BF-0C5B-F4E1FA594D4B}"/>
              </a:ext>
            </a:extLst>
          </p:cNvPr>
          <p:cNvSpPr>
            <a:spLocks noGrp="1"/>
          </p:cNvSpPr>
          <p:nvPr>
            <p:ph type="sldNum" sz="quarter" idx="10"/>
          </p:nvPr>
        </p:nvSpPr>
        <p:spPr/>
        <p:txBody>
          <a:bodyPr/>
          <a:lstStyle/>
          <a:p>
            <a:pPr>
              <a:defRPr/>
            </a:pPr>
            <a:fld id="{06DDD070-D08E-4B40-B4AC-DB5751E9D83C}" type="slidenum">
              <a:rPr lang="en-US" altLang="en-US" smtClean="0"/>
              <a:pPr>
                <a:defRPr/>
              </a:pPr>
              <a:t>7</a:t>
            </a:fld>
            <a:endParaRPr lang="en-US" altLang="en-US"/>
          </a:p>
        </p:txBody>
      </p:sp>
    </p:spTree>
    <p:extLst>
      <p:ext uri="{BB962C8B-B14F-4D97-AF65-F5344CB8AC3E}">
        <p14:creationId xmlns:p14="http://schemas.microsoft.com/office/powerpoint/2010/main" val="309002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86CEE-B4DA-03F5-92C4-5BBA9D7C7B7C}"/>
              </a:ext>
            </a:extLst>
          </p:cNvPr>
          <p:cNvSpPr>
            <a:spLocks noGrp="1"/>
          </p:cNvSpPr>
          <p:nvPr>
            <p:ph type="title"/>
          </p:nvPr>
        </p:nvSpPr>
        <p:spPr>
          <a:xfrm>
            <a:off x="1277650" y="365126"/>
            <a:ext cx="10046043" cy="1109714"/>
          </a:xfrm>
        </p:spPr>
        <p:txBody>
          <a:bodyPr>
            <a:normAutofit fontScale="90000"/>
          </a:bodyPr>
          <a:lstStyle/>
          <a:p>
            <a:r>
              <a:rPr lang="en-US" dirty="0"/>
              <a:t>Vision 2030: </a:t>
            </a:r>
            <a:br>
              <a:rPr lang="en-US" dirty="0"/>
            </a:br>
            <a:r>
              <a:rPr lang="en-US" dirty="0"/>
              <a:t>Generative AI in Higher Education Series</a:t>
            </a:r>
          </a:p>
        </p:txBody>
      </p:sp>
      <p:sp>
        <p:nvSpPr>
          <p:cNvPr id="3" name="Content Placeholder 2">
            <a:extLst>
              <a:ext uri="{FF2B5EF4-FFF2-40B4-BE49-F238E27FC236}">
                <a16:creationId xmlns:a16="http://schemas.microsoft.com/office/drawing/2014/main" id="{DED043CE-CCBD-72C0-AE93-4F498B3263D4}"/>
              </a:ext>
            </a:extLst>
          </p:cNvPr>
          <p:cNvSpPr>
            <a:spLocks noGrp="1"/>
          </p:cNvSpPr>
          <p:nvPr>
            <p:ph sz="half" idx="1"/>
          </p:nvPr>
        </p:nvSpPr>
        <p:spPr>
          <a:xfrm>
            <a:off x="1277650" y="1592826"/>
            <a:ext cx="10058400" cy="3937819"/>
          </a:xfrm>
        </p:spPr>
        <p:txBody>
          <a:bodyPr/>
          <a:lstStyle/>
          <a:p>
            <a:pPr marL="0" indent="0" rtl="0">
              <a:spcBef>
                <a:spcPts val="0"/>
              </a:spcBef>
              <a:spcAft>
                <a:spcPts val="0"/>
              </a:spcAft>
              <a:buNone/>
            </a:pPr>
            <a:r>
              <a:rPr lang="en-US" sz="1600" b="0" i="0" u="none" strike="noStrike" dirty="0">
                <a:solidFill>
                  <a:srgbClr val="232333"/>
                </a:solidFill>
                <a:effectLst/>
                <a:latin typeface="Arial" panose="020B0604020202020204" pitchFamily="34" charset="0"/>
              </a:rPr>
              <a:t>Description</a:t>
            </a:r>
            <a:endParaRPr lang="en-US" sz="2000" b="0" dirty="0">
              <a:effectLst/>
            </a:endParaRPr>
          </a:p>
          <a:p>
            <a:pPr marL="0" indent="0" rtl="0">
              <a:spcBef>
                <a:spcPts val="0"/>
              </a:spcBef>
              <a:spcAft>
                <a:spcPts val="1200"/>
              </a:spcAft>
              <a:buNone/>
            </a:pPr>
            <a:r>
              <a:rPr lang="en-US" sz="1600" b="0" i="0" u="none" strike="noStrike" dirty="0">
                <a:solidFill>
                  <a:srgbClr val="232333"/>
                </a:solidFill>
                <a:effectLst/>
                <a:latin typeface="Arial" panose="020B0604020202020204" pitchFamily="34" charset="0"/>
              </a:rPr>
              <a:t>Join an exploration of the growing prominence and promise of Generative Artificial Intelligence in higher education conducted by leadership from the Academic Senate for California Community Colleges, the Faculty Association of California Community Colleges, and the California Community College Chancellor's Office, along with special guests. The first webinar in the series is scheduled for noon on Tuesday, 9/12. It will be introduced by Chancellor Christian and facilitated by the CCCCO's Visiting Executive of Strategic Research and Innovative Design, Craig Hayward. </a:t>
            </a:r>
            <a:endParaRPr lang="en-US" sz="2000" b="0" dirty="0">
              <a:effectLst/>
            </a:endParaRPr>
          </a:p>
          <a:p>
            <a:pPr marL="0" indent="0" rtl="0">
              <a:spcBef>
                <a:spcPts val="0"/>
              </a:spcBef>
              <a:spcAft>
                <a:spcPts val="1200"/>
              </a:spcAft>
              <a:buNone/>
            </a:pPr>
            <a:r>
              <a:rPr lang="en-US" sz="1600" b="0" i="0" u="sng" dirty="0">
                <a:solidFill>
                  <a:srgbClr val="232333"/>
                </a:solidFill>
                <a:effectLst/>
                <a:latin typeface="Arial" panose="020B0604020202020204" pitchFamily="34" charset="0"/>
              </a:rPr>
              <a:t>All webinars will be from 12:00 pm - 1:00 pm.</a:t>
            </a:r>
            <a:endParaRPr lang="en-US" sz="2000" b="0" dirty="0">
              <a:effectLst/>
            </a:endParaRPr>
          </a:p>
          <a:p>
            <a:pPr lvl="1">
              <a:spcBef>
                <a:spcPts val="0"/>
              </a:spcBef>
              <a:spcAft>
                <a:spcPts val="0"/>
              </a:spcAft>
            </a:pPr>
            <a:r>
              <a:rPr lang="en-US" sz="1400" b="0" i="0" u="none" strike="noStrike" dirty="0">
                <a:solidFill>
                  <a:srgbClr val="232333"/>
                </a:solidFill>
                <a:effectLst/>
                <a:latin typeface="Arial" panose="020B0604020202020204" pitchFamily="34" charset="0"/>
              </a:rPr>
              <a:t>Overview and Introduction to Generative AI - September 25, 2023 </a:t>
            </a:r>
          </a:p>
          <a:p>
            <a:pPr lvl="1">
              <a:spcBef>
                <a:spcPts val="0"/>
              </a:spcBef>
              <a:spcAft>
                <a:spcPts val="0"/>
              </a:spcAft>
            </a:pPr>
            <a:r>
              <a:rPr lang="en-US" sz="1400" b="0" i="0" u="none" strike="noStrike" dirty="0">
                <a:solidFill>
                  <a:srgbClr val="232333"/>
                </a:solidFill>
                <a:effectLst/>
                <a:latin typeface="Arial" panose="020B0604020202020204" pitchFamily="34" charset="0"/>
              </a:rPr>
              <a:t>Generative AI as a Tool for Teaching and Learning - November 7, 2023 </a:t>
            </a:r>
          </a:p>
          <a:p>
            <a:pPr lvl="1">
              <a:spcBef>
                <a:spcPts val="0"/>
              </a:spcBef>
              <a:spcAft>
                <a:spcPts val="0"/>
              </a:spcAft>
            </a:pPr>
            <a:r>
              <a:rPr lang="en-US" sz="1400" b="0" i="0" u="none" strike="noStrike" dirty="0">
                <a:solidFill>
                  <a:srgbClr val="232333"/>
                </a:solidFill>
                <a:effectLst/>
                <a:latin typeface="Arial" panose="020B0604020202020204" pitchFamily="34" charset="0"/>
              </a:rPr>
              <a:t>Generative AI as a General Productivity Booster - February 27, 2024 </a:t>
            </a:r>
          </a:p>
          <a:p>
            <a:pPr lvl="1">
              <a:spcBef>
                <a:spcPts val="0"/>
              </a:spcBef>
              <a:spcAft>
                <a:spcPts val="0"/>
              </a:spcAft>
            </a:pPr>
            <a:r>
              <a:rPr lang="en-US" sz="1400" b="0" i="0" u="none" strike="noStrike" dirty="0">
                <a:solidFill>
                  <a:srgbClr val="232333"/>
                </a:solidFill>
                <a:effectLst/>
                <a:latin typeface="Arial" panose="020B0604020202020204" pitchFamily="34" charset="0"/>
              </a:rPr>
              <a:t>AI-Enhanced Analytics and Learning Platforms - April 30, 2024</a:t>
            </a:r>
          </a:p>
          <a:p>
            <a:pPr marL="0" indent="0" rtl="0">
              <a:spcBef>
                <a:spcPts val="0"/>
              </a:spcBef>
              <a:spcAft>
                <a:spcPts val="0"/>
              </a:spcAft>
              <a:buNone/>
            </a:pPr>
            <a:br>
              <a:rPr lang="en-US" sz="2000" b="0" dirty="0">
                <a:effectLst/>
              </a:rPr>
            </a:br>
            <a:r>
              <a:rPr lang="en-US" sz="1600" b="0" i="0" u="none" strike="noStrike" dirty="0">
                <a:solidFill>
                  <a:srgbClr val="232333"/>
                </a:solidFill>
                <a:effectLst/>
                <a:latin typeface="Arial" panose="020B0604020202020204" pitchFamily="34" charset="0"/>
              </a:rPr>
              <a:t>Recordings on </a:t>
            </a:r>
            <a:r>
              <a:rPr lang="en-US" sz="1600" b="0" i="0" u="sng" strike="noStrike" dirty="0">
                <a:solidFill>
                  <a:srgbClr val="0097A7"/>
                </a:solidFill>
                <a:effectLst/>
                <a:latin typeface="Arial" panose="020B0604020202020204" pitchFamily="34" charset="0"/>
                <a:hlinkClick r:id="rId2"/>
              </a:rPr>
              <a:t>Vision Resource Center</a:t>
            </a:r>
            <a:endParaRPr lang="en-US" sz="2000" b="0" dirty="0">
              <a:effectLst/>
            </a:endParaRPr>
          </a:p>
          <a:p>
            <a:pPr marL="0" indent="0" rtl="0">
              <a:spcBef>
                <a:spcPts val="0"/>
              </a:spcBef>
              <a:spcAft>
                <a:spcPts val="0"/>
              </a:spcAft>
              <a:buNone/>
            </a:pPr>
            <a:br>
              <a:rPr lang="en-US" sz="2000" b="0" dirty="0">
                <a:effectLst/>
              </a:rPr>
            </a:br>
            <a:r>
              <a:rPr lang="en-US" sz="1600" b="0" i="0" u="sng" strike="noStrike" dirty="0">
                <a:solidFill>
                  <a:srgbClr val="0097A7"/>
                </a:solidFill>
                <a:effectLst/>
                <a:latin typeface="Arial" panose="020B0604020202020204" pitchFamily="34" charset="0"/>
                <a:hlinkClick r:id="rId3"/>
              </a:rPr>
              <a:t>Webinar Registration</a:t>
            </a:r>
            <a:br>
              <a:rPr lang="en-US" dirty="0"/>
            </a:br>
            <a:endParaRPr lang="en-US" dirty="0"/>
          </a:p>
        </p:txBody>
      </p:sp>
      <p:pic>
        <p:nvPicPr>
          <p:cNvPr id="2050" name="Picture 2" descr="CA Community College Chancellor's Office Logo">
            <a:extLst>
              <a:ext uri="{FF2B5EF4-FFF2-40B4-BE49-F238E27FC236}">
                <a16:creationId xmlns:a16="http://schemas.microsoft.com/office/drawing/2014/main" id="{CFECB0D0-57CB-282F-DD47-6AA8AAB96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344" y="5663153"/>
            <a:ext cx="2094456" cy="7913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SCCC Logo">
            <a:extLst>
              <a:ext uri="{FF2B5EF4-FFF2-40B4-BE49-F238E27FC236}">
                <a16:creationId xmlns:a16="http://schemas.microsoft.com/office/drawing/2014/main" id="{941AEEA7-5C45-55D7-B595-EC93D757F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002" y="5550250"/>
            <a:ext cx="38100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ACCC Logo">
            <a:extLst>
              <a:ext uri="{FF2B5EF4-FFF2-40B4-BE49-F238E27FC236}">
                <a16:creationId xmlns:a16="http://schemas.microsoft.com/office/drawing/2014/main" id="{73E1FA97-27CB-CDE9-9AC1-D02B692F12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4358" y="5491461"/>
            <a:ext cx="1889459" cy="10014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D9FCA40-6114-BB57-6979-85C8A831165A}"/>
              </a:ext>
            </a:extLst>
          </p:cNvPr>
          <p:cNvSpPr>
            <a:spLocks noGrp="1"/>
          </p:cNvSpPr>
          <p:nvPr>
            <p:ph type="sldNum" sz="quarter" idx="10"/>
          </p:nvPr>
        </p:nvSpPr>
        <p:spPr/>
        <p:txBody>
          <a:bodyPr/>
          <a:lstStyle/>
          <a:p>
            <a:pPr>
              <a:defRPr/>
            </a:pPr>
            <a:fld id="{06DDD070-D08E-4B40-B4AC-DB5751E9D83C}" type="slidenum">
              <a:rPr lang="en-US" altLang="en-US" smtClean="0"/>
              <a:pPr>
                <a:defRPr/>
              </a:pPr>
              <a:t>8</a:t>
            </a:fld>
            <a:endParaRPr lang="en-US" altLang="en-US"/>
          </a:p>
        </p:txBody>
      </p:sp>
    </p:spTree>
    <p:extLst>
      <p:ext uri="{BB962C8B-B14F-4D97-AF65-F5344CB8AC3E}">
        <p14:creationId xmlns:p14="http://schemas.microsoft.com/office/powerpoint/2010/main" val="2414268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59819-1415-EC2D-F99B-36F135E5259C}"/>
              </a:ext>
            </a:extLst>
          </p:cNvPr>
          <p:cNvSpPr>
            <a:spLocks noGrp="1"/>
          </p:cNvSpPr>
          <p:nvPr>
            <p:ph type="title"/>
          </p:nvPr>
        </p:nvSpPr>
        <p:spPr>
          <a:xfrm>
            <a:off x="1277650" y="217958"/>
            <a:ext cx="10046043" cy="844243"/>
          </a:xfrm>
        </p:spPr>
        <p:txBody>
          <a:bodyPr/>
          <a:lstStyle/>
          <a:p>
            <a:r>
              <a:rPr lang="en-US" dirty="0"/>
              <a:t>Some basic terminology associated with AI</a:t>
            </a:r>
          </a:p>
        </p:txBody>
      </p:sp>
      <p:sp>
        <p:nvSpPr>
          <p:cNvPr id="3" name="Content Placeholder 2">
            <a:extLst>
              <a:ext uri="{FF2B5EF4-FFF2-40B4-BE49-F238E27FC236}">
                <a16:creationId xmlns:a16="http://schemas.microsoft.com/office/drawing/2014/main" id="{CD515C23-B0B9-6A05-3404-8BF6EDA9926A}"/>
              </a:ext>
            </a:extLst>
          </p:cNvPr>
          <p:cNvSpPr>
            <a:spLocks noGrp="1"/>
          </p:cNvSpPr>
          <p:nvPr>
            <p:ph sz="half" idx="1"/>
          </p:nvPr>
        </p:nvSpPr>
        <p:spPr>
          <a:xfrm>
            <a:off x="1106129" y="1209368"/>
            <a:ext cx="10604090" cy="5146982"/>
          </a:xfrm>
        </p:spPr>
        <p:txBody>
          <a:bodyPr/>
          <a:lstStyle/>
          <a:p>
            <a:pPr marL="0" indent="0" rtl="0">
              <a:spcBef>
                <a:spcPts val="0"/>
              </a:spcBef>
              <a:spcAft>
                <a:spcPts val="0"/>
              </a:spcAft>
              <a:buNone/>
            </a:pPr>
            <a:r>
              <a:rPr lang="en-US" sz="1800" b="1" i="0" u="none" strike="noStrike" dirty="0">
                <a:solidFill>
                  <a:srgbClr val="1C1917"/>
                </a:solidFill>
                <a:effectLst/>
                <a:latin typeface="Roboto" panose="02000000000000000000" pitchFamily="2" charset="0"/>
              </a:rPr>
              <a:t>**This is NOT an exhaustive list, just the tip-of-the-iceberg**</a:t>
            </a:r>
            <a:endParaRPr lang="en-US" b="1" dirty="0">
              <a:effectLst/>
            </a:endParaRPr>
          </a:p>
          <a:p>
            <a:pPr lvl="1">
              <a:spcBef>
                <a:spcPts val="0"/>
              </a:spcBef>
              <a:spcAft>
                <a:spcPts val="0"/>
              </a:spcAft>
            </a:pPr>
            <a:r>
              <a:rPr lang="en-US" sz="1800" b="0" i="0" u="none" strike="noStrike" dirty="0">
                <a:solidFill>
                  <a:srgbClr val="1C1917"/>
                </a:solidFill>
                <a:effectLst/>
                <a:latin typeface="Roboto" panose="02000000000000000000" pitchFamily="2" charset="0"/>
              </a:rPr>
              <a:t>Algorithm bias - Systematic errors in AI systems causing unfair outcomes</a:t>
            </a:r>
          </a:p>
          <a:p>
            <a:pPr lvl="1">
              <a:spcBef>
                <a:spcPts val="0"/>
              </a:spcBef>
              <a:spcAft>
                <a:spcPts val="0"/>
              </a:spcAft>
            </a:pPr>
            <a:r>
              <a:rPr lang="en-US" sz="1800" b="0" i="0" u="none" strike="noStrike" dirty="0">
                <a:solidFill>
                  <a:srgbClr val="1C1917"/>
                </a:solidFill>
                <a:effectLst/>
                <a:latin typeface="Roboto" panose="02000000000000000000" pitchFamily="2" charset="0"/>
              </a:rPr>
              <a:t>Artificial general intelligence - Hypothetical AI with general cognitive abilities like humans</a:t>
            </a:r>
          </a:p>
          <a:p>
            <a:pPr lvl="1">
              <a:spcBef>
                <a:spcPts val="0"/>
              </a:spcBef>
              <a:spcAft>
                <a:spcPts val="0"/>
              </a:spcAft>
            </a:pPr>
            <a:r>
              <a:rPr lang="en-US" sz="1800" b="0" i="0" u="none" strike="noStrike" dirty="0">
                <a:solidFill>
                  <a:srgbClr val="1C1917"/>
                </a:solidFill>
                <a:effectLst/>
                <a:latin typeface="Roboto" panose="02000000000000000000" pitchFamily="2" charset="0"/>
              </a:rPr>
              <a:t>Closed Loop Chatbot - Answers are tailored to the full context of the conversation</a:t>
            </a:r>
          </a:p>
          <a:p>
            <a:pPr lvl="1">
              <a:spcBef>
                <a:spcPts val="0"/>
              </a:spcBef>
              <a:spcAft>
                <a:spcPts val="0"/>
              </a:spcAft>
            </a:pPr>
            <a:r>
              <a:rPr lang="en-US" sz="1800" b="0" i="0" u="none" strike="noStrike" dirty="0">
                <a:solidFill>
                  <a:srgbClr val="1C1917"/>
                </a:solidFill>
                <a:effectLst/>
                <a:latin typeface="Roboto" panose="02000000000000000000" pitchFamily="2" charset="0"/>
              </a:rPr>
              <a:t>Computer vision - Automated extraction of information from images/video</a:t>
            </a:r>
          </a:p>
          <a:p>
            <a:pPr lvl="1">
              <a:spcBef>
                <a:spcPts val="0"/>
              </a:spcBef>
              <a:spcAft>
                <a:spcPts val="0"/>
              </a:spcAft>
            </a:pPr>
            <a:r>
              <a:rPr lang="en-US" sz="1800" b="0" i="0" u="none" strike="noStrike" dirty="0">
                <a:solidFill>
                  <a:srgbClr val="1C1917"/>
                </a:solidFill>
                <a:effectLst/>
                <a:latin typeface="Roboto" panose="02000000000000000000" pitchFamily="2" charset="0"/>
              </a:rPr>
              <a:t>Deep learning - Advanced machine learning models based on neural networks</a:t>
            </a:r>
          </a:p>
          <a:p>
            <a:pPr lvl="1">
              <a:spcBef>
                <a:spcPts val="0"/>
              </a:spcBef>
              <a:spcAft>
                <a:spcPts val="0"/>
              </a:spcAft>
            </a:pPr>
            <a:r>
              <a:rPr lang="en-US" sz="1800" b="0" i="0" u="none" strike="noStrike" dirty="0">
                <a:solidFill>
                  <a:srgbClr val="1C1917"/>
                </a:solidFill>
                <a:effectLst/>
                <a:latin typeface="Roboto" panose="02000000000000000000" pitchFamily="2" charset="0"/>
              </a:rPr>
              <a:t>Expert systems - AI systems aimed to replicate and automate specialized human expertise</a:t>
            </a:r>
          </a:p>
          <a:p>
            <a:pPr lvl="1">
              <a:spcBef>
                <a:spcPts val="0"/>
              </a:spcBef>
              <a:spcAft>
                <a:spcPts val="0"/>
              </a:spcAft>
            </a:pPr>
            <a:r>
              <a:rPr lang="en-US" sz="1800" b="0" i="0" u="none" strike="noStrike" dirty="0">
                <a:solidFill>
                  <a:srgbClr val="1C1917"/>
                </a:solidFill>
                <a:effectLst/>
                <a:latin typeface="Roboto" panose="02000000000000000000" pitchFamily="2" charset="0"/>
              </a:rPr>
              <a:t>Explainability - Ability to understand how AI models make decisions</a:t>
            </a:r>
          </a:p>
          <a:p>
            <a:pPr lvl="1">
              <a:spcBef>
                <a:spcPts val="0"/>
              </a:spcBef>
              <a:spcAft>
                <a:spcPts val="0"/>
              </a:spcAft>
            </a:pPr>
            <a:r>
              <a:rPr lang="en-US" sz="1800" b="0" i="0" u="none" strike="noStrike" dirty="0">
                <a:solidFill>
                  <a:srgbClr val="1C1917"/>
                </a:solidFill>
                <a:effectLst/>
                <a:latin typeface="Roboto" panose="02000000000000000000" pitchFamily="2" charset="0"/>
              </a:rPr>
              <a:t>Generative adversarial networks - Using two neural networks to generate new data</a:t>
            </a:r>
          </a:p>
          <a:p>
            <a:pPr lvl="1">
              <a:spcBef>
                <a:spcPts val="0"/>
              </a:spcBef>
              <a:spcAft>
                <a:spcPts val="0"/>
              </a:spcAft>
            </a:pPr>
            <a:r>
              <a:rPr lang="en-US" sz="1800" b="0" i="0" u="none" strike="noStrike" dirty="0">
                <a:solidFill>
                  <a:srgbClr val="1C1917"/>
                </a:solidFill>
                <a:effectLst/>
                <a:latin typeface="Roboto" panose="02000000000000000000" pitchFamily="2" charset="0"/>
              </a:rPr>
              <a:t>Machine learning - Algorithms that can learn and improve from data without explicit programming</a:t>
            </a:r>
          </a:p>
          <a:p>
            <a:pPr lvl="1">
              <a:spcBef>
                <a:spcPts val="0"/>
              </a:spcBef>
              <a:spcAft>
                <a:spcPts val="0"/>
              </a:spcAft>
            </a:pPr>
            <a:r>
              <a:rPr lang="en-US" sz="1800" b="0" i="0" u="none" strike="noStrike" dirty="0">
                <a:solidFill>
                  <a:srgbClr val="1C1917"/>
                </a:solidFill>
                <a:effectLst/>
                <a:latin typeface="Roboto" panose="02000000000000000000" pitchFamily="2" charset="0"/>
              </a:rPr>
              <a:t>Natural language processing - AI that can understand, interpret, and generate human language</a:t>
            </a:r>
          </a:p>
          <a:p>
            <a:pPr lvl="1">
              <a:spcBef>
                <a:spcPts val="0"/>
              </a:spcBef>
              <a:spcAft>
                <a:spcPts val="0"/>
              </a:spcAft>
            </a:pPr>
            <a:r>
              <a:rPr lang="en-US" sz="1800" b="0" i="0" u="none" strike="noStrike" dirty="0">
                <a:solidFill>
                  <a:srgbClr val="1C1917"/>
                </a:solidFill>
                <a:effectLst/>
                <a:latin typeface="Roboto" panose="02000000000000000000" pitchFamily="2" charset="0"/>
              </a:rPr>
              <a:t>Neural networks - Computing systems modeled on the human brain and nervous system</a:t>
            </a:r>
          </a:p>
          <a:p>
            <a:pPr lvl="1">
              <a:spcBef>
                <a:spcPts val="0"/>
              </a:spcBef>
              <a:spcAft>
                <a:spcPts val="0"/>
              </a:spcAft>
            </a:pPr>
            <a:r>
              <a:rPr lang="en-US" sz="1800" b="0" i="0" u="none" strike="noStrike" dirty="0">
                <a:solidFill>
                  <a:srgbClr val="1C1917"/>
                </a:solidFill>
                <a:effectLst/>
                <a:latin typeface="Roboto" panose="02000000000000000000" pitchFamily="2" charset="0"/>
              </a:rPr>
              <a:t>Open Loop Chatbot - Conversation does not evolve beyond initial question and answer</a:t>
            </a:r>
          </a:p>
          <a:p>
            <a:pPr lvl="1">
              <a:spcBef>
                <a:spcPts val="0"/>
              </a:spcBef>
              <a:spcAft>
                <a:spcPts val="0"/>
              </a:spcAft>
            </a:pPr>
            <a:r>
              <a:rPr lang="en-US" sz="1800" b="0" i="0" u="none" strike="noStrike" dirty="0">
                <a:solidFill>
                  <a:srgbClr val="1C1917"/>
                </a:solidFill>
                <a:effectLst/>
                <a:latin typeface="Roboto" panose="02000000000000000000" pitchFamily="2" charset="0"/>
              </a:rPr>
              <a:t>Reinforcement learning - Optimizing actions to maximize rewards</a:t>
            </a:r>
          </a:p>
          <a:p>
            <a:pPr lvl="1">
              <a:spcBef>
                <a:spcPts val="0"/>
              </a:spcBef>
              <a:spcAft>
                <a:spcPts val="0"/>
              </a:spcAft>
            </a:pPr>
            <a:r>
              <a:rPr lang="en-US" sz="1800" b="0" i="0" u="none" strike="noStrike" dirty="0">
                <a:solidFill>
                  <a:srgbClr val="1C1917"/>
                </a:solidFill>
                <a:effectLst/>
                <a:latin typeface="Roboto" panose="02000000000000000000" pitchFamily="2" charset="0"/>
              </a:rPr>
              <a:t>Robotics - Creating intelligent physical machines that can move and perform tasks</a:t>
            </a:r>
          </a:p>
          <a:p>
            <a:pPr lvl="1">
              <a:spcBef>
                <a:spcPts val="0"/>
              </a:spcBef>
              <a:spcAft>
                <a:spcPts val="0"/>
              </a:spcAft>
            </a:pPr>
            <a:r>
              <a:rPr lang="en-US" sz="1800" b="0" i="0" u="none" strike="noStrike" dirty="0">
                <a:solidFill>
                  <a:srgbClr val="1C1917"/>
                </a:solidFill>
                <a:effectLst/>
                <a:latin typeface="Roboto" panose="02000000000000000000" pitchFamily="2" charset="0"/>
              </a:rPr>
              <a:t>Singularity - Theoretical point AI exceeds human intelligence</a:t>
            </a:r>
          </a:p>
          <a:p>
            <a:pPr lvl="1">
              <a:spcBef>
                <a:spcPts val="0"/>
              </a:spcBef>
              <a:spcAft>
                <a:spcPts val="0"/>
              </a:spcAft>
            </a:pPr>
            <a:r>
              <a:rPr lang="en-US" sz="1800" b="0" i="0" u="none" strike="noStrike" dirty="0">
                <a:solidFill>
                  <a:srgbClr val="1C1917"/>
                </a:solidFill>
                <a:effectLst/>
                <a:latin typeface="Roboto" panose="02000000000000000000" pitchFamily="2" charset="0"/>
              </a:rPr>
              <a:t>Supervised learning - Models trained on labeled datasets</a:t>
            </a:r>
          </a:p>
          <a:p>
            <a:pPr lvl="1">
              <a:spcBef>
                <a:spcPts val="0"/>
              </a:spcBef>
              <a:spcAft>
                <a:spcPts val="0"/>
              </a:spcAft>
            </a:pPr>
            <a:r>
              <a:rPr lang="en-US" sz="1800" b="0" i="0" u="none" strike="noStrike" dirty="0">
                <a:solidFill>
                  <a:srgbClr val="1C1917"/>
                </a:solidFill>
                <a:effectLst/>
                <a:latin typeface="Roboto" panose="02000000000000000000" pitchFamily="2" charset="0"/>
              </a:rPr>
              <a:t>Unsupervised learning - Finding patterns in unlabeled data</a:t>
            </a:r>
          </a:p>
          <a:p>
            <a:pPr marL="0" indent="0">
              <a:buNone/>
            </a:pPr>
            <a:endParaRPr lang="en-US" dirty="0"/>
          </a:p>
        </p:txBody>
      </p:sp>
      <p:sp>
        <p:nvSpPr>
          <p:cNvPr id="4" name="Slide Number Placeholder 3">
            <a:extLst>
              <a:ext uri="{FF2B5EF4-FFF2-40B4-BE49-F238E27FC236}">
                <a16:creationId xmlns:a16="http://schemas.microsoft.com/office/drawing/2014/main" id="{308A335B-0613-F12D-D76F-D7114AA129A4}"/>
              </a:ext>
            </a:extLst>
          </p:cNvPr>
          <p:cNvSpPr>
            <a:spLocks noGrp="1"/>
          </p:cNvSpPr>
          <p:nvPr>
            <p:ph type="sldNum" sz="quarter" idx="10"/>
          </p:nvPr>
        </p:nvSpPr>
        <p:spPr/>
        <p:txBody>
          <a:bodyPr/>
          <a:lstStyle/>
          <a:p>
            <a:pPr>
              <a:defRPr/>
            </a:pPr>
            <a:fld id="{06DDD070-D08E-4B40-B4AC-DB5751E9D83C}" type="slidenum">
              <a:rPr lang="en-US" altLang="en-US" smtClean="0"/>
              <a:pPr>
                <a:defRPr/>
              </a:pPr>
              <a:t>9</a:t>
            </a:fld>
            <a:endParaRPr lang="en-US" altLang="en-US"/>
          </a:p>
        </p:txBody>
      </p:sp>
    </p:spTree>
    <p:extLst>
      <p:ext uri="{BB962C8B-B14F-4D97-AF65-F5344CB8AC3E}">
        <p14:creationId xmlns:p14="http://schemas.microsoft.com/office/powerpoint/2010/main" val="1838304312"/>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Spring Plenary 2023 ppt template 1 (1)</Template>
  <TotalTime>88</TotalTime>
  <Words>1461</Words>
  <Application>Microsoft Office PowerPoint</Application>
  <PresentationFormat>Widescreen</PresentationFormat>
  <Paragraphs>125</Paragraphs>
  <Slides>15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Palatino</vt:lpstr>
      <vt:lpstr>Arial</vt:lpstr>
      <vt:lpstr>Calibri</vt:lpstr>
      <vt:lpstr>Georgia</vt:lpstr>
      <vt:lpstr>Roboto</vt:lpstr>
      <vt:lpstr>ASCCC Curriculum Inst. 2020 Theme</vt:lpstr>
      <vt:lpstr>Academic and Professional Perspectives: Opportunities, Challenges, and Considerations for Generative AI in Teaching, Learning, and Policy Considerations  Thursday November 16, 2023 1:45 pm - 2:45 pm (online session) </vt:lpstr>
      <vt:lpstr>Facilitators</vt:lpstr>
      <vt:lpstr>Session Description</vt:lpstr>
      <vt:lpstr>Topics</vt:lpstr>
      <vt:lpstr>Shifting Landscape around AI</vt:lpstr>
      <vt:lpstr>Resolution 13.05 SP23</vt:lpstr>
      <vt:lpstr>Vision 2023 and AI</vt:lpstr>
      <vt:lpstr>Vision 2030:  Generative AI in Higher Education Series</vt:lpstr>
      <vt:lpstr>Some basic terminology associated with AI</vt:lpstr>
      <vt:lpstr>We Need YOUR input… “Let’s Jam!”</vt:lpstr>
      <vt:lpstr>Share Out and Discussion</vt:lpstr>
      <vt:lpstr>Use of AI in Individual Classrooms</vt:lpstr>
      <vt:lpstr>Final Thoughts</vt:lpstr>
      <vt:lpstr>Some Quick Resources and Readings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Christopher Howerton</dc:creator>
  <cp:keywords/>
  <dc:description/>
  <cp:lastModifiedBy>Kyoko Hatano</cp:lastModifiedBy>
  <cp:revision>3</cp:revision>
  <cp:lastPrinted>2020-11-24T19:39:26Z</cp:lastPrinted>
  <dcterms:created xsi:type="dcterms:W3CDTF">2023-11-10T23:04:17Z</dcterms:created>
  <dcterms:modified xsi:type="dcterms:W3CDTF">2023-11-22T19:10:26Z</dcterms:modified>
  <cp:category/>
</cp:coreProperties>
</file>