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7" r:id="rId1"/>
    <p:sldMasterId id="2147483668"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5143500" type="screen16x9"/>
  <p:notesSz cx="6858000" cy="9144000"/>
  <p:embeddedFontLst>
    <p:embeddedFont>
      <p:font typeface="Georgia" panose="02040502050405020303" pitchFamily="18" charset="0"/>
      <p:regular r:id="rId23"/>
      <p:bold r:id="rId24"/>
      <p:italic r:id="rId25"/>
      <p:boldItalic r:id="rId26"/>
    </p:embeddedFont>
    <p:embeddedFont>
      <p:font typeface="Oswald" panose="00000500000000000000" pitchFamily="2" charset="0"/>
      <p:regular r:id="rId27"/>
      <p:bold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0" d="100"/>
          <a:sy n="120" d="100"/>
        </p:scale>
        <p:origin x="104" y="3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4.fntdata"/><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3.fntdata"/><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2.fntdata"/><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viewProps" Target="view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an Arzola" userId="5b4af3c9-f32e-4ecb-988e-59c4a00faead" providerId="ADAL" clId="{A8D61BFD-0BC1-4CB5-8238-874F42AC1321}"/>
    <pc:docChg chg="custSel modSld">
      <pc:chgData name="Juan Arzola" userId="5b4af3c9-f32e-4ecb-988e-59c4a00faead" providerId="ADAL" clId="{A8D61BFD-0BC1-4CB5-8238-874F42AC1321}" dt="2023-11-13T23:18:19.554" v="73" actId="20577"/>
      <pc:docMkLst>
        <pc:docMk/>
      </pc:docMkLst>
      <pc:sldChg chg="modSp mod">
        <pc:chgData name="Juan Arzola" userId="5b4af3c9-f32e-4ecb-988e-59c4a00faead" providerId="ADAL" clId="{A8D61BFD-0BC1-4CB5-8238-874F42AC1321}" dt="2023-11-13T23:10:49.569" v="6" actId="207"/>
        <pc:sldMkLst>
          <pc:docMk/>
          <pc:sldMk cId="0" sldId="257"/>
        </pc:sldMkLst>
        <pc:spChg chg="mod">
          <ac:chgData name="Juan Arzola" userId="5b4af3c9-f32e-4ecb-988e-59c4a00faead" providerId="ADAL" clId="{A8D61BFD-0BC1-4CB5-8238-874F42AC1321}" dt="2023-11-13T23:10:49.569" v="6" actId="207"/>
          <ac:spMkLst>
            <pc:docMk/>
            <pc:sldMk cId="0" sldId="257"/>
            <ac:spMk id="108" creationId="{00000000-0000-0000-0000-000000000000}"/>
          </ac:spMkLst>
        </pc:spChg>
      </pc:sldChg>
      <pc:sldChg chg="modSp mod">
        <pc:chgData name="Juan Arzola" userId="5b4af3c9-f32e-4ecb-988e-59c4a00faead" providerId="ADAL" clId="{A8D61BFD-0BC1-4CB5-8238-874F42AC1321}" dt="2023-11-13T23:11:19.582" v="9" actId="255"/>
        <pc:sldMkLst>
          <pc:docMk/>
          <pc:sldMk cId="0" sldId="258"/>
        </pc:sldMkLst>
        <pc:spChg chg="mod">
          <ac:chgData name="Juan Arzola" userId="5b4af3c9-f32e-4ecb-988e-59c4a00faead" providerId="ADAL" clId="{A8D61BFD-0BC1-4CB5-8238-874F42AC1321}" dt="2023-11-13T23:11:19.582" v="9" actId="255"/>
          <ac:spMkLst>
            <pc:docMk/>
            <pc:sldMk cId="0" sldId="258"/>
            <ac:spMk id="114" creationId="{00000000-0000-0000-0000-000000000000}"/>
          </ac:spMkLst>
        </pc:spChg>
      </pc:sldChg>
      <pc:sldChg chg="modSp mod">
        <pc:chgData name="Juan Arzola" userId="5b4af3c9-f32e-4ecb-988e-59c4a00faead" providerId="ADAL" clId="{A8D61BFD-0BC1-4CB5-8238-874F42AC1321}" dt="2023-11-13T23:11:30.474" v="11" actId="255"/>
        <pc:sldMkLst>
          <pc:docMk/>
          <pc:sldMk cId="0" sldId="259"/>
        </pc:sldMkLst>
        <pc:spChg chg="mod">
          <ac:chgData name="Juan Arzola" userId="5b4af3c9-f32e-4ecb-988e-59c4a00faead" providerId="ADAL" clId="{A8D61BFD-0BC1-4CB5-8238-874F42AC1321}" dt="2023-11-13T23:11:30.474" v="11" actId="255"/>
          <ac:spMkLst>
            <pc:docMk/>
            <pc:sldMk cId="0" sldId="259"/>
            <ac:spMk id="121" creationId="{00000000-0000-0000-0000-000000000000}"/>
          </ac:spMkLst>
        </pc:spChg>
      </pc:sldChg>
      <pc:sldChg chg="modSp mod">
        <pc:chgData name="Juan Arzola" userId="5b4af3c9-f32e-4ecb-988e-59c4a00faead" providerId="ADAL" clId="{A8D61BFD-0BC1-4CB5-8238-874F42AC1321}" dt="2023-11-13T23:17:01.994" v="68" actId="962"/>
        <pc:sldMkLst>
          <pc:docMk/>
          <pc:sldMk cId="0" sldId="260"/>
        </pc:sldMkLst>
        <pc:spChg chg="mod">
          <ac:chgData name="Juan Arzola" userId="5b4af3c9-f32e-4ecb-988e-59c4a00faead" providerId="ADAL" clId="{A8D61BFD-0BC1-4CB5-8238-874F42AC1321}" dt="2023-11-13T23:11:41.757" v="13" actId="255"/>
          <ac:spMkLst>
            <pc:docMk/>
            <pc:sldMk cId="0" sldId="260"/>
            <ac:spMk id="127" creationId="{00000000-0000-0000-0000-000000000000}"/>
          </ac:spMkLst>
        </pc:spChg>
        <pc:spChg chg="mod">
          <ac:chgData name="Juan Arzola" userId="5b4af3c9-f32e-4ecb-988e-59c4a00faead" providerId="ADAL" clId="{A8D61BFD-0BC1-4CB5-8238-874F42AC1321}" dt="2023-11-13T23:17:01.994" v="68" actId="962"/>
          <ac:spMkLst>
            <pc:docMk/>
            <pc:sldMk cId="0" sldId="260"/>
            <ac:spMk id="129" creationId="{00000000-0000-0000-0000-000000000000}"/>
          </ac:spMkLst>
        </pc:spChg>
      </pc:sldChg>
      <pc:sldChg chg="modSp mod">
        <pc:chgData name="Juan Arzola" userId="5b4af3c9-f32e-4ecb-988e-59c4a00faead" providerId="ADAL" clId="{A8D61BFD-0BC1-4CB5-8238-874F42AC1321}" dt="2023-11-13T23:12:14.455" v="19" actId="14100"/>
        <pc:sldMkLst>
          <pc:docMk/>
          <pc:sldMk cId="0" sldId="261"/>
        </pc:sldMkLst>
        <pc:spChg chg="mod">
          <ac:chgData name="Juan Arzola" userId="5b4af3c9-f32e-4ecb-988e-59c4a00faead" providerId="ADAL" clId="{A8D61BFD-0BC1-4CB5-8238-874F42AC1321}" dt="2023-11-13T23:12:02.775" v="18" actId="14100"/>
          <ac:spMkLst>
            <pc:docMk/>
            <pc:sldMk cId="0" sldId="261"/>
            <ac:spMk id="136" creationId="{00000000-0000-0000-0000-000000000000}"/>
          </ac:spMkLst>
        </pc:spChg>
        <pc:spChg chg="mod">
          <ac:chgData name="Juan Arzola" userId="5b4af3c9-f32e-4ecb-988e-59c4a00faead" providerId="ADAL" clId="{A8D61BFD-0BC1-4CB5-8238-874F42AC1321}" dt="2023-11-13T23:12:14.455" v="19" actId="14100"/>
          <ac:spMkLst>
            <pc:docMk/>
            <pc:sldMk cId="0" sldId="261"/>
            <ac:spMk id="137" creationId="{00000000-0000-0000-0000-000000000000}"/>
          </ac:spMkLst>
        </pc:spChg>
      </pc:sldChg>
      <pc:sldChg chg="modSp mod">
        <pc:chgData name="Juan Arzola" userId="5b4af3c9-f32e-4ecb-988e-59c4a00faead" providerId="ADAL" clId="{A8D61BFD-0BC1-4CB5-8238-874F42AC1321}" dt="2023-11-13T23:12:28.147" v="22" actId="255"/>
        <pc:sldMkLst>
          <pc:docMk/>
          <pc:sldMk cId="0" sldId="262"/>
        </pc:sldMkLst>
        <pc:spChg chg="mod">
          <ac:chgData name="Juan Arzola" userId="5b4af3c9-f32e-4ecb-988e-59c4a00faead" providerId="ADAL" clId="{A8D61BFD-0BC1-4CB5-8238-874F42AC1321}" dt="2023-11-13T23:12:28.147" v="22" actId="255"/>
          <ac:spMkLst>
            <pc:docMk/>
            <pc:sldMk cId="0" sldId="262"/>
            <ac:spMk id="142" creationId="{00000000-0000-0000-0000-000000000000}"/>
          </ac:spMkLst>
        </pc:spChg>
      </pc:sldChg>
      <pc:sldChg chg="modSp mod">
        <pc:chgData name="Juan Arzola" userId="5b4af3c9-f32e-4ecb-988e-59c4a00faead" providerId="ADAL" clId="{A8D61BFD-0BC1-4CB5-8238-874F42AC1321}" dt="2023-11-13T23:12:44.182" v="25" actId="255"/>
        <pc:sldMkLst>
          <pc:docMk/>
          <pc:sldMk cId="0" sldId="263"/>
        </pc:sldMkLst>
        <pc:spChg chg="mod">
          <ac:chgData name="Juan Arzola" userId="5b4af3c9-f32e-4ecb-988e-59c4a00faead" providerId="ADAL" clId="{A8D61BFD-0BC1-4CB5-8238-874F42AC1321}" dt="2023-11-13T23:12:44.182" v="25" actId="255"/>
          <ac:spMkLst>
            <pc:docMk/>
            <pc:sldMk cId="0" sldId="263"/>
            <ac:spMk id="149" creationId="{00000000-0000-0000-0000-000000000000}"/>
          </ac:spMkLst>
        </pc:spChg>
      </pc:sldChg>
      <pc:sldChg chg="modSp mod">
        <pc:chgData name="Juan Arzola" userId="5b4af3c9-f32e-4ecb-988e-59c4a00faead" providerId="ADAL" clId="{A8D61BFD-0BC1-4CB5-8238-874F42AC1321}" dt="2023-11-13T23:13:12.391" v="31" actId="255"/>
        <pc:sldMkLst>
          <pc:docMk/>
          <pc:sldMk cId="0" sldId="264"/>
        </pc:sldMkLst>
        <pc:spChg chg="mod">
          <ac:chgData name="Juan Arzola" userId="5b4af3c9-f32e-4ecb-988e-59c4a00faead" providerId="ADAL" clId="{A8D61BFD-0BC1-4CB5-8238-874F42AC1321}" dt="2023-11-13T23:13:12.391" v="31" actId="255"/>
          <ac:spMkLst>
            <pc:docMk/>
            <pc:sldMk cId="0" sldId="264"/>
            <ac:spMk id="155" creationId="{00000000-0000-0000-0000-000000000000}"/>
          </ac:spMkLst>
        </pc:spChg>
      </pc:sldChg>
      <pc:sldChg chg="modSp mod">
        <pc:chgData name="Juan Arzola" userId="5b4af3c9-f32e-4ecb-988e-59c4a00faead" providerId="ADAL" clId="{A8D61BFD-0BC1-4CB5-8238-874F42AC1321}" dt="2023-11-13T23:13:34.268" v="36" actId="255"/>
        <pc:sldMkLst>
          <pc:docMk/>
          <pc:sldMk cId="0" sldId="265"/>
        </pc:sldMkLst>
        <pc:spChg chg="mod">
          <ac:chgData name="Juan Arzola" userId="5b4af3c9-f32e-4ecb-988e-59c4a00faead" providerId="ADAL" clId="{A8D61BFD-0BC1-4CB5-8238-874F42AC1321}" dt="2023-11-13T23:13:34.268" v="36" actId="255"/>
          <ac:spMkLst>
            <pc:docMk/>
            <pc:sldMk cId="0" sldId="265"/>
            <ac:spMk id="162" creationId="{00000000-0000-0000-0000-000000000000}"/>
          </ac:spMkLst>
        </pc:spChg>
      </pc:sldChg>
      <pc:sldChg chg="modSp mod">
        <pc:chgData name="Juan Arzola" userId="5b4af3c9-f32e-4ecb-988e-59c4a00faead" providerId="ADAL" clId="{A8D61BFD-0BC1-4CB5-8238-874F42AC1321}" dt="2023-11-13T23:13:50.952" v="38" actId="207"/>
        <pc:sldMkLst>
          <pc:docMk/>
          <pc:sldMk cId="0" sldId="266"/>
        </pc:sldMkLst>
        <pc:spChg chg="mod">
          <ac:chgData name="Juan Arzola" userId="5b4af3c9-f32e-4ecb-988e-59c4a00faead" providerId="ADAL" clId="{A8D61BFD-0BC1-4CB5-8238-874F42AC1321}" dt="2023-11-13T23:13:50.952" v="38" actId="207"/>
          <ac:spMkLst>
            <pc:docMk/>
            <pc:sldMk cId="0" sldId="266"/>
            <ac:spMk id="168" creationId="{00000000-0000-0000-0000-000000000000}"/>
          </ac:spMkLst>
        </pc:spChg>
      </pc:sldChg>
      <pc:sldChg chg="modSp mod">
        <pc:chgData name="Juan Arzola" userId="5b4af3c9-f32e-4ecb-988e-59c4a00faead" providerId="ADAL" clId="{A8D61BFD-0BC1-4CB5-8238-874F42AC1321}" dt="2023-11-13T23:14:08.391" v="42" actId="255"/>
        <pc:sldMkLst>
          <pc:docMk/>
          <pc:sldMk cId="0" sldId="267"/>
        </pc:sldMkLst>
        <pc:spChg chg="mod">
          <ac:chgData name="Juan Arzola" userId="5b4af3c9-f32e-4ecb-988e-59c4a00faead" providerId="ADAL" clId="{A8D61BFD-0BC1-4CB5-8238-874F42AC1321}" dt="2023-11-13T23:14:08.391" v="42" actId="255"/>
          <ac:spMkLst>
            <pc:docMk/>
            <pc:sldMk cId="0" sldId="267"/>
            <ac:spMk id="175" creationId="{00000000-0000-0000-0000-000000000000}"/>
          </ac:spMkLst>
        </pc:spChg>
      </pc:sldChg>
      <pc:sldChg chg="modSp mod">
        <pc:chgData name="Juan Arzola" userId="5b4af3c9-f32e-4ecb-988e-59c4a00faead" providerId="ADAL" clId="{A8D61BFD-0BC1-4CB5-8238-874F42AC1321}" dt="2023-11-13T23:14:22.017" v="45" actId="255"/>
        <pc:sldMkLst>
          <pc:docMk/>
          <pc:sldMk cId="0" sldId="268"/>
        </pc:sldMkLst>
        <pc:spChg chg="mod">
          <ac:chgData name="Juan Arzola" userId="5b4af3c9-f32e-4ecb-988e-59c4a00faead" providerId="ADAL" clId="{A8D61BFD-0BC1-4CB5-8238-874F42AC1321}" dt="2023-11-13T23:14:22.017" v="45" actId="255"/>
          <ac:spMkLst>
            <pc:docMk/>
            <pc:sldMk cId="0" sldId="268"/>
            <ac:spMk id="181" creationId="{00000000-0000-0000-0000-000000000000}"/>
          </ac:spMkLst>
        </pc:spChg>
      </pc:sldChg>
      <pc:sldChg chg="modSp mod">
        <pc:chgData name="Juan Arzola" userId="5b4af3c9-f32e-4ecb-988e-59c4a00faead" providerId="ADAL" clId="{A8D61BFD-0BC1-4CB5-8238-874F42AC1321}" dt="2023-11-13T23:14:39.621" v="49" actId="14100"/>
        <pc:sldMkLst>
          <pc:docMk/>
          <pc:sldMk cId="0" sldId="269"/>
        </pc:sldMkLst>
        <pc:spChg chg="mod">
          <ac:chgData name="Juan Arzola" userId="5b4af3c9-f32e-4ecb-988e-59c4a00faead" providerId="ADAL" clId="{A8D61BFD-0BC1-4CB5-8238-874F42AC1321}" dt="2023-11-13T23:14:39.621" v="49" actId="14100"/>
          <ac:spMkLst>
            <pc:docMk/>
            <pc:sldMk cId="0" sldId="269"/>
            <ac:spMk id="188" creationId="{00000000-0000-0000-0000-000000000000}"/>
          </ac:spMkLst>
        </pc:spChg>
      </pc:sldChg>
      <pc:sldChg chg="modSp mod">
        <pc:chgData name="Juan Arzola" userId="5b4af3c9-f32e-4ecb-988e-59c4a00faead" providerId="ADAL" clId="{A8D61BFD-0BC1-4CB5-8238-874F42AC1321}" dt="2023-11-13T23:14:53.040" v="52" actId="255"/>
        <pc:sldMkLst>
          <pc:docMk/>
          <pc:sldMk cId="0" sldId="270"/>
        </pc:sldMkLst>
        <pc:spChg chg="mod">
          <ac:chgData name="Juan Arzola" userId="5b4af3c9-f32e-4ecb-988e-59c4a00faead" providerId="ADAL" clId="{A8D61BFD-0BC1-4CB5-8238-874F42AC1321}" dt="2023-11-13T23:14:53.040" v="52" actId="255"/>
          <ac:spMkLst>
            <pc:docMk/>
            <pc:sldMk cId="0" sldId="270"/>
            <ac:spMk id="194" creationId="{00000000-0000-0000-0000-000000000000}"/>
          </ac:spMkLst>
        </pc:spChg>
      </pc:sldChg>
      <pc:sldChg chg="modSp mod">
        <pc:chgData name="Juan Arzola" userId="5b4af3c9-f32e-4ecb-988e-59c4a00faead" providerId="ADAL" clId="{A8D61BFD-0BC1-4CB5-8238-874F42AC1321}" dt="2023-11-13T23:18:13.536" v="71" actId="6549"/>
        <pc:sldMkLst>
          <pc:docMk/>
          <pc:sldMk cId="0" sldId="271"/>
        </pc:sldMkLst>
        <pc:spChg chg="mod">
          <ac:chgData name="Juan Arzola" userId="5b4af3c9-f32e-4ecb-988e-59c4a00faead" providerId="ADAL" clId="{A8D61BFD-0BC1-4CB5-8238-874F42AC1321}" dt="2023-11-13T23:18:13.536" v="71" actId="6549"/>
          <ac:spMkLst>
            <pc:docMk/>
            <pc:sldMk cId="0" sldId="271"/>
            <ac:spMk id="201" creationId="{00000000-0000-0000-0000-000000000000}"/>
          </ac:spMkLst>
        </pc:spChg>
      </pc:sldChg>
      <pc:sldChg chg="modSp mod">
        <pc:chgData name="Juan Arzola" userId="5b4af3c9-f32e-4ecb-988e-59c4a00faead" providerId="ADAL" clId="{A8D61BFD-0BC1-4CB5-8238-874F42AC1321}" dt="2023-11-13T23:18:19.554" v="73" actId="20577"/>
        <pc:sldMkLst>
          <pc:docMk/>
          <pc:sldMk cId="0" sldId="272"/>
        </pc:sldMkLst>
        <pc:spChg chg="mod">
          <ac:chgData name="Juan Arzola" userId="5b4af3c9-f32e-4ecb-988e-59c4a00faead" providerId="ADAL" clId="{A8D61BFD-0BC1-4CB5-8238-874F42AC1321}" dt="2023-11-13T23:18:19.554" v="73" actId="20577"/>
          <ac:spMkLst>
            <pc:docMk/>
            <pc:sldMk cId="0" sldId="272"/>
            <ac:spMk id="207" creationId="{00000000-0000-0000-0000-000000000000}"/>
          </ac:spMkLst>
        </pc:spChg>
      </pc:sldChg>
      <pc:sldChg chg="modSp mod">
        <pc:chgData name="Juan Arzola" userId="5b4af3c9-f32e-4ecb-988e-59c4a00faead" providerId="ADAL" clId="{A8D61BFD-0BC1-4CB5-8238-874F42AC1321}" dt="2023-11-13T23:15:44.799" v="64" actId="14100"/>
        <pc:sldMkLst>
          <pc:docMk/>
          <pc:sldMk cId="0" sldId="273"/>
        </pc:sldMkLst>
        <pc:spChg chg="mod">
          <ac:chgData name="Juan Arzola" userId="5b4af3c9-f32e-4ecb-988e-59c4a00faead" providerId="ADAL" clId="{A8D61BFD-0BC1-4CB5-8238-874F42AC1321}" dt="2023-11-13T23:15:44.799" v="64" actId="14100"/>
          <ac:spMkLst>
            <pc:docMk/>
            <pc:sldMk cId="0" sldId="273"/>
            <ac:spMk id="214" creationId="{00000000-0000-0000-0000-000000000000}"/>
          </ac:spMkLst>
        </pc:spChg>
      </pc:sldChg>
      <pc:sldChg chg="modSp mod">
        <pc:chgData name="Juan Arzola" userId="5b4af3c9-f32e-4ecb-988e-59c4a00faead" providerId="ADAL" clId="{A8D61BFD-0BC1-4CB5-8238-874F42AC1321}" dt="2023-11-13T23:15:59.198" v="67" actId="255"/>
        <pc:sldMkLst>
          <pc:docMk/>
          <pc:sldMk cId="0" sldId="274"/>
        </pc:sldMkLst>
        <pc:spChg chg="mod">
          <ac:chgData name="Juan Arzola" userId="5b4af3c9-f32e-4ecb-988e-59c4a00faead" providerId="ADAL" clId="{A8D61BFD-0BC1-4CB5-8238-874F42AC1321}" dt="2023-11-13T23:15:59.198" v="67" actId="255"/>
          <ac:spMkLst>
            <pc:docMk/>
            <pc:sldMk cId="0" sldId="274"/>
            <ac:spMk id="22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96641d9fd6_1_49: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g296641d9fd6_1_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96641d9fd6_1_7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Gail</a:t>
            </a:r>
            <a:endParaRPr/>
          </a:p>
        </p:txBody>
      </p:sp>
      <p:sp>
        <p:nvSpPr>
          <p:cNvPr id="160" name="Google Shape;160;g296641d9fd6_1_7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96641d9fd6_1_114: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Sarah</a:t>
            </a:r>
            <a:endParaRPr/>
          </a:p>
        </p:txBody>
      </p:sp>
      <p:sp>
        <p:nvSpPr>
          <p:cNvPr id="166" name="Google Shape;166;g296641d9fd6_1_1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96641d9fd6_1_12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Sarah</a:t>
            </a:r>
            <a:endParaRPr/>
          </a:p>
        </p:txBody>
      </p:sp>
      <p:sp>
        <p:nvSpPr>
          <p:cNvPr id="173" name="Google Shape;173;g296641d9fd6_1_1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96641d9fd6_1_13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Sarah &amp; Kellie</a:t>
            </a:r>
            <a:endParaRPr/>
          </a:p>
        </p:txBody>
      </p:sp>
      <p:sp>
        <p:nvSpPr>
          <p:cNvPr id="179" name="Google Shape;179;g296641d9fd6_1_1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96641d9fd6_1_131: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Gail, Sarah, Ari, and Jason</a:t>
            </a:r>
            <a:endParaRPr/>
          </a:p>
        </p:txBody>
      </p:sp>
      <p:sp>
        <p:nvSpPr>
          <p:cNvPr id="186" name="Google Shape;186;g296641d9fd6_1_1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96641d9fd6_1_9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Ari</a:t>
            </a:r>
            <a:endParaRPr/>
          </a:p>
        </p:txBody>
      </p:sp>
      <p:sp>
        <p:nvSpPr>
          <p:cNvPr id="192" name="Google Shape;192;g296641d9fd6_1_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296641d9fd6_1_8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Ari</a:t>
            </a:r>
            <a:endParaRPr/>
          </a:p>
        </p:txBody>
      </p:sp>
      <p:sp>
        <p:nvSpPr>
          <p:cNvPr id="199" name="Google Shape;199;g296641d9fd6_1_8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260667a0e4c_1_1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Ari</a:t>
            </a:r>
            <a:endParaRPr/>
          </a:p>
        </p:txBody>
      </p:sp>
      <p:sp>
        <p:nvSpPr>
          <p:cNvPr id="205" name="Google Shape;205;g260667a0e4c_1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296641d9fd6_1_9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
        <p:nvSpPr>
          <p:cNvPr id="212" name="Google Shape;212;g296641d9fd6_1_9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260667a0e4c_1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Aree</a:t>
            </a:r>
            <a:endParaRPr/>
          </a:p>
        </p:txBody>
      </p:sp>
      <p:sp>
        <p:nvSpPr>
          <p:cNvPr id="218" name="Google Shape;218;g260667a0e4c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96641d9fd6_1_54: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g296641d9fd6_1_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96641d9fd6_1_59: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Sarah</a:t>
            </a:r>
            <a:endParaRPr/>
          </a:p>
        </p:txBody>
      </p:sp>
      <p:sp>
        <p:nvSpPr>
          <p:cNvPr id="112" name="Google Shape;112;g296641d9fd6_1_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96641d9fd6_1_65: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Gail</a:t>
            </a:r>
            <a:endParaRPr/>
          </a:p>
        </p:txBody>
      </p:sp>
      <p:sp>
        <p:nvSpPr>
          <p:cNvPr id="119" name="Google Shape;119;g296641d9fd6_1_6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96641d9fd6_1_15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Kellie</a:t>
            </a:r>
            <a:endParaRPr/>
          </a:p>
        </p:txBody>
      </p:sp>
      <p:sp>
        <p:nvSpPr>
          <p:cNvPr id="125" name="Google Shape;125;g296641d9fd6_1_1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984c15fdcc_4_1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Kellie</a:t>
            </a:r>
            <a:endParaRPr/>
          </a:p>
        </p:txBody>
      </p:sp>
      <p:sp>
        <p:nvSpPr>
          <p:cNvPr id="134" name="Google Shape;134;g2984c15fdcc_4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99d25213af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
        <p:nvSpPr>
          <p:cNvPr id="140" name="Google Shape;140;g299d25213a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984c15fdcc_4_24: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
        <p:nvSpPr>
          <p:cNvPr id="147" name="Google Shape;147;g2984c15fdcc_4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96641d9fd6_1_7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Gail</a:t>
            </a:r>
            <a:endParaRPr/>
          </a:p>
        </p:txBody>
      </p:sp>
      <p:sp>
        <p:nvSpPr>
          <p:cNvPr id="153" name="Google Shape;153;g296641d9fd6_1_7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719254" y="3242855"/>
            <a:ext cx="7824187" cy="1620401"/>
          </a:xfrm>
          <a:prstGeom prst="rect">
            <a:avLst/>
          </a:prstGeom>
          <a:noFill/>
          <a:ln>
            <a:noFill/>
          </a:ln>
        </p:spPr>
        <p:txBody>
          <a:bodyPr spcFirstLastPara="1" wrap="square" lIns="68575" tIns="34275" rIns="68575" bIns="34275" anchor="t" anchorCtr="0">
            <a:normAutofit/>
          </a:bodyPr>
          <a:lstStyle>
            <a:lvl1pPr lvl="0" algn="ctr">
              <a:lnSpc>
                <a:spcPct val="100000"/>
              </a:lnSpc>
              <a:spcBef>
                <a:spcPts val="0"/>
              </a:spcBef>
              <a:spcAft>
                <a:spcPts val="0"/>
              </a:spcAft>
              <a:buSzPts val="1100"/>
              <a:buNone/>
              <a:defRPr sz="3300">
                <a:solidFill>
                  <a:schemeClr val="lt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Content 1 Column Slide">
  <p:cSld name="1_Content 1 Column Slide">
    <p:spTree>
      <p:nvGrpSpPr>
        <p:cNvPr id="1" name="Shape 56"/>
        <p:cNvGrpSpPr/>
        <p:nvPr/>
      </p:nvGrpSpPr>
      <p:grpSpPr>
        <a:xfrm>
          <a:off x="0" y="0"/>
          <a:ext cx="0" cy="0"/>
          <a:chOff x="0" y="0"/>
          <a:chExt cx="0" cy="0"/>
        </a:xfrm>
      </p:grpSpPr>
      <p:sp>
        <p:nvSpPr>
          <p:cNvPr id="57" name="Google Shape;57;p15"/>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2900">
                <a:solidFill>
                  <a:schemeClr val="dk2"/>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58" name="Google Shape;58;p15"/>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59" name="Google Shape;59;p15"/>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60" name="Google Shape;60;p15"/>
          <p:cNvPicPr preferRelativeResize="0"/>
          <p:nvPr/>
        </p:nvPicPr>
        <p:blipFill rotWithShape="1">
          <a:blip r:embed="rId2">
            <a:alphaModFix/>
          </a:blip>
          <a:srcRect/>
          <a:stretch/>
        </p:blipFill>
        <p:spPr>
          <a:xfrm>
            <a:off x="958454" y="4782741"/>
            <a:ext cx="283369" cy="283369"/>
          </a:xfrm>
          <a:prstGeom prst="rect">
            <a:avLst/>
          </a:prstGeom>
          <a:noFill/>
          <a:ln>
            <a:noFill/>
          </a:ln>
        </p:spPr>
      </p:pic>
      <p:pic>
        <p:nvPicPr>
          <p:cNvPr id="61" name="Google Shape;61;p15"/>
          <p:cNvPicPr preferRelativeResize="0"/>
          <p:nvPr/>
        </p:nvPicPr>
        <p:blipFill rotWithShape="1">
          <a:blip r:embed="rId3">
            <a:alphaModFix/>
          </a:blip>
          <a:srcRect/>
          <a:stretch/>
        </p:blipFill>
        <p:spPr>
          <a:xfrm>
            <a:off x="-5335" y="2856"/>
            <a:ext cx="616534" cy="5137787"/>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Slide A">
  <p:cSld name="Section Slide A">
    <p:spTree>
      <p:nvGrpSpPr>
        <p:cNvPr id="1" name="Shape 62"/>
        <p:cNvGrpSpPr/>
        <p:nvPr/>
      </p:nvGrpSpPr>
      <p:grpSpPr>
        <a:xfrm>
          <a:off x="0" y="0"/>
          <a:ext cx="0" cy="0"/>
          <a:chOff x="0" y="0"/>
          <a:chExt cx="0" cy="0"/>
        </a:xfrm>
      </p:grpSpPr>
      <p:grpSp>
        <p:nvGrpSpPr>
          <p:cNvPr id="63" name="Google Shape;63;p16"/>
          <p:cNvGrpSpPr/>
          <p:nvPr/>
        </p:nvGrpSpPr>
        <p:grpSpPr>
          <a:xfrm>
            <a:off x="-1" y="-76885"/>
            <a:ext cx="9144001" cy="1781588"/>
            <a:chOff x="-1" y="-102514"/>
            <a:chExt cx="12192001" cy="2375451"/>
          </a:xfrm>
        </p:grpSpPr>
        <p:sp>
          <p:nvSpPr>
            <p:cNvPr id="64" name="Google Shape;64;p16"/>
            <p:cNvSpPr/>
            <p:nvPr/>
          </p:nvSpPr>
          <p:spPr>
            <a:xfrm>
              <a:off x="0" y="0"/>
              <a:ext cx="12192000" cy="2272937"/>
            </a:xfrm>
            <a:prstGeom prst="rect">
              <a:avLst/>
            </a:prstGeom>
            <a:solidFill>
              <a:schemeClr val="accent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65" name="Google Shape;65;p16"/>
            <p:cNvPicPr preferRelativeResize="0"/>
            <p:nvPr/>
          </p:nvPicPr>
          <p:blipFill rotWithShape="1">
            <a:blip r:embed="rId2">
              <a:alphaModFix/>
            </a:blip>
            <a:srcRect/>
            <a:stretch/>
          </p:blipFill>
          <p:spPr>
            <a:xfrm>
              <a:off x="-1" y="-102514"/>
              <a:ext cx="12192001" cy="2286000"/>
            </a:xfrm>
            <a:prstGeom prst="rect">
              <a:avLst/>
            </a:prstGeom>
            <a:noFill/>
            <a:ln>
              <a:noFill/>
            </a:ln>
          </p:spPr>
        </p:pic>
      </p:grpSp>
      <p:pic>
        <p:nvPicPr>
          <p:cNvPr id="66" name="Google Shape;66;p16"/>
          <p:cNvPicPr preferRelativeResize="0"/>
          <p:nvPr/>
        </p:nvPicPr>
        <p:blipFill rotWithShape="1">
          <a:blip r:embed="rId3">
            <a:alphaModFix/>
          </a:blip>
          <a:srcRect/>
          <a:stretch/>
        </p:blipFill>
        <p:spPr>
          <a:xfrm>
            <a:off x="622697" y="4782741"/>
            <a:ext cx="283369" cy="283369"/>
          </a:xfrm>
          <a:prstGeom prst="rect">
            <a:avLst/>
          </a:prstGeom>
          <a:noFill/>
          <a:ln>
            <a:noFill/>
          </a:ln>
        </p:spPr>
      </p:pic>
      <p:sp>
        <p:nvSpPr>
          <p:cNvPr id="67" name="Google Shape;67;p16"/>
          <p:cNvSpPr txBox="1">
            <a:spLocks noGrp="1"/>
          </p:cNvSpPr>
          <p:nvPr>
            <p:ph type="title"/>
          </p:nvPr>
        </p:nvSpPr>
        <p:spPr>
          <a:xfrm>
            <a:off x="622496" y="302559"/>
            <a:ext cx="7892852" cy="1264326"/>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SzPts val="1100"/>
              <a:buNone/>
              <a:defRPr sz="2900">
                <a:solidFill>
                  <a:srgbClr val="262626"/>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68" name="Google Shape;68;p16"/>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t" anchorCtr="0">
            <a:noAutofit/>
          </a:bodyPr>
          <a:lstStyle>
            <a:lvl1pPr marL="457200" marR="0" lvl="0" indent="-228600" algn="l">
              <a:lnSpc>
                <a:spcPct val="90000"/>
              </a:lnSpc>
              <a:spcBef>
                <a:spcPts val="800"/>
              </a:spcBef>
              <a:spcAft>
                <a:spcPts val="0"/>
              </a:spcAft>
              <a:buClr>
                <a:srgbClr val="404040"/>
              </a:buClr>
              <a:buSzPts val="1800"/>
              <a:buFont typeface="Arial"/>
              <a:buNone/>
              <a:defRPr sz="1800"/>
            </a:lvl1pPr>
            <a:lvl2pPr marL="914400" lvl="1" indent="-342900" algn="l">
              <a:lnSpc>
                <a:spcPct val="90000"/>
              </a:lnSpc>
              <a:spcBef>
                <a:spcPts val="400"/>
              </a:spcBef>
              <a:spcAft>
                <a:spcPts val="0"/>
              </a:spcAft>
              <a:buClr>
                <a:srgbClr val="404040"/>
              </a:buClr>
              <a:buSzPts val="1800"/>
              <a:buChar char="•"/>
              <a:defRPr sz="1800"/>
            </a:lvl2pPr>
            <a:lvl3pPr marL="1371600" lvl="2" indent="-323850" algn="l">
              <a:lnSpc>
                <a:spcPct val="90000"/>
              </a:lnSpc>
              <a:spcBef>
                <a:spcPts val="400"/>
              </a:spcBef>
              <a:spcAft>
                <a:spcPts val="0"/>
              </a:spcAft>
              <a:buClr>
                <a:srgbClr val="404040"/>
              </a:buClr>
              <a:buSzPts val="1500"/>
              <a:buChar char="•"/>
              <a:defRPr sz="1500"/>
            </a:lvl3pPr>
            <a:lvl4pPr marL="1828800" lvl="3" indent="-317500" algn="l">
              <a:lnSpc>
                <a:spcPct val="90000"/>
              </a:lnSpc>
              <a:spcBef>
                <a:spcPts val="400"/>
              </a:spcBef>
              <a:spcAft>
                <a:spcPts val="0"/>
              </a:spcAft>
              <a:buClr>
                <a:srgbClr val="404040"/>
              </a:buClr>
              <a:buSzPts val="1400"/>
              <a:buChar char="•"/>
              <a:defRPr sz="1400"/>
            </a:lvl4pPr>
            <a:lvl5pPr marL="2286000" lvl="4" indent="-323850" algn="l">
              <a:lnSpc>
                <a:spcPct val="90000"/>
              </a:lnSpc>
              <a:spcBef>
                <a:spcPts val="400"/>
              </a:spcBef>
              <a:spcAft>
                <a:spcPts val="0"/>
              </a:spcAft>
              <a:buClr>
                <a:srgbClr val="404040"/>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69" name="Google Shape;69;p16"/>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_Section Slide A">
  <p:cSld name="1_Section Slide A">
    <p:spTree>
      <p:nvGrpSpPr>
        <p:cNvPr id="1" name="Shape 70"/>
        <p:cNvGrpSpPr/>
        <p:nvPr/>
      </p:nvGrpSpPr>
      <p:grpSpPr>
        <a:xfrm>
          <a:off x="0" y="0"/>
          <a:ext cx="0" cy="0"/>
          <a:chOff x="0" y="0"/>
          <a:chExt cx="0" cy="0"/>
        </a:xfrm>
      </p:grpSpPr>
      <p:sp>
        <p:nvSpPr>
          <p:cNvPr id="71" name="Google Shape;71;p17"/>
          <p:cNvSpPr/>
          <p:nvPr/>
        </p:nvSpPr>
        <p:spPr>
          <a:xfrm>
            <a:off x="0" y="0"/>
            <a:ext cx="9144000" cy="1704703"/>
          </a:xfrm>
          <a:prstGeom prst="rect">
            <a:avLst/>
          </a:prstGeom>
          <a:solidFill>
            <a:schemeClr val="accent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72" name="Google Shape;72;p17"/>
          <p:cNvPicPr preferRelativeResize="0"/>
          <p:nvPr/>
        </p:nvPicPr>
        <p:blipFill rotWithShape="1">
          <a:blip r:embed="rId2">
            <a:alphaModFix/>
          </a:blip>
          <a:srcRect/>
          <a:stretch/>
        </p:blipFill>
        <p:spPr>
          <a:xfrm>
            <a:off x="622697" y="4782741"/>
            <a:ext cx="283369" cy="283369"/>
          </a:xfrm>
          <a:prstGeom prst="rect">
            <a:avLst/>
          </a:prstGeom>
          <a:noFill/>
          <a:ln>
            <a:noFill/>
          </a:ln>
        </p:spPr>
      </p:pic>
      <p:sp>
        <p:nvSpPr>
          <p:cNvPr id="73" name="Google Shape;73;p17"/>
          <p:cNvSpPr txBox="1">
            <a:spLocks noGrp="1"/>
          </p:cNvSpPr>
          <p:nvPr>
            <p:ph type="title"/>
          </p:nvPr>
        </p:nvSpPr>
        <p:spPr>
          <a:xfrm>
            <a:off x="622496" y="302559"/>
            <a:ext cx="7892852" cy="1264326"/>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SzPts val="1100"/>
              <a:buNone/>
              <a:defRPr sz="2900">
                <a:solidFill>
                  <a:schemeClr val="lt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74" name="Google Shape;74;p17"/>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t" anchorCtr="0">
            <a:noAutofit/>
          </a:bodyPr>
          <a:lstStyle>
            <a:lvl1pPr marL="457200" marR="0" lvl="0" indent="-228600" algn="l">
              <a:lnSpc>
                <a:spcPct val="90000"/>
              </a:lnSpc>
              <a:spcBef>
                <a:spcPts val="800"/>
              </a:spcBef>
              <a:spcAft>
                <a:spcPts val="0"/>
              </a:spcAft>
              <a:buClr>
                <a:srgbClr val="404040"/>
              </a:buClr>
              <a:buSzPts val="1800"/>
              <a:buFont typeface="Arial"/>
              <a:buNone/>
              <a:defRPr sz="1800"/>
            </a:lvl1pPr>
            <a:lvl2pPr marL="914400" lvl="1" indent="-342900" algn="l">
              <a:lnSpc>
                <a:spcPct val="90000"/>
              </a:lnSpc>
              <a:spcBef>
                <a:spcPts val="400"/>
              </a:spcBef>
              <a:spcAft>
                <a:spcPts val="0"/>
              </a:spcAft>
              <a:buClr>
                <a:srgbClr val="404040"/>
              </a:buClr>
              <a:buSzPts val="1800"/>
              <a:buChar char="•"/>
              <a:defRPr sz="1800"/>
            </a:lvl2pPr>
            <a:lvl3pPr marL="1371600" lvl="2" indent="-323850" algn="l">
              <a:lnSpc>
                <a:spcPct val="90000"/>
              </a:lnSpc>
              <a:spcBef>
                <a:spcPts val="400"/>
              </a:spcBef>
              <a:spcAft>
                <a:spcPts val="0"/>
              </a:spcAft>
              <a:buClr>
                <a:srgbClr val="404040"/>
              </a:buClr>
              <a:buSzPts val="1500"/>
              <a:buChar char="•"/>
              <a:defRPr sz="1500"/>
            </a:lvl3pPr>
            <a:lvl4pPr marL="1828800" lvl="3" indent="-317500" algn="l">
              <a:lnSpc>
                <a:spcPct val="90000"/>
              </a:lnSpc>
              <a:spcBef>
                <a:spcPts val="400"/>
              </a:spcBef>
              <a:spcAft>
                <a:spcPts val="0"/>
              </a:spcAft>
              <a:buClr>
                <a:srgbClr val="404040"/>
              </a:buClr>
              <a:buSzPts val="1400"/>
              <a:buChar char="•"/>
              <a:defRPr sz="1400"/>
            </a:lvl4pPr>
            <a:lvl5pPr marL="2286000" lvl="4" indent="-323850" algn="l">
              <a:lnSpc>
                <a:spcPct val="90000"/>
              </a:lnSpc>
              <a:spcBef>
                <a:spcPts val="400"/>
              </a:spcBef>
              <a:spcAft>
                <a:spcPts val="0"/>
              </a:spcAft>
              <a:buClr>
                <a:srgbClr val="404040"/>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75" name="Google Shape;75;p17"/>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2_Content 2 Column Slide">
  <p:cSld name="2_Content 2 Column Slide">
    <p:spTree>
      <p:nvGrpSpPr>
        <p:cNvPr id="1" name="Shape 76"/>
        <p:cNvGrpSpPr/>
        <p:nvPr/>
      </p:nvGrpSpPr>
      <p:grpSpPr>
        <a:xfrm>
          <a:off x="0" y="0"/>
          <a:ext cx="0" cy="0"/>
          <a:chOff x="0" y="0"/>
          <a:chExt cx="0" cy="0"/>
        </a:xfrm>
      </p:grpSpPr>
      <p:sp>
        <p:nvSpPr>
          <p:cNvPr id="77" name="Google Shape;77;p18"/>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2900">
                <a:solidFill>
                  <a:schemeClr val="dk2"/>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78" name="Google Shape;78;p18"/>
          <p:cNvSpPr txBox="1">
            <a:spLocks noGrp="1"/>
          </p:cNvSpPr>
          <p:nvPr>
            <p:ph type="body" idx="1"/>
          </p:nvPr>
        </p:nvSpPr>
        <p:spPr>
          <a:xfrm>
            <a:off x="958238" y="1348740"/>
            <a:ext cx="3691903" cy="3293507"/>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9" name="Google Shape;79;p18"/>
          <p:cNvSpPr txBox="1">
            <a:spLocks noGrp="1"/>
          </p:cNvSpPr>
          <p:nvPr>
            <p:ph type="body" idx="2"/>
          </p:nvPr>
        </p:nvSpPr>
        <p:spPr>
          <a:xfrm>
            <a:off x="4791194" y="1348740"/>
            <a:ext cx="3711661" cy="3293507"/>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0" name="Google Shape;80;p18"/>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81" name="Google Shape;81;p18"/>
          <p:cNvPicPr preferRelativeResize="0"/>
          <p:nvPr/>
        </p:nvPicPr>
        <p:blipFill rotWithShape="1">
          <a:blip r:embed="rId2">
            <a:alphaModFix/>
          </a:blip>
          <a:srcRect/>
          <a:stretch/>
        </p:blipFill>
        <p:spPr>
          <a:xfrm>
            <a:off x="958454" y="4782741"/>
            <a:ext cx="283369" cy="283369"/>
          </a:xfrm>
          <a:prstGeom prst="rect">
            <a:avLst/>
          </a:prstGeom>
          <a:noFill/>
          <a:ln>
            <a:noFill/>
          </a:ln>
        </p:spPr>
      </p:pic>
      <p:sp>
        <p:nvSpPr>
          <p:cNvPr id="82" name="Google Shape;82;p18"/>
          <p:cNvSpPr/>
          <p:nvPr/>
        </p:nvSpPr>
        <p:spPr>
          <a:xfrm>
            <a:off x="-3961" y="0"/>
            <a:ext cx="616786" cy="5143500"/>
          </a:xfrm>
          <a:prstGeom prst="rect">
            <a:avLst/>
          </a:prstGeom>
          <a:solidFill>
            <a:schemeClr val="accent1"/>
          </a:solidFill>
          <a:ln>
            <a:noFill/>
          </a:ln>
          <a:effectLst>
            <a:outerShdw blurRad="190500" dist="50800" algn="ctr"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2_Content 1 Column Slide">
  <p:cSld name="2_Content 1 Column Slide">
    <p:spTree>
      <p:nvGrpSpPr>
        <p:cNvPr id="1" name="Shape 83"/>
        <p:cNvGrpSpPr/>
        <p:nvPr/>
      </p:nvGrpSpPr>
      <p:grpSpPr>
        <a:xfrm>
          <a:off x="0" y="0"/>
          <a:ext cx="0" cy="0"/>
          <a:chOff x="0" y="0"/>
          <a:chExt cx="0" cy="0"/>
        </a:xfrm>
      </p:grpSpPr>
      <p:sp>
        <p:nvSpPr>
          <p:cNvPr id="84" name="Google Shape;84;p19"/>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2900">
                <a:solidFill>
                  <a:schemeClr val="dk2"/>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85" name="Google Shape;85;p19"/>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6" name="Google Shape;86;p19"/>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87" name="Google Shape;87;p19"/>
          <p:cNvPicPr preferRelativeResize="0"/>
          <p:nvPr/>
        </p:nvPicPr>
        <p:blipFill rotWithShape="1">
          <a:blip r:embed="rId2">
            <a:alphaModFix/>
          </a:blip>
          <a:srcRect/>
          <a:stretch/>
        </p:blipFill>
        <p:spPr>
          <a:xfrm>
            <a:off x="958454" y="4782741"/>
            <a:ext cx="283369" cy="283369"/>
          </a:xfrm>
          <a:prstGeom prst="rect">
            <a:avLst/>
          </a:prstGeom>
          <a:noFill/>
          <a:ln>
            <a:noFill/>
          </a:ln>
        </p:spPr>
      </p:pic>
      <p:sp>
        <p:nvSpPr>
          <p:cNvPr id="88" name="Google Shape;88;p19"/>
          <p:cNvSpPr/>
          <p:nvPr/>
        </p:nvSpPr>
        <p:spPr>
          <a:xfrm>
            <a:off x="-3961" y="0"/>
            <a:ext cx="616786" cy="5143500"/>
          </a:xfrm>
          <a:prstGeom prst="rect">
            <a:avLst/>
          </a:prstGeom>
          <a:solidFill>
            <a:schemeClr val="accent1"/>
          </a:solidFill>
          <a:ln>
            <a:noFill/>
          </a:ln>
          <a:effectLst>
            <a:outerShdw blurRad="190500" dist="50800" algn="ctr"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1_Content 2 Column Slide">
  <p:cSld name="1_Content 2 Column Slide">
    <p:spTree>
      <p:nvGrpSpPr>
        <p:cNvPr id="1" name="Shape 89"/>
        <p:cNvGrpSpPr/>
        <p:nvPr/>
      </p:nvGrpSpPr>
      <p:grpSpPr>
        <a:xfrm>
          <a:off x="0" y="0"/>
          <a:ext cx="0" cy="0"/>
          <a:chOff x="0" y="0"/>
          <a:chExt cx="0" cy="0"/>
        </a:xfrm>
      </p:grpSpPr>
      <p:sp>
        <p:nvSpPr>
          <p:cNvPr id="90" name="Google Shape;90;p20"/>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2900">
                <a:solidFill>
                  <a:schemeClr val="dk2"/>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91" name="Google Shape;91;p20"/>
          <p:cNvSpPr txBox="1">
            <a:spLocks noGrp="1"/>
          </p:cNvSpPr>
          <p:nvPr>
            <p:ph type="body" idx="1"/>
          </p:nvPr>
        </p:nvSpPr>
        <p:spPr>
          <a:xfrm>
            <a:off x="958238" y="1348740"/>
            <a:ext cx="3691903" cy="3293507"/>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92" name="Google Shape;92;p20"/>
          <p:cNvSpPr txBox="1">
            <a:spLocks noGrp="1"/>
          </p:cNvSpPr>
          <p:nvPr>
            <p:ph type="body" idx="2"/>
          </p:nvPr>
        </p:nvSpPr>
        <p:spPr>
          <a:xfrm>
            <a:off x="4791194" y="1348740"/>
            <a:ext cx="3711661" cy="3293507"/>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93" name="Google Shape;93;p20"/>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94" name="Google Shape;94;p20"/>
          <p:cNvPicPr preferRelativeResize="0"/>
          <p:nvPr/>
        </p:nvPicPr>
        <p:blipFill rotWithShape="1">
          <a:blip r:embed="rId2">
            <a:alphaModFix/>
          </a:blip>
          <a:srcRect/>
          <a:stretch/>
        </p:blipFill>
        <p:spPr>
          <a:xfrm>
            <a:off x="958454" y="4782741"/>
            <a:ext cx="283369" cy="283369"/>
          </a:xfrm>
          <a:prstGeom prst="rect">
            <a:avLst/>
          </a:prstGeom>
          <a:noFill/>
          <a:ln>
            <a:noFill/>
          </a:ln>
        </p:spPr>
      </p:pic>
      <p:pic>
        <p:nvPicPr>
          <p:cNvPr id="95" name="Google Shape;95;p20"/>
          <p:cNvPicPr preferRelativeResize="0"/>
          <p:nvPr/>
        </p:nvPicPr>
        <p:blipFill rotWithShape="1">
          <a:blip r:embed="rId3">
            <a:alphaModFix/>
          </a:blip>
          <a:srcRect/>
          <a:stretch/>
        </p:blipFill>
        <p:spPr>
          <a:xfrm>
            <a:off x="-5335" y="2856"/>
            <a:ext cx="616534" cy="5137787"/>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6"/>
        <p:cNvGrpSpPr/>
        <p:nvPr/>
      </p:nvGrpSpPr>
      <p:grpSpPr>
        <a:xfrm>
          <a:off x="0" y="0"/>
          <a:ext cx="0" cy="0"/>
          <a:chOff x="0" y="0"/>
          <a:chExt cx="0" cy="0"/>
        </a:xfrm>
      </p:grpSpPr>
      <p:sp>
        <p:nvSpPr>
          <p:cNvPr id="97" name="Google Shape;97;p21"/>
          <p:cNvSpPr txBox="1">
            <a:spLocks noGrp="1"/>
          </p:cNvSpPr>
          <p:nvPr>
            <p:ph type="sldNum" idx="12"/>
          </p:nvPr>
        </p:nvSpPr>
        <p:spPr>
          <a:xfrm>
            <a:off x="7723585" y="4767263"/>
            <a:ext cx="791765"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98" name="Google Shape;98;p21"/>
          <p:cNvPicPr preferRelativeResize="0"/>
          <p:nvPr/>
        </p:nvPicPr>
        <p:blipFill rotWithShape="1">
          <a:blip r:embed="rId2">
            <a:alphaModFix/>
          </a:blip>
          <a:srcRect/>
          <a:stretch/>
        </p:blipFill>
        <p:spPr>
          <a:xfrm>
            <a:off x="622697" y="4782741"/>
            <a:ext cx="283369" cy="28336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958454" y="273844"/>
            <a:ext cx="7556897" cy="994172"/>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SzPts val="1100"/>
              <a:buNone/>
              <a:defRPr sz="3300" b="0" i="0" u="none" strike="noStrike" cap="none">
                <a:solidFill>
                  <a:schemeClr val="dk2"/>
                </a:solidFill>
                <a:latin typeface="Georgia"/>
                <a:ea typeface="Georgia"/>
                <a:cs typeface="Georgia"/>
                <a:sym typeface="Georgia"/>
              </a:defRPr>
            </a:lvl1pPr>
            <a:lvl2pPr marR="0" lvl="1"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2pPr>
            <a:lvl3pPr marR="0" lvl="2"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3pPr>
            <a:lvl4pPr marR="0" lvl="3"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4pPr>
            <a:lvl5pPr marR="0" lvl="4"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5pPr>
            <a:lvl6pPr marR="0" lvl="5"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9pPr>
          </a:lstStyle>
          <a:p>
            <a:endParaRPr/>
          </a:p>
        </p:txBody>
      </p:sp>
      <p:sp>
        <p:nvSpPr>
          <p:cNvPr id="52" name="Google Shape;52;p13"/>
          <p:cNvSpPr txBox="1">
            <a:spLocks noGrp="1"/>
          </p:cNvSpPr>
          <p:nvPr>
            <p:ph type="body" idx="1"/>
          </p:nvPr>
        </p:nvSpPr>
        <p:spPr>
          <a:xfrm>
            <a:off x="966788" y="1369219"/>
            <a:ext cx="7548563" cy="3263504"/>
          </a:xfrm>
          <a:prstGeom prst="rect">
            <a:avLst/>
          </a:prstGeom>
          <a:noFill/>
          <a:ln>
            <a:noFill/>
          </a:ln>
        </p:spPr>
        <p:txBody>
          <a:bodyPr spcFirstLastPara="1" wrap="square" lIns="68575" tIns="34275" rIns="68575" bIns="34275" anchor="t" anchorCtr="0">
            <a:noAutofit/>
          </a:bodyPr>
          <a:lstStyle>
            <a:lvl1pPr marL="457200" marR="0" lvl="0" indent="-342900" algn="l" rtl="0">
              <a:lnSpc>
                <a:spcPct val="90000"/>
              </a:lnSpc>
              <a:spcBef>
                <a:spcPts val="8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1pPr>
            <a:lvl2pPr marL="914400" marR="0" lvl="1" indent="-336550" algn="l" rtl="0">
              <a:lnSpc>
                <a:spcPct val="90000"/>
              </a:lnSpc>
              <a:spcBef>
                <a:spcPts val="400"/>
              </a:spcBef>
              <a:spcAft>
                <a:spcPts val="0"/>
              </a:spcAft>
              <a:buClr>
                <a:srgbClr val="404040"/>
              </a:buClr>
              <a:buSzPts val="1700"/>
              <a:buFont typeface="Arial"/>
              <a:buChar char="•"/>
              <a:defRPr sz="1700" b="0" i="0" u="none" strike="noStrike" cap="none">
                <a:solidFill>
                  <a:srgbClr val="404040"/>
                </a:solidFill>
                <a:latin typeface="Arial"/>
                <a:ea typeface="Arial"/>
                <a:cs typeface="Arial"/>
                <a:sym typeface="Arial"/>
              </a:defRPr>
            </a:lvl2pPr>
            <a:lvl3pPr marL="1371600" marR="0" lvl="2" indent="-323850" algn="l" rtl="0">
              <a:lnSpc>
                <a:spcPct val="90000"/>
              </a:lnSpc>
              <a:spcBef>
                <a:spcPts val="400"/>
              </a:spcBef>
              <a:spcAft>
                <a:spcPts val="0"/>
              </a:spcAft>
              <a:buClr>
                <a:srgbClr val="404040"/>
              </a:buClr>
              <a:buSzPts val="1500"/>
              <a:buFont typeface="Arial"/>
              <a:buChar char="•"/>
              <a:defRPr sz="1500" b="0" i="0" u="none" strike="noStrike" cap="none">
                <a:solidFill>
                  <a:srgbClr val="404040"/>
                </a:solidFill>
                <a:latin typeface="Arial"/>
                <a:ea typeface="Arial"/>
                <a:cs typeface="Arial"/>
                <a:sym typeface="Arial"/>
              </a:defRPr>
            </a:lvl3pPr>
            <a:lvl4pPr marL="1828800" marR="0" lvl="3" indent="-317500" algn="l" rtl="0">
              <a:lnSpc>
                <a:spcPct val="90000"/>
              </a:lnSpc>
              <a:spcBef>
                <a:spcPts val="400"/>
              </a:spcBef>
              <a:spcAft>
                <a:spcPts val="0"/>
              </a:spcAft>
              <a:buClr>
                <a:srgbClr val="404040"/>
              </a:buClr>
              <a:buSzPts val="1400"/>
              <a:buFont typeface="Arial"/>
              <a:buChar char="•"/>
              <a:defRPr sz="1400" b="0" i="0" u="none" strike="noStrike" cap="none">
                <a:solidFill>
                  <a:srgbClr val="404040"/>
                </a:solidFill>
                <a:latin typeface="Arial"/>
                <a:ea typeface="Arial"/>
                <a:cs typeface="Arial"/>
                <a:sym typeface="Arial"/>
              </a:defRPr>
            </a:lvl4pPr>
            <a:lvl5pPr marL="2286000" marR="0" lvl="4" indent="-317500" algn="l" rtl="0">
              <a:lnSpc>
                <a:spcPct val="90000"/>
              </a:lnSpc>
              <a:spcBef>
                <a:spcPts val="400"/>
              </a:spcBef>
              <a:spcAft>
                <a:spcPts val="0"/>
              </a:spcAft>
              <a:buClr>
                <a:srgbClr val="404040"/>
              </a:buClr>
              <a:buSzPts val="1400"/>
              <a:buFont typeface="Arial"/>
              <a:buChar char="•"/>
              <a:defRPr sz="1400" b="0" i="0" u="none" strike="noStrike" cap="none">
                <a:solidFill>
                  <a:srgbClr val="404040"/>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rtl="0">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risingscholarsnetwork.org/" TargetMode="External"/><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https://undergroundscholars.berkeley.edu/blog/2019/3/6/language-guide-for-communicating-about-those-involved-in-the-carceral-system"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www.law.berkeley.edu/files/DegreesofFreedom2015_FullReport.pdf" TargetMode="External"/><Relationship Id="rId7" Type="http://schemas.openxmlformats.org/officeDocument/2006/relationships/hyperlink" Target="https://www.prisonpolicy.org/blog/2022/08/11/parental_incarceration/" TargetMode="External"/><Relationship Id="rId2" Type="http://schemas.openxmlformats.org/officeDocument/2006/relationships/notesSlide" Target="../notesSlides/notesSlide17.xml"/><Relationship Id="rId1" Type="http://schemas.openxmlformats.org/officeDocument/2006/relationships/slideLayout" Target="../slideLayouts/slideLayout14.xml"/><Relationship Id="rId6" Type="http://schemas.openxmlformats.org/officeDocument/2006/relationships/hyperlink" Target="https://www.prisonpolicy.org/reports/pie2023women.html" TargetMode="External"/><Relationship Id="rId5" Type="http://schemas.openxmlformats.org/officeDocument/2006/relationships/hyperlink" Target="https://www.prisonpolicy.org/reports/pie2023.html" TargetMode="External"/><Relationship Id="rId4" Type="http://schemas.openxmlformats.org/officeDocument/2006/relationships/hyperlink" Target="https://biomedicalodyssey.blogs.hopkinsmedicine.org/2017/06/spreading-hope-to-those-deemed-hopeles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8" Type="http://schemas.openxmlformats.org/officeDocument/2006/relationships/hyperlink" Target="https://www.prisonpolicy.org/reports/pie2023women.html" TargetMode="External"/><Relationship Id="rId3" Type="http://schemas.openxmlformats.org/officeDocument/2006/relationships/hyperlink" Target="https://www.cccco.edu/About-Us/Vision-2030" TargetMode="External"/><Relationship Id="rId7" Type="http://schemas.openxmlformats.org/officeDocument/2006/relationships/hyperlink" Target="https://www.prisonpolicy.org/reports/pie2023.html" TargetMode="External"/><Relationship Id="rId2" Type="http://schemas.openxmlformats.org/officeDocument/2006/relationships/notesSlide" Target="../notesSlides/notesSlide19.xml"/><Relationship Id="rId1" Type="http://schemas.openxmlformats.org/officeDocument/2006/relationships/slideLayout" Target="../slideLayouts/slideLayout14.xml"/><Relationship Id="rId6" Type="http://schemas.openxmlformats.org/officeDocument/2006/relationships/hyperlink" Target="https://biomedicalodyssey.blogs.hopkinsmedicine.org/2017/06/spreading-hope-to-those-deemed-hopeless/" TargetMode="External"/><Relationship Id="rId5" Type="http://schemas.openxmlformats.org/officeDocument/2006/relationships/hyperlink" Target="https://www.law.berkeley.edu/files/DegreesofFreedom2015_FullReport.pdf" TargetMode="External"/><Relationship Id="rId4" Type="http://schemas.openxmlformats.org/officeDocument/2006/relationships/hyperlink" Target="https://ficgn.org/our-pledge/" TargetMode="External"/><Relationship Id="rId9" Type="http://schemas.openxmlformats.org/officeDocument/2006/relationships/hyperlink" Target="https://undergroundscholars.berkeley.edu/blog/2019/3/6/language-guide-for-communicating-about-those-involved-in-the-carceral-syste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ficgn.org/our-pledge/"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2"/>
          <p:cNvSpPr txBox="1">
            <a:spLocks noGrp="1"/>
          </p:cNvSpPr>
          <p:nvPr>
            <p:ph type="title"/>
          </p:nvPr>
        </p:nvSpPr>
        <p:spPr>
          <a:xfrm>
            <a:off x="719254" y="3242855"/>
            <a:ext cx="7824187" cy="1620401"/>
          </a:xfrm>
          <a:prstGeom prst="rect">
            <a:avLst/>
          </a:prstGeom>
          <a:noFill/>
          <a:ln>
            <a:noFill/>
          </a:ln>
        </p:spPr>
        <p:txBody>
          <a:bodyPr spcFirstLastPara="1" wrap="square" lIns="68575" tIns="34275" rIns="68575" bIns="34275" anchor="t" anchorCtr="0">
            <a:normAutofit fontScale="90000"/>
          </a:bodyPr>
          <a:lstStyle/>
          <a:p>
            <a:pPr marL="0" lvl="0" indent="0" algn="ctr" rtl="0">
              <a:lnSpc>
                <a:spcPct val="100000"/>
              </a:lnSpc>
              <a:spcBef>
                <a:spcPts val="0"/>
              </a:spcBef>
              <a:spcAft>
                <a:spcPts val="0"/>
              </a:spcAft>
              <a:buNone/>
            </a:pPr>
            <a:r>
              <a:rPr lang="en">
                <a:latin typeface="Arial"/>
                <a:ea typeface="Arial"/>
                <a:cs typeface="Arial"/>
                <a:sym typeface="Arial"/>
              </a:rPr>
              <a:t>Humanizing Students and Advancing Equity in Carceral Systems - Changing Hearts and Minds</a:t>
            </a:r>
            <a:br>
              <a:rPr lang="en" sz="1800">
                <a:latin typeface="Arial"/>
                <a:ea typeface="Arial"/>
                <a:cs typeface="Arial"/>
                <a:sym typeface="Arial"/>
              </a:rPr>
            </a:br>
            <a:br>
              <a:rPr lang="en" sz="1800">
                <a:latin typeface="Arial"/>
                <a:ea typeface="Arial"/>
                <a:cs typeface="Arial"/>
                <a:sym typeface="Arial"/>
              </a:rPr>
            </a:br>
            <a:endParaRPr sz="1800">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1"/>
          <p:cNvSpPr txBox="1">
            <a:spLocks noGrp="1"/>
          </p:cNvSpPr>
          <p:nvPr>
            <p:ph type="title"/>
          </p:nvPr>
        </p:nvSpPr>
        <p:spPr>
          <a:xfrm>
            <a:off x="958250" y="273850"/>
            <a:ext cx="7534500" cy="981900"/>
          </a:xfrm>
          <a:prstGeom prst="rect">
            <a:avLst/>
          </a:prstGeom>
          <a:noFill/>
          <a:ln>
            <a:noFill/>
          </a:ln>
        </p:spPr>
        <p:txBody>
          <a:bodyPr spcFirstLastPara="1" wrap="square" lIns="68575" tIns="34275" rIns="68575" bIns="34275" anchor="b" anchorCtr="0">
            <a:noAutofit/>
          </a:bodyPr>
          <a:lstStyle/>
          <a:p>
            <a:pPr marL="0" lvl="0" indent="0" algn="l" rtl="0">
              <a:spcBef>
                <a:spcPts val="0"/>
              </a:spcBef>
              <a:spcAft>
                <a:spcPts val="0"/>
              </a:spcAft>
              <a:buClr>
                <a:schemeClr val="dk1"/>
              </a:buClr>
              <a:buFont typeface="Arial"/>
              <a:buNone/>
            </a:pPr>
            <a:r>
              <a:rPr lang="en" sz="3600" dirty="0">
                <a:solidFill>
                  <a:srgbClr val="002060"/>
                </a:solidFill>
                <a:latin typeface="+mj-lt"/>
              </a:rPr>
              <a:t>Destigmatizing justice-involved and justice-impacted experience (cont.)</a:t>
            </a:r>
            <a:endParaRPr sz="3600" dirty="0">
              <a:solidFill>
                <a:srgbClr val="002060"/>
              </a:solidFill>
              <a:latin typeface="+mj-lt"/>
            </a:endParaRPr>
          </a:p>
        </p:txBody>
      </p:sp>
      <p:sp>
        <p:nvSpPr>
          <p:cNvPr id="163" name="Google Shape;163;p31"/>
          <p:cNvSpPr txBox="1">
            <a:spLocks noGrp="1"/>
          </p:cNvSpPr>
          <p:nvPr>
            <p:ph type="body" idx="1"/>
          </p:nvPr>
        </p:nvSpPr>
        <p:spPr>
          <a:xfrm>
            <a:off x="953600" y="1381575"/>
            <a:ext cx="7543800" cy="3315300"/>
          </a:xfrm>
          <a:prstGeom prst="rect">
            <a:avLst/>
          </a:prstGeom>
          <a:noFill/>
          <a:ln>
            <a:noFill/>
          </a:ln>
        </p:spPr>
        <p:txBody>
          <a:bodyPr spcFirstLastPara="1" wrap="square" lIns="68575" tIns="34275" rIns="68575" bIns="34275" anchor="t" anchorCtr="0">
            <a:noAutofit/>
          </a:bodyPr>
          <a:lstStyle/>
          <a:p>
            <a:pPr marL="457200" lvl="0" indent="-342900" algn="l" rtl="0">
              <a:lnSpc>
                <a:spcPct val="115000"/>
              </a:lnSpc>
              <a:spcBef>
                <a:spcPts val="1200"/>
              </a:spcBef>
              <a:spcAft>
                <a:spcPts val="0"/>
              </a:spcAft>
              <a:buSzPts val="1800"/>
              <a:buChar char="●"/>
            </a:pPr>
            <a:r>
              <a:rPr lang="en" b="1"/>
              <a:t>Building a More Inclusive Society:</a:t>
            </a:r>
            <a:r>
              <a:rPr lang="en"/>
              <a:t> Stigmatizing justice-involved and justice-impacted individuals contributes to social divisions and discrimination;  </a:t>
            </a:r>
            <a:endParaRPr/>
          </a:p>
          <a:p>
            <a:pPr marL="457200" lvl="0" indent="-342900" algn="l" rtl="0">
              <a:lnSpc>
                <a:spcPct val="115000"/>
              </a:lnSpc>
              <a:spcBef>
                <a:spcPts val="0"/>
              </a:spcBef>
              <a:spcAft>
                <a:spcPts val="0"/>
              </a:spcAft>
              <a:buSzPts val="1800"/>
              <a:buChar char="●"/>
            </a:pPr>
            <a:r>
              <a:rPr lang="en" b="1"/>
              <a:t>Economic Benefits</a:t>
            </a:r>
            <a:r>
              <a:rPr lang="en"/>
              <a:t>: By providing education and support to justice-involved individuals, society can benefit from their potential contributions to the workforce</a:t>
            </a:r>
            <a:endParaRPr/>
          </a:p>
          <a:p>
            <a:pPr marL="457200" lvl="0" indent="-342900" algn="l" rtl="0">
              <a:lnSpc>
                <a:spcPct val="115000"/>
              </a:lnSpc>
              <a:spcBef>
                <a:spcPts val="0"/>
              </a:spcBef>
              <a:spcAft>
                <a:spcPts val="0"/>
              </a:spcAft>
              <a:buSzPts val="1800"/>
              <a:buChar char="●"/>
            </a:pPr>
            <a:r>
              <a:rPr lang="en" b="1"/>
              <a:t>Human Rights and Dignity</a:t>
            </a:r>
            <a:r>
              <a:rPr lang="en"/>
              <a:t>: Stigmatizing justice-involved individuals can be seen as a violation of their human rights and dignity.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2"/>
          <p:cNvSpPr txBox="1">
            <a:spLocks noGrp="1"/>
          </p:cNvSpPr>
          <p:nvPr>
            <p:ph type="title"/>
          </p:nvPr>
        </p:nvSpPr>
        <p:spPr>
          <a:xfrm>
            <a:off x="622496" y="302559"/>
            <a:ext cx="7892852" cy="949193"/>
          </a:xfrm>
          <a:prstGeom prst="rect">
            <a:avLst/>
          </a:prstGeom>
          <a:noFill/>
          <a:ln>
            <a:noFill/>
          </a:ln>
        </p:spPr>
        <p:txBody>
          <a:bodyPr spcFirstLastPara="1" wrap="square" lIns="68575" tIns="34275" rIns="68575" bIns="34275" anchor="ctr" anchorCtr="0">
            <a:normAutofit/>
          </a:bodyPr>
          <a:lstStyle/>
          <a:p>
            <a:pPr marL="0" lvl="0" indent="0" algn="l" rtl="0">
              <a:spcBef>
                <a:spcPts val="0"/>
              </a:spcBef>
              <a:spcAft>
                <a:spcPts val="0"/>
              </a:spcAft>
              <a:buClr>
                <a:schemeClr val="dk1"/>
              </a:buClr>
              <a:buFont typeface="Arial"/>
              <a:buNone/>
            </a:pPr>
            <a:r>
              <a:rPr lang="en" dirty="0">
                <a:solidFill>
                  <a:srgbClr val="002060"/>
                </a:solidFill>
              </a:rPr>
              <a:t>Humanizing justice-involved/justice-impacted students</a:t>
            </a:r>
            <a:endParaRPr dirty="0">
              <a:solidFill>
                <a:srgbClr val="002060"/>
              </a:solidFill>
            </a:endParaRPr>
          </a:p>
        </p:txBody>
      </p:sp>
      <p:sp>
        <p:nvSpPr>
          <p:cNvPr id="169" name="Google Shape;169;p32"/>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t" anchorCtr="0">
            <a:noAutofit/>
          </a:bodyPr>
          <a:lstStyle/>
          <a:p>
            <a:pPr marL="457200" lvl="0" indent="-317500" algn="l" rtl="0">
              <a:spcBef>
                <a:spcPts val="0"/>
              </a:spcBef>
              <a:spcAft>
                <a:spcPts val="0"/>
              </a:spcAft>
              <a:buSzPts val="1400"/>
              <a:buChar char="•"/>
            </a:pPr>
            <a:r>
              <a:rPr lang="en" b="1"/>
              <a:t>Restore dignity</a:t>
            </a:r>
            <a:r>
              <a:rPr lang="en"/>
              <a:t>: The criminal justice system can strip individuals of their dignity, and many justice-involved students have experienced stigma and discrimination. Humanizing them helps restore their sense of dignity and self-worth, which is a fundamental aspect of their successful reintegration into society; </a:t>
            </a:r>
            <a:endParaRPr/>
          </a:p>
          <a:p>
            <a:pPr marL="457200" lvl="0" indent="-317500" algn="l" rtl="0">
              <a:spcBef>
                <a:spcPts val="0"/>
              </a:spcBef>
              <a:spcAft>
                <a:spcPts val="0"/>
              </a:spcAft>
              <a:buSzPts val="1400"/>
              <a:buChar char="•"/>
            </a:pPr>
            <a:r>
              <a:rPr lang="en" b="1"/>
              <a:t>Address trauma</a:t>
            </a:r>
            <a:r>
              <a:rPr lang="en"/>
              <a:t>: Many justice-involved students have experienced trauma related to their involvement with the criminal justice system. Humanizing them allows educators to better understand and address these experiences, providing the necessary emotional and psychological support;</a:t>
            </a:r>
            <a:endParaRPr/>
          </a:p>
        </p:txBody>
      </p:sp>
      <p:sp>
        <p:nvSpPr>
          <p:cNvPr id="170" name="Google Shape;170;p32"/>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3"/>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Autofit/>
          </a:bodyPr>
          <a:lstStyle/>
          <a:p>
            <a:pPr marL="0" lvl="0" indent="0" algn="l" rtl="0">
              <a:spcBef>
                <a:spcPts val="0"/>
              </a:spcBef>
              <a:spcAft>
                <a:spcPts val="0"/>
              </a:spcAft>
              <a:buClr>
                <a:schemeClr val="dk1"/>
              </a:buClr>
              <a:buFont typeface="Arial"/>
              <a:buNone/>
            </a:pPr>
            <a:r>
              <a:rPr lang="en" sz="3600" dirty="0">
                <a:latin typeface="+mj-lt"/>
              </a:rPr>
              <a:t>Humanizing justice-involved/justice-impacted students (cont.)</a:t>
            </a:r>
            <a:endParaRPr sz="3600" dirty="0">
              <a:latin typeface="+mj-lt"/>
            </a:endParaRPr>
          </a:p>
        </p:txBody>
      </p:sp>
      <p:sp>
        <p:nvSpPr>
          <p:cNvPr id="176" name="Google Shape;176;p33"/>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457200" lvl="0" indent="-342900" algn="l" rtl="0">
              <a:spcBef>
                <a:spcPts val="0"/>
              </a:spcBef>
              <a:spcAft>
                <a:spcPts val="0"/>
              </a:spcAft>
              <a:buSzPts val="1800"/>
              <a:buChar char="●"/>
            </a:pPr>
            <a:r>
              <a:rPr lang="en" b="1" dirty="0"/>
              <a:t>Foster supportive communities and networks</a:t>
            </a:r>
            <a:r>
              <a:rPr lang="en" dirty="0"/>
              <a:t>: By humanizing these students, educational institutions can create an inclusive and supportive learning environment. This environment encourages social connections, mentorship, and peer support networks that can be invaluable in their journey toward rehabilitation and success; and</a:t>
            </a:r>
            <a:endParaRPr dirty="0"/>
          </a:p>
          <a:p>
            <a:pPr marL="457200" lvl="0" indent="-342900" algn="l" rtl="0">
              <a:spcBef>
                <a:spcPts val="0"/>
              </a:spcBef>
              <a:spcAft>
                <a:spcPts val="0"/>
              </a:spcAft>
              <a:buSzPts val="1800"/>
              <a:buChar char="●"/>
            </a:pPr>
            <a:r>
              <a:rPr lang="en" b="1" dirty="0"/>
              <a:t>Self accountability</a:t>
            </a:r>
            <a:r>
              <a:rPr lang="en" dirty="0"/>
              <a:t>: Humanizing justice-involved students does not negate accountability for their actions. Instead, it emphasizes accountability within a context of personal growth and rehabilitation. It supports a restorative justice approach that encourages individuals to take responsibility for their actions and make amends.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4"/>
          <p:cNvSpPr txBox="1">
            <a:spLocks noGrp="1"/>
          </p:cNvSpPr>
          <p:nvPr>
            <p:ph type="title"/>
          </p:nvPr>
        </p:nvSpPr>
        <p:spPr>
          <a:xfrm>
            <a:off x="622496" y="302559"/>
            <a:ext cx="7892852" cy="949193"/>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en" sz="3600" dirty="0">
                <a:solidFill>
                  <a:srgbClr val="002060"/>
                </a:solidFill>
                <a:latin typeface="+mj-lt"/>
              </a:rPr>
              <a:t>Common Questions asked of Rising Scholars Faculty</a:t>
            </a:r>
            <a:endParaRPr sz="3600" dirty="0">
              <a:solidFill>
                <a:srgbClr val="002060"/>
              </a:solidFill>
              <a:latin typeface="+mj-lt"/>
            </a:endParaRPr>
          </a:p>
        </p:txBody>
      </p:sp>
      <p:sp>
        <p:nvSpPr>
          <p:cNvPr id="182" name="Google Shape;182;p34"/>
          <p:cNvSpPr txBox="1">
            <a:spLocks noGrp="1"/>
          </p:cNvSpPr>
          <p:nvPr>
            <p:ph type="body" idx="1"/>
          </p:nvPr>
        </p:nvSpPr>
        <p:spPr>
          <a:xfrm>
            <a:off x="622500" y="1907825"/>
            <a:ext cx="7893000" cy="2766300"/>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404040"/>
              </a:buClr>
              <a:buSzPts val="1800"/>
              <a:buFont typeface="Arial"/>
              <a:buNone/>
            </a:pPr>
            <a:r>
              <a:rPr lang="en"/>
              <a:t>Is there a difference between jail and prison?</a:t>
            </a:r>
            <a:endParaRPr/>
          </a:p>
          <a:p>
            <a:pPr marL="0" marR="0" lvl="0" indent="0" algn="l" rtl="0">
              <a:lnSpc>
                <a:spcPct val="90000"/>
              </a:lnSpc>
              <a:spcBef>
                <a:spcPts val="0"/>
              </a:spcBef>
              <a:spcAft>
                <a:spcPts val="0"/>
              </a:spcAft>
              <a:buClr>
                <a:srgbClr val="404040"/>
              </a:buClr>
              <a:buSzPts val="1800"/>
              <a:buFont typeface="Arial"/>
              <a:buNone/>
            </a:pPr>
            <a:endParaRPr/>
          </a:p>
          <a:p>
            <a:pPr marL="0" marR="0" lvl="0" indent="0" algn="l" rtl="0">
              <a:lnSpc>
                <a:spcPct val="90000"/>
              </a:lnSpc>
              <a:spcBef>
                <a:spcPts val="0"/>
              </a:spcBef>
              <a:spcAft>
                <a:spcPts val="0"/>
              </a:spcAft>
              <a:buClr>
                <a:srgbClr val="404040"/>
              </a:buClr>
              <a:buSzPts val="1800"/>
              <a:buFont typeface="Arial"/>
              <a:buNone/>
            </a:pPr>
            <a:r>
              <a:rPr lang="en"/>
              <a:t>Are you worried or scared being “inside”; what’s it like?  What are the challenges?</a:t>
            </a:r>
            <a:endParaRPr/>
          </a:p>
          <a:p>
            <a:pPr marL="0" marR="0" lvl="0" indent="0" algn="l" rtl="0">
              <a:lnSpc>
                <a:spcPct val="90000"/>
              </a:lnSpc>
              <a:spcBef>
                <a:spcPts val="0"/>
              </a:spcBef>
              <a:spcAft>
                <a:spcPts val="0"/>
              </a:spcAft>
              <a:buClr>
                <a:srgbClr val="404040"/>
              </a:buClr>
              <a:buSzPts val="1800"/>
              <a:buFont typeface="Arial"/>
              <a:buNone/>
            </a:pPr>
            <a:endParaRPr/>
          </a:p>
          <a:p>
            <a:pPr marL="0" marR="0" lvl="0" indent="0" algn="l" rtl="0">
              <a:lnSpc>
                <a:spcPct val="90000"/>
              </a:lnSpc>
              <a:spcBef>
                <a:spcPts val="0"/>
              </a:spcBef>
              <a:spcAft>
                <a:spcPts val="0"/>
              </a:spcAft>
              <a:buClr>
                <a:srgbClr val="404040"/>
              </a:buClr>
              <a:buSzPts val="1800"/>
              <a:buFont typeface="Arial"/>
              <a:buNone/>
            </a:pPr>
            <a:r>
              <a:rPr lang="en"/>
              <a:t>What’s the difference between a campus class and a prison class?</a:t>
            </a:r>
            <a:endParaRPr/>
          </a:p>
        </p:txBody>
      </p:sp>
      <p:sp>
        <p:nvSpPr>
          <p:cNvPr id="183" name="Google Shape;183;p34"/>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5"/>
          <p:cNvSpPr txBox="1">
            <a:spLocks noGrp="1"/>
          </p:cNvSpPr>
          <p:nvPr>
            <p:ph type="title"/>
          </p:nvPr>
        </p:nvSpPr>
        <p:spPr>
          <a:xfrm>
            <a:off x="958237" y="273844"/>
            <a:ext cx="7676175" cy="994172"/>
          </a:xfrm>
          <a:prstGeom prst="rect">
            <a:avLst/>
          </a:prstGeom>
          <a:noFill/>
          <a:ln>
            <a:noFill/>
          </a:ln>
        </p:spPr>
        <p:txBody>
          <a:bodyPr spcFirstLastPara="1" wrap="square" lIns="68575" tIns="34275" rIns="68575" bIns="34275" anchor="b" anchorCtr="0">
            <a:noAutofit/>
          </a:bodyPr>
          <a:lstStyle/>
          <a:p>
            <a:pPr marL="0" lvl="0" indent="0" algn="l" rtl="0">
              <a:spcBef>
                <a:spcPts val="0"/>
              </a:spcBef>
              <a:spcAft>
                <a:spcPts val="0"/>
              </a:spcAft>
              <a:buClr>
                <a:schemeClr val="dk1"/>
              </a:buClr>
              <a:buFont typeface="Arial"/>
              <a:buNone/>
            </a:pPr>
            <a:r>
              <a:rPr lang="en" sz="3600" dirty="0">
                <a:solidFill>
                  <a:srgbClr val="002060"/>
                </a:solidFill>
                <a:latin typeface="+mj-lt"/>
              </a:rPr>
              <a:t>Storytelling and Sharing Experiences</a:t>
            </a:r>
            <a:endParaRPr sz="3600" dirty="0">
              <a:solidFill>
                <a:srgbClr val="002060"/>
              </a:solidFill>
              <a:latin typeface="+mj-lt"/>
            </a:endParaRPr>
          </a:p>
        </p:txBody>
      </p:sp>
      <p:sp>
        <p:nvSpPr>
          <p:cNvPr id="189" name="Google Shape;189;p35"/>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endParaRPr/>
          </a:p>
          <a:p>
            <a:pPr marL="0" lvl="0" indent="0" algn="ctr" rtl="0">
              <a:spcBef>
                <a:spcPts val="0"/>
              </a:spcBef>
              <a:spcAft>
                <a:spcPts val="0"/>
              </a:spcAft>
              <a:buClr>
                <a:schemeClr val="dk1"/>
              </a:buClr>
              <a:buFont typeface="Arial"/>
              <a:buNone/>
            </a:pPr>
            <a:r>
              <a:rPr lang="en" sz="4400">
                <a:solidFill>
                  <a:srgbClr val="262626"/>
                </a:solidFill>
                <a:latin typeface="Georgia"/>
                <a:ea typeface="Georgia"/>
                <a:cs typeface="Georgia"/>
                <a:sym typeface="Georgia"/>
              </a:rPr>
              <a:t>Changing Hearts and Minds</a:t>
            </a:r>
            <a:endParaRPr sz="4400"/>
          </a:p>
          <a:p>
            <a:pPr marL="177800" lvl="0" indent="-63500" algn="l" rtl="0">
              <a:lnSpc>
                <a:spcPct val="90000"/>
              </a:lnSpc>
              <a:spcBef>
                <a:spcPts val="0"/>
              </a:spcBef>
              <a:spcAft>
                <a:spcPts val="0"/>
              </a:spcAft>
              <a:buClr>
                <a:srgbClr val="404040"/>
              </a:buClr>
              <a:buSzPts val="1800"/>
              <a:buNone/>
            </a:pPr>
            <a:endParaRPr/>
          </a:p>
          <a:p>
            <a:pPr marL="177800" lvl="0" indent="-63500" algn="l" rtl="0">
              <a:lnSpc>
                <a:spcPct val="90000"/>
              </a:lnSpc>
              <a:spcBef>
                <a:spcPts val="0"/>
              </a:spcBef>
              <a:spcAft>
                <a:spcPts val="0"/>
              </a:spcAft>
              <a:buClr>
                <a:srgbClr val="404040"/>
              </a:buClr>
              <a:buSzPts val="18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6"/>
          <p:cNvSpPr txBox="1">
            <a:spLocks noGrp="1"/>
          </p:cNvSpPr>
          <p:nvPr>
            <p:ph type="title"/>
          </p:nvPr>
        </p:nvSpPr>
        <p:spPr>
          <a:xfrm>
            <a:off x="622496" y="302559"/>
            <a:ext cx="7892852" cy="949193"/>
          </a:xfrm>
          <a:prstGeom prst="rect">
            <a:avLst/>
          </a:prstGeom>
          <a:noFill/>
          <a:ln>
            <a:noFill/>
          </a:ln>
        </p:spPr>
        <p:txBody>
          <a:bodyPr spcFirstLastPara="1" wrap="square" lIns="68575" tIns="34275" rIns="68575" bIns="34275" anchor="ctr" anchorCtr="0">
            <a:normAutofit/>
          </a:bodyPr>
          <a:lstStyle/>
          <a:p>
            <a:pPr marL="0" lvl="0" indent="0" algn="l" rtl="0">
              <a:spcBef>
                <a:spcPts val="0"/>
              </a:spcBef>
              <a:spcAft>
                <a:spcPts val="0"/>
              </a:spcAft>
              <a:buClr>
                <a:schemeClr val="dk1"/>
              </a:buClr>
              <a:buFont typeface="Arial"/>
              <a:buNone/>
            </a:pPr>
            <a:r>
              <a:rPr lang="en" sz="3600" dirty="0">
                <a:solidFill>
                  <a:srgbClr val="002060"/>
                </a:solidFill>
                <a:latin typeface="+mj-lt"/>
              </a:rPr>
              <a:t>How to Get Involved</a:t>
            </a:r>
            <a:endParaRPr sz="3600" dirty="0">
              <a:solidFill>
                <a:srgbClr val="002060"/>
              </a:solidFill>
              <a:latin typeface="+mj-lt"/>
            </a:endParaRPr>
          </a:p>
        </p:txBody>
      </p:sp>
      <p:sp>
        <p:nvSpPr>
          <p:cNvPr id="195" name="Google Shape;195;p36"/>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t" anchorCtr="0">
            <a:noAutofit/>
          </a:bodyPr>
          <a:lstStyle/>
          <a:p>
            <a:pPr marL="457200" lvl="0" indent="-342900" algn="l" rtl="0">
              <a:spcBef>
                <a:spcPts val="0"/>
              </a:spcBef>
              <a:spcAft>
                <a:spcPts val="0"/>
              </a:spcAft>
              <a:buSzPts val="1800"/>
              <a:buChar char="●"/>
            </a:pPr>
            <a:r>
              <a:rPr lang="en"/>
              <a:t>A simple blurb to your syllabus:</a:t>
            </a:r>
            <a:endParaRPr/>
          </a:p>
          <a:p>
            <a:pPr marL="457200" lvl="0" indent="0" algn="l" rtl="0">
              <a:spcBef>
                <a:spcPts val="0"/>
              </a:spcBef>
              <a:spcAft>
                <a:spcPts val="0"/>
              </a:spcAft>
              <a:buClr>
                <a:schemeClr val="dk1"/>
              </a:buClr>
              <a:buSzPts val="1100"/>
              <a:buFont typeface="Arial"/>
              <a:buNone/>
            </a:pPr>
            <a:endParaRPr/>
          </a:p>
          <a:p>
            <a:pPr marL="457200" lvl="0" indent="0" algn="l" rtl="0">
              <a:spcBef>
                <a:spcPts val="0"/>
              </a:spcBef>
              <a:spcAft>
                <a:spcPts val="0"/>
              </a:spcAft>
              <a:buClr>
                <a:schemeClr val="dk1"/>
              </a:buClr>
              <a:buSzPts val="1100"/>
              <a:buFont typeface="Arial"/>
              <a:buNone/>
            </a:pPr>
            <a:r>
              <a:rPr lang="en"/>
              <a:t>Example, “If you are a student impacted by the carceral system through personal experience, or through a loved one who has been inside, please feel free to contact </a:t>
            </a:r>
            <a:r>
              <a:rPr lang="en" u="sng">
                <a:solidFill>
                  <a:schemeClr val="hlink"/>
                </a:solidFill>
                <a:hlinkClick r:id="rId3"/>
              </a:rPr>
              <a:t>Rising Scholars</a:t>
            </a:r>
            <a:r>
              <a:rPr lang="en"/>
              <a:t>, a (insert your college) community here to support your experiences.</a:t>
            </a:r>
            <a:endParaRPr/>
          </a:p>
          <a:p>
            <a:pPr marL="45720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
              <a:t>Note: a live link is always helpful.</a:t>
            </a:r>
            <a:endParaRPr/>
          </a:p>
        </p:txBody>
      </p:sp>
      <p:sp>
        <p:nvSpPr>
          <p:cNvPr id="196" name="Google Shape;196;p36"/>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7"/>
          <p:cNvSpPr txBox="1">
            <a:spLocks noGrp="1"/>
          </p:cNvSpPr>
          <p:nvPr>
            <p:ph type="title"/>
          </p:nvPr>
        </p:nvSpPr>
        <p:spPr>
          <a:xfrm>
            <a:off x="958238" y="333375"/>
            <a:ext cx="7534532" cy="728664"/>
          </a:xfrm>
          <a:prstGeom prst="rect">
            <a:avLst/>
          </a:prstGeom>
          <a:noFill/>
          <a:ln>
            <a:noFill/>
          </a:ln>
        </p:spPr>
        <p:txBody>
          <a:bodyPr spcFirstLastPara="1" wrap="square" lIns="68575" tIns="34275" rIns="68575" bIns="34275" anchor="b" anchorCtr="0">
            <a:normAutofit/>
          </a:bodyPr>
          <a:lstStyle/>
          <a:p>
            <a:pPr marL="0" lvl="0" indent="0" algn="l" rtl="0">
              <a:spcBef>
                <a:spcPts val="0"/>
              </a:spcBef>
              <a:spcAft>
                <a:spcPts val="0"/>
              </a:spcAft>
              <a:buClr>
                <a:schemeClr val="dk1"/>
              </a:buClr>
              <a:buFont typeface="Arial"/>
              <a:buNone/>
            </a:pPr>
            <a:r>
              <a:rPr lang="en" sz="3600" dirty="0">
                <a:solidFill>
                  <a:srgbClr val="002060"/>
                </a:solidFill>
                <a:latin typeface="+mj-lt"/>
              </a:rPr>
              <a:t>How to Get Involved (#2)</a:t>
            </a:r>
            <a:endParaRPr sz="3600" dirty="0">
              <a:solidFill>
                <a:srgbClr val="002060"/>
              </a:solidFill>
              <a:latin typeface="+mj-lt"/>
            </a:endParaRPr>
          </a:p>
        </p:txBody>
      </p:sp>
      <p:sp>
        <p:nvSpPr>
          <p:cNvPr id="202" name="Google Shape;202;p37"/>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457200" lvl="0" indent="-342900" algn="l" rtl="0">
              <a:spcBef>
                <a:spcPts val="0"/>
              </a:spcBef>
              <a:spcAft>
                <a:spcPts val="0"/>
              </a:spcAft>
              <a:buSzPts val="1800"/>
              <a:buChar char="●"/>
            </a:pPr>
            <a:r>
              <a:rPr lang="en"/>
              <a:t>Invite us to host a Professional Development workshop on your flex day</a:t>
            </a:r>
            <a:endParaRPr/>
          </a:p>
          <a:p>
            <a:pPr marL="914400" lvl="1" indent="-342900" algn="l" rtl="0">
              <a:spcBef>
                <a:spcPts val="0"/>
              </a:spcBef>
              <a:spcAft>
                <a:spcPts val="0"/>
              </a:spcAft>
              <a:buSzPts val="1800"/>
              <a:buChar char="○"/>
            </a:pPr>
            <a:r>
              <a:rPr lang="en" sz="1800"/>
              <a:t>Learn about ways you can be a co-conspirator in your classes</a:t>
            </a:r>
            <a:endParaRPr sz="1800"/>
          </a:p>
          <a:p>
            <a:pPr marL="914400" lvl="1" indent="-342900" algn="l" rtl="0">
              <a:spcBef>
                <a:spcPts val="0"/>
              </a:spcBef>
              <a:spcAft>
                <a:spcPts val="0"/>
              </a:spcAft>
              <a:buSzPts val="1800"/>
              <a:buChar char="○"/>
            </a:pPr>
            <a:r>
              <a:rPr lang="en" sz="1800"/>
              <a:t>Become aware of real experiences of carceral impacted students in the community college system (the good, the bad and the ugly)</a:t>
            </a:r>
            <a:endParaRPr sz="1800"/>
          </a:p>
          <a:p>
            <a:pPr marL="914400" lvl="1" indent="-342900" algn="l" rtl="0">
              <a:spcBef>
                <a:spcPts val="0"/>
              </a:spcBef>
              <a:spcAft>
                <a:spcPts val="0"/>
              </a:spcAft>
              <a:buSzPts val="1800"/>
              <a:buChar char="○"/>
            </a:pPr>
            <a:r>
              <a:rPr lang="en" sz="1800"/>
              <a:t>Gain valuable skills to be helpful and not hurtful to our community</a:t>
            </a:r>
            <a:endParaRPr sz="1800"/>
          </a:p>
          <a:p>
            <a:pPr marL="914400" lvl="1" indent="-342900" algn="l" rtl="0">
              <a:spcBef>
                <a:spcPts val="0"/>
              </a:spcBef>
              <a:spcAft>
                <a:spcPts val="0"/>
              </a:spcAft>
              <a:buSzPts val="1800"/>
              <a:buChar char="○"/>
            </a:pPr>
            <a:r>
              <a:rPr lang="en" sz="1800"/>
              <a:t>Add a statement of interest to moderate courses for the program.</a:t>
            </a:r>
            <a:endParaRPr sz="1800"/>
          </a:p>
          <a:p>
            <a:pPr marL="457200" lvl="0" indent="-342900" algn="l" rtl="0">
              <a:spcBef>
                <a:spcPts val="0"/>
              </a:spcBef>
              <a:spcAft>
                <a:spcPts val="0"/>
              </a:spcAft>
              <a:buSzPts val="1800"/>
              <a:buChar char="●"/>
            </a:pPr>
            <a:r>
              <a:rPr lang="en"/>
              <a:t>Brush up on your humanizing language</a:t>
            </a:r>
            <a:endParaRPr/>
          </a:p>
          <a:p>
            <a:pPr marL="914400" lvl="1" indent="-342900" algn="l" rtl="0">
              <a:spcBef>
                <a:spcPts val="0"/>
              </a:spcBef>
              <a:spcAft>
                <a:spcPts val="0"/>
              </a:spcAft>
              <a:buSzPts val="1800"/>
              <a:buChar char="○"/>
            </a:pPr>
            <a:r>
              <a:rPr lang="en" sz="1800" u="sng">
                <a:solidFill>
                  <a:schemeClr val="hlink"/>
                </a:solidFill>
                <a:hlinkClick r:id="rId3"/>
              </a:rPr>
              <a:t>Underground Scholars Berkeley Humanizing Language Guide</a:t>
            </a:r>
            <a:r>
              <a:rPr lang="en" sz="1800"/>
              <a:t> </a:t>
            </a:r>
            <a:endParaRPr sz="1800"/>
          </a:p>
          <a:p>
            <a:pPr marL="457200" lvl="0" indent="0" algn="l" rtl="0">
              <a:lnSpc>
                <a:spcPct val="90000"/>
              </a:lnSpc>
              <a:spcBef>
                <a:spcPts val="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8"/>
          <p:cNvSpPr txBox="1">
            <a:spLocks noGrp="1"/>
          </p:cNvSpPr>
          <p:nvPr>
            <p:ph type="title"/>
          </p:nvPr>
        </p:nvSpPr>
        <p:spPr>
          <a:xfrm>
            <a:off x="622496" y="302559"/>
            <a:ext cx="7893000" cy="949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sz="3600" dirty="0">
                <a:solidFill>
                  <a:srgbClr val="002060"/>
                </a:solidFill>
                <a:latin typeface="+mj-lt"/>
              </a:rPr>
              <a:t>How to Get </a:t>
            </a:r>
            <a:r>
              <a:rPr lang="en" sz="3600">
                <a:solidFill>
                  <a:srgbClr val="002060"/>
                </a:solidFill>
                <a:latin typeface="+mj-lt"/>
              </a:rPr>
              <a:t>Involved (#3)</a:t>
            </a:r>
            <a:endParaRPr sz="3600" dirty="0">
              <a:solidFill>
                <a:srgbClr val="002060"/>
              </a:solidFill>
              <a:latin typeface="+mj-lt"/>
            </a:endParaRPr>
          </a:p>
        </p:txBody>
      </p:sp>
      <p:sp>
        <p:nvSpPr>
          <p:cNvPr id="208" name="Google Shape;208;p38"/>
          <p:cNvSpPr txBox="1">
            <a:spLocks noGrp="1"/>
          </p:cNvSpPr>
          <p:nvPr>
            <p:ph type="body" idx="1"/>
          </p:nvPr>
        </p:nvSpPr>
        <p:spPr>
          <a:xfrm>
            <a:off x="351200" y="2073125"/>
            <a:ext cx="8316600" cy="2677200"/>
          </a:xfrm>
          <a:prstGeom prst="rect">
            <a:avLst/>
          </a:prstGeom>
          <a:noFill/>
          <a:ln>
            <a:noFill/>
          </a:ln>
        </p:spPr>
        <p:txBody>
          <a:bodyPr spcFirstLastPara="1" wrap="square" lIns="68575" tIns="34275" rIns="68575" bIns="34275" anchor="t" anchorCtr="0">
            <a:noAutofit/>
          </a:bodyPr>
          <a:lstStyle/>
          <a:p>
            <a:pPr marL="457200" lvl="0" indent="-342900" algn="l" rtl="0">
              <a:spcBef>
                <a:spcPts val="0"/>
              </a:spcBef>
              <a:spcAft>
                <a:spcPts val="0"/>
              </a:spcAft>
              <a:buSzPts val="1800"/>
              <a:buChar char="●"/>
            </a:pPr>
            <a:r>
              <a:rPr lang="en"/>
              <a:t>Learn about the strong relation to decreasing recidivism and attending college</a:t>
            </a:r>
            <a:endParaRPr/>
          </a:p>
          <a:p>
            <a:pPr marL="914400" lvl="1" indent="-342900" algn="l" rtl="0">
              <a:spcBef>
                <a:spcPts val="0"/>
              </a:spcBef>
              <a:spcAft>
                <a:spcPts val="0"/>
              </a:spcAft>
              <a:buSzPts val="1800"/>
              <a:buChar char="○"/>
            </a:pPr>
            <a:r>
              <a:rPr lang="en" u="sng">
                <a:solidFill>
                  <a:schemeClr val="hlink"/>
                </a:solidFill>
                <a:hlinkClick r:id="rId3"/>
              </a:rPr>
              <a:t>Degrees of Freedom</a:t>
            </a:r>
            <a:r>
              <a:rPr lang="en"/>
              <a:t> Stanford Law School and Berkeley Law Report</a:t>
            </a:r>
            <a:endParaRPr/>
          </a:p>
          <a:p>
            <a:pPr marL="914400" lvl="1" indent="-342900" algn="l" rtl="0">
              <a:spcBef>
                <a:spcPts val="0"/>
              </a:spcBef>
              <a:spcAft>
                <a:spcPts val="0"/>
              </a:spcAft>
              <a:buSzPts val="1800"/>
              <a:buChar char="○"/>
            </a:pPr>
            <a:r>
              <a:rPr lang="en"/>
              <a:t>Johns Hopkins </a:t>
            </a:r>
            <a:r>
              <a:rPr lang="en" u="sng">
                <a:solidFill>
                  <a:schemeClr val="hlink"/>
                </a:solidFill>
                <a:hlinkClick r:id="rId4"/>
              </a:rPr>
              <a:t>Spreading Hope to Those Deemed Hopeless</a:t>
            </a:r>
            <a:endParaRPr/>
          </a:p>
          <a:p>
            <a:pPr marL="457200" lvl="0" indent="-342900" algn="l" rtl="0">
              <a:spcBef>
                <a:spcPts val="0"/>
              </a:spcBef>
              <a:spcAft>
                <a:spcPts val="0"/>
              </a:spcAft>
              <a:buSzPts val="1800"/>
              <a:buChar char="●"/>
            </a:pPr>
            <a:r>
              <a:rPr lang="en"/>
              <a:t>Read on people impacted by incarceration in the US and why, you may be surprised:</a:t>
            </a:r>
            <a:endParaRPr/>
          </a:p>
          <a:p>
            <a:pPr marL="914400" lvl="1" indent="-342900" algn="l" rtl="0">
              <a:spcBef>
                <a:spcPts val="0"/>
              </a:spcBef>
              <a:spcAft>
                <a:spcPts val="0"/>
              </a:spcAft>
              <a:buSzPts val="1800"/>
              <a:buChar char="○"/>
            </a:pPr>
            <a:r>
              <a:rPr lang="en" u="sng">
                <a:solidFill>
                  <a:schemeClr val="hlink"/>
                </a:solidFill>
                <a:hlinkClick r:id="rId5"/>
              </a:rPr>
              <a:t>The Whole Pie Who is Really Behind Bars?</a:t>
            </a:r>
            <a:endParaRPr/>
          </a:p>
          <a:p>
            <a:pPr marL="914400" lvl="1" indent="-342900" algn="l" rtl="0">
              <a:spcBef>
                <a:spcPts val="0"/>
              </a:spcBef>
              <a:spcAft>
                <a:spcPts val="0"/>
              </a:spcAft>
              <a:buSzPts val="1800"/>
              <a:buChar char="○"/>
            </a:pPr>
            <a:r>
              <a:rPr lang="en" u="sng">
                <a:solidFill>
                  <a:schemeClr val="hlink"/>
                </a:solidFill>
                <a:hlinkClick r:id="rId6"/>
              </a:rPr>
              <a:t>Women Incarcerated</a:t>
            </a:r>
            <a:endParaRPr/>
          </a:p>
          <a:p>
            <a:pPr marL="914400" lvl="1" indent="-342900" algn="l" rtl="0">
              <a:spcBef>
                <a:spcPts val="0"/>
              </a:spcBef>
              <a:spcAft>
                <a:spcPts val="0"/>
              </a:spcAft>
              <a:buSzPts val="1800"/>
              <a:buChar char="○"/>
            </a:pPr>
            <a:r>
              <a:rPr lang="en" u="sng">
                <a:solidFill>
                  <a:schemeClr val="hlink"/>
                </a:solidFill>
                <a:hlinkClick r:id="rId7"/>
              </a:rPr>
              <a:t>Children and Mass Incarceration</a:t>
            </a:r>
            <a:endParaRPr/>
          </a:p>
          <a:p>
            <a:pPr marL="457200" lvl="0" indent="0" algn="l" rtl="0">
              <a:spcBef>
                <a:spcPts val="0"/>
              </a:spcBef>
              <a:spcAft>
                <a:spcPts val="0"/>
              </a:spcAft>
              <a:buNone/>
            </a:pPr>
            <a:endParaRPr/>
          </a:p>
          <a:p>
            <a:pPr marL="457200" lvl="0" indent="0" algn="l" rtl="0">
              <a:spcBef>
                <a:spcPts val="0"/>
              </a:spcBef>
              <a:spcAft>
                <a:spcPts val="0"/>
              </a:spcAft>
              <a:buNone/>
            </a:pPr>
            <a:r>
              <a:rPr lang="en"/>
              <a:t>Together we can Change this with education! </a:t>
            </a:r>
            <a:endParaRPr/>
          </a:p>
        </p:txBody>
      </p:sp>
      <p:sp>
        <p:nvSpPr>
          <p:cNvPr id="209" name="Google Shape;209;p38"/>
          <p:cNvSpPr txBox="1">
            <a:spLocks noGrp="1"/>
          </p:cNvSpPr>
          <p:nvPr>
            <p:ph type="sldNum" idx="12"/>
          </p:nvPr>
        </p:nvSpPr>
        <p:spPr>
          <a:xfrm>
            <a:off x="7828360" y="4767263"/>
            <a:ext cx="687000" cy="273900"/>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9"/>
          <p:cNvSpPr txBox="1">
            <a:spLocks noGrp="1"/>
          </p:cNvSpPr>
          <p:nvPr>
            <p:ph type="title"/>
          </p:nvPr>
        </p:nvSpPr>
        <p:spPr>
          <a:xfrm>
            <a:off x="958238" y="273844"/>
            <a:ext cx="7534532" cy="683419"/>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sz="3600" dirty="0">
                <a:solidFill>
                  <a:srgbClr val="002060"/>
                </a:solidFill>
                <a:latin typeface="+mj-lt"/>
              </a:rPr>
              <a:t>Questions</a:t>
            </a:r>
            <a:endParaRPr sz="3600" dirty="0">
              <a:solidFill>
                <a:srgbClr val="002060"/>
              </a:solidFill>
              <a:latin typeface="+mj-lt"/>
            </a:endParaRPr>
          </a:p>
        </p:txBody>
      </p:sp>
      <p:sp>
        <p:nvSpPr>
          <p:cNvPr id="215" name="Google Shape;215;p39"/>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177800" lvl="0" indent="-177800" algn="l" rtl="0">
              <a:lnSpc>
                <a:spcPct val="90000"/>
              </a:lnSpc>
              <a:spcBef>
                <a:spcPts val="0"/>
              </a:spcBef>
              <a:spcAft>
                <a:spcPts val="0"/>
              </a:spcAft>
              <a:buClr>
                <a:srgbClr val="404040"/>
              </a:buClr>
              <a:buSzPts val="1800"/>
              <a:buChar char="•"/>
            </a:pPr>
            <a:r>
              <a:rPr lang="en"/>
              <a:t>info@asccc.org</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40"/>
          <p:cNvSpPr txBox="1">
            <a:spLocks noGrp="1"/>
          </p:cNvSpPr>
          <p:nvPr>
            <p:ph type="title"/>
          </p:nvPr>
        </p:nvSpPr>
        <p:spPr>
          <a:xfrm>
            <a:off x="622496" y="302559"/>
            <a:ext cx="7893000" cy="949200"/>
          </a:xfrm>
          <a:prstGeom prst="rect">
            <a:avLst/>
          </a:prstGeom>
          <a:noFill/>
          <a:ln>
            <a:noFill/>
          </a:ln>
        </p:spPr>
        <p:txBody>
          <a:bodyPr spcFirstLastPara="1" wrap="square" lIns="68575" tIns="34275" rIns="68575" bIns="34275" anchor="ctr" anchorCtr="0">
            <a:normAutofit/>
          </a:bodyPr>
          <a:lstStyle/>
          <a:p>
            <a:pPr marL="0" lvl="0" indent="0" algn="l" rtl="0">
              <a:spcBef>
                <a:spcPts val="0"/>
              </a:spcBef>
              <a:spcAft>
                <a:spcPts val="0"/>
              </a:spcAft>
              <a:buClr>
                <a:schemeClr val="dk1"/>
              </a:buClr>
              <a:buFont typeface="Arial"/>
              <a:buNone/>
            </a:pPr>
            <a:r>
              <a:rPr lang="en" sz="3600" dirty="0">
                <a:solidFill>
                  <a:srgbClr val="002060"/>
                </a:solidFill>
                <a:latin typeface="+mj-lt"/>
              </a:rPr>
              <a:t>Resources</a:t>
            </a:r>
            <a:endParaRPr sz="3600" dirty="0">
              <a:solidFill>
                <a:srgbClr val="002060"/>
              </a:solidFill>
              <a:latin typeface="+mj-lt"/>
            </a:endParaRPr>
          </a:p>
        </p:txBody>
      </p:sp>
      <p:sp>
        <p:nvSpPr>
          <p:cNvPr id="221" name="Google Shape;221;p40"/>
          <p:cNvSpPr txBox="1">
            <a:spLocks noGrp="1"/>
          </p:cNvSpPr>
          <p:nvPr>
            <p:ph type="body" idx="1"/>
          </p:nvPr>
        </p:nvSpPr>
        <p:spPr>
          <a:xfrm>
            <a:off x="622500" y="1806250"/>
            <a:ext cx="7893000" cy="2868000"/>
          </a:xfrm>
          <a:prstGeom prst="rect">
            <a:avLst/>
          </a:prstGeom>
          <a:noFill/>
          <a:ln>
            <a:noFill/>
          </a:ln>
        </p:spPr>
        <p:txBody>
          <a:bodyPr spcFirstLastPara="1" wrap="square" lIns="68575" tIns="34275" rIns="68575" bIns="34275" anchor="t" anchorCtr="0">
            <a:noAutofit/>
          </a:bodyPr>
          <a:lstStyle/>
          <a:p>
            <a:pPr marL="457200" lvl="0" indent="-317500" algn="l" rtl="0">
              <a:spcBef>
                <a:spcPts val="0"/>
              </a:spcBef>
              <a:spcAft>
                <a:spcPts val="0"/>
              </a:spcAft>
              <a:buSzPts val="1400"/>
              <a:buChar char="●"/>
            </a:pPr>
            <a:r>
              <a:rPr lang="en"/>
              <a:t>Vision 2030–California Community Colleges Chancellor’s Office: </a:t>
            </a:r>
            <a:r>
              <a:rPr lang="en" u="sng">
                <a:solidFill>
                  <a:schemeClr val="hlink"/>
                </a:solidFill>
                <a:hlinkClick r:id="rId3"/>
              </a:rPr>
              <a:t>https://www.cccco.edu/About-Us/Vision-2030</a:t>
            </a:r>
            <a:endParaRPr/>
          </a:p>
          <a:p>
            <a:pPr marL="457200" lvl="0" indent="-317500" algn="l" rtl="0">
              <a:spcBef>
                <a:spcPts val="0"/>
              </a:spcBef>
              <a:spcAft>
                <a:spcPts val="0"/>
              </a:spcAft>
              <a:buSzPts val="1400"/>
              <a:buChar char="●"/>
            </a:pPr>
            <a:r>
              <a:rPr lang="en"/>
              <a:t>Formerly Incarcerated College Graduate Network: </a:t>
            </a:r>
            <a:r>
              <a:rPr lang="en" u="sng">
                <a:solidFill>
                  <a:schemeClr val="hlink"/>
                </a:solidFill>
                <a:hlinkClick r:id="rId4"/>
              </a:rPr>
              <a:t>https://ficgn.org/our-pledge/</a:t>
            </a:r>
            <a:endParaRPr/>
          </a:p>
          <a:p>
            <a:pPr marL="457200" lvl="0" indent="-317500" algn="l" rtl="0">
              <a:spcBef>
                <a:spcPts val="0"/>
              </a:spcBef>
              <a:spcAft>
                <a:spcPts val="0"/>
              </a:spcAft>
              <a:buSzPts val="1400"/>
              <a:buChar char="●"/>
            </a:pPr>
            <a:r>
              <a:rPr lang="en" u="sng">
                <a:solidFill>
                  <a:schemeClr val="hlink"/>
                </a:solidFill>
                <a:hlinkClick r:id="rId5"/>
              </a:rPr>
              <a:t>https://www.law.berkeley.edu/files/DegreesofFreedom2015_FullReport.pdf</a:t>
            </a:r>
            <a:endParaRPr/>
          </a:p>
          <a:p>
            <a:pPr marL="457200" lvl="0" indent="-317500" algn="l" rtl="0">
              <a:spcBef>
                <a:spcPts val="0"/>
              </a:spcBef>
              <a:spcAft>
                <a:spcPts val="0"/>
              </a:spcAft>
              <a:buSzPts val="1400"/>
              <a:buChar char="●"/>
            </a:pPr>
            <a:r>
              <a:rPr lang="en" u="sng">
                <a:solidFill>
                  <a:schemeClr val="hlink"/>
                </a:solidFill>
                <a:hlinkClick r:id="rId6"/>
              </a:rPr>
              <a:t>https://biomedicalodyssey.blogs.hopkinsmedicine.org/2017/06/spreading-hope-to-those-deemed-hopeless/</a:t>
            </a:r>
            <a:endParaRPr/>
          </a:p>
          <a:p>
            <a:pPr marL="457200" lvl="0" indent="-317500" algn="l" rtl="0">
              <a:spcBef>
                <a:spcPts val="0"/>
              </a:spcBef>
              <a:spcAft>
                <a:spcPts val="0"/>
              </a:spcAft>
              <a:buSzPts val="1400"/>
              <a:buChar char="●"/>
            </a:pPr>
            <a:r>
              <a:rPr lang="en" u="sng">
                <a:solidFill>
                  <a:schemeClr val="hlink"/>
                </a:solidFill>
                <a:hlinkClick r:id="rId7"/>
              </a:rPr>
              <a:t>https://www.prisonpolicy.org/reports/pie2023.html</a:t>
            </a:r>
            <a:endParaRPr/>
          </a:p>
          <a:p>
            <a:pPr marL="457200" lvl="0" indent="-317500" algn="l" rtl="0">
              <a:spcBef>
                <a:spcPts val="0"/>
              </a:spcBef>
              <a:spcAft>
                <a:spcPts val="0"/>
              </a:spcAft>
              <a:buSzPts val="1400"/>
              <a:buChar char="●"/>
            </a:pPr>
            <a:r>
              <a:rPr lang="en" u="sng">
                <a:solidFill>
                  <a:schemeClr val="hlink"/>
                </a:solidFill>
                <a:hlinkClick r:id="rId8"/>
              </a:rPr>
              <a:t>https://www.prisonpolicy.org/reports/pie2023women.html</a:t>
            </a:r>
            <a:endParaRPr/>
          </a:p>
          <a:p>
            <a:pPr marL="457200" lvl="0" indent="-317500" algn="l" rtl="0">
              <a:spcBef>
                <a:spcPts val="0"/>
              </a:spcBef>
              <a:spcAft>
                <a:spcPts val="0"/>
              </a:spcAft>
              <a:buSzPts val="1400"/>
              <a:buChar char="●"/>
            </a:pPr>
            <a:r>
              <a:rPr lang="en"/>
              <a:t>https://www.prisonpolicy.org/blog/2022/08/11/parental_incarceration/</a:t>
            </a:r>
            <a:endParaRPr/>
          </a:p>
          <a:p>
            <a:pPr marL="457200" lvl="0" indent="-317500" algn="l" rtl="0">
              <a:spcBef>
                <a:spcPts val="0"/>
              </a:spcBef>
              <a:spcAft>
                <a:spcPts val="0"/>
              </a:spcAft>
              <a:buSzPts val="1400"/>
              <a:buChar char="●"/>
            </a:pPr>
            <a:r>
              <a:rPr lang="en" u="sng">
                <a:solidFill>
                  <a:schemeClr val="hlink"/>
                </a:solidFill>
                <a:hlinkClick r:id="rId9"/>
              </a:rPr>
              <a:t>https://undergroundscholars.berkeley.edu/blog/2019/3/6/language-guide-for-communicating-about-those-involved-in-the-carceral-system</a:t>
            </a:r>
            <a:endParaRPr/>
          </a:p>
          <a:p>
            <a:pPr marL="0" lvl="0" indent="0" algn="l" rtl="0">
              <a:spcBef>
                <a:spcPts val="0"/>
              </a:spcBef>
              <a:spcAft>
                <a:spcPts val="0"/>
              </a:spcAft>
              <a:buNone/>
            </a:pPr>
            <a:endParaRPr/>
          </a:p>
          <a:p>
            <a:pPr marL="457200" lvl="0" indent="0" algn="l" rtl="0">
              <a:spcBef>
                <a:spcPts val="0"/>
              </a:spcBef>
              <a:spcAft>
                <a:spcPts val="0"/>
              </a:spcAft>
              <a:buNone/>
            </a:pPr>
            <a:endParaRPr/>
          </a:p>
          <a:p>
            <a:pPr marL="0" marR="0" lvl="0" indent="0" algn="l" rtl="0">
              <a:lnSpc>
                <a:spcPct val="90000"/>
              </a:lnSpc>
              <a:spcBef>
                <a:spcPts val="0"/>
              </a:spcBef>
              <a:spcAft>
                <a:spcPts val="0"/>
              </a:spcAft>
              <a:buNone/>
            </a:pPr>
            <a:endParaRPr/>
          </a:p>
          <a:p>
            <a:pPr marL="914400" marR="0" lvl="0" indent="0" algn="l" rtl="0">
              <a:lnSpc>
                <a:spcPct val="90000"/>
              </a:lnSpc>
              <a:spcBef>
                <a:spcPts val="0"/>
              </a:spcBef>
              <a:spcAft>
                <a:spcPts val="0"/>
              </a:spcAft>
              <a:buNone/>
            </a:pPr>
            <a:endParaRPr/>
          </a:p>
          <a:p>
            <a:pPr marL="0" marR="0" lvl="0" indent="0" algn="l" rtl="0">
              <a:lnSpc>
                <a:spcPct val="90000"/>
              </a:lnSpc>
              <a:spcBef>
                <a:spcPts val="0"/>
              </a:spcBef>
              <a:spcAft>
                <a:spcPts val="0"/>
              </a:spcAft>
              <a:buNone/>
            </a:pPr>
            <a:endParaRPr/>
          </a:p>
        </p:txBody>
      </p:sp>
      <p:sp>
        <p:nvSpPr>
          <p:cNvPr id="222" name="Google Shape;222;p40"/>
          <p:cNvSpPr txBox="1">
            <a:spLocks noGrp="1"/>
          </p:cNvSpPr>
          <p:nvPr>
            <p:ph type="sldNum" idx="12"/>
          </p:nvPr>
        </p:nvSpPr>
        <p:spPr>
          <a:xfrm>
            <a:off x="7828360" y="4767263"/>
            <a:ext cx="687000" cy="273900"/>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3"/>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sz="3600" dirty="0">
                <a:solidFill>
                  <a:srgbClr val="002060"/>
                </a:solidFill>
                <a:latin typeface="Arial"/>
                <a:ea typeface="Arial"/>
                <a:cs typeface="Arial"/>
                <a:sym typeface="Arial"/>
              </a:rPr>
              <a:t>Presenting Team </a:t>
            </a:r>
            <a:endParaRPr sz="3600" dirty="0">
              <a:solidFill>
                <a:srgbClr val="002060"/>
              </a:solidFill>
              <a:latin typeface="Arial"/>
              <a:ea typeface="Arial"/>
              <a:cs typeface="Arial"/>
              <a:sym typeface="Arial"/>
            </a:endParaRPr>
          </a:p>
        </p:txBody>
      </p:sp>
      <p:sp>
        <p:nvSpPr>
          <p:cNvPr id="109" name="Google Shape;109;p23"/>
          <p:cNvSpPr txBox="1">
            <a:spLocks noGrp="1"/>
          </p:cNvSpPr>
          <p:nvPr>
            <p:ph type="body" idx="1"/>
          </p:nvPr>
        </p:nvSpPr>
        <p:spPr>
          <a:xfrm>
            <a:off x="899200" y="1348750"/>
            <a:ext cx="7676100" cy="3314700"/>
          </a:xfrm>
          <a:prstGeom prst="rect">
            <a:avLst/>
          </a:prstGeom>
          <a:noFill/>
          <a:ln>
            <a:noFill/>
          </a:ln>
        </p:spPr>
        <p:txBody>
          <a:bodyPr spcFirstLastPara="1" wrap="square" lIns="68575" tIns="34275" rIns="68575" bIns="34275" anchor="t" anchorCtr="0">
            <a:noAutofit/>
          </a:bodyPr>
          <a:lstStyle/>
          <a:p>
            <a:pPr marL="177800" lvl="0" indent="-177800" algn="l" rtl="0">
              <a:lnSpc>
                <a:spcPct val="90000"/>
              </a:lnSpc>
              <a:spcBef>
                <a:spcPts val="0"/>
              </a:spcBef>
              <a:spcAft>
                <a:spcPts val="0"/>
              </a:spcAft>
              <a:buClr>
                <a:srgbClr val="404040"/>
              </a:buClr>
              <a:buSzPts val="1800"/>
              <a:buChar char="•"/>
            </a:pPr>
            <a:r>
              <a:rPr lang="en"/>
              <a:t>Ariana Flores, Pasadena City College</a:t>
            </a:r>
            <a:endParaRPr/>
          </a:p>
          <a:p>
            <a:pPr marL="177800" lvl="0" indent="-177800" algn="l" rtl="0">
              <a:lnSpc>
                <a:spcPct val="90000"/>
              </a:lnSpc>
              <a:spcBef>
                <a:spcPts val="800"/>
              </a:spcBef>
              <a:spcAft>
                <a:spcPts val="0"/>
              </a:spcAft>
              <a:buClr>
                <a:srgbClr val="404040"/>
              </a:buClr>
              <a:buSzPts val="1800"/>
              <a:buChar char="•"/>
            </a:pPr>
            <a:r>
              <a:rPr lang="en"/>
              <a:t>Gail Ann Rulloda, Solano College</a:t>
            </a:r>
            <a:endParaRPr/>
          </a:p>
          <a:p>
            <a:pPr marL="177800" lvl="0" indent="-177800" algn="l" rtl="0">
              <a:lnSpc>
                <a:spcPct val="90000"/>
              </a:lnSpc>
              <a:spcBef>
                <a:spcPts val="800"/>
              </a:spcBef>
              <a:spcAft>
                <a:spcPts val="0"/>
              </a:spcAft>
              <a:buClr>
                <a:srgbClr val="404040"/>
              </a:buClr>
              <a:buSzPts val="1800"/>
              <a:buChar char="•"/>
            </a:pPr>
            <a:r>
              <a:rPr lang="en"/>
              <a:t>Sarah Shepard, West Hills College Coalinga </a:t>
            </a:r>
            <a:endParaRPr/>
          </a:p>
          <a:p>
            <a:pPr marL="177800" lvl="0" indent="-177800" algn="l" rtl="0">
              <a:lnSpc>
                <a:spcPct val="90000"/>
              </a:lnSpc>
              <a:spcBef>
                <a:spcPts val="800"/>
              </a:spcBef>
              <a:spcAft>
                <a:spcPts val="0"/>
              </a:spcAft>
              <a:buClr>
                <a:srgbClr val="404040"/>
              </a:buClr>
              <a:buSzPts val="1800"/>
              <a:buChar char="•"/>
            </a:pPr>
            <a:r>
              <a:rPr lang="en"/>
              <a:t>Kellie Nadler, California Community Colleges Chancellor’s Office</a:t>
            </a:r>
            <a:endParaRPr/>
          </a:p>
          <a:p>
            <a:pPr marL="177800" lvl="0" indent="-203200" algn="l" rtl="0">
              <a:spcBef>
                <a:spcPts val="800"/>
              </a:spcBef>
              <a:spcAft>
                <a:spcPts val="0"/>
              </a:spcAft>
              <a:buSzPts val="1800"/>
              <a:buChar char="•"/>
            </a:pPr>
            <a:r>
              <a:rPr lang="en"/>
              <a:t>Jason Abhyankar, from Rising Scholars to Project Rebound Coordinator</a:t>
            </a:r>
            <a:endParaRPr/>
          </a:p>
          <a:p>
            <a:pPr marL="177800" lvl="0" indent="-177800" algn="l" rtl="0">
              <a:lnSpc>
                <a:spcPct val="90000"/>
              </a:lnSpc>
              <a:spcBef>
                <a:spcPts val="800"/>
              </a:spcBef>
              <a:spcAft>
                <a:spcPts val="0"/>
              </a:spcAft>
              <a:buClr>
                <a:srgbClr val="404040"/>
              </a:buClr>
              <a:buSzPts val="1800"/>
              <a:buChar char="•"/>
            </a:pPr>
            <a:r>
              <a:rPr lang="en"/>
              <a:t>Juan Arzola, College of the Sequoias</a:t>
            </a:r>
            <a:endParaRPr/>
          </a:p>
          <a:p>
            <a:pPr marL="177800" lvl="0" indent="-63500" algn="l" rtl="0">
              <a:lnSpc>
                <a:spcPct val="90000"/>
              </a:lnSpc>
              <a:spcBef>
                <a:spcPts val="800"/>
              </a:spcBef>
              <a:spcAft>
                <a:spcPts val="0"/>
              </a:spcAft>
              <a:buClr>
                <a:srgbClr val="404040"/>
              </a:buClr>
              <a:buSzPts val="18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4"/>
          <p:cNvSpPr txBox="1">
            <a:spLocks noGrp="1"/>
          </p:cNvSpPr>
          <p:nvPr>
            <p:ph type="title"/>
          </p:nvPr>
        </p:nvSpPr>
        <p:spPr>
          <a:xfrm>
            <a:off x="622496" y="302559"/>
            <a:ext cx="7892852" cy="949193"/>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sz="3600" dirty="0">
                <a:solidFill>
                  <a:srgbClr val="002060"/>
                </a:solidFill>
                <a:latin typeface="+mj-lt"/>
              </a:rPr>
              <a:t>Session Description</a:t>
            </a:r>
            <a:endParaRPr sz="3600" dirty="0">
              <a:solidFill>
                <a:srgbClr val="002060"/>
              </a:solidFill>
              <a:latin typeface="+mj-lt"/>
            </a:endParaRPr>
          </a:p>
        </p:txBody>
      </p:sp>
      <p:sp>
        <p:nvSpPr>
          <p:cNvPr id="115" name="Google Shape;115;p24"/>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404040"/>
              </a:buClr>
              <a:buSzPts val="1800"/>
              <a:buFont typeface="Arial"/>
              <a:buNone/>
            </a:pPr>
            <a:r>
              <a:rPr lang="en"/>
              <a:t>Are you an equity champion?  Are you a social justice warrior? Heeding the call to action included in Vision 2030, serving carceral impacted students, who are predominately people of color, should be at the forefront of your equity goals. Join us for a conversation about “leading with equity” to advance “access, success, and support” for justice impacted students and be inspired to use your voice to foster and cultivate a culture of advocacy at your college and in your community.</a:t>
            </a:r>
            <a:endParaRPr/>
          </a:p>
        </p:txBody>
      </p:sp>
      <p:sp>
        <p:nvSpPr>
          <p:cNvPr id="116" name="Google Shape;116;p24"/>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5"/>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sz="3600" dirty="0">
                <a:solidFill>
                  <a:srgbClr val="002060"/>
                </a:solidFill>
                <a:latin typeface="+mj-lt"/>
              </a:rPr>
              <a:t>Session Outcome</a:t>
            </a:r>
            <a:endParaRPr sz="3600" dirty="0">
              <a:solidFill>
                <a:srgbClr val="002060"/>
              </a:solidFill>
              <a:latin typeface="+mj-lt"/>
            </a:endParaRPr>
          </a:p>
        </p:txBody>
      </p:sp>
      <p:sp>
        <p:nvSpPr>
          <p:cNvPr id="122" name="Google Shape;122;p25"/>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Clr>
                <a:srgbClr val="404040"/>
              </a:buClr>
              <a:buSzPts val="1800"/>
              <a:buNone/>
            </a:pPr>
            <a:r>
              <a:rPr lang="en" dirty="0"/>
              <a:t>Attendees will:</a:t>
            </a:r>
            <a:endParaRPr dirty="0"/>
          </a:p>
          <a:p>
            <a:pPr marL="177800" lvl="0" indent="-177800" algn="l" rtl="0">
              <a:lnSpc>
                <a:spcPct val="90000"/>
              </a:lnSpc>
              <a:spcBef>
                <a:spcPts val="800"/>
              </a:spcBef>
              <a:spcAft>
                <a:spcPts val="0"/>
              </a:spcAft>
              <a:buClr>
                <a:srgbClr val="404040"/>
              </a:buClr>
              <a:buSzPts val="1800"/>
              <a:buChar char="•"/>
            </a:pPr>
            <a:r>
              <a:rPr lang="en" dirty="0"/>
              <a:t>Develop an understanding of how serving justice-impacted students is an integral element to Vision 2030;</a:t>
            </a:r>
            <a:endParaRPr dirty="0"/>
          </a:p>
          <a:p>
            <a:pPr marL="177800" lvl="0" indent="-177800" algn="l" rtl="0">
              <a:lnSpc>
                <a:spcPct val="90000"/>
              </a:lnSpc>
              <a:spcBef>
                <a:spcPts val="800"/>
              </a:spcBef>
              <a:spcAft>
                <a:spcPts val="0"/>
              </a:spcAft>
              <a:buClr>
                <a:srgbClr val="404040"/>
              </a:buClr>
              <a:buSzPts val="1800"/>
              <a:buChar char="•"/>
            </a:pPr>
            <a:r>
              <a:rPr lang="en" dirty="0"/>
              <a:t>Recognize the benefits of the Rising Scholars for the individual, their families, and communities;</a:t>
            </a:r>
            <a:endParaRPr dirty="0"/>
          </a:p>
          <a:p>
            <a:pPr marL="177800" lvl="0" indent="-177800" algn="l" rtl="0">
              <a:lnSpc>
                <a:spcPct val="90000"/>
              </a:lnSpc>
              <a:spcBef>
                <a:spcPts val="800"/>
              </a:spcBef>
              <a:spcAft>
                <a:spcPts val="0"/>
              </a:spcAft>
              <a:buClr>
                <a:srgbClr val="404040"/>
              </a:buClr>
              <a:buSzPts val="1800"/>
              <a:buChar char="•"/>
            </a:pPr>
            <a:r>
              <a:rPr lang="en" dirty="0"/>
              <a:t>Cultivate a strong desire to advocate and support Rising Scholars, their faculty, and staff; and</a:t>
            </a:r>
            <a:endParaRPr dirty="0"/>
          </a:p>
          <a:p>
            <a:pPr marL="177800" lvl="0" indent="-177800" algn="l" rtl="0">
              <a:lnSpc>
                <a:spcPct val="90000"/>
              </a:lnSpc>
              <a:spcBef>
                <a:spcPts val="800"/>
              </a:spcBef>
              <a:spcAft>
                <a:spcPts val="0"/>
              </a:spcAft>
              <a:buClr>
                <a:srgbClr val="404040"/>
              </a:buClr>
              <a:buSzPts val="1800"/>
              <a:buChar char="•"/>
            </a:pPr>
            <a:r>
              <a:rPr lang="en" dirty="0"/>
              <a:t>Be inspired to be involved with the ongoing and future efforts to “change hearts and minds” related to carceral education.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6"/>
          <p:cNvSpPr txBox="1">
            <a:spLocks noGrp="1"/>
          </p:cNvSpPr>
          <p:nvPr>
            <p:ph type="title"/>
          </p:nvPr>
        </p:nvSpPr>
        <p:spPr>
          <a:xfrm>
            <a:off x="622496" y="302559"/>
            <a:ext cx="7892852" cy="949193"/>
          </a:xfrm>
          <a:prstGeom prst="rect">
            <a:avLst/>
          </a:prstGeom>
          <a:noFill/>
          <a:ln>
            <a:noFill/>
          </a:ln>
        </p:spPr>
        <p:txBody>
          <a:bodyPr spcFirstLastPara="1" wrap="square" lIns="68575" tIns="34275" rIns="68575" bIns="34275" anchor="ctr" anchorCtr="0">
            <a:normAutofit/>
          </a:bodyPr>
          <a:lstStyle/>
          <a:p>
            <a:pPr marL="0" lvl="0" indent="0" algn="l" rtl="0">
              <a:spcBef>
                <a:spcPts val="0"/>
              </a:spcBef>
              <a:spcAft>
                <a:spcPts val="0"/>
              </a:spcAft>
              <a:buClr>
                <a:schemeClr val="dk1"/>
              </a:buClr>
              <a:buFont typeface="Arial"/>
              <a:buNone/>
            </a:pPr>
            <a:r>
              <a:rPr lang="en" sz="3600" dirty="0">
                <a:solidFill>
                  <a:schemeClr val="dk2"/>
                </a:solidFill>
                <a:latin typeface="+mj-lt"/>
              </a:rPr>
              <a:t>Grounding in Person-First Language</a:t>
            </a:r>
            <a:endParaRPr sz="3600" dirty="0">
              <a:latin typeface="+mj-lt"/>
            </a:endParaRPr>
          </a:p>
        </p:txBody>
      </p:sp>
      <p:sp>
        <p:nvSpPr>
          <p:cNvPr id="128" name="Google Shape;128;p26"/>
          <p:cNvSpPr txBox="1">
            <a:spLocks noGrp="1"/>
          </p:cNvSpPr>
          <p:nvPr>
            <p:ph type="body" idx="1"/>
          </p:nvPr>
        </p:nvSpPr>
        <p:spPr>
          <a:xfrm>
            <a:off x="512400" y="1861300"/>
            <a:ext cx="3894600" cy="2812800"/>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404040"/>
              </a:buClr>
              <a:buSzPts val="1800"/>
              <a:buFont typeface="Arial"/>
              <a:buNone/>
            </a:pPr>
            <a:r>
              <a:rPr lang="en"/>
              <a:t>Do say:</a:t>
            </a:r>
            <a:endParaRPr/>
          </a:p>
          <a:p>
            <a:pPr marL="457200" marR="0" lvl="0" indent="-323850" algn="l" rtl="0">
              <a:lnSpc>
                <a:spcPct val="90000"/>
              </a:lnSpc>
              <a:spcBef>
                <a:spcPts val="0"/>
              </a:spcBef>
              <a:spcAft>
                <a:spcPts val="0"/>
              </a:spcAft>
              <a:buSzPts val="1500"/>
              <a:buChar char="●"/>
            </a:pPr>
            <a:r>
              <a:rPr lang="en" sz="1500"/>
              <a:t>Formerly incarcerated person or system impacted person</a:t>
            </a:r>
            <a:endParaRPr sz="1500"/>
          </a:p>
          <a:p>
            <a:pPr marL="457200" marR="0" lvl="0" indent="-323850" algn="l" rtl="0">
              <a:lnSpc>
                <a:spcPct val="90000"/>
              </a:lnSpc>
              <a:spcBef>
                <a:spcPts val="0"/>
              </a:spcBef>
              <a:spcAft>
                <a:spcPts val="0"/>
              </a:spcAft>
              <a:buSzPts val="1500"/>
              <a:buChar char="●"/>
            </a:pPr>
            <a:r>
              <a:rPr lang="en" sz="1500"/>
              <a:t>Person in recovery or who has overcome addiction</a:t>
            </a:r>
            <a:endParaRPr sz="1500"/>
          </a:p>
          <a:p>
            <a:pPr marL="457200" marR="0" lvl="0" indent="-323850" algn="l" rtl="0">
              <a:lnSpc>
                <a:spcPct val="90000"/>
              </a:lnSpc>
              <a:spcBef>
                <a:spcPts val="0"/>
              </a:spcBef>
              <a:spcAft>
                <a:spcPts val="0"/>
              </a:spcAft>
              <a:buSzPts val="1500"/>
              <a:buChar char="●"/>
            </a:pPr>
            <a:r>
              <a:rPr lang="en" sz="1500"/>
              <a:t>Person convicted of a violent felony</a:t>
            </a:r>
            <a:endParaRPr sz="1500"/>
          </a:p>
          <a:p>
            <a:pPr marL="457200" marR="0" lvl="0" indent="-323850" algn="l" rtl="0">
              <a:lnSpc>
                <a:spcPct val="90000"/>
              </a:lnSpc>
              <a:spcBef>
                <a:spcPts val="0"/>
              </a:spcBef>
              <a:spcAft>
                <a:spcPts val="0"/>
              </a:spcAft>
              <a:buSzPts val="1500"/>
              <a:buChar char="●"/>
            </a:pPr>
            <a:r>
              <a:rPr lang="en" sz="1500"/>
              <a:t>Person convicted of a sex crime</a:t>
            </a:r>
            <a:endParaRPr sz="1500"/>
          </a:p>
          <a:p>
            <a:pPr marL="457200" marR="0" lvl="0" indent="-323850" algn="l" rtl="0">
              <a:lnSpc>
                <a:spcPct val="90000"/>
              </a:lnSpc>
              <a:spcBef>
                <a:spcPts val="0"/>
              </a:spcBef>
              <a:spcAft>
                <a:spcPts val="0"/>
              </a:spcAft>
              <a:buSzPts val="1500"/>
              <a:buChar char="●"/>
            </a:pPr>
            <a:r>
              <a:rPr lang="en" sz="1500">
                <a:solidFill>
                  <a:schemeClr val="dk1"/>
                </a:solidFill>
              </a:rPr>
              <a:t>Incarcerated Person/People</a:t>
            </a:r>
            <a:endParaRPr sz="1500">
              <a:solidFill>
                <a:schemeClr val="dk1"/>
              </a:solidFill>
            </a:endParaRPr>
          </a:p>
          <a:p>
            <a:pPr marL="457200" marR="0" lvl="0" indent="-323850" algn="l" rtl="0">
              <a:lnSpc>
                <a:spcPct val="90000"/>
              </a:lnSpc>
              <a:spcBef>
                <a:spcPts val="0"/>
              </a:spcBef>
              <a:spcAft>
                <a:spcPts val="0"/>
              </a:spcAft>
              <a:buClr>
                <a:schemeClr val="dk1"/>
              </a:buClr>
              <a:buSzPts val="1500"/>
              <a:buChar char="●"/>
            </a:pPr>
            <a:r>
              <a:rPr lang="en" sz="1500">
                <a:solidFill>
                  <a:schemeClr val="dk1"/>
                </a:solidFill>
              </a:rPr>
              <a:t>Criminal Legal System or Penal System</a:t>
            </a:r>
            <a:endParaRPr sz="1500">
              <a:solidFill>
                <a:schemeClr val="dk1"/>
              </a:solidFill>
            </a:endParaRPr>
          </a:p>
          <a:p>
            <a:pPr marL="457200" marR="0" lvl="0" indent="-323850" algn="l" rtl="0">
              <a:lnSpc>
                <a:spcPct val="90000"/>
              </a:lnSpc>
              <a:spcBef>
                <a:spcPts val="0"/>
              </a:spcBef>
              <a:spcAft>
                <a:spcPts val="0"/>
              </a:spcAft>
              <a:buClr>
                <a:schemeClr val="dk1"/>
              </a:buClr>
              <a:buSzPts val="1500"/>
              <a:buChar char="●"/>
            </a:pPr>
            <a:r>
              <a:rPr lang="en" sz="1500">
                <a:solidFill>
                  <a:schemeClr val="dk1"/>
                </a:solidFill>
              </a:rPr>
              <a:t>Person on Parole or a Person Under Community Supervision</a:t>
            </a:r>
            <a:endParaRPr sz="1500">
              <a:solidFill>
                <a:schemeClr val="dk1"/>
              </a:solidFill>
            </a:endParaRPr>
          </a:p>
          <a:p>
            <a:pPr marL="457200" marR="0" lvl="0" indent="-323850" algn="l" rtl="0">
              <a:lnSpc>
                <a:spcPct val="90000"/>
              </a:lnSpc>
              <a:spcBef>
                <a:spcPts val="0"/>
              </a:spcBef>
              <a:spcAft>
                <a:spcPts val="0"/>
              </a:spcAft>
              <a:buClr>
                <a:schemeClr val="dk1"/>
              </a:buClr>
              <a:buSzPts val="1500"/>
              <a:buChar char="●"/>
            </a:pPr>
            <a:r>
              <a:rPr lang="en" sz="1500">
                <a:solidFill>
                  <a:schemeClr val="dk1"/>
                </a:solidFill>
              </a:rPr>
              <a:t>A Person Recently Released</a:t>
            </a:r>
            <a:endParaRPr sz="1500">
              <a:solidFill>
                <a:schemeClr val="dk1"/>
              </a:solidFill>
            </a:endParaRPr>
          </a:p>
        </p:txBody>
      </p:sp>
      <p:sp>
        <p:nvSpPr>
          <p:cNvPr id="129" name="Google Shape;129;p26">
            <a:extLst>
              <a:ext uri="{C183D7F6-B498-43B3-948B-1728B52AA6E4}">
                <adec:decorative xmlns:adec="http://schemas.microsoft.com/office/drawing/2017/decorative" val="1"/>
              </a:ext>
            </a:extLst>
          </p:cNvPr>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5</a:t>
            </a:fld>
            <a:endParaRPr/>
          </a:p>
        </p:txBody>
      </p:sp>
      <p:sp>
        <p:nvSpPr>
          <p:cNvPr id="130" name="Google Shape;130;p26"/>
          <p:cNvSpPr txBox="1">
            <a:spLocks noGrp="1"/>
          </p:cNvSpPr>
          <p:nvPr>
            <p:ph type="body" idx="1"/>
          </p:nvPr>
        </p:nvSpPr>
        <p:spPr>
          <a:xfrm>
            <a:off x="4770175" y="1861325"/>
            <a:ext cx="3894600" cy="2812800"/>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404040"/>
              </a:buClr>
              <a:buSzPts val="1800"/>
              <a:buFont typeface="Arial"/>
              <a:buNone/>
            </a:pPr>
            <a:r>
              <a:rPr lang="en"/>
              <a:t>Don’t Say:</a:t>
            </a:r>
            <a:endParaRPr/>
          </a:p>
          <a:p>
            <a:pPr marL="457200" marR="0" lvl="0" indent="-342900" algn="l" rtl="0">
              <a:lnSpc>
                <a:spcPct val="90000"/>
              </a:lnSpc>
              <a:spcBef>
                <a:spcPts val="0"/>
              </a:spcBef>
              <a:spcAft>
                <a:spcPts val="0"/>
              </a:spcAft>
              <a:buSzPts val="1800"/>
              <a:buChar char="●"/>
            </a:pPr>
            <a:r>
              <a:rPr lang="en" sz="1500">
                <a:solidFill>
                  <a:schemeClr val="dk1"/>
                </a:solidFill>
              </a:rPr>
              <a:t>Ex- or Former: Offender, Inmate, Convicted Felon, or Convict</a:t>
            </a:r>
            <a:endParaRPr sz="1500">
              <a:solidFill>
                <a:schemeClr val="dk1"/>
              </a:solidFill>
            </a:endParaRPr>
          </a:p>
          <a:p>
            <a:pPr marL="457200" marR="0" lvl="0" indent="-323850" algn="l" rtl="0">
              <a:lnSpc>
                <a:spcPct val="90000"/>
              </a:lnSpc>
              <a:spcBef>
                <a:spcPts val="0"/>
              </a:spcBef>
              <a:spcAft>
                <a:spcPts val="0"/>
              </a:spcAft>
              <a:buClr>
                <a:schemeClr val="dk1"/>
              </a:buClr>
              <a:buSzPts val="1500"/>
              <a:buChar char="●"/>
            </a:pPr>
            <a:r>
              <a:rPr lang="en" sz="1500">
                <a:solidFill>
                  <a:schemeClr val="dk1"/>
                </a:solidFill>
              </a:rPr>
              <a:t>Violent Offender, Murderer, Robber</a:t>
            </a:r>
            <a:endParaRPr sz="1500">
              <a:solidFill>
                <a:schemeClr val="dk1"/>
              </a:solidFill>
            </a:endParaRPr>
          </a:p>
          <a:p>
            <a:pPr marL="457200" marR="0" lvl="0" indent="-323850" algn="l" rtl="0">
              <a:lnSpc>
                <a:spcPct val="90000"/>
              </a:lnSpc>
              <a:spcBef>
                <a:spcPts val="0"/>
              </a:spcBef>
              <a:spcAft>
                <a:spcPts val="0"/>
              </a:spcAft>
              <a:buClr>
                <a:schemeClr val="dk1"/>
              </a:buClr>
              <a:buSzPts val="1500"/>
              <a:buChar char="●"/>
            </a:pPr>
            <a:r>
              <a:rPr lang="en" sz="1500">
                <a:solidFill>
                  <a:schemeClr val="dk1"/>
                </a:solidFill>
              </a:rPr>
              <a:t>Sex Offender Rapist, Molester, Pedophile</a:t>
            </a:r>
            <a:endParaRPr sz="1500">
              <a:solidFill>
                <a:schemeClr val="dk1"/>
              </a:solidFill>
            </a:endParaRPr>
          </a:p>
          <a:p>
            <a:pPr marL="457200" marR="0" lvl="0" indent="-323850" algn="l" rtl="0">
              <a:lnSpc>
                <a:spcPct val="90000"/>
              </a:lnSpc>
              <a:spcBef>
                <a:spcPts val="0"/>
              </a:spcBef>
              <a:spcAft>
                <a:spcPts val="0"/>
              </a:spcAft>
              <a:buClr>
                <a:schemeClr val="dk1"/>
              </a:buClr>
              <a:buSzPts val="1500"/>
              <a:buChar char="●"/>
            </a:pPr>
            <a:r>
              <a:rPr lang="en" sz="1500">
                <a:solidFill>
                  <a:schemeClr val="dk1"/>
                </a:solidFill>
              </a:rPr>
              <a:t>Inmate, Offender, Prisoner**</a:t>
            </a:r>
            <a:endParaRPr sz="1500">
              <a:solidFill>
                <a:schemeClr val="dk1"/>
              </a:solidFill>
            </a:endParaRPr>
          </a:p>
          <a:p>
            <a:pPr marL="457200" marR="0" lvl="0" indent="-323850" algn="l" rtl="0">
              <a:lnSpc>
                <a:spcPct val="90000"/>
              </a:lnSpc>
              <a:spcBef>
                <a:spcPts val="0"/>
              </a:spcBef>
              <a:spcAft>
                <a:spcPts val="0"/>
              </a:spcAft>
              <a:buClr>
                <a:schemeClr val="dk1"/>
              </a:buClr>
              <a:buSzPts val="1500"/>
              <a:buChar char="●"/>
            </a:pPr>
            <a:r>
              <a:rPr lang="en" sz="1500">
                <a:solidFill>
                  <a:srgbClr val="000000"/>
                </a:solidFill>
                <a:highlight>
                  <a:srgbClr val="FFFFFF"/>
                </a:highlight>
              </a:rPr>
              <a:t>Criminal Justice System</a:t>
            </a:r>
            <a:endParaRPr sz="1500">
              <a:solidFill>
                <a:srgbClr val="000000"/>
              </a:solidFill>
              <a:highlight>
                <a:srgbClr val="FFFFFF"/>
              </a:highlight>
            </a:endParaRPr>
          </a:p>
          <a:p>
            <a:pPr marL="457200" marR="0" lvl="0" indent="-323850" algn="l" rtl="0">
              <a:lnSpc>
                <a:spcPct val="90000"/>
              </a:lnSpc>
              <a:spcBef>
                <a:spcPts val="0"/>
              </a:spcBef>
              <a:spcAft>
                <a:spcPts val="0"/>
              </a:spcAft>
              <a:buClr>
                <a:schemeClr val="dk1"/>
              </a:buClr>
              <a:buSzPts val="1500"/>
              <a:buChar char="●"/>
            </a:pPr>
            <a:r>
              <a:rPr lang="en" sz="1500">
                <a:solidFill>
                  <a:schemeClr val="dk1"/>
                </a:solidFill>
              </a:rPr>
              <a:t>Parolee</a:t>
            </a:r>
            <a:endParaRPr sz="1500">
              <a:solidFill>
                <a:schemeClr val="dk1"/>
              </a:solidFill>
            </a:endParaRPr>
          </a:p>
          <a:p>
            <a:pPr marL="457200" marR="0" lvl="0" indent="-323850" algn="l" rtl="0">
              <a:lnSpc>
                <a:spcPct val="90000"/>
              </a:lnSpc>
              <a:spcBef>
                <a:spcPts val="0"/>
              </a:spcBef>
              <a:spcAft>
                <a:spcPts val="0"/>
              </a:spcAft>
              <a:buClr>
                <a:schemeClr val="dk1"/>
              </a:buClr>
              <a:buSzPts val="1500"/>
              <a:buChar char="●"/>
            </a:pPr>
            <a:r>
              <a:rPr lang="en" sz="1500">
                <a:solidFill>
                  <a:schemeClr val="dk1"/>
                </a:solidFill>
              </a:rPr>
              <a:t>Returning Citizen^</a:t>
            </a:r>
            <a:endParaRPr sz="1500">
              <a:solidFill>
                <a:schemeClr val="dk1"/>
              </a:solidFill>
            </a:endParaRPr>
          </a:p>
          <a:p>
            <a:pPr marL="457200" marR="0" lvl="0" indent="-323850" algn="l" rtl="0">
              <a:lnSpc>
                <a:spcPct val="90000"/>
              </a:lnSpc>
              <a:spcBef>
                <a:spcPts val="0"/>
              </a:spcBef>
              <a:spcAft>
                <a:spcPts val="0"/>
              </a:spcAft>
              <a:buClr>
                <a:schemeClr val="dk1"/>
              </a:buClr>
              <a:buSzPts val="1500"/>
              <a:buChar char="●"/>
            </a:pPr>
            <a:r>
              <a:rPr lang="en" sz="1500">
                <a:solidFill>
                  <a:schemeClr val="dk1"/>
                </a:solidFill>
              </a:rPr>
              <a:t>Inmate or Offender Students</a:t>
            </a:r>
            <a:endParaRPr sz="1500">
              <a:solidFill>
                <a:schemeClr val="dk1"/>
              </a:solidFill>
            </a:endParaRPr>
          </a:p>
        </p:txBody>
      </p:sp>
      <p:sp>
        <p:nvSpPr>
          <p:cNvPr id="131" name="Google Shape;131;p26"/>
          <p:cNvSpPr txBox="1">
            <a:spLocks noGrp="1"/>
          </p:cNvSpPr>
          <p:nvPr>
            <p:ph type="body" idx="1"/>
          </p:nvPr>
        </p:nvSpPr>
        <p:spPr>
          <a:xfrm>
            <a:off x="4527295" y="4767266"/>
            <a:ext cx="4616700" cy="393300"/>
          </a:xfrm>
          <a:prstGeom prst="rect">
            <a:avLst/>
          </a:prstGeom>
          <a:noFill/>
          <a:ln>
            <a:noFill/>
          </a:ln>
        </p:spPr>
        <p:txBody>
          <a:bodyPr spcFirstLastPara="1" wrap="square" lIns="68575" tIns="34275" rIns="68575" bIns="34275" anchor="t" anchorCtr="0">
            <a:noAutofit/>
          </a:bodyPr>
          <a:lstStyle/>
          <a:p>
            <a:pPr marL="177800" lvl="0" indent="0" algn="l" rtl="0">
              <a:lnSpc>
                <a:spcPct val="90000"/>
              </a:lnSpc>
              <a:spcBef>
                <a:spcPts val="800"/>
              </a:spcBef>
              <a:spcAft>
                <a:spcPts val="0"/>
              </a:spcAft>
              <a:buNone/>
            </a:pPr>
            <a:r>
              <a:rPr lang="en" sz="1000" u="sng">
                <a:solidFill>
                  <a:schemeClr val="hlink"/>
                </a:solidFill>
                <a:hlinkClick r:id="rId3"/>
              </a:rPr>
              <a:t>*Formerly Incarcerated College Graduates Network’s Pledge</a:t>
            </a:r>
            <a:endParaRPr sz="1000"/>
          </a:p>
          <a:p>
            <a:pPr marL="177800" lvl="0" indent="-63500" algn="l" rtl="0">
              <a:lnSpc>
                <a:spcPct val="90000"/>
              </a:lnSpc>
              <a:spcBef>
                <a:spcPts val="800"/>
              </a:spcBef>
              <a:spcAft>
                <a:spcPts val="0"/>
              </a:spcAft>
              <a:buClr>
                <a:srgbClr val="404040"/>
              </a:buClr>
              <a:buSzPts val="1800"/>
              <a:buNone/>
            </a:pP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7"/>
          <p:cNvSpPr txBox="1">
            <a:spLocks noGrp="1"/>
          </p:cNvSpPr>
          <p:nvPr>
            <p:ph type="title"/>
          </p:nvPr>
        </p:nvSpPr>
        <p:spPr>
          <a:xfrm>
            <a:off x="728663" y="273844"/>
            <a:ext cx="8096249" cy="994200"/>
          </a:xfrm>
          <a:prstGeom prst="rect">
            <a:avLst/>
          </a:prstGeom>
          <a:noFill/>
          <a:ln>
            <a:noFill/>
          </a:ln>
        </p:spPr>
        <p:txBody>
          <a:bodyPr spcFirstLastPara="1" wrap="square" lIns="68575" tIns="34275" rIns="68575" bIns="34275" anchor="b" anchorCtr="0">
            <a:noAutofit/>
          </a:bodyPr>
          <a:lstStyle/>
          <a:p>
            <a:pPr marL="0" lvl="0" indent="0" algn="l" rtl="0">
              <a:spcBef>
                <a:spcPts val="0"/>
              </a:spcBef>
              <a:spcAft>
                <a:spcPts val="0"/>
              </a:spcAft>
              <a:buClr>
                <a:schemeClr val="dk1"/>
              </a:buClr>
              <a:buFont typeface="Arial"/>
              <a:buNone/>
            </a:pPr>
            <a:r>
              <a:rPr lang="en" sz="3600" dirty="0">
                <a:solidFill>
                  <a:srgbClr val="002060"/>
                </a:solidFill>
                <a:latin typeface="+mj-lt"/>
              </a:rPr>
              <a:t>Vision 2030 - Justice Involved and Justice Impacted specifically called out</a:t>
            </a:r>
            <a:endParaRPr sz="3600" dirty="0">
              <a:solidFill>
                <a:srgbClr val="002060"/>
              </a:solidFill>
              <a:latin typeface="+mj-lt"/>
            </a:endParaRPr>
          </a:p>
        </p:txBody>
      </p:sp>
      <p:sp>
        <p:nvSpPr>
          <p:cNvPr id="137" name="Google Shape;137;p27"/>
          <p:cNvSpPr txBox="1">
            <a:spLocks noGrp="1"/>
          </p:cNvSpPr>
          <p:nvPr>
            <p:ph type="body" idx="1"/>
          </p:nvPr>
        </p:nvSpPr>
        <p:spPr>
          <a:xfrm>
            <a:off x="958250" y="1462088"/>
            <a:ext cx="7543800" cy="3201562"/>
          </a:xfrm>
          <a:prstGeom prst="rect">
            <a:avLst/>
          </a:prstGeom>
          <a:noFill/>
          <a:ln>
            <a:noFill/>
          </a:ln>
        </p:spPr>
        <p:txBody>
          <a:bodyPr spcFirstLastPara="1" wrap="square" lIns="68575" tIns="34275" rIns="68575" bIns="34275" anchor="t" anchorCtr="0">
            <a:noAutofit/>
          </a:bodyPr>
          <a:lstStyle/>
          <a:p>
            <a:pPr marL="0" lvl="0" indent="0" algn="l" rtl="0">
              <a:lnSpc>
                <a:spcPct val="80000"/>
              </a:lnSpc>
              <a:spcBef>
                <a:spcPts val="0"/>
              </a:spcBef>
              <a:spcAft>
                <a:spcPts val="0"/>
              </a:spcAft>
              <a:buNone/>
            </a:pPr>
            <a:r>
              <a:rPr lang="en" sz="2000" b="1" dirty="0">
                <a:solidFill>
                  <a:srgbClr val="21425F"/>
                </a:solidFill>
                <a:latin typeface="Oswald"/>
                <a:ea typeface="Oswald"/>
                <a:cs typeface="Oswald"/>
                <a:sym typeface="Oswald"/>
              </a:rPr>
              <a:t>EQUITY IN SUCCESS</a:t>
            </a:r>
            <a:endParaRPr sz="1400" dirty="0">
              <a:solidFill>
                <a:srgbClr val="21425F"/>
              </a:solidFill>
              <a:latin typeface="Muli"/>
              <a:ea typeface="Muli"/>
              <a:cs typeface="Muli"/>
              <a:sym typeface="Muli"/>
            </a:endParaRPr>
          </a:p>
          <a:p>
            <a:pPr marL="0" lvl="0" indent="0" algn="l" rtl="0">
              <a:lnSpc>
                <a:spcPct val="100000"/>
              </a:lnSpc>
              <a:spcBef>
                <a:spcPts val="0"/>
              </a:spcBef>
              <a:spcAft>
                <a:spcPts val="0"/>
              </a:spcAft>
              <a:buNone/>
            </a:pPr>
            <a:r>
              <a:rPr lang="en" sz="1400" dirty="0">
                <a:solidFill>
                  <a:srgbClr val="21425F"/>
                </a:solidFill>
                <a:latin typeface="Muli"/>
                <a:ea typeface="Muli"/>
                <a:cs typeface="Muli"/>
                <a:sym typeface="Muli"/>
              </a:rPr>
              <a:t>(1) Increase completion of a degree or certificate at a community college. (2) Focus on baccalaureate attainment (transfer and CC BA). (3) Workforce: Earning a living wage metric.</a:t>
            </a:r>
            <a:endParaRPr sz="1400" dirty="0">
              <a:solidFill>
                <a:srgbClr val="21425F"/>
              </a:solidFill>
              <a:latin typeface="Muli"/>
              <a:ea typeface="Muli"/>
              <a:cs typeface="Muli"/>
              <a:sym typeface="Muli"/>
            </a:endParaRPr>
          </a:p>
          <a:p>
            <a:pPr marL="0" lvl="0" indent="0" algn="l" rtl="0">
              <a:lnSpc>
                <a:spcPct val="100000"/>
              </a:lnSpc>
              <a:spcBef>
                <a:spcPts val="0"/>
              </a:spcBef>
              <a:spcAft>
                <a:spcPts val="0"/>
              </a:spcAft>
              <a:buNone/>
            </a:pPr>
            <a:endParaRPr sz="1400" dirty="0">
              <a:solidFill>
                <a:srgbClr val="21425F"/>
              </a:solidFill>
              <a:latin typeface="Muli"/>
              <a:ea typeface="Muli"/>
              <a:cs typeface="Muli"/>
              <a:sym typeface="Muli"/>
            </a:endParaRPr>
          </a:p>
          <a:p>
            <a:pPr marL="0" lvl="0" indent="0" algn="l" rtl="0">
              <a:lnSpc>
                <a:spcPct val="80000"/>
              </a:lnSpc>
              <a:spcBef>
                <a:spcPts val="0"/>
              </a:spcBef>
              <a:spcAft>
                <a:spcPts val="0"/>
              </a:spcAft>
              <a:buNone/>
            </a:pPr>
            <a:r>
              <a:rPr lang="en" sz="2000" b="1" dirty="0">
                <a:solidFill>
                  <a:srgbClr val="21425F"/>
                </a:solidFill>
                <a:latin typeface="Oswald"/>
                <a:ea typeface="Oswald"/>
                <a:cs typeface="Oswald"/>
                <a:sym typeface="Oswald"/>
              </a:rPr>
              <a:t>EQUITY IN ACCESS</a:t>
            </a:r>
            <a:endParaRPr sz="1400" dirty="0">
              <a:solidFill>
                <a:srgbClr val="21425F"/>
              </a:solidFill>
              <a:latin typeface="Muli"/>
              <a:ea typeface="Muli"/>
              <a:cs typeface="Muli"/>
              <a:sym typeface="Muli"/>
            </a:endParaRPr>
          </a:p>
          <a:p>
            <a:pPr marL="0" lvl="0" indent="0" algn="l" rtl="0">
              <a:lnSpc>
                <a:spcPct val="100000"/>
              </a:lnSpc>
              <a:spcBef>
                <a:spcPts val="0"/>
              </a:spcBef>
              <a:spcAft>
                <a:spcPts val="0"/>
              </a:spcAft>
              <a:buNone/>
            </a:pPr>
            <a:r>
              <a:rPr lang="en" sz="1400" b="1" dirty="0">
                <a:solidFill>
                  <a:srgbClr val="21425F"/>
                </a:solidFill>
                <a:latin typeface="Muli"/>
                <a:ea typeface="Muli"/>
                <a:cs typeface="Muli"/>
                <a:sym typeface="Muli"/>
              </a:rPr>
              <a:t>Increase with equity, participation/enrollments for dual enrollment, justice involved individuals, veterans, working adults, low-income adults.</a:t>
            </a:r>
            <a:endParaRPr sz="1400" b="1" dirty="0">
              <a:solidFill>
                <a:srgbClr val="21425F"/>
              </a:solidFill>
              <a:latin typeface="Muli"/>
              <a:ea typeface="Muli"/>
              <a:cs typeface="Muli"/>
              <a:sym typeface="Muli"/>
            </a:endParaRPr>
          </a:p>
          <a:p>
            <a:pPr marL="0" lvl="0" indent="0" algn="l" rtl="0">
              <a:lnSpc>
                <a:spcPct val="100000"/>
              </a:lnSpc>
              <a:spcBef>
                <a:spcPts val="0"/>
              </a:spcBef>
              <a:spcAft>
                <a:spcPts val="0"/>
              </a:spcAft>
              <a:buNone/>
            </a:pPr>
            <a:endParaRPr sz="1400" b="1" dirty="0">
              <a:solidFill>
                <a:srgbClr val="21425F"/>
              </a:solidFill>
              <a:latin typeface="Muli"/>
              <a:ea typeface="Muli"/>
              <a:cs typeface="Muli"/>
              <a:sym typeface="Muli"/>
            </a:endParaRPr>
          </a:p>
          <a:p>
            <a:pPr marL="0" lvl="0" indent="0" algn="l" rtl="0">
              <a:lnSpc>
                <a:spcPct val="80000"/>
              </a:lnSpc>
              <a:spcBef>
                <a:spcPts val="0"/>
              </a:spcBef>
              <a:spcAft>
                <a:spcPts val="0"/>
              </a:spcAft>
              <a:buNone/>
            </a:pPr>
            <a:r>
              <a:rPr lang="en" sz="2000" b="1" dirty="0">
                <a:solidFill>
                  <a:srgbClr val="21425F"/>
                </a:solidFill>
                <a:latin typeface="Oswald"/>
                <a:ea typeface="Oswald"/>
                <a:cs typeface="Oswald"/>
                <a:sym typeface="Oswald"/>
              </a:rPr>
              <a:t>EQUITY IN SUPPORT</a:t>
            </a:r>
            <a:endParaRPr sz="1400" b="1" dirty="0">
              <a:solidFill>
                <a:srgbClr val="21425F"/>
              </a:solidFill>
              <a:latin typeface="Muli"/>
              <a:ea typeface="Muli"/>
              <a:cs typeface="Muli"/>
              <a:sym typeface="Muli"/>
            </a:endParaRPr>
          </a:p>
          <a:p>
            <a:pPr marL="0" lvl="0" indent="0" algn="l" rtl="0">
              <a:lnSpc>
                <a:spcPct val="100000"/>
              </a:lnSpc>
              <a:spcBef>
                <a:spcPts val="0"/>
              </a:spcBef>
              <a:spcAft>
                <a:spcPts val="0"/>
              </a:spcAft>
              <a:buNone/>
            </a:pPr>
            <a:r>
              <a:rPr lang="en" sz="1400" dirty="0">
                <a:solidFill>
                  <a:srgbClr val="21425F"/>
                </a:solidFill>
                <a:latin typeface="Muli"/>
                <a:ea typeface="Muli"/>
                <a:cs typeface="Muli"/>
                <a:sym typeface="Muli"/>
              </a:rPr>
              <a:t>(1) Increase the number of Pell grant recipients and California College Promise Grant recipients. (2) Reduce units to Associate Degree for Transfer completion</a:t>
            </a:r>
            <a:endParaRPr sz="1400" dirty="0">
              <a:solidFill>
                <a:srgbClr val="21425F"/>
              </a:solidFill>
              <a:latin typeface="Muli"/>
              <a:ea typeface="Muli"/>
              <a:cs typeface="Muli"/>
              <a:sym typeface="Muli"/>
            </a:endParaRPr>
          </a:p>
          <a:p>
            <a:pPr marL="0" lvl="0" indent="0" algn="l" rtl="0">
              <a:lnSpc>
                <a:spcPct val="80000"/>
              </a:lnSpc>
              <a:spcBef>
                <a:spcPts val="0"/>
              </a:spcBef>
              <a:spcAft>
                <a:spcPts val="0"/>
              </a:spcAft>
              <a:buNone/>
            </a:pPr>
            <a:endParaRPr sz="2000" b="1" dirty="0">
              <a:solidFill>
                <a:srgbClr val="21425F"/>
              </a:solidFill>
              <a:latin typeface="Oswald"/>
              <a:ea typeface="Oswald"/>
              <a:cs typeface="Oswald"/>
              <a:sym typeface="Oswald"/>
            </a:endParaRPr>
          </a:p>
          <a:p>
            <a:pPr marL="0" lvl="0" indent="0" algn="l" rtl="0">
              <a:lnSpc>
                <a:spcPct val="80000"/>
              </a:lnSpc>
              <a:spcBef>
                <a:spcPts val="0"/>
              </a:spcBef>
              <a:spcAft>
                <a:spcPts val="0"/>
              </a:spcAft>
              <a:buNone/>
            </a:pPr>
            <a:endParaRPr sz="2000" b="1" dirty="0">
              <a:solidFill>
                <a:srgbClr val="21425F"/>
              </a:solidFill>
              <a:latin typeface="Oswald"/>
              <a:ea typeface="Oswald"/>
              <a:cs typeface="Oswald"/>
              <a:sym typeface="Oswald"/>
            </a:endParaRPr>
          </a:p>
          <a:p>
            <a:pPr marL="0" lvl="0" indent="0" algn="l" rtl="0">
              <a:lnSpc>
                <a:spcPct val="100000"/>
              </a:lnSpc>
              <a:spcBef>
                <a:spcPts val="0"/>
              </a:spcBef>
              <a:spcAft>
                <a:spcPts val="0"/>
              </a:spcAft>
              <a:buClr>
                <a:schemeClr val="dk1"/>
              </a:buClr>
              <a:buSzPts val="1100"/>
              <a:buFont typeface="Arial"/>
              <a:buNone/>
            </a:pPr>
            <a:endParaRPr sz="1400" dirty="0">
              <a:solidFill>
                <a:srgbClr val="21425F"/>
              </a:solidFill>
              <a:latin typeface="Muli"/>
              <a:ea typeface="Muli"/>
              <a:cs typeface="Muli"/>
              <a:sym typeface="Muli"/>
            </a:endParaRPr>
          </a:p>
          <a:p>
            <a:pPr marL="177800" lvl="0" indent="-63500" algn="l" rtl="0">
              <a:lnSpc>
                <a:spcPct val="90000"/>
              </a:lnSpc>
              <a:spcBef>
                <a:spcPts val="800"/>
              </a:spcBef>
              <a:spcAft>
                <a:spcPts val="0"/>
              </a:spcAft>
              <a:buClr>
                <a:srgbClr val="404040"/>
              </a:buClr>
              <a:buSzPts val="1800"/>
              <a:buNone/>
            </a:pPr>
            <a:endParaRPr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8"/>
          <p:cNvSpPr txBox="1">
            <a:spLocks noGrp="1"/>
          </p:cNvSpPr>
          <p:nvPr>
            <p:ph type="title"/>
          </p:nvPr>
        </p:nvSpPr>
        <p:spPr>
          <a:xfrm>
            <a:off x="622496" y="302559"/>
            <a:ext cx="7893000" cy="949200"/>
          </a:xfrm>
          <a:prstGeom prst="rect">
            <a:avLst/>
          </a:prstGeom>
          <a:noFill/>
          <a:ln>
            <a:noFill/>
          </a:ln>
        </p:spPr>
        <p:txBody>
          <a:bodyPr spcFirstLastPara="1" wrap="square" lIns="68575" tIns="34275" rIns="68575" bIns="34275" anchor="ctr" anchorCtr="0">
            <a:normAutofit/>
          </a:bodyPr>
          <a:lstStyle/>
          <a:p>
            <a:pPr marL="0" lvl="0" indent="0" algn="l" rtl="0">
              <a:spcBef>
                <a:spcPts val="0"/>
              </a:spcBef>
              <a:spcAft>
                <a:spcPts val="0"/>
              </a:spcAft>
              <a:buClr>
                <a:schemeClr val="dk1"/>
              </a:buClr>
              <a:buFont typeface="Arial"/>
              <a:buNone/>
            </a:pPr>
            <a:r>
              <a:rPr lang="en" sz="3600" dirty="0">
                <a:solidFill>
                  <a:srgbClr val="002060"/>
                </a:solidFill>
                <a:latin typeface="+mj-lt"/>
              </a:rPr>
              <a:t>Focus on Equity</a:t>
            </a:r>
            <a:endParaRPr sz="3600" dirty="0">
              <a:solidFill>
                <a:srgbClr val="002060"/>
              </a:solidFill>
              <a:latin typeface="+mj-lt"/>
            </a:endParaRPr>
          </a:p>
        </p:txBody>
      </p:sp>
      <p:sp>
        <p:nvSpPr>
          <p:cNvPr id="143" name="Google Shape;143;p28"/>
          <p:cNvSpPr txBox="1">
            <a:spLocks noGrp="1"/>
          </p:cNvSpPr>
          <p:nvPr>
            <p:ph type="body" idx="1"/>
          </p:nvPr>
        </p:nvSpPr>
        <p:spPr>
          <a:xfrm>
            <a:off x="325075" y="1861300"/>
            <a:ext cx="8478000" cy="3180000"/>
          </a:xfrm>
          <a:prstGeom prst="rect">
            <a:avLst/>
          </a:prstGeom>
          <a:noFill/>
          <a:ln>
            <a:noFill/>
          </a:ln>
        </p:spPr>
        <p:txBody>
          <a:bodyPr spcFirstLastPara="1" wrap="square" lIns="68575" tIns="34275" rIns="68575" bIns="34275" anchor="t" anchorCtr="0">
            <a:noAutofit/>
          </a:bodyPr>
          <a:lstStyle/>
          <a:p>
            <a:pPr marL="177800" lvl="0" indent="-165100" algn="l" rtl="0">
              <a:spcBef>
                <a:spcPts val="0"/>
              </a:spcBef>
              <a:spcAft>
                <a:spcPts val="0"/>
              </a:spcAft>
              <a:buSzPts val="1600"/>
              <a:buChar char="●"/>
            </a:pPr>
            <a:r>
              <a:rPr lang="en" sz="1600"/>
              <a:t>Statewide prison populations are highly racialized: Black and African Americans and Hispanics make up 28% and 46% of California’s prison population (compared to 5% and 39% of Californians, respectively.)</a:t>
            </a:r>
            <a:endParaRPr sz="1600"/>
          </a:p>
          <a:p>
            <a:pPr marL="177800" lvl="0" indent="-165100" algn="l" rtl="0">
              <a:spcBef>
                <a:spcPts val="0"/>
              </a:spcBef>
              <a:spcAft>
                <a:spcPts val="0"/>
              </a:spcAft>
              <a:buSzPts val="1600"/>
              <a:buChar char="●"/>
            </a:pPr>
            <a:r>
              <a:rPr lang="en" sz="1600"/>
              <a:t>For individuals, participation in educational programs include:</a:t>
            </a:r>
            <a:endParaRPr sz="1600"/>
          </a:p>
          <a:p>
            <a:pPr marL="520700" lvl="1" indent="-190500" algn="l" rtl="0">
              <a:spcBef>
                <a:spcPts val="0"/>
              </a:spcBef>
              <a:spcAft>
                <a:spcPts val="0"/>
              </a:spcAft>
              <a:buSzPts val="1600"/>
              <a:buChar char="○"/>
            </a:pPr>
            <a:r>
              <a:rPr lang="en" sz="1600"/>
              <a:t>reduces the odds of recidivism by more than 40%, </a:t>
            </a:r>
            <a:endParaRPr sz="1600"/>
          </a:p>
          <a:p>
            <a:pPr marL="520700" lvl="1" indent="-190500" algn="l" rtl="0">
              <a:spcBef>
                <a:spcPts val="0"/>
              </a:spcBef>
              <a:spcAft>
                <a:spcPts val="0"/>
              </a:spcAft>
              <a:buSzPts val="1600"/>
              <a:buChar char="○"/>
            </a:pPr>
            <a:r>
              <a:rPr lang="en" sz="1600"/>
              <a:t>improves the odds of employment by 13% and </a:t>
            </a:r>
            <a:endParaRPr sz="1600"/>
          </a:p>
          <a:p>
            <a:pPr marL="520700" lvl="1" indent="-190500" algn="l" rtl="0">
              <a:spcBef>
                <a:spcPts val="0"/>
              </a:spcBef>
              <a:spcAft>
                <a:spcPts val="0"/>
              </a:spcAft>
              <a:buSzPts val="1600"/>
              <a:buChar char="○"/>
            </a:pPr>
            <a:r>
              <a:rPr lang="en" sz="1600"/>
              <a:t>improves post-release income by 8%-28%, depending on the focus of the educational programs. </a:t>
            </a:r>
            <a:endParaRPr sz="1600"/>
          </a:p>
          <a:p>
            <a:pPr marL="342900" lvl="0" indent="-330200" algn="l" rtl="0">
              <a:spcBef>
                <a:spcPts val="0"/>
              </a:spcBef>
              <a:spcAft>
                <a:spcPts val="0"/>
              </a:spcAft>
              <a:buSzPts val="1600"/>
              <a:buChar char="●"/>
            </a:pPr>
            <a:r>
              <a:rPr lang="en" sz="1600"/>
              <a:t>For the State of California, for every $1 spend on higher education in prisons, the state saves between $2 to $5 in reduced prison costs and lower recidivism, with one estimate suggesting that educating just half of California’s prison population would save the state more than $65 million annually.</a:t>
            </a:r>
            <a:endParaRPr sz="1600"/>
          </a:p>
          <a:p>
            <a:pPr marL="457200" lvl="0" indent="0" algn="l" rtl="0">
              <a:spcBef>
                <a:spcPts val="0"/>
              </a:spcBef>
              <a:spcAft>
                <a:spcPts val="0"/>
              </a:spcAft>
              <a:buClr>
                <a:schemeClr val="dk1"/>
              </a:buClr>
              <a:buSzPts val="1100"/>
              <a:buFont typeface="Arial"/>
              <a:buNone/>
            </a:pPr>
            <a:endParaRPr sz="1600"/>
          </a:p>
          <a:p>
            <a:pPr marL="4114800" lvl="0" indent="0" algn="l" rtl="0">
              <a:spcBef>
                <a:spcPts val="0"/>
              </a:spcBef>
              <a:spcAft>
                <a:spcPts val="0"/>
              </a:spcAft>
              <a:buClr>
                <a:schemeClr val="dk1"/>
              </a:buClr>
              <a:buSzPts val="1100"/>
              <a:buFont typeface="Arial"/>
              <a:buNone/>
            </a:pPr>
            <a:r>
              <a:rPr lang="en" sz="1600"/>
              <a:t>(All data extracted from Vision 2030 report)</a:t>
            </a:r>
            <a:endParaRPr sz="1600"/>
          </a:p>
        </p:txBody>
      </p:sp>
      <p:sp>
        <p:nvSpPr>
          <p:cNvPr id="144" name="Google Shape;144;p28"/>
          <p:cNvSpPr txBox="1">
            <a:spLocks noGrp="1"/>
          </p:cNvSpPr>
          <p:nvPr>
            <p:ph type="sldNum" idx="12"/>
          </p:nvPr>
        </p:nvSpPr>
        <p:spPr>
          <a:xfrm>
            <a:off x="7828360" y="4767263"/>
            <a:ext cx="687000" cy="273900"/>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9"/>
          <p:cNvSpPr txBox="1">
            <a:spLocks noGrp="1"/>
          </p:cNvSpPr>
          <p:nvPr>
            <p:ph type="title"/>
          </p:nvPr>
        </p:nvSpPr>
        <p:spPr>
          <a:xfrm>
            <a:off x="958238" y="273844"/>
            <a:ext cx="7534500" cy="994200"/>
          </a:xfrm>
          <a:prstGeom prst="rect">
            <a:avLst/>
          </a:prstGeom>
          <a:noFill/>
          <a:ln>
            <a:noFill/>
          </a:ln>
        </p:spPr>
        <p:txBody>
          <a:bodyPr spcFirstLastPara="1" wrap="square" lIns="68575" tIns="34275" rIns="68575" bIns="34275" anchor="b" anchorCtr="0">
            <a:normAutofit/>
          </a:bodyPr>
          <a:lstStyle/>
          <a:p>
            <a:pPr marL="0" lvl="0" indent="0" algn="l" rtl="0">
              <a:spcBef>
                <a:spcPts val="0"/>
              </a:spcBef>
              <a:spcAft>
                <a:spcPts val="0"/>
              </a:spcAft>
              <a:buClr>
                <a:schemeClr val="dk1"/>
              </a:buClr>
              <a:buFont typeface="Arial"/>
              <a:buNone/>
            </a:pPr>
            <a:r>
              <a:rPr lang="en" sz="3600" dirty="0">
                <a:solidFill>
                  <a:srgbClr val="002060"/>
                </a:solidFill>
                <a:latin typeface="+mj-lt"/>
              </a:rPr>
              <a:t>Focus on Equity (cont.)</a:t>
            </a:r>
            <a:endParaRPr sz="3600" dirty="0">
              <a:solidFill>
                <a:srgbClr val="002060"/>
              </a:solidFill>
              <a:latin typeface="+mj-lt"/>
            </a:endParaRPr>
          </a:p>
        </p:txBody>
      </p:sp>
      <p:sp>
        <p:nvSpPr>
          <p:cNvPr id="150" name="Google Shape;150;p29"/>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342900" lvl="0" indent="-317500" algn="l" rtl="0">
              <a:spcBef>
                <a:spcPts val="0"/>
              </a:spcBef>
              <a:spcAft>
                <a:spcPts val="0"/>
              </a:spcAft>
              <a:buSzPts val="1400"/>
              <a:buChar char="●"/>
            </a:pPr>
            <a:r>
              <a:rPr lang="en" dirty="0"/>
              <a:t>Meaningfully increase post-incarceration income, further returning additional money to the state by increasing the productive tax base. </a:t>
            </a:r>
            <a:endParaRPr dirty="0"/>
          </a:p>
          <a:p>
            <a:pPr marL="342900" lvl="0" indent="-317500" algn="l" rtl="0">
              <a:spcBef>
                <a:spcPts val="0"/>
              </a:spcBef>
              <a:spcAft>
                <a:spcPts val="0"/>
              </a:spcAft>
              <a:buSzPts val="1400"/>
              <a:buChar char="●"/>
            </a:pPr>
            <a:r>
              <a:rPr lang="en" dirty="0"/>
              <a:t>Just as importantly, taking these steps as a system will help aid the ongoing transformation of California’s criminal justice system away from a focus on punishment linked inexorably to high recidivism rates to a focus of rehabilitation and restoration, leading to better outcomes for the justice-involved and us all. </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None/>
            </a:pPr>
            <a:r>
              <a:rPr lang="en" dirty="0"/>
              <a:t>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2743200" lvl="0" indent="457200" algn="l" rtl="0">
              <a:spcBef>
                <a:spcPts val="0"/>
              </a:spcBef>
              <a:spcAft>
                <a:spcPts val="0"/>
              </a:spcAft>
              <a:buClr>
                <a:schemeClr val="dk1"/>
              </a:buClr>
              <a:buSzPts val="1100"/>
              <a:buFont typeface="Arial"/>
              <a:buNone/>
            </a:pPr>
            <a:r>
              <a:rPr lang="en" dirty="0"/>
              <a:t>(Data extracted from Vision 2030 report)</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0"/>
          <p:cNvSpPr txBox="1">
            <a:spLocks noGrp="1"/>
          </p:cNvSpPr>
          <p:nvPr>
            <p:ph type="title"/>
          </p:nvPr>
        </p:nvSpPr>
        <p:spPr>
          <a:xfrm>
            <a:off x="622500" y="302550"/>
            <a:ext cx="8078400" cy="1264200"/>
          </a:xfrm>
          <a:prstGeom prst="rect">
            <a:avLst/>
          </a:prstGeom>
          <a:noFill/>
          <a:ln>
            <a:noFill/>
          </a:ln>
        </p:spPr>
        <p:txBody>
          <a:bodyPr spcFirstLastPara="1" wrap="square" lIns="68575" tIns="34275" rIns="68575" bIns="34275" anchor="ctr" anchorCtr="0">
            <a:normAutofit/>
          </a:bodyPr>
          <a:lstStyle/>
          <a:p>
            <a:pPr marL="0" lvl="0" indent="0" algn="l" rtl="0">
              <a:spcBef>
                <a:spcPts val="0"/>
              </a:spcBef>
              <a:spcAft>
                <a:spcPts val="0"/>
              </a:spcAft>
              <a:buClr>
                <a:schemeClr val="dk1"/>
              </a:buClr>
              <a:buFont typeface="Arial"/>
              <a:buNone/>
            </a:pPr>
            <a:r>
              <a:rPr lang="en" sz="3600" dirty="0">
                <a:solidFill>
                  <a:srgbClr val="002060"/>
                </a:solidFill>
                <a:latin typeface="+mj-lt"/>
              </a:rPr>
              <a:t>Destigmatizing justice-involved and justice-impacted experience</a:t>
            </a:r>
            <a:endParaRPr sz="3600" dirty="0">
              <a:solidFill>
                <a:srgbClr val="002060"/>
              </a:solidFill>
              <a:latin typeface="+mj-lt"/>
            </a:endParaRPr>
          </a:p>
        </p:txBody>
      </p:sp>
      <p:sp>
        <p:nvSpPr>
          <p:cNvPr id="156" name="Google Shape;156;p30"/>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9</a:t>
            </a:fld>
            <a:endParaRPr/>
          </a:p>
        </p:txBody>
      </p:sp>
      <p:sp>
        <p:nvSpPr>
          <p:cNvPr id="157" name="Google Shape;157;p30"/>
          <p:cNvSpPr txBox="1">
            <a:spLocks noGrp="1"/>
          </p:cNvSpPr>
          <p:nvPr>
            <p:ph type="body" idx="1"/>
          </p:nvPr>
        </p:nvSpPr>
        <p:spPr>
          <a:xfrm>
            <a:off x="622500" y="1853450"/>
            <a:ext cx="7893000" cy="2820600"/>
          </a:xfrm>
          <a:prstGeom prst="rect">
            <a:avLst/>
          </a:prstGeom>
        </p:spPr>
        <p:txBody>
          <a:bodyPr spcFirstLastPara="1" wrap="square" lIns="68575" tIns="34275" rIns="68575" bIns="34275" anchor="t" anchorCtr="0">
            <a:noAutofit/>
          </a:bodyPr>
          <a:lstStyle/>
          <a:p>
            <a:pPr marL="457200" lvl="0" indent="-330200" algn="l" rtl="0">
              <a:lnSpc>
                <a:spcPct val="115000"/>
              </a:lnSpc>
              <a:spcBef>
                <a:spcPts val="1200"/>
              </a:spcBef>
              <a:spcAft>
                <a:spcPts val="0"/>
              </a:spcAft>
              <a:buSzPts val="1600"/>
              <a:buChar char="●"/>
            </a:pPr>
            <a:r>
              <a:rPr lang="en" sz="1600" b="1"/>
              <a:t>Reducing Recidivism</a:t>
            </a:r>
            <a:r>
              <a:rPr lang="en" sz="1600"/>
              <a:t>: Stigmatizing individuals who have been involved in the justice system can hinder their ability to reintegrate into society and lead productive lives;</a:t>
            </a:r>
            <a:endParaRPr sz="1600"/>
          </a:p>
          <a:p>
            <a:pPr marL="457200" lvl="0" indent="-330200" algn="l" rtl="0">
              <a:lnSpc>
                <a:spcPct val="115000"/>
              </a:lnSpc>
              <a:spcBef>
                <a:spcPts val="0"/>
              </a:spcBef>
              <a:spcAft>
                <a:spcPts val="0"/>
              </a:spcAft>
              <a:buSzPts val="1600"/>
              <a:buChar char="●"/>
            </a:pPr>
            <a:r>
              <a:rPr lang="en" sz="1600" b="1"/>
              <a:t>Equal Opportunity</a:t>
            </a:r>
            <a:r>
              <a:rPr lang="en" sz="1600"/>
              <a:t>: Stigmatizing these individuals creates a barrier to their access to educational opportunities, which can perpetuate cycles of poverty and crime;</a:t>
            </a:r>
            <a:endParaRPr sz="1600"/>
          </a:p>
          <a:p>
            <a:pPr marL="457200" lvl="0" indent="-330200" algn="l" rtl="0">
              <a:lnSpc>
                <a:spcPct val="115000"/>
              </a:lnSpc>
              <a:spcBef>
                <a:spcPts val="0"/>
              </a:spcBef>
              <a:spcAft>
                <a:spcPts val="0"/>
              </a:spcAft>
              <a:buSzPts val="1600"/>
              <a:buChar char="●"/>
            </a:pPr>
            <a:r>
              <a:rPr lang="en" sz="1600" b="1"/>
              <a:t>Fostering Rehabilitation</a:t>
            </a:r>
            <a:r>
              <a:rPr lang="en" sz="1600"/>
              <a:t>: Education is a key factor in the rehabilitation of justice-involved individuals. It can help them develop new skills, gain a better understanding of the consequences of their actions, and make positive life choices.</a:t>
            </a:r>
            <a:endParaRPr sz="16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CCC Curriculum Inst. 2020 Theme">
  <a:themeElements>
    <a:clrScheme name="ASCCC Fall Plenary 2023 2 1">
      <a:dk1>
        <a:srgbClr val="000000"/>
      </a:dk1>
      <a:lt1>
        <a:srgbClr val="FFFFFF"/>
      </a:lt1>
      <a:dk2>
        <a:srgbClr val="003C89"/>
      </a:dk2>
      <a:lt2>
        <a:srgbClr val="F5E8D3"/>
      </a:lt2>
      <a:accent1>
        <a:srgbClr val="0A65AF"/>
      </a:accent1>
      <a:accent2>
        <a:srgbClr val="45923F"/>
      </a:accent2>
      <a:accent3>
        <a:srgbClr val="C9801E"/>
      </a:accent3>
      <a:accent4>
        <a:srgbClr val="E3411F"/>
      </a:accent4>
      <a:accent5>
        <a:srgbClr val="A61480"/>
      </a:accent5>
      <a:accent6>
        <a:srgbClr val="ECD4B1"/>
      </a:accent6>
      <a:hlink>
        <a:srgbClr val="0965AE"/>
      </a:hlink>
      <a:folHlink>
        <a:srgbClr val="003D8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1500</Words>
  <Application>Microsoft Office PowerPoint</Application>
  <PresentationFormat>On-screen Show (16:9)</PresentationFormat>
  <Paragraphs>155</Paragraphs>
  <Slides>19</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Georgia</vt:lpstr>
      <vt:lpstr>Palatino</vt:lpstr>
      <vt:lpstr>Arial</vt:lpstr>
      <vt:lpstr>Oswald</vt:lpstr>
      <vt:lpstr>Muli</vt:lpstr>
      <vt:lpstr>Simple Light</vt:lpstr>
      <vt:lpstr>ASCCC Curriculum Inst. 2020 Theme</vt:lpstr>
      <vt:lpstr>Humanizing Students and Advancing Equity in Carceral Systems - Changing Hearts and Minds  </vt:lpstr>
      <vt:lpstr>Presenting Team </vt:lpstr>
      <vt:lpstr>Session Description</vt:lpstr>
      <vt:lpstr>Session Outcome</vt:lpstr>
      <vt:lpstr>Grounding in Person-First Language</vt:lpstr>
      <vt:lpstr>Vision 2030 - Justice Involved and Justice Impacted specifically called out</vt:lpstr>
      <vt:lpstr>Focus on Equity</vt:lpstr>
      <vt:lpstr>Focus on Equity (cont.)</vt:lpstr>
      <vt:lpstr>Destigmatizing justice-involved and justice-impacted experience</vt:lpstr>
      <vt:lpstr>Destigmatizing justice-involved and justice-impacted experience (cont.)</vt:lpstr>
      <vt:lpstr>Humanizing justice-involved/justice-impacted students</vt:lpstr>
      <vt:lpstr>Humanizing justice-involved/justice-impacted students (cont.)</vt:lpstr>
      <vt:lpstr>Common Questions asked of Rising Scholars Faculty</vt:lpstr>
      <vt:lpstr>Storytelling and Sharing Experiences</vt:lpstr>
      <vt:lpstr>How to Get Involved</vt:lpstr>
      <vt:lpstr>How to Get Involved (#2)</vt:lpstr>
      <vt:lpstr>How to Get Involved (#3)</vt:lpstr>
      <vt:lpstr>Questions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Humanizing Students and Advancing Equity in Carceral Systems - Changing Hearts and Minds  </dc:title>
  <cp:lastModifiedBy>Juan Arzola</cp:lastModifiedBy>
  <cp:revision>1</cp:revision>
  <dcterms:modified xsi:type="dcterms:W3CDTF">2023-11-13T23:18:20Z</dcterms:modified>
</cp:coreProperties>
</file>