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3" r:id="rId4"/>
    <p:sldId id="264" r:id="rId5"/>
    <p:sldId id="273" r:id="rId6"/>
    <p:sldId id="274" r:id="rId7"/>
    <p:sldId id="266" r:id="rId8"/>
    <p:sldId id="267" r:id="rId9"/>
    <p:sldId id="268" r:id="rId10"/>
    <p:sldId id="272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0C8"/>
    <a:srgbClr val="1365B0"/>
    <a:srgbClr val="703B7E"/>
    <a:srgbClr val="60236D"/>
    <a:srgbClr val="000000"/>
    <a:srgbClr val="FF9845"/>
    <a:srgbClr val="FF8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39"/>
    <p:restoredTop sz="96098"/>
  </p:normalViewPr>
  <p:slideViewPr>
    <p:cSldViewPr snapToGrid="0" snapToObjects="1">
      <p:cViewPr varScale="1">
        <p:scale>
          <a:sx n="61" d="100"/>
          <a:sy n="61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ccco.edu/-/media/CCCCO-Website/docs/curriculum/ess-22-300-008-ccc-ethnic-studies-implementation-updates-a11y.pdf?la=en&amp;hash=E5914B33E013E2A179D99CB345210D040AAF8C45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ccco.edu/-/media/CCCCO-Website/docs/curriculum/ess-22-300-008-ccc-ethnic-studies-implementation-updates-a11y.pdf?la=en&amp;hash=E5914B33E013E2A179D99CB345210D040AAF8C4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7F136-04B9-FE45-BF3E-E25507070332}" type="doc">
      <dgm:prSet loTypeId="urn:microsoft.com/office/officeart/2005/8/layout/hProcess11" loCatId="" qsTypeId="urn:microsoft.com/office/officeart/2005/8/quickstyle/3d2" qsCatId="3D" csTypeId="urn:microsoft.com/office/officeart/2005/8/colors/accent1_2" csCatId="accent1" phldr="1"/>
      <dgm:spPr/>
    </dgm:pt>
    <dgm:pt modelId="{12831F2D-8D26-034F-8B6F-4E3B5D06D23D}">
      <dgm:prSet phldrT="[Text]"/>
      <dgm:spPr/>
      <dgm:t>
        <a:bodyPr/>
        <a:lstStyle/>
        <a:p>
          <a:r>
            <a:rPr lang="en-US" dirty="0"/>
            <a:t>Associate Degree Requirement Regulatory changes</a:t>
          </a:r>
        </a:p>
        <a:p>
          <a:r>
            <a:rPr lang="en-US" dirty="0"/>
            <a:t>November 16, 2023 </a:t>
          </a:r>
        </a:p>
      </dgm:t>
    </dgm:pt>
    <dgm:pt modelId="{BAC3BCD6-F274-A042-AF75-4DF4D89A8A00}" type="parTrans" cxnId="{849EE980-C5FB-CD45-A945-413283910E42}">
      <dgm:prSet/>
      <dgm:spPr/>
      <dgm:t>
        <a:bodyPr/>
        <a:lstStyle/>
        <a:p>
          <a:endParaRPr lang="en-US"/>
        </a:p>
      </dgm:t>
    </dgm:pt>
    <dgm:pt modelId="{B186BC97-858E-6148-A6DB-01F99CE42759}" type="sibTrans" cxnId="{849EE980-C5FB-CD45-A945-413283910E42}">
      <dgm:prSet/>
      <dgm:spPr/>
      <dgm:t>
        <a:bodyPr/>
        <a:lstStyle/>
        <a:p>
          <a:endParaRPr lang="en-US"/>
        </a:p>
      </dgm:t>
    </dgm:pt>
    <dgm:pt modelId="{43949383-E8A8-3B43-99F8-DF089A60A973}">
      <dgm:prSet phldrT="[Text]"/>
      <dgm:spPr/>
      <dgm:t>
        <a:bodyPr/>
        <a:lstStyle/>
        <a:p>
          <a:r>
            <a:rPr lang="en-US" dirty="0"/>
            <a:t>Fall ASCCC Plenary </a:t>
          </a:r>
        </a:p>
        <a:p>
          <a:r>
            <a:rPr lang="en-US" dirty="0"/>
            <a:t>November 2024</a:t>
          </a:r>
        </a:p>
      </dgm:t>
    </dgm:pt>
    <dgm:pt modelId="{408838EF-C807-D741-912C-8A98E3649585}" type="parTrans" cxnId="{707536D6-75CF-0443-A932-58DDE34303D7}">
      <dgm:prSet/>
      <dgm:spPr/>
      <dgm:t>
        <a:bodyPr/>
        <a:lstStyle/>
        <a:p>
          <a:endParaRPr lang="en-US"/>
        </a:p>
      </dgm:t>
    </dgm:pt>
    <dgm:pt modelId="{842735AE-CC6A-4145-98A5-9456F2A0B6E2}" type="sibTrans" cxnId="{707536D6-75CF-0443-A932-58DDE34303D7}">
      <dgm:prSet/>
      <dgm:spPr/>
      <dgm:t>
        <a:bodyPr/>
        <a:lstStyle/>
        <a:p>
          <a:endParaRPr lang="en-US"/>
        </a:p>
      </dgm:t>
    </dgm:pt>
    <dgm:pt modelId="{689D3B89-6C15-F148-945E-FB092AA97E60}">
      <dgm:prSet phldrT="[Text]"/>
      <dgm:spPr/>
      <dgm:t>
        <a:bodyPr/>
        <a:lstStyle/>
        <a:p>
          <a:r>
            <a:rPr lang="en-US"/>
            <a:t>Fall 2025 Cal-GETC </a:t>
          </a:r>
        </a:p>
      </dgm:t>
    </dgm:pt>
    <dgm:pt modelId="{9516977D-CEB9-CC48-B13C-2164C5D068D4}" type="parTrans" cxnId="{35D148DF-61E9-8243-9C8C-BD03A51EECBA}">
      <dgm:prSet/>
      <dgm:spPr/>
      <dgm:t>
        <a:bodyPr/>
        <a:lstStyle/>
        <a:p>
          <a:endParaRPr lang="en-US"/>
        </a:p>
      </dgm:t>
    </dgm:pt>
    <dgm:pt modelId="{6E57D941-F290-1C4E-B492-8918DFE90741}" type="sibTrans" cxnId="{35D148DF-61E9-8243-9C8C-BD03A51EECBA}">
      <dgm:prSet/>
      <dgm:spPr/>
      <dgm:t>
        <a:bodyPr/>
        <a:lstStyle/>
        <a:p>
          <a:endParaRPr lang="en-US"/>
        </a:p>
      </dgm:t>
    </dgm:pt>
    <dgm:pt modelId="{BE0FD409-4FFE-5440-BF63-3B25476C3586}">
      <dgm:prSet phldrT="[Text]"/>
      <dgm:spPr/>
      <dgm:t>
        <a:bodyPr/>
        <a:lstStyle/>
        <a:p>
          <a:r>
            <a:rPr lang="en-US" b="0" i="0" u="none" dirty="0"/>
            <a:t>Ethnic Studies Course as an AA or AS graduation requirement (</a:t>
          </a:r>
          <a:r>
            <a:rPr lang="en-US" b="0" i="0" dirty="0">
              <a:hlinkClick xmlns:r="http://schemas.openxmlformats.org/officeDocument/2006/relationships" r:id="rId1"/>
            </a:rPr>
            <a:t>Per ESS 22-300-008 June 15, 2022</a:t>
          </a:r>
          <a:r>
            <a:rPr lang="en-US" b="0" i="0" u="none" dirty="0"/>
            <a:t>) Fall 2024</a:t>
          </a:r>
          <a:endParaRPr lang="en-US" dirty="0"/>
        </a:p>
      </dgm:t>
    </dgm:pt>
    <dgm:pt modelId="{E87649FF-A04D-1142-88B0-CC3C579743F0}" type="parTrans" cxnId="{2AC6CD48-27F1-2346-BB5F-2F43EC829B09}">
      <dgm:prSet/>
      <dgm:spPr/>
      <dgm:t>
        <a:bodyPr/>
        <a:lstStyle/>
        <a:p>
          <a:endParaRPr lang="en-US"/>
        </a:p>
      </dgm:t>
    </dgm:pt>
    <dgm:pt modelId="{A8285810-26CD-3742-B9B8-7806FD02A946}" type="sibTrans" cxnId="{2AC6CD48-27F1-2346-BB5F-2F43EC829B09}">
      <dgm:prSet/>
      <dgm:spPr/>
      <dgm:t>
        <a:bodyPr/>
        <a:lstStyle/>
        <a:p>
          <a:endParaRPr lang="en-US"/>
        </a:p>
      </dgm:t>
    </dgm:pt>
    <dgm:pt modelId="{6F374428-093A-9740-AB22-D969E1201824}">
      <dgm:prSet phldrT="[Text]"/>
      <dgm:spPr/>
      <dgm:t>
        <a:bodyPr/>
        <a:lstStyle/>
        <a:p>
          <a:r>
            <a:rPr lang="en-US" b="0" i="0" u="none" dirty="0"/>
            <a:t>Fall 2024 Implement AB 1111 Common Course Numbering</a:t>
          </a:r>
        </a:p>
      </dgm:t>
    </dgm:pt>
    <dgm:pt modelId="{874D54BE-88AC-2E49-B8E7-870CA07935C4}" type="parTrans" cxnId="{8F84E245-BC97-6643-BE3E-B665DB081B16}">
      <dgm:prSet/>
      <dgm:spPr/>
      <dgm:t>
        <a:bodyPr/>
        <a:lstStyle/>
        <a:p>
          <a:endParaRPr lang="en-US"/>
        </a:p>
      </dgm:t>
    </dgm:pt>
    <dgm:pt modelId="{6AC5328E-3050-EE48-9850-48CB8C263F7D}" type="sibTrans" cxnId="{8F84E245-BC97-6643-BE3E-B665DB081B16}">
      <dgm:prSet/>
      <dgm:spPr/>
      <dgm:t>
        <a:bodyPr/>
        <a:lstStyle/>
        <a:p>
          <a:endParaRPr lang="en-US"/>
        </a:p>
      </dgm:t>
    </dgm:pt>
    <dgm:pt modelId="{47F45907-BABE-40A4-BBD2-6A146EA2416A}">
      <dgm:prSet phldrT="[Text]"/>
      <dgm:spPr/>
      <dgm:t>
        <a:bodyPr/>
        <a:lstStyle/>
        <a:p>
          <a:r>
            <a:rPr lang="en-US" b="0" i="0" u="none" dirty="0"/>
            <a:t>May 16, 2024</a:t>
          </a:r>
        </a:p>
        <a:p>
          <a:r>
            <a:rPr lang="en-US" b="0" i="0" u="none" dirty="0"/>
            <a:t>Implement newly chaptered §§55060-55062 Associate Degree Course Requirements</a:t>
          </a:r>
          <a:endParaRPr lang="en-US" dirty="0"/>
        </a:p>
      </dgm:t>
    </dgm:pt>
    <dgm:pt modelId="{509F9BED-2FD7-4BD3-8D7B-019E0E7ABFFB}" type="parTrans" cxnId="{E200C69A-9B00-4DAE-B122-A471CFBF8B1A}">
      <dgm:prSet/>
      <dgm:spPr/>
      <dgm:t>
        <a:bodyPr/>
        <a:lstStyle/>
        <a:p>
          <a:endParaRPr lang="en-US"/>
        </a:p>
      </dgm:t>
    </dgm:pt>
    <dgm:pt modelId="{F582CB1F-75C3-469C-BEA9-F1EDF4198137}" type="sibTrans" cxnId="{E200C69A-9B00-4DAE-B122-A471CFBF8B1A}">
      <dgm:prSet/>
      <dgm:spPr/>
      <dgm:t>
        <a:bodyPr/>
        <a:lstStyle/>
        <a:p>
          <a:endParaRPr lang="en-US"/>
        </a:p>
      </dgm:t>
    </dgm:pt>
    <dgm:pt modelId="{B116B99A-489A-4C4F-AF54-BCDA1D0B5B52}" type="pres">
      <dgm:prSet presAssocID="{CBE7F136-04B9-FE45-BF3E-E25507070332}" presName="Name0" presStyleCnt="0">
        <dgm:presLayoutVars>
          <dgm:dir/>
          <dgm:resizeHandles val="exact"/>
        </dgm:presLayoutVars>
      </dgm:prSet>
      <dgm:spPr/>
    </dgm:pt>
    <dgm:pt modelId="{AA9AF47C-3348-6140-B341-EB52A92D8CCB}" type="pres">
      <dgm:prSet presAssocID="{CBE7F136-04B9-FE45-BF3E-E25507070332}" presName="arrow" presStyleLbl="bgShp" presStyleIdx="0" presStyleCnt="1"/>
      <dgm:spPr/>
    </dgm:pt>
    <dgm:pt modelId="{7B8DE0A1-AB5F-7346-8444-9F1E73678645}" type="pres">
      <dgm:prSet presAssocID="{CBE7F136-04B9-FE45-BF3E-E25507070332}" presName="points" presStyleCnt="0"/>
      <dgm:spPr/>
    </dgm:pt>
    <dgm:pt modelId="{2B2AE32F-184D-874D-BF07-A5D71377CB16}" type="pres">
      <dgm:prSet presAssocID="{12831F2D-8D26-034F-8B6F-4E3B5D06D23D}" presName="compositeA" presStyleCnt="0"/>
      <dgm:spPr/>
    </dgm:pt>
    <dgm:pt modelId="{CEA6FBFE-AA49-B142-B274-CA45D9D3A737}" type="pres">
      <dgm:prSet presAssocID="{12831F2D-8D26-034F-8B6F-4E3B5D06D23D}" presName="textA" presStyleLbl="revTx" presStyleIdx="0" presStyleCnt="6">
        <dgm:presLayoutVars>
          <dgm:bulletEnabled val="1"/>
        </dgm:presLayoutVars>
      </dgm:prSet>
      <dgm:spPr/>
    </dgm:pt>
    <dgm:pt modelId="{A5539263-69C0-EA47-893A-2B819F414B22}" type="pres">
      <dgm:prSet presAssocID="{12831F2D-8D26-034F-8B6F-4E3B5D06D23D}" presName="circleA" presStyleLbl="node1" presStyleIdx="0" presStyleCnt="6" custScaleX="62069" custScaleY="62069"/>
      <dgm:spPr/>
    </dgm:pt>
    <dgm:pt modelId="{2EDFFD27-6442-D041-9770-0D91ABCFF57F}" type="pres">
      <dgm:prSet presAssocID="{12831F2D-8D26-034F-8B6F-4E3B5D06D23D}" presName="spaceA" presStyleCnt="0"/>
      <dgm:spPr/>
    </dgm:pt>
    <dgm:pt modelId="{034DBC17-1EA8-D44D-8245-074DF9BDBC0C}" type="pres">
      <dgm:prSet presAssocID="{B186BC97-858E-6148-A6DB-01F99CE42759}" presName="space" presStyleCnt="0"/>
      <dgm:spPr/>
    </dgm:pt>
    <dgm:pt modelId="{20E2558B-6B76-4F36-A622-4F81A7BEF3C0}" type="pres">
      <dgm:prSet presAssocID="{47F45907-BABE-40A4-BBD2-6A146EA2416A}" presName="compositeB" presStyleCnt="0"/>
      <dgm:spPr/>
    </dgm:pt>
    <dgm:pt modelId="{BEF8B515-3EA3-4EFC-9605-1254BAB61AFB}" type="pres">
      <dgm:prSet presAssocID="{47F45907-BABE-40A4-BBD2-6A146EA2416A}" presName="textB" presStyleLbl="revTx" presStyleIdx="1" presStyleCnt="6">
        <dgm:presLayoutVars>
          <dgm:bulletEnabled val="1"/>
        </dgm:presLayoutVars>
      </dgm:prSet>
      <dgm:spPr/>
    </dgm:pt>
    <dgm:pt modelId="{EB397380-D372-4C6F-83AA-D29B3C529225}" type="pres">
      <dgm:prSet presAssocID="{47F45907-BABE-40A4-BBD2-6A146EA2416A}" presName="circleB" presStyleLbl="node1" presStyleIdx="1" presStyleCnt="6"/>
      <dgm:spPr/>
    </dgm:pt>
    <dgm:pt modelId="{9EF98F57-7DA3-451C-9E8E-DEC0BFFEBAF7}" type="pres">
      <dgm:prSet presAssocID="{47F45907-BABE-40A4-BBD2-6A146EA2416A}" presName="spaceB" presStyleCnt="0"/>
      <dgm:spPr/>
    </dgm:pt>
    <dgm:pt modelId="{3DE8DCA5-66BC-43CB-82F1-A2EC21B39E74}" type="pres">
      <dgm:prSet presAssocID="{F582CB1F-75C3-469C-BEA9-F1EDF4198137}" presName="space" presStyleCnt="0"/>
      <dgm:spPr/>
    </dgm:pt>
    <dgm:pt modelId="{9A46C2E1-A764-4FCA-ABF8-67E935F8FEB7}" type="pres">
      <dgm:prSet presAssocID="{BE0FD409-4FFE-5440-BF63-3B25476C3586}" presName="compositeA" presStyleCnt="0"/>
      <dgm:spPr/>
    </dgm:pt>
    <dgm:pt modelId="{BB8D1E39-F149-4DF8-BDBB-4EF148961E3F}" type="pres">
      <dgm:prSet presAssocID="{BE0FD409-4FFE-5440-BF63-3B25476C3586}" presName="textA" presStyleLbl="revTx" presStyleIdx="2" presStyleCnt="6">
        <dgm:presLayoutVars>
          <dgm:bulletEnabled val="1"/>
        </dgm:presLayoutVars>
      </dgm:prSet>
      <dgm:spPr/>
    </dgm:pt>
    <dgm:pt modelId="{EE3B57B3-B0B8-4AE4-B960-D8253012B496}" type="pres">
      <dgm:prSet presAssocID="{BE0FD409-4FFE-5440-BF63-3B25476C3586}" presName="circleA" presStyleLbl="node1" presStyleIdx="2" presStyleCnt="6"/>
      <dgm:spPr/>
    </dgm:pt>
    <dgm:pt modelId="{4EBB4D33-9A8B-4599-9810-A2E6AC119D67}" type="pres">
      <dgm:prSet presAssocID="{BE0FD409-4FFE-5440-BF63-3B25476C3586}" presName="spaceA" presStyleCnt="0"/>
      <dgm:spPr/>
    </dgm:pt>
    <dgm:pt modelId="{B12254C9-98EA-F747-A36D-CAB90EF7B290}" type="pres">
      <dgm:prSet presAssocID="{A8285810-26CD-3742-B9B8-7806FD02A946}" presName="space" presStyleCnt="0"/>
      <dgm:spPr/>
    </dgm:pt>
    <dgm:pt modelId="{819ECAAE-F983-42D7-863A-00B2A579D568}" type="pres">
      <dgm:prSet presAssocID="{6F374428-093A-9740-AB22-D969E1201824}" presName="compositeB" presStyleCnt="0"/>
      <dgm:spPr/>
    </dgm:pt>
    <dgm:pt modelId="{DCB0B3AC-C669-4266-A7CB-B1ADCA00E0BA}" type="pres">
      <dgm:prSet presAssocID="{6F374428-093A-9740-AB22-D969E1201824}" presName="textB" presStyleLbl="revTx" presStyleIdx="3" presStyleCnt="6">
        <dgm:presLayoutVars>
          <dgm:bulletEnabled val="1"/>
        </dgm:presLayoutVars>
      </dgm:prSet>
      <dgm:spPr/>
    </dgm:pt>
    <dgm:pt modelId="{11FBF645-E52C-494A-96DF-5BDC37D4286C}" type="pres">
      <dgm:prSet presAssocID="{6F374428-093A-9740-AB22-D969E1201824}" presName="circleB" presStyleLbl="node1" presStyleIdx="3" presStyleCnt="6"/>
      <dgm:spPr/>
    </dgm:pt>
    <dgm:pt modelId="{7CCDA7C7-307F-4F1E-B950-4637661DF2F1}" type="pres">
      <dgm:prSet presAssocID="{6F374428-093A-9740-AB22-D969E1201824}" presName="spaceB" presStyleCnt="0"/>
      <dgm:spPr/>
    </dgm:pt>
    <dgm:pt modelId="{7BBD965F-1B62-A24C-B47A-1E741DD6FED5}" type="pres">
      <dgm:prSet presAssocID="{6AC5328E-3050-EE48-9850-48CB8C263F7D}" presName="space" presStyleCnt="0"/>
      <dgm:spPr/>
    </dgm:pt>
    <dgm:pt modelId="{7D960FE6-19E0-4179-9F69-3513175E025F}" type="pres">
      <dgm:prSet presAssocID="{43949383-E8A8-3B43-99F8-DF089A60A973}" presName="compositeA" presStyleCnt="0"/>
      <dgm:spPr/>
    </dgm:pt>
    <dgm:pt modelId="{EF3BB814-0798-4B6A-A852-C57EE95B3416}" type="pres">
      <dgm:prSet presAssocID="{43949383-E8A8-3B43-99F8-DF089A60A973}" presName="textA" presStyleLbl="revTx" presStyleIdx="4" presStyleCnt="6">
        <dgm:presLayoutVars>
          <dgm:bulletEnabled val="1"/>
        </dgm:presLayoutVars>
      </dgm:prSet>
      <dgm:spPr/>
    </dgm:pt>
    <dgm:pt modelId="{0056FB03-E868-43E5-AA46-755CD9939EC4}" type="pres">
      <dgm:prSet presAssocID="{43949383-E8A8-3B43-99F8-DF089A60A973}" presName="circleA" presStyleLbl="node1" presStyleIdx="4" presStyleCnt="6"/>
      <dgm:spPr/>
    </dgm:pt>
    <dgm:pt modelId="{3D17FB32-7130-4181-8E83-2F27263AFD50}" type="pres">
      <dgm:prSet presAssocID="{43949383-E8A8-3B43-99F8-DF089A60A973}" presName="spaceA" presStyleCnt="0"/>
      <dgm:spPr/>
    </dgm:pt>
    <dgm:pt modelId="{1213996B-8FE0-C249-8F56-57F635FDE4F4}" type="pres">
      <dgm:prSet presAssocID="{842735AE-CC6A-4145-98A5-9456F2A0B6E2}" presName="space" presStyleCnt="0"/>
      <dgm:spPr/>
    </dgm:pt>
    <dgm:pt modelId="{4E54E226-F768-4055-8373-998BCA40D9B5}" type="pres">
      <dgm:prSet presAssocID="{689D3B89-6C15-F148-945E-FB092AA97E60}" presName="compositeB" presStyleCnt="0"/>
      <dgm:spPr/>
    </dgm:pt>
    <dgm:pt modelId="{59BE985B-9CBD-4619-A17C-AF9CF3750FF5}" type="pres">
      <dgm:prSet presAssocID="{689D3B89-6C15-F148-945E-FB092AA97E60}" presName="textB" presStyleLbl="revTx" presStyleIdx="5" presStyleCnt="6">
        <dgm:presLayoutVars>
          <dgm:bulletEnabled val="1"/>
        </dgm:presLayoutVars>
      </dgm:prSet>
      <dgm:spPr/>
    </dgm:pt>
    <dgm:pt modelId="{4E0ACE5A-6458-4A34-82D6-B39CCAFAA1ED}" type="pres">
      <dgm:prSet presAssocID="{689D3B89-6C15-F148-945E-FB092AA97E60}" presName="circleB" presStyleLbl="node1" presStyleIdx="5" presStyleCnt="6"/>
      <dgm:spPr/>
    </dgm:pt>
    <dgm:pt modelId="{BAF6EA96-AB23-498F-B177-CC0C1289E38D}" type="pres">
      <dgm:prSet presAssocID="{689D3B89-6C15-F148-945E-FB092AA97E60}" presName="spaceB" presStyleCnt="0"/>
      <dgm:spPr/>
    </dgm:pt>
  </dgm:ptLst>
  <dgm:cxnLst>
    <dgm:cxn modelId="{D3AF870F-F43E-4A99-9ABC-E68452D72696}" type="presOf" srcId="{47F45907-BABE-40A4-BBD2-6A146EA2416A}" destId="{BEF8B515-3EA3-4EFC-9605-1254BAB61AFB}" srcOrd="0" destOrd="0" presId="urn:microsoft.com/office/officeart/2005/8/layout/hProcess11"/>
    <dgm:cxn modelId="{2CC7285C-0D53-B14A-849E-FA44C679C42D}" type="presOf" srcId="{12831F2D-8D26-034F-8B6F-4E3B5D06D23D}" destId="{CEA6FBFE-AA49-B142-B274-CA45D9D3A737}" srcOrd="0" destOrd="0" presId="urn:microsoft.com/office/officeart/2005/8/layout/hProcess11"/>
    <dgm:cxn modelId="{2D494244-7F2B-4EED-8B71-188FD59E3246}" type="presOf" srcId="{689D3B89-6C15-F148-945E-FB092AA97E60}" destId="{59BE985B-9CBD-4619-A17C-AF9CF3750FF5}" srcOrd="0" destOrd="0" presId="urn:microsoft.com/office/officeart/2005/8/layout/hProcess11"/>
    <dgm:cxn modelId="{8F84E245-BC97-6643-BE3E-B665DB081B16}" srcId="{CBE7F136-04B9-FE45-BF3E-E25507070332}" destId="{6F374428-093A-9740-AB22-D969E1201824}" srcOrd="3" destOrd="0" parTransId="{874D54BE-88AC-2E49-B8E7-870CA07935C4}" sibTransId="{6AC5328E-3050-EE48-9850-48CB8C263F7D}"/>
    <dgm:cxn modelId="{2AC6CD48-27F1-2346-BB5F-2F43EC829B09}" srcId="{CBE7F136-04B9-FE45-BF3E-E25507070332}" destId="{BE0FD409-4FFE-5440-BF63-3B25476C3586}" srcOrd="2" destOrd="0" parTransId="{E87649FF-A04D-1142-88B0-CC3C579743F0}" sibTransId="{A8285810-26CD-3742-B9B8-7806FD02A946}"/>
    <dgm:cxn modelId="{833F6057-1967-436D-A37A-BBD705C4CB7D}" type="presOf" srcId="{6F374428-093A-9740-AB22-D969E1201824}" destId="{DCB0B3AC-C669-4266-A7CB-B1ADCA00E0BA}" srcOrd="0" destOrd="0" presId="urn:microsoft.com/office/officeart/2005/8/layout/hProcess11"/>
    <dgm:cxn modelId="{849EE980-C5FB-CD45-A945-413283910E42}" srcId="{CBE7F136-04B9-FE45-BF3E-E25507070332}" destId="{12831F2D-8D26-034F-8B6F-4E3B5D06D23D}" srcOrd="0" destOrd="0" parTransId="{BAC3BCD6-F274-A042-AF75-4DF4D89A8A00}" sibTransId="{B186BC97-858E-6148-A6DB-01F99CE42759}"/>
    <dgm:cxn modelId="{ECD9E783-CD33-4D8E-B2EE-D59951F44251}" type="presOf" srcId="{BE0FD409-4FFE-5440-BF63-3B25476C3586}" destId="{BB8D1E39-F149-4DF8-BDBB-4EF148961E3F}" srcOrd="0" destOrd="0" presId="urn:microsoft.com/office/officeart/2005/8/layout/hProcess11"/>
    <dgm:cxn modelId="{F4762989-47A2-B84D-B829-7CB31A1235DF}" type="presOf" srcId="{CBE7F136-04B9-FE45-BF3E-E25507070332}" destId="{B116B99A-489A-4C4F-AF54-BCDA1D0B5B52}" srcOrd="0" destOrd="0" presId="urn:microsoft.com/office/officeart/2005/8/layout/hProcess11"/>
    <dgm:cxn modelId="{953A5E94-A3FA-480D-9AE2-CA3FDA6835BE}" type="presOf" srcId="{43949383-E8A8-3B43-99F8-DF089A60A973}" destId="{EF3BB814-0798-4B6A-A852-C57EE95B3416}" srcOrd="0" destOrd="0" presId="urn:microsoft.com/office/officeart/2005/8/layout/hProcess11"/>
    <dgm:cxn modelId="{E200C69A-9B00-4DAE-B122-A471CFBF8B1A}" srcId="{CBE7F136-04B9-FE45-BF3E-E25507070332}" destId="{47F45907-BABE-40A4-BBD2-6A146EA2416A}" srcOrd="1" destOrd="0" parTransId="{509F9BED-2FD7-4BD3-8D7B-019E0E7ABFFB}" sibTransId="{F582CB1F-75C3-469C-BEA9-F1EDF4198137}"/>
    <dgm:cxn modelId="{707536D6-75CF-0443-A932-58DDE34303D7}" srcId="{CBE7F136-04B9-FE45-BF3E-E25507070332}" destId="{43949383-E8A8-3B43-99F8-DF089A60A973}" srcOrd="4" destOrd="0" parTransId="{408838EF-C807-D741-912C-8A98E3649585}" sibTransId="{842735AE-CC6A-4145-98A5-9456F2A0B6E2}"/>
    <dgm:cxn modelId="{35D148DF-61E9-8243-9C8C-BD03A51EECBA}" srcId="{CBE7F136-04B9-FE45-BF3E-E25507070332}" destId="{689D3B89-6C15-F148-945E-FB092AA97E60}" srcOrd="5" destOrd="0" parTransId="{9516977D-CEB9-CC48-B13C-2164C5D068D4}" sibTransId="{6E57D941-F290-1C4E-B492-8918DFE90741}"/>
    <dgm:cxn modelId="{A0720AFC-BA53-EF42-857B-884686B42566}" type="presParOf" srcId="{B116B99A-489A-4C4F-AF54-BCDA1D0B5B52}" destId="{AA9AF47C-3348-6140-B341-EB52A92D8CCB}" srcOrd="0" destOrd="0" presId="urn:microsoft.com/office/officeart/2005/8/layout/hProcess11"/>
    <dgm:cxn modelId="{2F41A091-D7FA-A14E-BDC6-CBFBA78BF768}" type="presParOf" srcId="{B116B99A-489A-4C4F-AF54-BCDA1D0B5B52}" destId="{7B8DE0A1-AB5F-7346-8444-9F1E73678645}" srcOrd="1" destOrd="0" presId="urn:microsoft.com/office/officeart/2005/8/layout/hProcess11"/>
    <dgm:cxn modelId="{D3F03EC8-2510-1E48-B6DC-5CB79795C862}" type="presParOf" srcId="{7B8DE0A1-AB5F-7346-8444-9F1E73678645}" destId="{2B2AE32F-184D-874D-BF07-A5D71377CB16}" srcOrd="0" destOrd="0" presId="urn:microsoft.com/office/officeart/2005/8/layout/hProcess11"/>
    <dgm:cxn modelId="{6A0C6E11-5DDB-E145-8F48-BA0134B082BA}" type="presParOf" srcId="{2B2AE32F-184D-874D-BF07-A5D71377CB16}" destId="{CEA6FBFE-AA49-B142-B274-CA45D9D3A737}" srcOrd="0" destOrd="0" presId="urn:microsoft.com/office/officeart/2005/8/layout/hProcess11"/>
    <dgm:cxn modelId="{38E33FAB-1E6E-374D-BF28-7E7FEB3B8694}" type="presParOf" srcId="{2B2AE32F-184D-874D-BF07-A5D71377CB16}" destId="{A5539263-69C0-EA47-893A-2B819F414B22}" srcOrd="1" destOrd="0" presId="urn:microsoft.com/office/officeart/2005/8/layout/hProcess11"/>
    <dgm:cxn modelId="{2884CD57-28E0-8645-B821-0D2917623EE5}" type="presParOf" srcId="{2B2AE32F-184D-874D-BF07-A5D71377CB16}" destId="{2EDFFD27-6442-D041-9770-0D91ABCFF57F}" srcOrd="2" destOrd="0" presId="urn:microsoft.com/office/officeart/2005/8/layout/hProcess11"/>
    <dgm:cxn modelId="{5F4F0968-993E-7349-BEA5-0CF33E172DAA}" type="presParOf" srcId="{7B8DE0A1-AB5F-7346-8444-9F1E73678645}" destId="{034DBC17-1EA8-D44D-8245-074DF9BDBC0C}" srcOrd="1" destOrd="0" presId="urn:microsoft.com/office/officeart/2005/8/layout/hProcess11"/>
    <dgm:cxn modelId="{83AE6646-07A6-4600-92EC-AD5942A0BA77}" type="presParOf" srcId="{7B8DE0A1-AB5F-7346-8444-9F1E73678645}" destId="{20E2558B-6B76-4F36-A622-4F81A7BEF3C0}" srcOrd="2" destOrd="0" presId="urn:microsoft.com/office/officeart/2005/8/layout/hProcess11"/>
    <dgm:cxn modelId="{9E9E669B-2D08-45E6-B8A7-A17F3AFD5BBA}" type="presParOf" srcId="{20E2558B-6B76-4F36-A622-4F81A7BEF3C0}" destId="{BEF8B515-3EA3-4EFC-9605-1254BAB61AFB}" srcOrd="0" destOrd="0" presId="urn:microsoft.com/office/officeart/2005/8/layout/hProcess11"/>
    <dgm:cxn modelId="{3E692977-7B1E-4B03-9FD1-79A9F2C870C5}" type="presParOf" srcId="{20E2558B-6B76-4F36-A622-4F81A7BEF3C0}" destId="{EB397380-D372-4C6F-83AA-D29B3C529225}" srcOrd="1" destOrd="0" presId="urn:microsoft.com/office/officeart/2005/8/layout/hProcess11"/>
    <dgm:cxn modelId="{26E0F9E7-EFAB-4763-B9DE-F6FAFAD1DB3C}" type="presParOf" srcId="{20E2558B-6B76-4F36-A622-4F81A7BEF3C0}" destId="{9EF98F57-7DA3-451C-9E8E-DEC0BFFEBAF7}" srcOrd="2" destOrd="0" presId="urn:microsoft.com/office/officeart/2005/8/layout/hProcess11"/>
    <dgm:cxn modelId="{89D9D5A4-46F5-48D2-A950-9049D538E1FD}" type="presParOf" srcId="{7B8DE0A1-AB5F-7346-8444-9F1E73678645}" destId="{3DE8DCA5-66BC-43CB-82F1-A2EC21B39E74}" srcOrd="3" destOrd="0" presId="urn:microsoft.com/office/officeart/2005/8/layout/hProcess11"/>
    <dgm:cxn modelId="{7DBF2AD9-9269-4EAA-A03C-3413EC0A4390}" type="presParOf" srcId="{7B8DE0A1-AB5F-7346-8444-9F1E73678645}" destId="{9A46C2E1-A764-4FCA-ABF8-67E935F8FEB7}" srcOrd="4" destOrd="0" presId="urn:microsoft.com/office/officeart/2005/8/layout/hProcess11"/>
    <dgm:cxn modelId="{CDC48CC9-664C-4B8B-AE69-395A08D1BAAB}" type="presParOf" srcId="{9A46C2E1-A764-4FCA-ABF8-67E935F8FEB7}" destId="{BB8D1E39-F149-4DF8-BDBB-4EF148961E3F}" srcOrd="0" destOrd="0" presId="urn:microsoft.com/office/officeart/2005/8/layout/hProcess11"/>
    <dgm:cxn modelId="{8E13EE24-9D0A-4A70-8148-DBAA419C2DCB}" type="presParOf" srcId="{9A46C2E1-A764-4FCA-ABF8-67E935F8FEB7}" destId="{EE3B57B3-B0B8-4AE4-B960-D8253012B496}" srcOrd="1" destOrd="0" presId="urn:microsoft.com/office/officeart/2005/8/layout/hProcess11"/>
    <dgm:cxn modelId="{5E7D2D56-412E-4D58-B39C-BC124C243C40}" type="presParOf" srcId="{9A46C2E1-A764-4FCA-ABF8-67E935F8FEB7}" destId="{4EBB4D33-9A8B-4599-9810-A2E6AC119D67}" srcOrd="2" destOrd="0" presId="urn:microsoft.com/office/officeart/2005/8/layout/hProcess11"/>
    <dgm:cxn modelId="{F064D21F-E2E7-CA4D-AA06-70E26DAA3C13}" type="presParOf" srcId="{7B8DE0A1-AB5F-7346-8444-9F1E73678645}" destId="{B12254C9-98EA-F747-A36D-CAB90EF7B290}" srcOrd="5" destOrd="0" presId="urn:microsoft.com/office/officeart/2005/8/layout/hProcess11"/>
    <dgm:cxn modelId="{13803CA3-4960-4E6C-B798-E23B0B3A5039}" type="presParOf" srcId="{7B8DE0A1-AB5F-7346-8444-9F1E73678645}" destId="{819ECAAE-F983-42D7-863A-00B2A579D568}" srcOrd="6" destOrd="0" presId="urn:microsoft.com/office/officeart/2005/8/layout/hProcess11"/>
    <dgm:cxn modelId="{53739A06-6CF9-4581-94E6-2DF9106A8D6C}" type="presParOf" srcId="{819ECAAE-F983-42D7-863A-00B2A579D568}" destId="{DCB0B3AC-C669-4266-A7CB-B1ADCA00E0BA}" srcOrd="0" destOrd="0" presId="urn:microsoft.com/office/officeart/2005/8/layout/hProcess11"/>
    <dgm:cxn modelId="{FFB5F349-1BD0-436F-BF77-0309A455A87A}" type="presParOf" srcId="{819ECAAE-F983-42D7-863A-00B2A579D568}" destId="{11FBF645-E52C-494A-96DF-5BDC37D4286C}" srcOrd="1" destOrd="0" presId="urn:microsoft.com/office/officeart/2005/8/layout/hProcess11"/>
    <dgm:cxn modelId="{0C44AD16-200C-47CE-BA61-330F71ED7529}" type="presParOf" srcId="{819ECAAE-F983-42D7-863A-00B2A579D568}" destId="{7CCDA7C7-307F-4F1E-B950-4637661DF2F1}" srcOrd="2" destOrd="0" presId="urn:microsoft.com/office/officeart/2005/8/layout/hProcess11"/>
    <dgm:cxn modelId="{15417388-2E2D-8140-ADAD-91BBC5072509}" type="presParOf" srcId="{7B8DE0A1-AB5F-7346-8444-9F1E73678645}" destId="{7BBD965F-1B62-A24C-B47A-1E741DD6FED5}" srcOrd="7" destOrd="0" presId="urn:microsoft.com/office/officeart/2005/8/layout/hProcess11"/>
    <dgm:cxn modelId="{CA64BEF5-9BB0-4B6D-A471-25E716964B81}" type="presParOf" srcId="{7B8DE0A1-AB5F-7346-8444-9F1E73678645}" destId="{7D960FE6-19E0-4179-9F69-3513175E025F}" srcOrd="8" destOrd="0" presId="urn:microsoft.com/office/officeart/2005/8/layout/hProcess11"/>
    <dgm:cxn modelId="{71EFF446-1F10-49EA-8456-145AC369C9E3}" type="presParOf" srcId="{7D960FE6-19E0-4179-9F69-3513175E025F}" destId="{EF3BB814-0798-4B6A-A852-C57EE95B3416}" srcOrd="0" destOrd="0" presId="urn:microsoft.com/office/officeart/2005/8/layout/hProcess11"/>
    <dgm:cxn modelId="{5CFF27AE-7ECF-45C8-BC87-053CD6006526}" type="presParOf" srcId="{7D960FE6-19E0-4179-9F69-3513175E025F}" destId="{0056FB03-E868-43E5-AA46-755CD9939EC4}" srcOrd="1" destOrd="0" presId="urn:microsoft.com/office/officeart/2005/8/layout/hProcess11"/>
    <dgm:cxn modelId="{FAB92B84-6566-4446-B2B8-DDE1B6BC0FFC}" type="presParOf" srcId="{7D960FE6-19E0-4179-9F69-3513175E025F}" destId="{3D17FB32-7130-4181-8E83-2F27263AFD50}" srcOrd="2" destOrd="0" presId="urn:microsoft.com/office/officeart/2005/8/layout/hProcess11"/>
    <dgm:cxn modelId="{0D491348-164A-DB4B-8EEE-20D41661A4D8}" type="presParOf" srcId="{7B8DE0A1-AB5F-7346-8444-9F1E73678645}" destId="{1213996B-8FE0-C249-8F56-57F635FDE4F4}" srcOrd="9" destOrd="0" presId="urn:microsoft.com/office/officeart/2005/8/layout/hProcess11"/>
    <dgm:cxn modelId="{24EF7DE6-C3B3-4EDC-A236-4547ED393D1E}" type="presParOf" srcId="{7B8DE0A1-AB5F-7346-8444-9F1E73678645}" destId="{4E54E226-F768-4055-8373-998BCA40D9B5}" srcOrd="10" destOrd="0" presId="urn:microsoft.com/office/officeart/2005/8/layout/hProcess11"/>
    <dgm:cxn modelId="{0214B747-4C59-44CE-8A37-111C9A6D0B47}" type="presParOf" srcId="{4E54E226-F768-4055-8373-998BCA40D9B5}" destId="{59BE985B-9CBD-4619-A17C-AF9CF3750FF5}" srcOrd="0" destOrd="0" presId="urn:microsoft.com/office/officeart/2005/8/layout/hProcess11"/>
    <dgm:cxn modelId="{E52B1A13-3B40-4ED2-9399-69A6C5DFA854}" type="presParOf" srcId="{4E54E226-F768-4055-8373-998BCA40D9B5}" destId="{4E0ACE5A-6458-4A34-82D6-B39CCAFAA1ED}" srcOrd="1" destOrd="0" presId="urn:microsoft.com/office/officeart/2005/8/layout/hProcess11"/>
    <dgm:cxn modelId="{9FE1011C-1970-46F6-BF23-A24E812029DB}" type="presParOf" srcId="{4E54E226-F768-4055-8373-998BCA40D9B5}" destId="{BAF6EA96-AB23-498F-B177-CC0C1289E3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AF47C-3348-6140-B341-EB52A92D8CCB}">
      <dsp:nvSpPr>
        <dsp:cNvPr id="0" name=""/>
        <dsp:cNvSpPr/>
      </dsp:nvSpPr>
      <dsp:spPr>
        <a:xfrm>
          <a:off x="0" y="1325880"/>
          <a:ext cx="10058399" cy="176784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A6FBFE-AA49-B142-B274-CA45D9D3A737}">
      <dsp:nvSpPr>
        <dsp:cNvPr id="0" name=""/>
        <dsp:cNvSpPr/>
      </dsp:nvSpPr>
      <dsp:spPr>
        <a:xfrm>
          <a:off x="2486" y="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Associate Degree Requirement Regulatory changes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November 16, 2023 </a:t>
          </a:r>
        </a:p>
      </dsp:txBody>
      <dsp:txXfrm>
        <a:off x="2486" y="0"/>
        <a:ext cx="1447613" cy="1767840"/>
      </dsp:txXfrm>
    </dsp:sp>
    <dsp:sp modelId="{A5539263-69C0-EA47-893A-2B819F414B22}">
      <dsp:nvSpPr>
        <dsp:cNvPr id="0" name=""/>
        <dsp:cNvSpPr/>
      </dsp:nvSpPr>
      <dsp:spPr>
        <a:xfrm>
          <a:off x="589133" y="2072639"/>
          <a:ext cx="274320" cy="274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8B515-3EA3-4EFC-9605-1254BAB61AFB}">
      <dsp:nvSpPr>
        <dsp:cNvPr id="0" name=""/>
        <dsp:cNvSpPr/>
      </dsp:nvSpPr>
      <dsp:spPr>
        <a:xfrm>
          <a:off x="1522481" y="265176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kern="1200" dirty="0"/>
            <a:t>May 16, 2024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kern="1200" dirty="0"/>
            <a:t>Implement newly chaptered §§55060-55062 Associate Degree Course Requirements</a:t>
          </a:r>
          <a:endParaRPr lang="en-US" sz="1300" kern="1200" dirty="0"/>
        </a:p>
      </dsp:txBody>
      <dsp:txXfrm>
        <a:off x="1522481" y="2651760"/>
        <a:ext cx="1447613" cy="1767840"/>
      </dsp:txXfrm>
    </dsp:sp>
    <dsp:sp modelId="{EB397380-D372-4C6F-83AA-D29B3C529225}">
      <dsp:nvSpPr>
        <dsp:cNvPr id="0" name=""/>
        <dsp:cNvSpPr/>
      </dsp:nvSpPr>
      <dsp:spPr>
        <a:xfrm>
          <a:off x="2025308" y="1988819"/>
          <a:ext cx="441960" cy="4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D1E39-F149-4DF8-BDBB-4EF148961E3F}">
      <dsp:nvSpPr>
        <dsp:cNvPr id="0" name=""/>
        <dsp:cNvSpPr/>
      </dsp:nvSpPr>
      <dsp:spPr>
        <a:xfrm>
          <a:off x="3042475" y="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kern="1200" dirty="0"/>
            <a:t>Ethnic Studies Course as an AA or AS graduation requirement (</a:t>
          </a:r>
          <a:r>
            <a:rPr lang="en-US" sz="1300" b="0" i="0" kern="1200" dirty="0">
              <a:hlinkClick xmlns:r="http://schemas.openxmlformats.org/officeDocument/2006/relationships" r:id="rId1"/>
            </a:rPr>
            <a:t>Per ESS 22-300-008 June 15, 2022</a:t>
          </a:r>
          <a:r>
            <a:rPr lang="en-US" sz="1300" b="0" i="0" u="none" kern="1200" dirty="0"/>
            <a:t>) Fall 2024</a:t>
          </a:r>
          <a:endParaRPr lang="en-US" sz="1300" kern="1200" dirty="0"/>
        </a:p>
      </dsp:txBody>
      <dsp:txXfrm>
        <a:off x="3042475" y="0"/>
        <a:ext cx="1447613" cy="1767840"/>
      </dsp:txXfrm>
    </dsp:sp>
    <dsp:sp modelId="{EE3B57B3-B0B8-4AE4-B960-D8253012B496}">
      <dsp:nvSpPr>
        <dsp:cNvPr id="0" name=""/>
        <dsp:cNvSpPr/>
      </dsp:nvSpPr>
      <dsp:spPr>
        <a:xfrm>
          <a:off x="3545302" y="1988820"/>
          <a:ext cx="441960" cy="4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0B3AC-C669-4266-A7CB-B1ADCA00E0BA}">
      <dsp:nvSpPr>
        <dsp:cNvPr id="0" name=""/>
        <dsp:cNvSpPr/>
      </dsp:nvSpPr>
      <dsp:spPr>
        <a:xfrm>
          <a:off x="4562470" y="265176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kern="1200" dirty="0"/>
            <a:t>Fall 2024 Implement AB 1111 Common Course Numbering</a:t>
          </a:r>
        </a:p>
      </dsp:txBody>
      <dsp:txXfrm>
        <a:off x="4562470" y="2651760"/>
        <a:ext cx="1447613" cy="1767840"/>
      </dsp:txXfrm>
    </dsp:sp>
    <dsp:sp modelId="{11FBF645-E52C-494A-96DF-5BDC37D4286C}">
      <dsp:nvSpPr>
        <dsp:cNvPr id="0" name=""/>
        <dsp:cNvSpPr/>
      </dsp:nvSpPr>
      <dsp:spPr>
        <a:xfrm>
          <a:off x="5065297" y="1988819"/>
          <a:ext cx="441960" cy="4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BB814-0798-4B6A-A852-C57EE95B3416}">
      <dsp:nvSpPr>
        <dsp:cNvPr id="0" name=""/>
        <dsp:cNvSpPr/>
      </dsp:nvSpPr>
      <dsp:spPr>
        <a:xfrm>
          <a:off x="6082465" y="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Fall ASCCC Plenary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November 2024</a:t>
          </a:r>
        </a:p>
      </dsp:txBody>
      <dsp:txXfrm>
        <a:off x="6082465" y="0"/>
        <a:ext cx="1447613" cy="1767840"/>
      </dsp:txXfrm>
    </dsp:sp>
    <dsp:sp modelId="{0056FB03-E868-43E5-AA46-755CD9939EC4}">
      <dsp:nvSpPr>
        <dsp:cNvPr id="0" name=""/>
        <dsp:cNvSpPr/>
      </dsp:nvSpPr>
      <dsp:spPr>
        <a:xfrm>
          <a:off x="6585291" y="1988820"/>
          <a:ext cx="441960" cy="4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E985B-9CBD-4619-A17C-AF9CF3750FF5}">
      <dsp:nvSpPr>
        <dsp:cNvPr id="0" name=""/>
        <dsp:cNvSpPr/>
      </dsp:nvSpPr>
      <dsp:spPr>
        <a:xfrm>
          <a:off x="7602459" y="2651760"/>
          <a:ext cx="1447613" cy="17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Fall 2025 Cal-GETC </a:t>
          </a:r>
        </a:p>
      </dsp:txBody>
      <dsp:txXfrm>
        <a:off x="7602459" y="2651760"/>
        <a:ext cx="1447613" cy="1767840"/>
      </dsp:txXfrm>
    </dsp:sp>
    <dsp:sp modelId="{4E0ACE5A-6458-4A34-82D6-B39CCAFAA1ED}">
      <dsp:nvSpPr>
        <dsp:cNvPr id="0" name=""/>
        <dsp:cNvSpPr/>
      </dsp:nvSpPr>
      <dsp:spPr>
        <a:xfrm>
          <a:off x="8105286" y="1988819"/>
          <a:ext cx="441960" cy="441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F38F4D-2A84-5D4E-A06F-F3281D6811A2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5C4AEE-3ED6-A648-8F0A-30E5CDB92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D53C4-B748-F94B-8618-1C8A4CDB5E2E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75ABD-7C45-2E4B-94AC-5D3C882FB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1D64-835C-DDD4-DA04-90850E4D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137" y="217272"/>
            <a:ext cx="5123913" cy="6412128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296E59-4B67-7C39-047E-8A6F9D89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97196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FA93C-3CD9-9B4F-AA5C-2BBD1A22F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502" b="-19503"/>
          <a:stretch/>
        </p:blipFill>
        <p:spPr>
          <a:xfrm>
            <a:off x="4707" y="1119187"/>
            <a:ext cx="3970020" cy="57388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89070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3225800"/>
            <a:ext cx="3583461" cy="229711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0863" y="1193842"/>
            <a:ext cx="6672262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D930A56-05D6-E44E-A636-FFC3D86D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18C6-28F1-3B47-AF4F-AD518E9A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Academic Senate for California Community Colleges logo icon.">
            <a:extLst>
              <a:ext uri="{FF2B5EF4-FFF2-40B4-BE49-F238E27FC236}">
                <a16:creationId xmlns:a16="http://schemas.microsoft.com/office/drawing/2014/main" id="{1B3A4373-87B5-BD4F-BE04-0477A6DA6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18D6B-A703-E64A-A334-C1CD5C818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8230757-328B-604F-8B76-9E02C60C4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AB4-F0EA-3940-A3A7-33051516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9F823-319F-7E4F-AA47-BB7D5717A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A1B3A6-4B12-5146-310B-67214965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8F5588A-1A2C-F348-AD5D-815A25DDC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9E23-81DC-524C-9AAF-31FE3F6CA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83CD44-3FC7-6041-A378-45E01DF9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C7B994-5481-14E3-C476-D438F6BA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F49CFD5-F105-6749-9C52-411998283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EAC23FE-DF60-4341-ADBF-C4606AB2A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5F34-64AE-C040-80AB-D2D81A5E3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2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98E35-7CC0-F64A-8529-52A821B95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19CA0B-A402-084F-9263-E4B9BB725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– Remember to ad alt text to all imported graphics and images.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28F515E-D5DF-AE4B-BAAD-9D705D124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n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content/ab-928-primer-cal-getc-adts-and-stem-oh-my" TargetMode="External"/><Relationship Id="rId2" Type="http://schemas.openxmlformats.org/officeDocument/2006/relationships/hyperlink" Target="https://asccc.org/sites/default/files/2022-10/FAQ%20AB928%20and%20General%20Education%20final%20R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tatic1.squarespace.com/static/63294b64e0e6c61627d6b28e/t/64e9128f1d6d9b21676d14f1/1692996242294/ab-928-draft-report-vaug2023-a11y.pdf" TargetMode="External"/><Relationship Id="rId4" Type="http://schemas.openxmlformats.org/officeDocument/2006/relationships/hyperlink" Target="https://icas-ca.org/wp-content/uploads/2023/05/Cal-GETC_Standards_1v0_2023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24">
            <a:extLst>
              <a:ext uri="{FF2B5EF4-FFF2-40B4-BE49-F238E27FC236}">
                <a16:creationId xmlns:a16="http://schemas.microsoft.com/office/drawing/2014/main" id="{02EB85BD-4A4B-D6A6-8A8D-E2EB9D84F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31" y="1654629"/>
            <a:ext cx="5123913" cy="165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latin typeface="Gill Sans"/>
                <a:ea typeface="Gill Sans"/>
                <a:cs typeface="Gill Sans"/>
                <a:sym typeface="Gill Sans"/>
              </a:rPr>
              <a:t>Supporting Student Transfer Journeys</a:t>
            </a:r>
            <a:br>
              <a:rPr lang="en-US" sz="3100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100" i="1" dirty="0">
                <a:latin typeface="Gill Sans"/>
                <a:ea typeface="Gill Sans"/>
                <a:cs typeface="Gill Sans"/>
                <a:sym typeface="Gill Sans"/>
              </a:rPr>
              <a:t>Updates and Dialog</a:t>
            </a:r>
          </a:p>
        </p:txBody>
      </p:sp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3D1A9A68-D79A-6BD0-5AF0-42D4EE3D7C93}"/>
              </a:ext>
            </a:extLst>
          </p:cNvPr>
          <p:cNvSpPr txBox="1">
            <a:spLocks/>
          </p:cNvSpPr>
          <p:nvPr/>
        </p:nvSpPr>
        <p:spPr>
          <a:xfrm>
            <a:off x="6922484" y="4162008"/>
            <a:ext cx="4963006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  <a:latin typeface="Gill Sans"/>
                <a:cs typeface="Gill Sans"/>
              </a:rPr>
              <a:t>Mitra Sapienza, ASCCC North Representative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  <a:latin typeface="Gill Sans"/>
                <a:cs typeface="Gill Sans"/>
              </a:rPr>
              <a:t>Mark Edward </a:t>
            </a:r>
            <a:r>
              <a:rPr lang="en-US" sz="8000" dirty="0" err="1">
                <a:solidFill>
                  <a:schemeClr val="bg1"/>
                </a:solidFill>
                <a:latin typeface="Gill Sans"/>
                <a:cs typeface="Gill Sans"/>
              </a:rPr>
              <a:t>Osea</a:t>
            </a:r>
            <a:r>
              <a:rPr lang="en-US" sz="8000" dirty="0">
                <a:solidFill>
                  <a:schemeClr val="bg1"/>
                </a:solidFill>
                <a:latin typeface="Gill Sans"/>
                <a:cs typeface="Gill Sans"/>
              </a:rPr>
              <a:t>, Mendocino College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  <a:latin typeface="Gill Sans"/>
                <a:cs typeface="Gill Sans"/>
              </a:rPr>
              <a:t>Michelle Plug, Citrus College, ASCCC Transfer, Articulation and Student Services Committee</a:t>
            </a:r>
            <a:endParaRPr lang="en-US" sz="8000" dirty="0">
              <a:solidFill>
                <a:schemeClr val="bg1"/>
              </a:solidFill>
              <a:latin typeface="Gill Sans"/>
              <a:cs typeface="Gill Sans"/>
              <a:sym typeface="Arial"/>
            </a:endParaRPr>
          </a:p>
          <a:p>
            <a:pPr marL="0" indent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7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4F2860-CD75-0D94-881F-BE7847E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81981"/>
            <a:ext cx="10046043" cy="1325563"/>
          </a:xfrm>
        </p:spPr>
        <p:txBody>
          <a:bodyPr/>
          <a:lstStyle/>
          <a:p>
            <a:r>
              <a:rPr lang="en-US" sz="4800" u="none" strike="noStrike">
                <a:solidFill>
                  <a:srgbClr val="1365B0"/>
                </a:solidFill>
                <a:effectLst/>
                <a:latin typeface="Gill Sans MT"/>
                <a:cs typeface="Gill Sans"/>
              </a:rPr>
              <a:t>Resources</a:t>
            </a:r>
            <a:endParaRPr lang="en-US">
              <a:solidFill>
                <a:srgbClr val="1365B0"/>
              </a:solidFill>
              <a:latin typeface="Gill Sans MT"/>
              <a:cs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5B0C4-5557-2323-BFEF-2EC96E6743DB}"/>
              </a:ext>
            </a:extLst>
          </p:cNvPr>
          <p:cNvSpPr txBox="1"/>
          <p:nvPr/>
        </p:nvSpPr>
        <p:spPr bwMode="auto">
          <a:xfrm>
            <a:off x="1265293" y="1407544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  <a:t>Frequently Asked Questions Regarding Current and Proposed General Education, ASCCC, October 20, 2022</a:t>
            </a:r>
            <a:r>
              <a:rPr lang="en-US" dirty="0">
                <a:solidFill>
                  <a:srgbClr val="404040"/>
                </a:solidFill>
                <a:latin typeface="+mn-lt"/>
                <a:cs typeface="Gill Sans" panose="020B0502020104020203" pitchFamily="34" charset="-79"/>
              </a:rPr>
              <a:t> </a:t>
            </a:r>
            <a:r>
              <a:rPr lang="en-US" b="0" i="0" u="sng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  <a:hlinkClick r:id="rId2"/>
              </a:rPr>
              <a:t>https://asccc.org/sites/default/files/202210/FAQ%20AB928%20and%20General%20Education%20final%20R.pdf</a:t>
            </a:r>
            <a:endParaRPr lang="en-US" b="0" dirty="0">
              <a:solidFill>
                <a:srgbClr val="404040"/>
              </a:solidFill>
              <a:effectLst/>
              <a:latin typeface="+mn-lt"/>
              <a:cs typeface="Gill Sans" panose="020B0502020104020203" pitchFamily="34" charset="-79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  <a:t>An AB 928 Primer: Cal-GETC, ADTs, and STEM, Oh My! </a:t>
            </a:r>
            <a:r>
              <a:rPr lang="en-US" b="0" i="0" u="sng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  <a:hlinkClick r:id="rId3"/>
              </a:rPr>
              <a:t>https://www.asccc.org/content/ab-928-primer-cal-getc-adts-and-stem-oh-my</a:t>
            </a:r>
            <a:endParaRPr lang="en-US" b="0" dirty="0">
              <a:solidFill>
                <a:srgbClr val="404040"/>
              </a:solidFill>
              <a:effectLst/>
              <a:latin typeface="+mn-lt"/>
              <a:cs typeface="Gill Sans" panose="020B0502020104020203" pitchFamily="34" charset="-79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  <a:t>The 2023 Cal-GETC Standards, Policies and Procedures Version 1.0 </a:t>
            </a:r>
            <a:r>
              <a:rPr lang="en-US" b="0" i="0" u="sng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  <a:hlinkClick r:id="rId4"/>
              </a:rPr>
              <a:t>https://icas-ca.org/wp-content/uploads/2023/05/Cal-GETC_Standards_1v0_2023.pdf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  <a:t> </a:t>
            </a:r>
            <a:endParaRPr lang="en-US" b="0" dirty="0">
              <a:solidFill>
                <a:srgbClr val="404040"/>
              </a:solidFill>
              <a:effectLst/>
              <a:latin typeface="+mn-lt"/>
              <a:cs typeface="Gill Sans" panose="020B0502020104020203" pitchFamily="34" charset="-79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  <a:t>AB928 Associate Degree for Transfer Intersegmental Implementation Committee Findings, Considerations, and Outline Draft of Final Report Elements Version: August 2023</a:t>
            </a:r>
            <a:r>
              <a:rPr lang="en-US" dirty="0">
                <a:solidFill>
                  <a:srgbClr val="404040"/>
                </a:solidFill>
                <a:latin typeface="+mn-lt"/>
                <a:cs typeface="Gill Sans" panose="020B0502020104020203" pitchFamily="34" charset="-79"/>
              </a:rPr>
              <a:t> </a:t>
            </a:r>
            <a:r>
              <a:rPr lang="en-US" b="0" i="0" u="sng" strike="noStrike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  <a:hlinkClick r:id="rId5"/>
              </a:rPr>
              <a:t>https://static1.squarespace.com/static/63294b64e0e6c61627d6b28e/t/64e9128f1d6d9b21676d14f1/1692996242294/ab-928-draft-report-vaug2023-a11y.pdf</a:t>
            </a:r>
            <a:endParaRPr lang="en-US" b="0" dirty="0">
              <a:solidFill>
                <a:srgbClr val="404040"/>
              </a:solidFill>
              <a:effectLst/>
              <a:latin typeface="+mn-lt"/>
              <a:cs typeface="Gill Sans" panose="020B0502020104020203" pitchFamily="34" charset="-79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br>
              <a:rPr lang="en-US" b="0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</a:br>
            <a:br>
              <a:rPr lang="en-US" b="0" dirty="0">
                <a:solidFill>
                  <a:srgbClr val="404040"/>
                </a:solidFill>
                <a:effectLst/>
                <a:latin typeface="+mn-lt"/>
                <a:cs typeface="Gill Sans" panose="020B0502020104020203" pitchFamily="34" charset="-79"/>
              </a:rPr>
            </a:br>
            <a:endParaRPr lang="en-US" dirty="0">
              <a:solidFill>
                <a:srgbClr val="404040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545D6-F6BD-7DAC-12C1-DB773D1F0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025D5F34-64AE-C040-80AB-D2D81A5E346E}" type="slidenum">
              <a:rPr lang="en-US" altLang="en-US" kern="1200">
                <a:latin typeface="Arial" panose="020B0604020202020204" pitchFamily="34" charset="0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9040-8BA7-A629-E4D1-00F94FD2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19314"/>
            <a:ext cx="10740179" cy="1371374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CROWDSOURCING</a:t>
            </a:r>
            <a:br>
              <a:rPr lang="en-US" b="0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</a:br>
            <a:r>
              <a:rPr lang="en-US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Areas of Interest</a:t>
            </a:r>
            <a:br>
              <a:rPr lang="en-US" sz="2200" i="0" u="none" strike="noStrike" dirty="0">
                <a:solidFill>
                  <a:srgbClr val="1365B0"/>
                </a:solidFill>
                <a:latin typeface="Gill Sans MT" panose="020B0502020104020203" pitchFamily="34" charset="77"/>
              </a:rPr>
            </a:br>
            <a:r>
              <a:rPr lang="en-US" sz="2200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Padlet Activity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2</a:t>
            </a:r>
            <a:endParaRPr lang="en-US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pic>
        <p:nvPicPr>
          <p:cNvPr id="1026" name="Picture 2" descr="A qr code on a white background">
            <a:extLst>
              <a:ext uri="{FF2B5EF4-FFF2-40B4-BE49-F238E27FC236}">
                <a16:creationId xmlns:a16="http://schemas.microsoft.com/office/drawing/2014/main" id="{4F1E2B9B-FCE0-8C0B-3237-9DD3EA7E74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39" y="1813719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A7F65-52D5-0439-8441-71202758C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24">
            <a:extLst>
              <a:ext uri="{FF2B5EF4-FFF2-40B4-BE49-F238E27FC236}">
                <a16:creationId xmlns:a16="http://schemas.microsoft.com/office/drawing/2014/main" id="{02EB85BD-4A4B-D6A6-8A8D-E2EB9D84F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31" y="1093912"/>
            <a:ext cx="5123913" cy="165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3D1A9A68-D79A-6BD0-5AF0-42D4EE3D7C93}"/>
              </a:ext>
            </a:extLst>
          </p:cNvPr>
          <p:cNvSpPr txBox="1">
            <a:spLocks/>
          </p:cNvSpPr>
          <p:nvPr/>
        </p:nvSpPr>
        <p:spPr>
          <a:xfrm>
            <a:off x="6744144" y="3426572"/>
            <a:ext cx="5391572" cy="233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Mitra Sapienza, ASCCC North Representative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Mark Edward </a:t>
            </a:r>
            <a:r>
              <a:rPr lang="en-US" sz="2200" dirty="0" err="1">
                <a:solidFill>
                  <a:schemeClr val="bg1"/>
                </a:solidFill>
                <a:latin typeface="Gill Sans"/>
                <a:cs typeface="Gill Sans"/>
              </a:rPr>
              <a:t>Osea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, Mendocino College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Michelle Plug, Citrus College, ASCCC Transfer, Articulation and Student Services Committee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  <a:sym typeface="Arial"/>
            </a:endParaRPr>
          </a:p>
          <a:p>
            <a:pPr marL="0" indent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7822-3950-9893-19C0-89B8F485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2" y="2280445"/>
            <a:ext cx="3811345" cy="1890709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900" b="0" i="0" u="none" strike="noStrike" dirty="0">
                <a:solidFill>
                  <a:srgbClr val="1365B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Today’s Session</a:t>
            </a:r>
            <a:br>
              <a:rPr lang="en-US" sz="4400" b="0" i="0" u="none" strike="noStrike" dirty="0">
                <a:solidFill>
                  <a:srgbClr val="1365B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</a:b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7DDA-F23B-757E-3F1F-4330FF545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18C73-14CD-C45D-653E-7CCA24CF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5" y="883128"/>
            <a:ext cx="6038619" cy="5091744"/>
          </a:xfrm>
        </p:spPr>
        <p:txBody>
          <a:bodyPr/>
          <a:lstStyle/>
          <a:p>
            <a:pPr fontAlgn="base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Crowdsource areas of interest</a:t>
            </a:r>
            <a:endParaRPr lang="en-US" dirty="0"/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Major changes in Transfer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Implementation </a:t>
            </a: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Timeline</a:t>
            </a:r>
            <a:endParaRPr lang="en-US" sz="3000" b="0" i="0" u="none" strike="noStrike" dirty="0">
              <a:solidFill>
                <a:srgbClr val="1365B0"/>
              </a:solidFill>
              <a:effectLst/>
              <a:latin typeface="Arial"/>
              <a:cs typeface="Gill Sans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ICAS Standards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CSUGE, IGETC &amp; Cal-GETC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Discussion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000" dirty="0">
                <a:solidFill>
                  <a:srgbClr val="1365B0"/>
                </a:solidFill>
                <a:latin typeface="Arial"/>
                <a:cs typeface="Gill Sans"/>
              </a:rPr>
              <a:t> </a:t>
            </a:r>
            <a:r>
              <a:rPr lang="en-US" sz="3000" b="0" i="0" u="none" strike="noStrike" dirty="0">
                <a:solidFill>
                  <a:srgbClr val="1365B0"/>
                </a:solidFill>
                <a:effectLst/>
                <a:latin typeface="Arial"/>
                <a:cs typeface="Gill Sans"/>
              </a:rPr>
              <a:t>Next steps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65C5-453A-38A7-2F7F-C1AE8E0EF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9040-8BA7-A629-E4D1-00F94FD2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19314"/>
            <a:ext cx="10740179" cy="1371374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CROWDSOURCING</a:t>
            </a:r>
            <a:br>
              <a:rPr lang="en-US" b="0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</a:br>
            <a:r>
              <a:rPr lang="en-US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Areas of Interest</a:t>
            </a:r>
            <a:br>
              <a:rPr lang="en-US" sz="2200" i="0" u="none" strike="noStrike" dirty="0">
                <a:solidFill>
                  <a:srgbClr val="1365B0"/>
                </a:solidFill>
                <a:latin typeface="Gill Sans MT" panose="020B0502020104020203" pitchFamily="34" charset="77"/>
              </a:rPr>
            </a:br>
            <a:r>
              <a:rPr lang="en-US" sz="2200" b="0" i="0" u="none" strike="noStrike" dirty="0">
                <a:solidFill>
                  <a:srgbClr val="1365B0"/>
                </a:solidFill>
                <a:effectLst/>
                <a:latin typeface="Gill Sans MT" panose="020B0502020104020203" pitchFamily="34" charset="77"/>
              </a:rPr>
              <a:t>Padlet Activity</a:t>
            </a:r>
            <a:endParaRPr lang="en-US" dirty="0">
              <a:solidFill>
                <a:srgbClr val="1365B0"/>
              </a:solidFill>
              <a:latin typeface="Gill Sans MT" panose="020B0502020104020203" pitchFamily="34" charset="77"/>
            </a:endParaRPr>
          </a:p>
        </p:txBody>
      </p:sp>
      <p:pic>
        <p:nvPicPr>
          <p:cNvPr id="1026" name="Picture 2" descr="A qr code on a white background">
            <a:extLst>
              <a:ext uri="{FF2B5EF4-FFF2-40B4-BE49-F238E27FC236}">
                <a16:creationId xmlns:a16="http://schemas.microsoft.com/office/drawing/2014/main" id="{4F1E2B9B-FCE0-8C0B-3237-9DD3EA7E74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39" y="1813719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A7F65-52D5-0439-8441-71202758C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5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F23A-8F7C-4F7E-200D-4FD61D0D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77371"/>
            <a:ext cx="10046043" cy="689202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Major Changes in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8621-C6E3-F138-A943-46F478C75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566" y="1342184"/>
            <a:ext cx="4922537" cy="2043044"/>
          </a:xfrm>
        </p:spPr>
        <p:txBody>
          <a:bodyPr/>
          <a:lstStyle/>
          <a:p>
            <a:r>
              <a:rPr lang="en-US" dirty="0"/>
              <a:t>Ethnic Studies</a:t>
            </a:r>
          </a:p>
          <a:p>
            <a:r>
              <a:rPr lang="en-US" dirty="0"/>
              <a:t>Local GE</a:t>
            </a:r>
          </a:p>
          <a:p>
            <a:r>
              <a:rPr lang="en-US" dirty="0"/>
              <a:t>AB1111 Common Course Numbering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454D0-678E-0A8E-3350-C80533242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62637" y="1320413"/>
            <a:ext cx="4948881" cy="1814672"/>
          </a:xfrm>
        </p:spPr>
        <p:txBody>
          <a:bodyPr/>
          <a:lstStyle/>
          <a:p>
            <a:r>
              <a:rPr lang="en-US" dirty="0"/>
              <a:t>AB 928 Associate Degree for Transfer</a:t>
            </a:r>
          </a:p>
          <a:p>
            <a:r>
              <a:rPr lang="en-US" dirty="0"/>
              <a:t>Cal-GETC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3D7662-6215-CD2A-4FA8-5BD5081F63AC}"/>
              </a:ext>
            </a:extLst>
          </p:cNvPr>
          <p:cNvSpPr txBox="1">
            <a:spLocks/>
          </p:cNvSpPr>
          <p:nvPr/>
        </p:nvSpPr>
        <p:spPr bwMode="auto">
          <a:xfrm>
            <a:off x="1307757" y="3443129"/>
            <a:ext cx="10046043" cy="68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Palatino" pitchFamily="2" charset="77"/>
                <a:cs typeface="Palatino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0476C"/>
                </a:solidFill>
                <a:latin typeface="Palatino" pitchFamily="2" charset="77"/>
                <a:ea typeface="Palatino" pitchFamily="2" charset="77"/>
                <a:cs typeface="Palatino" pitchFamily="2" charset="77"/>
              </a:defRPr>
            </a:lvl9pPr>
          </a:lstStyle>
          <a:p>
            <a:r>
              <a:rPr lang="en-US" dirty="0">
                <a:latin typeface="Gill Sans MT" panose="020B0502020104020203" pitchFamily="34" charset="77"/>
              </a:rPr>
              <a:t>Other Transfer Initiatives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D74F20-B2BC-8523-7070-D2EC5825E9C0}"/>
              </a:ext>
            </a:extLst>
          </p:cNvPr>
          <p:cNvSpPr txBox="1">
            <a:spLocks/>
          </p:cNvSpPr>
          <p:nvPr/>
        </p:nvSpPr>
        <p:spPr bwMode="auto">
          <a:xfrm>
            <a:off x="1277649" y="4458974"/>
            <a:ext cx="4922537" cy="13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Transfer Alignment Project</a:t>
            </a:r>
          </a:p>
          <a:p>
            <a:r>
              <a:rPr lang="en-US" dirty="0"/>
              <a:t>AB 1749, Student Transfer Achievement Reform Act: UC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1C1BE7-E241-DCC7-AF27-DE39EC124C50}"/>
              </a:ext>
            </a:extLst>
          </p:cNvPr>
          <p:cNvSpPr txBox="1">
            <a:spLocks/>
          </p:cNvSpPr>
          <p:nvPr/>
        </p:nvSpPr>
        <p:spPr bwMode="auto">
          <a:xfrm>
            <a:off x="6962637" y="4452772"/>
            <a:ext cx="4334712" cy="14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 1219 University of California Associate Degree for Transfer Pilot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5E6A3-5DF3-C1F1-1C21-0AFE702DC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C1AB4-F0EA-3940-A3A7-33051516FBC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D3E18FA-800E-733A-0CC7-04AA55E6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panose="020B0502020104020203" pitchFamily="34" charset="77"/>
              </a:rPr>
              <a:t>Timeline for Implementation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3ECD5B3-572B-2A3C-F23D-62956C360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2935470"/>
              </p:ext>
            </p:extLst>
          </p:nvPr>
        </p:nvGraphicFramePr>
        <p:xfrm>
          <a:off x="1295400" y="1552976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CD27D-BE28-152C-A45C-09A1242E1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0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1695FB-075F-FA02-60F6-4C78C18B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78" y="144668"/>
            <a:ext cx="10046043" cy="1325563"/>
          </a:xfrm>
        </p:spPr>
        <p:txBody>
          <a:bodyPr/>
          <a:lstStyle/>
          <a:p>
            <a:r>
              <a:rPr lang="en-US">
                <a:latin typeface="Gill Sans MT" panose="020B0502020104020203" pitchFamily="34" charset="77"/>
              </a:rPr>
              <a:t>Cal-GETC Standards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0F2171-D20F-134C-165E-05276C890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-3" b="-3"/>
          <a:stretch/>
        </p:blipFill>
        <p:spPr bwMode="auto">
          <a:xfrm>
            <a:off x="1072978" y="1579957"/>
            <a:ext cx="4922537" cy="43913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90" name="Content Placeholder 3">
            <a:extLst>
              <a:ext uri="{FF2B5EF4-FFF2-40B4-BE49-F238E27FC236}">
                <a16:creationId xmlns:a16="http://schemas.microsoft.com/office/drawing/2014/main" id="{F5E133EC-6AA2-79A5-95B3-6A8447D3D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7748" y="570022"/>
            <a:ext cx="4948881" cy="4391343"/>
          </a:xfrm>
        </p:spPr>
        <p:txBody>
          <a:bodyPr/>
          <a:lstStyle/>
          <a:p>
            <a:r>
              <a:rPr lang="en-US" sz="1800" dirty="0"/>
              <a:t>1 History </a:t>
            </a:r>
          </a:p>
          <a:p>
            <a:r>
              <a:rPr lang="en-US" sz="1800" dirty="0"/>
              <a:t>2 Areas of Distribution for Cal-GETC</a:t>
            </a:r>
          </a:p>
          <a:p>
            <a:r>
              <a:rPr lang="en-US" sz="1800" dirty="0"/>
              <a:t>3 Students Who May Use Cal-GETC</a:t>
            </a:r>
          </a:p>
          <a:p>
            <a:r>
              <a:rPr lang="en-US" sz="1800" dirty="0"/>
              <a:t>4 Cal-GETC Course Database </a:t>
            </a:r>
          </a:p>
          <a:p>
            <a:r>
              <a:rPr lang="en-US" sz="1800" dirty="0"/>
              <a:t>5 Courses that can be used for Cal-GETC  (Basic Eligibility)</a:t>
            </a:r>
          </a:p>
          <a:p>
            <a:r>
              <a:rPr lang="en-US" sz="1800" dirty="0"/>
              <a:t>6 Credit by External Exams</a:t>
            </a:r>
          </a:p>
          <a:p>
            <a:r>
              <a:rPr lang="en-US" sz="1800" dirty="0"/>
              <a:t>7 Unit Value</a:t>
            </a:r>
          </a:p>
          <a:p>
            <a:r>
              <a:rPr lang="en-US" sz="1800" dirty="0"/>
              <a:t>8 Grades</a:t>
            </a:r>
          </a:p>
          <a:p>
            <a:r>
              <a:rPr lang="en-US" sz="1800" dirty="0"/>
              <a:t>9 Subject Areas and Course Guidelines</a:t>
            </a:r>
          </a:p>
          <a:p>
            <a:r>
              <a:rPr lang="en-US" sz="1800" dirty="0"/>
              <a:t>10 Certification Processes</a:t>
            </a:r>
          </a:p>
          <a:p>
            <a:r>
              <a:rPr lang="en-US" sz="1800" dirty="0"/>
              <a:t>11 Revision History </a:t>
            </a:r>
          </a:p>
          <a:p>
            <a:r>
              <a:rPr lang="en-US" sz="1800" dirty="0"/>
              <a:t>12 Cal-GETC Standards Committee</a:t>
            </a:r>
          </a:p>
          <a:p>
            <a:r>
              <a:rPr lang="en-US" sz="1800" dirty="0"/>
              <a:t>13 Cal-GETC Standards Ongoing Governance</a:t>
            </a:r>
          </a:p>
        </p:txBody>
      </p:sp>
      <p:sp>
        <p:nvSpPr>
          <p:cNvPr id="3083" name="Slide Number Placeholder 4">
            <a:extLst>
              <a:ext uri="{FF2B5EF4-FFF2-40B4-BE49-F238E27FC236}">
                <a16:creationId xmlns:a16="http://schemas.microsoft.com/office/drawing/2014/main" id="{B3C3600B-16DA-2AA4-E276-725F8BF5F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41C1AB4-F0EA-3940-A3A7-33051516FBC7}" type="slidenum">
              <a:rPr lang="en-US" altLang="en-US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31A9B-127A-56EB-1DBD-AC3B14C6F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025D5F34-64AE-C040-80AB-D2D81A5E346E}" type="slidenum">
              <a:rPr lang="en-US" alt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2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6050-B237-4C8E-8752-5DB932EF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Gill Sans"/>
              </a:rPr>
              <a:t>General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6122-E788-4888-ACD3-488F1891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cs typeface="Gill Sans"/>
              </a:rPr>
              <a:t>Comparing the Patterns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802C9E-7975-4B89-B2E2-C907A6AA3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0863" y="363375"/>
          <a:ext cx="667226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65">
                  <a:extLst>
                    <a:ext uri="{9D8B030D-6E8A-4147-A177-3AD203B41FA5}">
                      <a16:colId xmlns:a16="http://schemas.microsoft.com/office/drawing/2014/main" val="3331039961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1055784906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2369211764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908645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CSU 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IGETC (UC)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Cal-GETC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STEM 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7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Course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Yes, if overall units for specified area is at least 9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Minimum:</a:t>
                      </a:r>
                    </a:p>
                    <a:p>
                      <a:pPr algn="ctr"/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sem</a:t>
                      </a:r>
                      <a:r>
                        <a:rPr lang="en-US" sz="1400" dirty="0"/>
                        <a:t> units</a:t>
                      </a:r>
                    </a:p>
                    <a:p>
                      <a:pPr algn="ctr"/>
                      <a:r>
                        <a:rPr lang="en-US" sz="1400" dirty="0"/>
                        <a:t>4 </a:t>
                      </a:r>
                      <a:r>
                        <a:rPr lang="en-US" sz="1400" dirty="0" err="1"/>
                        <a:t>qtr</a:t>
                      </a:r>
                      <a:r>
                        <a:rPr lang="en-US" sz="1400" dirty="0"/>
                        <a:t>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Minimum:</a:t>
                      </a:r>
                    </a:p>
                    <a:p>
                      <a:pPr algn="ctr"/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sem</a:t>
                      </a:r>
                      <a:r>
                        <a:rPr lang="en-US" sz="1400" dirty="0"/>
                        <a:t> units</a:t>
                      </a:r>
                    </a:p>
                    <a:p>
                      <a:pPr algn="ctr"/>
                      <a:r>
                        <a:rPr lang="en-US" sz="1400" dirty="0"/>
                        <a:t>4 </a:t>
                      </a:r>
                      <a:r>
                        <a:rPr lang="en-US" sz="1400" dirty="0" err="1"/>
                        <a:t>qtr</a:t>
                      </a:r>
                      <a:r>
                        <a:rPr lang="en-US" sz="1400" dirty="0"/>
                        <a:t>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7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English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specified word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Minimum 5000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 minimum of 5000 words of formal writing across</a:t>
                      </a:r>
                    </a:p>
                    <a:p>
                      <a:r>
                        <a:rPr lang="en-US" sz="1400"/>
                        <a:t>their major assignments, at least 4000 of which must be in revised final draft</a:t>
                      </a:r>
                    </a:p>
                    <a:p>
                      <a:r>
                        <a:rPr lang="en-US" sz="1400"/>
                        <a:t>form.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Critical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prerequisite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Prerequisite of English Composition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Minimum 5000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Prerequisite of English composition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Minimum 5000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Oral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Needs resubmission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9848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1BDC0-FE48-4F40-BFDC-178C7DC75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6050-B237-4C8E-8752-5DB932EF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 </a:t>
            </a:r>
            <a:r>
              <a:rPr lang="en-US" sz="800" dirty="0">
                <a:solidFill>
                  <a:srgbClr val="F1E0C8"/>
                </a:solidFill>
              </a:rPr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6122-E788-4888-ACD3-488F1891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Comparing the Patterns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802C9E-7975-4B89-B2E2-C907A6AA3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0863" y="671293"/>
          <a:ext cx="667226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65">
                  <a:extLst>
                    <a:ext uri="{9D8B030D-6E8A-4147-A177-3AD203B41FA5}">
                      <a16:colId xmlns:a16="http://schemas.microsoft.com/office/drawing/2014/main" val="3331039961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1055784906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2369211764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908645116"/>
                    </a:ext>
                  </a:extLst>
                </a:gridCol>
              </a:tblGrid>
              <a:tr h="350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CSU 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IGETC (UC)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Cal-GETC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6659"/>
                  </a:ext>
                </a:extLst>
              </a:tr>
              <a:tr h="2537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Prerequisite: Varies by course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Accepted: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Personal finance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Computer science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Math for Teachers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Technical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Prerequisite: Intermediate Algebra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Not Accepted: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Personal finance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Computer science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Math for Teachers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Technical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Prerequisite: Intermediate Algebra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Not Accepted: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Personal finance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Computer science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Math for Teachers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Technical 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8685"/>
                  </a:ext>
                </a:extLst>
              </a:tr>
              <a:tr h="11084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Not approved:</a:t>
                      </a:r>
                    </a:p>
                    <a:p>
                      <a:pPr algn="l"/>
                      <a:r>
                        <a:rPr lang="en-US" sz="1400" dirty="0"/>
                        <a:t>Courses which focus on technique, skills or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Not approved:</a:t>
                      </a:r>
                    </a:p>
                    <a:p>
                      <a:pPr algn="l"/>
                      <a:r>
                        <a:rPr lang="en-US" sz="1400" dirty="0"/>
                        <a:t>Courses which focus on technique, skills or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78357"/>
                  </a:ext>
                </a:extLst>
              </a:tr>
              <a:tr h="904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Humanities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First semester language courses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Advanced foreign language and advanced ESL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Advanced foreign language and advanced ESL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7318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1BDC0-FE48-4F40-BFDC-178C7DC75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F8BE41-DB98-4494-5226-CB29611A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</a:t>
            </a:r>
            <a:r>
              <a:rPr lang="en-US" sz="800" dirty="0">
                <a:solidFill>
                  <a:srgbClr val="F1E0C8"/>
                </a:solidFill>
              </a:rPr>
              <a:t> 3</a:t>
            </a:r>
            <a:endParaRPr lang="en-US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6122-E788-4888-ACD3-488F1891C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Comparing the Patterns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802C9E-7975-4B89-B2E2-C907A6AA3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0863" y="512668"/>
          <a:ext cx="6672260" cy="552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65">
                  <a:extLst>
                    <a:ext uri="{9D8B030D-6E8A-4147-A177-3AD203B41FA5}">
                      <a16:colId xmlns:a16="http://schemas.microsoft.com/office/drawing/2014/main" val="3331039961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1055784906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2369211764"/>
                    </a:ext>
                  </a:extLst>
                </a:gridCol>
                <a:gridCol w="1668065">
                  <a:extLst>
                    <a:ext uri="{9D8B030D-6E8A-4147-A177-3AD203B41FA5}">
                      <a16:colId xmlns:a16="http://schemas.microsoft.com/office/drawing/2014/main" val="908645116"/>
                    </a:ext>
                  </a:extLst>
                </a:gridCol>
              </a:tblGrid>
              <a:tr h="291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CSU 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IGETC (UC)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Cal-GETC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6659"/>
                  </a:ext>
                </a:extLst>
              </a:tr>
              <a:tr h="454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CPL</a:t>
                      </a:r>
                    </a:p>
                    <a:p>
                      <a:pPr algn="ctr"/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Accepts at 3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Accepts at 3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Accepts at 3 or 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78357"/>
                  </a:ext>
                </a:extLst>
              </a:tr>
              <a:tr h="4765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CPL</a:t>
                      </a:r>
                    </a:p>
                    <a:p>
                      <a:pPr algn="ctr"/>
                      <a:r>
                        <a:rPr lang="en-US" sz="1400" dirty="0"/>
                        <a:t>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Credit at 4 or higher (HL) on some IB tests.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400" dirty="0"/>
                        <a:t>Credit at 5 or higher (HL)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Credit at 5 or higher (HL)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73185"/>
                  </a:ext>
                </a:extLst>
              </a:tr>
              <a:tr h="6169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CPL</a:t>
                      </a:r>
                    </a:p>
                    <a:p>
                      <a:pPr algn="ctr"/>
                      <a:r>
                        <a:rPr lang="en-US" sz="1400" dirty="0"/>
                        <a:t>Credit by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5039"/>
                  </a:ext>
                </a:extLst>
              </a:tr>
              <a:tr h="5971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CPL</a:t>
                      </a:r>
                    </a:p>
                    <a:p>
                      <a:pPr algn="ctr"/>
                      <a:r>
                        <a:rPr lang="en-US" sz="1400" dirty="0"/>
                        <a:t>CLEP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189870"/>
                  </a:ext>
                </a:extLst>
              </a:tr>
              <a:tr h="981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CPL</a:t>
                      </a:r>
                    </a:p>
                    <a:p>
                      <a:pPr algn="ctr"/>
                      <a:r>
                        <a:rPr lang="en-US" sz="1400" dirty="0"/>
                        <a:t>All other forms</a:t>
                      </a:r>
                    </a:p>
                    <a:p>
                      <a:pPr algn="ctr"/>
                      <a:r>
                        <a:rPr lang="en-US" sz="1400" dirty="0"/>
                        <a:t>Military, Portfolio,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88473"/>
                  </a:ext>
                </a:extLst>
              </a:tr>
              <a:tr h="6044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Full or area certification allowed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 or partial 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Only full certification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83153"/>
                  </a:ext>
                </a:extLst>
              </a:tr>
              <a:tr h="981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Minimum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C- for Golden 4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400" dirty="0"/>
                        <a:t>Can certify Ds if overall is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Only “C”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Only “C” or 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1568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1BDC0-FE48-4F40-BFDC-178C7DC75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41451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all Plenary 2023 2 1">
      <a:dk1>
        <a:srgbClr val="000000"/>
      </a:dk1>
      <a:lt1>
        <a:srgbClr val="FFFFFF"/>
      </a:lt1>
      <a:dk2>
        <a:srgbClr val="003C89"/>
      </a:dk2>
      <a:lt2>
        <a:srgbClr val="F5E8D3"/>
      </a:lt2>
      <a:accent1>
        <a:srgbClr val="0A65AF"/>
      </a:accent1>
      <a:accent2>
        <a:srgbClr val="45923F"/>
      </a:accent2>
      <a:accent3>
        <a:srgbClr val="C9801E"/>
      </a:accent3>
      <a:accent4>
        <a:srgbClr val="E3411F"/>
      </a:accent4>
      <a:accent5>
        <a:srgbClr val="A61480"/>
      </a:accent5>
      <a:accent6>
        <a:srgbClr val="ECD4B1"/>
      </a:accent6>
      <a:hlink>
        <a:srgbClr val="0965AE"/>
      </a:hlink>
      <a:folHlink>
        <a:srgbClr val="003D89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Spring Plenary 2023 ppt template 2.pptx" id="{FC9FB628-224E-0A4E-88CE-ECAEDE7B6CD2}" vid="{AF82552D-38FF-DB45-A537-9E2B189103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1510</TotalTime>
  <Words>790</Words>
  <Application>Microsoft Office PowerPoint</Application>
  <PresentationFormat>Widescreen</PresentationFormat>
  <Paragraphs>182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Gill Sans</vt:lpstr>
      <vt:lpstr>Palatino</vt:lpstr>
      <vt:lpstr>Arial</vt:lpstr>
      <vt:lpstr>Calibri</vt:lpstr>
      <vt:lpstr>Georgia</vt:lpstr>
      <vt:lpstr>Gill Sans MT</vt:lpstr>
      <vt:lpstr>ASCCC Curriculum Inst. 2020 Theme</vt:lpstr>
      <vt:lpstr>Supporting Student Transfer Journeys Updates and Dialog</vt:lpstr>
      <vt:lpstr>Today’s Session   </vt:lpstr>
      <vt:lpstr>     CROWDSOURCING Areas of Interest Padlet Activity</vt:lpstr>
      <vt:lpstr>Major Changes in Transfer</vt:lpstr>
      <vt:lpstr>Timeline for Implementation</vt:lpstr>
      <vt:lpstr>Cal-GETC Standards</vt:lpstr>
      <vt:lpstr>General Education</vt:lpstr>
      <vt:lpstr>General Education 2</vt:lpstr>
      <vt:lpstr>General Education 3</vt:lpstr>
      <vt:lpstr>Resources</vt:lpstr>
      <vt:lpstr>     CROWDSOURCING Areas of Interest Padlet Activity2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 Transfer Journeys Updates and Dialog</dc:title>
  <dc:subject/>
  <dc:creator>Mitra Sapienza</dc:creator>
  <cp:keywords/>
  <dc:description/>
  <cp:lastModifiedBy>Kyoko Hatano</cp:lastModifiedBy>
  <cp:revision>4</cp:revision>
  <cp:lastPrinted>2020-11-24T19:39:26Z</cp:lastPrinted>
  <dcterms:created xsi:type="dcterms:W3CDTF">2023-11-06T19:32:21Z</dcterms:created>
  <dcterms:modified xsi:type="dcterms:W3CDTF">2023-11-17T00:21:11Z</dcterms:modified>
  <cp:category/>
</cp:coreProperties>
</file>