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2"/>
  </p:notesMasterIdLst>
  <p:handoutMasterIdLst>
    <p:handoutMasterId r:id="rId33"/>
  </p:handoutMasterIdLst>
  <p:sldIdLst>
    <p:sldId id="259" r:id="rId2"/>
    <p:sldId id="260" r:id="rId3"/>
    <p:sldId id="261" r:id="rId4"/>
    <p:sldId id="262" r:id="rId5"/>
    <p:sldId id="263" r:id="rId6"/>
    <p:sldId id="264" r:id="rId7"/>
    <p:sldId id="265" r:id="rId8"/>
    <p:sldId id="272" r:id="rId9"/>
    <p:sldId id="273" r:id="rId10"/>
    <p:sldId id="276" r:id="rId11"/>
    <p:sldId id="277" r:id="rId12"/>
    <p:sldId id="278" r:id="rId13"/>
    <p:sldId id="279" r:id="rId14"/>
    <p:sldId id="280" r:id="rId15"/>
    <p:sldId id="281" r:id="rId16"/>
    <p:sldId id="282" r:id="rId17"/>
    <p:sldId id="293" r:id="rId18"/>
    <p:sldId id="294" r:id="rId19"/>
    <p:sldId id="295" r:id="rId20"/>
    <p:sldId id="296" r:id="rId21"/>
    <p:sldId id="297" r:id="rId22"/>
    <p:sldId id="298" r:id="rId23"/>
    <p:sldId id="299" r:id="rId24"/>
    <p:sldId id="300" r:id="rId25"/>
    <p:sldId id="301" r:id="rId26"/>
    <p:sldId id="304" r:id="rId27"/>
    <p:sldId id="305" r:id="rId28"/>
    <p:sldId id="306" r:id="rId29"/>
    <p:sldId id="307" r:id="rId30"/>
    <p:sldId id="308" r:id="rId31"/>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3B7E"/>
    <a:srgbClr val="B14E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DB7023-6F89-621E-FFBE-0EF36C63F6D7}" v="215" dt="2023-11-14T16:44:05.681"/>
    <p1510:client id="{C38C06DE-0C56-43FE-B52A-04B59A25EF95}" v="45" dt="2023-11-08T21:17:10.3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329"/>
    <p:restoredTop sz="90139" autoAdjust="0"/>
  </p:normalViewPr>
  <p:slideViewPr>
    <p:cSldViewPr snapToGrid="0" snapToObjects="1">
      <p:cViewPr varScale="1">
        <p:scale>
          <a:sx n="64" d="100"/>
          <a:sy n="64" d="100"/>
        </p:scale>
        <p:origin x="558" y="66"/>
      </p:cViewPr>
      <p:guideLst/>
    </p:cSldViewPr>
  </p:slideViewPr>
  <p:notesTextViewPr>
    <p:cViewPr>
      <p:scale>
        <a:sx n="1" d="1"/>
        <a:sy n="1" d="1"/>
      </p:scale>
      <p:origin x="0" y="0"/>
    </p:cViewPr>
  </p:notesTextViewPr>
  <p:notesViewPr>
    <p:cSldViewPr snapToGrid="0" snapToObjects="1">
      <p:cViewPr varScale="1">
        <p:scale>
          <a:sx n="95" d="100"/>
          <a:sy n="95" d="100"/>
        </p:scale>
        <p:origin x="2512"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ata2.xml.rels><?xml version="1.0" encoding="UTF-8" standalone="yes"?>
<Relationships xmlns="http://schemas.openxmlformats.org/package/2006/relationships"><Relationship Id="rId2" Type="http://schemas.openxmlformats.org/officeDocument/2006/relationships/image" Target="../media/image19.svg"/><Relationship Id="rId1" Type="http://schemas.openxmlformats.org/officeDocument/2006/relationships/image" Target="../media/image18.png"/></Relationships>
</file>

<file path=ppt/diagrams/_rels/drawing1.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2.xml.rels><?xml version="1.0" encoding="UTF-8" standalone="yes"?>
<Relationships xmlns="http://schemas.openxmlformats.org/package/2006/relationships"><Relationship Id="rId2" Type="http://schemas.openxmlformats.org/officeDocument/2006/relationships/image" Target="../media/image19.svg"/><Relationship Id="rId1"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522B70-688A-4C3A-BEA4-144B8602A79B}"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353E31DE-C883-4488-8920-C25B72A57B94}">
      <dgm:prSet/>
      <dgm:spPr/>
      <dgm:t>
        <a:bodyPr/>
        <a:lstStyle/>
        <a:p>
          <a:pPr>
            <a:lnSpc>
              <a:spcPct val="100000"/>
            </a:lnSpc>
            <a:defRPr cap="all"/>
          </a:pPr>
          <a:r>
            <a:rPr lang="en-US"/>
            <a:t>What did we do?</a:t>
          </a:r>
        </a:p>
      </dgm:t>
    </dgm:pt>
    <dgm:pt modelId="{0FE8CDC0-CC25-401A-B2C1-075A7FD16FB3}" type="parTrans" cxnId="{BE21A35E-1131-4396-9CBC-10C6D74C7CD2}">
      <dgm:prSet/>
      <dgm:spPr/>
      <dgm:t>
        <a:bodyPr/>
        <a:lstStyle/>
        <a:p>
          <a:endParaRPr lang="en-US"/>
        </a:p>
      </dgm:t>
    </dgm:pt>
    <dgm:pt modelId="{80357AE2-2FAB-46DC-BAC1-C62743D71238}" type="sibTrans" cxnId="{BE21A35E-1131-4396-9CBC-10C6D74C7CD2}">
      <dgm:prSet/>
      <dgm:spPr/>
      <dgm:t>
        <a:bodyPr/>
        <a:lstStyle/>
        <a:p>
          <a:endParaRPr lang="en-US"/>
        </a:p>
      </dgm:t>
    </dgm:pt>
    <dgm:pt modelId="{6567AD81-FD5A-437A-8867-83D68AA8FC4D}">
      <dgm:prSet/>
      <dgm:spPr/>
      <dgm:t>
        <a:bodyPr/>
        <a:lstStyle/>
        <a:p>
          <a:pPr>
            <a:lnSpc>
              <a:spcPct val="100000"/>
            </a:lnSpc>
            <a:defRPr cap="all"/>
          </a:pPr>
          <a:r>
            <a:rPr lang="en-US"/>
            <a:t>What was the outcome?</a:t>
          </a:r>
        </a:p>
      </dgm:t>
    </dgm:pt>
    <dgm:pt modelId="{61AFB4CE-A3FA-46B4-9689-BF96C7124653}" type="parTrans" cxnId="{4D212A62-512F-4DA4-BD95-163DC7CE1483}">
      <dgm:prSet/>
      <dgm:spPr/>
      <dgm:t>
        <a:bodyPr/>
        <a:lstStyle/>
        <a:p>
          <a:endParaRPr lang="en-US"/>
        </a:p>
      </dgm:t>
    </dgm:pt>
    <dgm:pt modelId="{660EED0A-B2B6-4819-9471-B0B0BFF199B9}" type="sibTrans" cxnId="{4D212A62-512F-4DA4-BD95-163DC7CE1483}">
      <dgm:prSet/>
      <dgm:spPr/>
      <dgm:t>
        <a:bodyPr/>
        <a:lstStyle/>
        <a:p>
          <a:endParaRPr lang="en-US"/>
        </a:p>
      </dgm:t>
    </dgm:pt>
    <dgm:pt modelId="{BB58ADCB-09A4-4AB9-B739-7361CA2C7D81}">
      <dgm:prSet/>
      <dgm:spPr/>
      <dgm:t>
        <a:bodyPr/>
        <a:lstStyle/>
        <a:p>
          <a:pPr>
            <a:lnSpc>
              <a:spcPct val="100000"/>
            </a:lnSpc>
            <a:defRPr cap="all"/>
          </a:pPr>
          <a:r>
            <a:rPr lang="en-US"/>
            <a:t>What did we learn?</a:t>
          </a:r>
        </a:p>
      </dgm:t>
    </dgm:pt>
    <dgm:pt modelId="{69CE2A35-55F7-4B3B-A3B4-56BBA7DEC726}" type="parTrans" cxnId="{CBDA6AC7-9E95-4177-8140-541AB4B0243A}">
      <dgm:prSet/>
      <dgm:spPr/>
      <dgm:t>
        <a:bodyPr/>
        <a:lstStyle/>
        <a:p>
          <a:endParaRPr lang="en-US"/>
        </a:p>
      </dgm:t>
    </dgm:pt>
    <dgm:pt modelId="{31976C11-449F-4EF5-B722-684F6AFE7CF5}" type="sibTrans" cxnId="{CBDA6AC7-9E95-4177-8140-541AB4B0243A}">
      <dgm:prSet/>
      <dgm:spPr/>
      <dgm:t>
        <a:bodyPr/>
        <a:lstStyle/>
        <a:p>
          <a:endParaRPr lang="en-US"/>
        </a:p>
      </dgm:t>
    </dgm:pt>
    <dgm:pt modelId="{EAF61AFC-C057-44EA-92DE-E042D2897FAD}">
      <dgm:prSet/>
      <dgm:spPr/>
      <dgm:t>
        <a:bodyPr/>
        <a:lstStyle/>
        <a:p>
          <a:pPr>
            <a:lnSpc>
              <a:spcPct val="100000"/>
            </a:lnSpc>
            <a:defRPr cap="all"/>
          </a:pPr>
          <a:r>
            <a:rPr lang="en-US"/>
            <a:t>What will we do differently? </a:t>
          </a:r>
        </a:p>
      </dgm:t>
    </dgm:pt>
    <dgm:pt modelId="{6F8003B8-8EDD-4AF2-8393-6C6F92F29B7B}" type="parTrans" cxnId="{B83C5A3C-3586-4CA3-9DB4-04041453B89A}">
      <dgm:prSet/>
      <dgm:spPr/>
      <dgm:t>
        <a:bodyPr/>
        <a:lstStyle/>
        <a:p>
          <a:endParaRPr lang="en-US"/>
        </a:p>
      </dgm:t>
    </dgm:pt>
    <dgm:pt modelId="{D8FB7536-B9DA-4812-83A6-4F2082818254}" type="sibTrans" cxnId="{B83C5A3C-3586-4CA3-9DB4-04041453B89A}">
      <dgm:prSet/>
      <dgm:spPr/>
      <dgm:t>
        <a:bodyPr/>
        <a:lstStyle/>
        <a:p>
          <a:endParaRPr lang="en-US"/>
        </a:p>
      </dgm:t>
    </dgm:pt>
    <dgm:pt modelId="{6D42FA02-3718-47D0-A853-1E6F784A7437}" type="pres">
      <dgm:prSet presAssocID="{C6522B70-688A-4C3A-BEA4-144B8602A79B}" presName="root" presStyleCnt="0">
        <dgm:presLayoutVars>
          <dgm:dir/>
          <dgm:resizeHandles val="exact"/>
        </dgm:presLayoutVars>
      </dgm:prSet>
      <dgm:spPr/>
    </dgm:pt>
    <dgm:pt modelId="{0DB0B937-0477-4951-9E9F-D5DB172173D4}" type="pres">
      <dgm:prSet presAssocID="{353E31DE-C883-4488-8920-C25B72A57B94}" presName="compNode" presStyleCnt="0"/>
      <dgm:spPr/>
    </dgm:pt>
    <dgm:pt modelId="{AC1CAEEE-5614-4905-9336-CF0E4A2724D1}" type="pres">
      <dgm:prSet presAssocID="{353E31DE-C883-4488-8920-C25B72A57B94}" presName="iconBgRect" presStyleLbl="bgShp" presStyleIdx="0" presStyleCnt="4"/>
      <dgm:spPr/>
    </dgm:pt>
    <dgm:pt modelId="{43BA1AAB-E879-4881-9EA7-1AAABCAA88BA}" type="pres">
      <dgm:prSet presAssocID="{353E31DE-C883-4488-8920-C25B72A57B9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 List"/>
        </a:ext>
      </dgm:extLst>
    </dgm:pt>
    <dgm:pt modelId="{017EFC06-8D13-45E5-A53E-F239219171CE}" type="pres">
      <dgm:prSet presAssocID="{353E31DE-C883-4488-8920-C25B72A57B94}" presName="spaceRect" presStyleCnt="0"/>
      <dgm:spPr/>
    </dgm:pt>
    <dgm:pt modelId="{8CD4DFA7-BBAA-4188-A9DC-36EC845984D6}" type="pres">
      <dgm:prSet presAssocID="{353E31DE-C883-4488-8920-C25B72A57B94}" presName="textRect" presStyleLbl="revTx" presStyleIdx="0" presStyleCnt="4">
        <dgm:presLayoutVars>
          <dgm:chMax val="1"/>
          <dgm:chPref val="1"/>
        </dgm:presLayoutVars>
      </dgm:prSet>
      <dgm:spPr/>
    </dgm:pt>
    <dgm:pt modelId="{42A95550-1B6D-48B3-B804-99BBB81C206B}" type="pres">
      <dgm:prSet presAssocID="{80357AE2-2FAB-46DC-BAC1-C62743D71238}" presName="sibTrans" presStyleCnt="0"/>
      <dgm:spPr/>
    </dgm:pt>
    <dgm:pt modelId="{E5B0D7E5-7FD4-41AF-B2EB-42A9D58199A7}" type="pres">
      <dgm:prSet presAssocID="{6567AD81-FD5A-437A-8867-83D68AA8FC4D}" presName="compNode" presStyleCnt="0"/>
      <dgm:spPr/>
    </dgm:pt>
    <dgm:pt modelId="{85E2DDAD-AE32-4CA3-83C0-3A07F465C64D}" type="pres">
      <dgm:prSet presAssocID="{6567AD81-FD5A-437A-8867-83D68AA8FC4D}" presName="iconBgRect" presStyleLbl="bgShp" presStyleIdx="1" presStyleCnt="4"/>
      <dgm:spPr/>
    </dgm:pt>
    <dgm:pt modelId="{7CCECB05-FE80-4333-A1D1-FE1B23D41ED4}" type="pres">
      <dgm:prSet presAssocID="{6567AD81-FD5A-437A-8867-83D68AA8FC4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ubtitles"/>
        </a:ext>
      </dgm:extLst>
    </dgm:pt>
    <dgm:pt modelId="{4602F8B2-979F-49F5-9396-DE55DDF6F0F6}" type="pres">
      <dgm:prSet presAssocID="{6567AD81-FD5A-437A-8867-83D68AA8FC4D}" presName="spaceRect" presStyleCnt="0"/>
      <dgm:spPr/>
    </dgm:pt>
    <dgm:pt modelId="{C96E2CC1-0A3B-4795-B905-048B0F3BB348}" type="pres">
      <dgm:prSet presAssocID="{6567AD81-FD5A-437A-8867-83D68AA8FC4D}" presName="textRect" presStyleLbl="revTx" presStyleIdx="1" presStyleCnt="4">
        <dgm:presLayoutVars>
          <dgm:chMax val="1"/>
          <dgm:chPref val="1"/>
        </dgm:presLayoutVars>
      </dgm:prSet>
      <dgm:spPr/>
    </dgm:pt>
    <dgm:pt modelId="{9D204D33-0A4D-499C-B3F9-07D1FAAD9403}" type="pres">
      <dgm:prSet presAssocID="{660EED0A-B2B6-4819-9471-B0B0BFF199B9}" presName="sibTrans" presStyleCnt="0"/>
      <dgm:spPr/>
    </dgm:pt>
    <dgm:pt modelId="{AAEF3342-121A-4C7E-A9D7-AFF3FF99DEE1}" type="pres">
      <dgm:prSet presAssocID="{BB58ADCB-09A4-4AB9-B739-7361CA2C7D81}" presName="compNode" presStyleCnt="0"/>
      <dgm:spPr/>
    </dgm:pt>
    <dgm:pt modelId="{38D469A6-05D5-45FB-B435-D1105F1BBA59}" type="pres">
      <dgm:prSet presAssocID="{BB58ADCB-09A4-4AB9-B739-7361CA2C7D81}" presName="iconBgRect" presStyleLbl="bgShp" presStyleIdx="2" presStyleCnt="4"/>
      <dgm:spPr/>
    </dgm:pt>
    <dgm:pt modelId="{0223AC96-31A9-48C6-8132-26E0995262C7}" type="pres">
      <dgm:prSet presAssocID="{BB58ADCB-09A4-4AB9-B739-7361CA2C7D8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oks"/>
        </a:ext>
      </dgm:extLst>
    </dgm:pt>
    <dgm:pt modelId="{1DB315D6-D455-4A4D-A0E8-4CACEA161BC2}" type="pres">
      <dgm:prSet presAssocID="{BB58ADCB-09A4-4AB9-B739-7361CA2C7D81}" presName="spaceRect" presStyleCnt="0"/>
      <dgm:spPr/>
    </dgm:pt>
    <dgm:pt modelId="{0F14A910-E844-411B-B004-6D42CB8AE2CD}" type="pres">
      <dgm:prSet presAssocID="{BB58ADCB-09A4-4AB9-B739-7361CA2C7D81}" presName="textRect" presStyleLbl="revTx" presStyleIdx="2" presStyleCnt="4">
        <dgm:presLayoutVars>
          <dgm:chMax val="1"/>
          <dgm:chPref val="1"/>
        </dgm:presLayoutVars>
      </dgm:prSet>
      <dgm:spPr/>
    </dgm:pt>
    <dgm:pt modelId="{59D7834B-5A88-4DD5-AFA2-ECACA96E6981}" type="pres">
      <dgm:prSet presAssocID="{31976C11-449F-4EF5-B722-684F6AFE7CF5}" presName="sibTrans" presStyleCnt="0"/>
      <dgm:spPr/>
    </dgm:pt>
    <dgm:pt modelId="{57004B1E-AFC8-49D5-BD9C-6D52BFCDC1E9}" type="pres">
      <dgm:prSet presAssocID="{EAF61AFC-C057-44EA-92DE-E042D2897FAD}" presName="compNode" presStyleCnt="0"/>
      <dgm:spPr/>
    </dgm:pt>
    <dgm:pt modelId="{8EA4C9D5-D326-46F3-8BB1-98D416423133}" type="pres">
      <dgm:prSet presAssocID="{EAF61AFC-C057-44EA-92DE-E042D2897FAD}" presName="iconBgRect" presStyleLbl="bgShp" presStyleIdx="3" presStyleCnt="4"/>
      <dgm:spPr/>
    </dgm:pt>
    <dgm:pt modelId="{6C82B87D-7587-4B00-AF93-B550789DD0C0}" type="pres">
      <dgm:prSet presAssocID="{EAF61AFC-C057-44EA-92DE-E042D2897FAD}"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ustomer Review"/>
        </a:ext>
      </dgm:extLst>
    </dgm:pt>
    <dgm:pt modelId="{3233CEC4-65FE-4459-8DCF-26AD6713ADC3}" type="pres">
      <dgm:prSet presAssocID="{EAF61AFC-C057-44EA-92DE-E042D2897FAD}" presName="spaceRect" presStyleCnt="0"/>
      <dgm:spPr/>
    </dgm:pt>
    <dgm:pt modelId="{129E6817-112E-4B12-B4BF-5A326EBA3D47}" type="pres">
      <dgm:prSet presAssocID="{EAF61AFC-C057-44EA-92DE-E042D2897FAD}" presName="textRect" presStyleLbl="revTx" presStyleIdx="3" presStyleCnt="4">
        <dgm:presLayoutVars>
          <dgm:chMax val="1"/>
          <dgm:chPref val="1"/>
        </dgm:presLayoutVars>
      </dgm:prSet>
      <dgm:spPr/>
    </dgm:pt>
  </dgm:ptLst>
  <dgm:cxnLst>
    <dgm:cxn modelId="{0D730919-B3FB-4C92-89FE-FC19DC9DE91A}" type="presOf" srcId="{353E31DE-C883-4488-8920-C25B72A57B94}" destId="{8CD4DFA7-BBAA-4188-A9DC-36EC845984D6}" srcOrd="0" destOrd="0" presId="urn:microsoft.com/office/officeart/2018/5/layout/IconCircleLabelList"/>
    <dgm:cxn modelId="{27A9CA19-5541-43EC-BA76-22C6E358EF0D}" type="presOf" srcId="{EAF61AFC-C057-44EA-92DE-E042D2897FAD}" destId="{129E6817-112E-4B12-B4BF-5A326EBA3D47}" srcOrd="0" destOrd="0" presId="urn:microsoft.com/office/officeart/2018/5/layout/IconCircleLabelList"/>
    <dgm:cxn modelId="{7F7C5121-52EF-4B49-8951-A0EEF6782283}" type="presOf" srcId="{BB58ADCB-09A4-4AB9-B739-7361CA2C7D81}" destId="{0F14A910-E844-411B-B004-6D42CB8AE2CD}" srcOrd="0" destOrd="0" presId="urn:microsoft.com/office/officeart/2018/5/layout/IconCircleLabelList"/>
    <dgm:cxn modelId="{B83C5A3C-3586-4CA3-9DB4-04041453B89A}" srcId="{C6522B70-688A-4C3A-BEA4-144B8602A79B}" destId="{EAF61AFC-C057-44EA-92DE-E042D2897FAD}" srcOrd="3" destOrd="0" parTransId="{6F8003B8-8EDD-4AF2-8393-6C6F92F29B7B}" sibTransId="{D8FB7536-B9DA-4812-83A6-4F2082818254}"/>
    <dgm:cxn modelId="{BE21A35E-1131-4396-9CBC-10C6D74C7CD2}" srcId="{C6522B70-688A-4C3A-BEA4-144B8602A79B}" destId="{353E31DE-C883-4488-8920-C25B72A57B94}" srcOrd="0" destOrd="0" parTransId="{0FE8CDC0-CC25-401A-B2C1-075A7FD16FB3}" sibTransId="{80357AE2-2FAB-46DC-BAC1-C62743D71238}"/>
    <dgm:cxn modelId="{4D212A62-512F-4DA4-BD95-163DC7CE1483}" srcId="{C6522B70-688A-4C3A-BEA4-144B8602A79B}" destId="{6567AD81-FD5A-437A-8867-83D68AA8FC4D}" srcOrd="1" destOrd="0" parTransId="{61AFB4CE-A3FA-46B4-9689-BF96C7124653}" sibTransId="{660EED0A-B2B6-4819-9471-B0B0BFF199B9}"/>
    <dgm:cxn modelId="{468CE183-D5A1-42E5-A64F-0B152CFEC191}" type="presOf" srcId="{C6522B70-688A-4C3A-BEA4-144B8602A79B}" destId="{6D42FA02-3718-47D0-A853-1E6F784A7437}" srcOrd="0" destOrd="0" presId="urn:microsoft.com/office/officeart/2018/5/layout/IconCircleLabelList"/>
    <dgm:cxn modelId="{32EC71AF-3117-4798-9B5E-EBA4FBC1061B}" type="presOf" srcId="{6567AD81-FD5A-437A-8867-83D68AA8FC4D}" destId="{C96E2CC1-0A3B-4795-B905-048B0F3BB348}" srcOrd="0" destOrd="0" presId="urn:microsoft.com/office/officeart/2018/5/layout/IconCircleLabelList"/>
    <dgm:cxn modelId="{CBDA6AC7-9E95-4177-8140-541AB4B0243A}" srcId="{C6522B70-688A-4C3A-BEA4-144B8602A79B}" destId="{BB58ADCB-09A4-4AB9-B739-7361CA2C7D81}" srcOrd="2" destOrd="0" parTransId="{69CE2A35-55F7-4B3B-A3B4-56BBA7DEC726}" sibTransId="{31976C11-449F-4EF5-B722-684F6AFE7CF5}"/>
    <dgm:cxn modelId="{39F52B5F-DC94-41C4-BEFA-71B4C1B7F4F3}" type="presParOf" srcId="{6D42FA02-3718-47D0-A853-1E6F784A7437}" destId="{0DB0B937-0477-4951-9E9F-D5DB172173D4}" srcOrd="0" destOrd="0" presId="urn:microsoft.com/office/officeart/2018/5/layout/IconCircleLabelList"/>
    <dgm:cxn modelId="{424179C6-ED43-489C-AD71-B5742823D25E}" type="presParOf" srcId="{0DB0B937-0477-4951-9E9F-D5DB172173D4}" destId="{AC1CAEEE-5614-4905-9336-CF0E4A2724D1}" srcOrd="0" destOrd="0" presId="urn:microsoft.com/office/officeart/2018/5/layout/IconCircleLabelList"/>
    <dgm:cxn modelId="{E4D111E0-A122-432E-9BB8-509504F9AC56}" type="presParOf" srcId="{0DB0B937-0477-4951-9E9F-D5DB172173D4}" destId="{43BA1AAB-E879-4881-9EA7-1AAABCAA88BA}" srcOrd="1" destOrd="0" presId="urn:microsoft.com/office/officeart/2018/5/layout/IconCircleLabelList"/>
    <dgm:cxn modelId="{7A0ABB3A-5438-4387-9079-CCE76E24C326}" type="presParOf" srcId="{0DB0B937-0477-4951-9E9F-D5DB172173D4}" destId="{017EFC06-8D13-45E5-A53E-F239219171CE}" srcOrd="2" destOrd="0" presId="urn:microsoft.com/office/officeart/2018/5/layout/IconCircleLabelList"/>
    <dgm:cxn modelId="{CD22ACD1-3F84-4A6B-A425-11E0C77538B9}" type="presParOf" srcId="{0DB0B937-0477-4951-9E9F-D5DB172173D4}" destId="{8CD4DFA7-BBAA-4188-A9DC-36EC845984D6}" srcOrd="3" destOrd="0" presId="urn:microsoft.com/office/officeart/2018/5/layout/IconCircleLabelList"/>
    <dgm:cxn modelId="{73275DA1-667C-4942-9560-19299D23EA98}" type="presParOf" srcId="{6D42FA02-3718-47D0-A853-1E6F784A7437}" destId="{42A95550-1B6D-48B3-B804-99BBB81C206B}" srcOrd="1" destOrd="0" presId="urn:microsoft.com/office/officeart/2018/5/layout/IconCircleLabelList"/>
    <dgm:cxn modelId="{4234589D-7748-473A-91D3-741ADD58E8E9}" type="presParOf" srcId="{6D42FA02-3718-47D0-A853-1E6F784A7437}" destId="{E5B0D7E5-7FD4-41AF-B2EB-42A9D58199A7}" srcOrd="2" destOrd="0" presId="urn:microsoft.com/office/officeart/2018/5/layout/IconCircleLabelList"/>
    <dgm:cxn modelId="{74D0A688-F806-456F-BE55-6B13ECD004AD}" type="presParOf" srcId="{E5B0D7E5-7FD4-41AF-B2EB-42A9D58199A7}" destId="{85E2DDAD-AE32-4CA3-83C0-3A07F465C64D}" srcOrd="0" destOrd="0" presId="urn:microsoft.com/office/officeart/2018/5/layout/IconCircleLabelList"/>
    <dgm:cxn modelId="{D26E1137-DF70-4FFC-8B73-DAEAD69E71E3}" type="presParOf" srcId="{E5B0D7E5-7FD4-41AF-B2EB-42A9D58199A7}" destId="{7CCECB05-FE80-4333-A1D1-FE1B23D41ED4}" srcOrd="1" destOrd="0" presId="urn:microsoft.com/office/officeart/2018/5/layout/IconCircleLabelList"/>
    <dgm:cxn modelId="{A56840CE-354E-4031-882C-F8BF07DB5EDF}" type="presParOf" srcId="{E5B0D7E5-7FD4-41AF-B2EB-42A9D58199A7}" destId="{4602F8B2-979F-49F5-9396-DE55DDF6F0F6}" srcOrd="2" destOrd="0" presId="urn:microsoft.com/office/officeart/2018/5/layout/IconCircleLabelList"/>
    <dgm:cxn modelId="{DFBB0310-2F14-4577-9CCF-06CEEBD1D532}" type="presParOf" srcId="{E5B0D7E5-7FD4-41AF-B2EB-42A9D58199A7}" destId="{C96E2CC1-0A3B-4795-B905-048B0F3BB348}" srcOrd="3" destOrd="0" presId="urn:microsoft.com/office/officeart/2018/5/layout/IconCircleLabelList"/>
    <dgm:cxn modelId="{326C51BE-D66E-4854-B627-DA9765B2B9C5}" type="presParOf" srcId="{6D42FA02-3718-47D0-A853-1E6F784A7437}" destId="{9D204D33-0A4D-499C-B3F9-07D1FAAD9403}" srcOrd="3" destOrd="0" presId="urn:microsoft.com/office/officeart/2018/5/layout/IconCircleLabelList"/>
    <dgm:cxn modelId="{42B9D1C1-9178-435C-A0AF-ACB237F7840F}" type="presParOf" srcId="{6D42FA02-3718-47D0-A853-1E6F784A7437}" destId="{AAEF3342-121A-4C7E-A9D7-AFF3FF99DEE1}" srcOrd="4" destOrd="0" presId="urn:microsoft.com/office/officeart/2018/5/layout/IconCircleLabelList"/>
    <dgm:cxn modelId="{95238BA9-E981-4573-AB37-59224EF04712}" type="presParOf" srcId="{AAEF3342-121A-4C7E-A9D7-AFF3FF99DEE1}" destId="{38D469A6-05D5-45FB-B435-D1105F1BBA59}" srcOrd="0" destOrd="0" presId="urn:microsoft.com/office/officeart/2018/5/layout/IconCircleLabelList"/>
    <dgm:cxn modelId="{B3B757E2-D033-4FEE-98B4-49E65782EC09}" type="presParOf" srcId="{AAEF3342-121A-4C7E-A9D7-AFF3FF99DEE1}" destId="{0223AC96-31A9-48C6-8132-26E0995262C7}" srcOrd="1" destOrd="0" presId="urn:microsoft.com/office/officeart/2018/5/layout/IconCircleLabelList"/>
    <dgm:cxn modelId="{38AD7391-E2A3-496C-B242-62EC3255FC03}" type="presParOf" srcId="{AAEF3342-121A-4C7E-A9D7-AFF3FF99DEE1}" destId="{1DB315D6-D455-4A4D-A0E8-4CACEA161BC2}" srcOrd="2" destOrd="0" presId="urn:microsoft.com/office/officeart/2018/5/layout/IconCircleLabelList"/>
    <dgm:cxn modelId="{031AC8AB-8DE1-4A5B-B5F9-9CB4795C6C54}" type="presParOf" srcId="{AAEF3342-121A-4C7E-A9D7-AFF3FF99DEE1}" destId="{0F14A910-E844-411B-B004-6D42CB8AE2CD}" srcOrd="3" destOrd="0" presId="urn:microsoft.com/office/officeart/2018/5/layout/IconCircleLabelList"/>
    <dgm:cxn modelId="{EB6ABD42-C258-429B-A4FF-A7EFC1E4394E}" type="presParOf" srcId="{6D42FA02-3718-47D0-A853-1E6F784A7437}" destId="{59D7834B-5A88-4DD5-AFA2-ECACA96E6981}" srcOrd="5" destOrd="0" presId="urn:microsoft.com/office/officeart/2018/5/layout/IconCircleLabelList"/>
    <dgm:cxn modelId="{0080C839-286B-41FF-B079-301D37874ADD}" type="presParOf" srcId="{6D42FA02-3718-47D0-A853-1E6F784A7437}" destId="{57004B1E-AFC8-49D5-BD9C-6D52BFCDC1E9}" srcOrd="6" destOrd="0" presId="urn:microsoft.com/office/officeart/2018/5/layout/IconCircleLabelList"/>
    <dgm:cxn modelId="{6531CFCF-465B-45D4-8DBE-EACA741FB69B}" type="presParOf" srcId="{57004B1E-AFC8-49D5-BD9C-6D52BFCDC1E9}" destId="{8EA4C9D5-D326-46F3-8BB1-98D416423133}" srcOrd="0" destOrd="0" presId="urn:microsoft.com/office/officeart/2018/5/layout/IconCircleLabelList"/>
    <dgm:cxn modelId="{3148D441-DEB3-4434-8DCB-22D7AADE654A}" type="presParOf" srcId="{57004B1E-AFC8-49D5-BD9C-6D52BFCDC1E9}" destId="{6C82B87D-7587-4B00-AF93-B550789DD0C0}" srcOrd="1" destOrd="0" presId="urn:microsoft.com/office/officeart/2018/5/layout/IconCircleLabelList"/>
    <dgm:cxn modelId="{2B061BC8-0D8F-42D2-ADD0-39DE0F7D039D}" type="presParOf" srcId="{57004B1E-AFC8-49D5-BD9C-6D52BFCDC1E9}" destId="{3233CEC4-65FE-4459-8DCF-26AD6713ADC3}" srcOrd="2" destOrd="0" presId="urn:microsoft.com/office/officeart/2018/5/layout/IconCircleLabelList"/>
    <dgm:cxn modelId="{FB82AA83-4CD1-44FF-A3E2-DE6555BCDE54}" type="presParOf" srcId="{57004B1E-AFC8-49D5-BD9C-6D52BFCDC1E9}" destId="{129E6817-112E-4B12-B4BF-5A326EBA3D47}"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6522B70-688A-4C3A-BEA4-144B8602A79B}"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353E31DE-C883-4488-8920-C25B72A57B94}">
      <dgm:prSet/>
      <dgm:spPr/>
      <dgm:t>
        <a:bodyPr/>
        <a:lstStyle/>
        <a:p>
          <a:pPr>
            <a:lnSpc>
              <a:spcPct val="100000"/>
            </a:lnSpc>
            <a:defRPr cap="all"/>
          </a:pPr>
          <a:r>
            <a:rPr lang="en-US"/>
            <a:t>What will we do differently? </a:t>
          </a:r>
        </a:p>
      </dgm:t>
    </dgm:pt>
    <dgm:pt modelId="{0FE8CDC0-CC25-401A-B2C1-075A7FD16FB3}" type="parTrans" cxnId="{BE21A35E-1131-4396-9CBC-10C6D74C7CD2}">
      <dgm:prSet/>
      <dgm:spPr/>
      <dgm:t>
        <a:bodyPr/>
        <a:lstStyle/>
        <a:p>
          <a:endParaRPr lang="en-US"/>
        </a:p>
      </dgm:t>
    </dgm:pt>
    <dgm:pt modelId="{80357AE2-2FAB-46DC-BAC1-C62743D71238}" type="sibTrans" cxnId="{BE21A35E-1131-4396-9CBC-10C6D74C7CD2}">
      <dgm:prSet/>
      <dgm:spPr/>
      <dgm:t>
        <a:bodyPr/>
        <a:lstStyle/>
        <a:p>
          <a:endParaRPr lang="en-US"/>
        </a:p>
      </dgm:t>
    </dgm:pt>
    <dgm:pt modelId="{6D42FA02-3718-47D0-A853-1E6F784A7437}" type="pres">
      <dgm:prSet presAssocID="{C6522B70-688A-4C3A-BEA4-144B8602A79B}" presName="root" presStyleCnt="0">
        <dgm:presLayoutVars>
          <dgm:dir/>
          <dgm:resizeHandles val="exact"/>
        </dgm:presLayoutVars>
      </dgm:prSet>
      <dgm:spPr/>
    </dgm:pt>
    <dgm:pt modelId="{0DB0B937-0477-4951-9E9F-D5DB172173D4}" type="pres">
      <dgm:prSet presAssocID="{353E31DE-C883-4488-8920-C25B72A57B94}" presName="compNode" presStyleCnt="0"/>
      <dgm:spPr/>
    </dgm:pt>
    <dgm:pt modelId="{AC1CAEEE-5614-4905-9336-CF0E4A2724D1}" type="pres">
      <dgm:prSet presAssocID="{353E31DE-C883-4488-8920-C25B72A57B94}" presName="iconBgRect" presStyleLbl="bgShp" presStyleIdx="0" presStyleCnt="1"/>
      <dgm:spPr/>
    </dgm:pt>
    <dgm:pt modelId="{43BA1AAB-E879-4881-9EA7-1AAABCAA88BA}" type="pres">
      <dgm:prSet presAssocID="{353E31DE-C883-4488-8920-C25B72A57B94}" presName="iconRect" presStyleLbl="node1" presStyleIdx="0" presStyleCnt="1"/>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 List"/>
        </a:ext>
      </dgm:extLst>
    </dgm:pt>
    <dgm:pt modelId="{017EFC06-8D13-45E5-A53E-F239219171CE}" type="pres">
      <dgm:prSet presAssocID="{353E31DE-C883-4488-8920-C25B72A57B94}" presName="spaceRect" presStyleCnt="0"/>
      <dgm:spPr/>
    </dgm:pt>
    <dgm:pt modelId="{8CD4DFA7-BBAA-4188-A9DC-36EC845984D6}" type="pres">
      <dgm:prSet presAssocID="{353E31DE-C883-4488-8920-C25B72A57B94}" presName="textRect" presStyleLbl="revTx" presStyleIdx="0" presStyleCnt="1">
        <dgm:presLayoutVars>
          <dgm:chMax val="1"/>
          <dgm:chPref val="1"/>
        </dgm:presLayoutVars>
      </dgm:prSet>
      <dgm:spPr/>
    </dgm:pt>
  </dgm:ptLst>
  <dgm:cxnLst>
    <dgm:cxn modelId="{0D730919-B3FB-4C92-89FE-FC19DC9DE91A}" type="presOf" srcId="{353E31DE-C883-4488-8920-C25B72A57B94}" destId="{8CD4DFA7-BBAA-4188-A9DC-36EC845984D6}" srcOrd="0" destOrd="0" presId="urn:microsoft.com/office/officeart/2018/5/layout/IconCircleLabelList"/>
    <dgm:cxn modelId="{BE21A35E-1131-4396-9CBC-10C6D74C7CD2}" srcId="{C6522B70-688A-4C3A-BEA4-144B8602A79B}" destId="{353E31DE-C883-4488-8920-C25B72A57B94}" srcOrd="0" destOrd="0" parTransId="{0FE8CDC0-CC25-401A-B2C1-075A7FD16FB3}" sibTransId="{80357AE2-2FAB-46DC-BAC1-C62743D71238}"/>
    <dgm:cxn modelId="{468CE183-D5A1-42E5-A64F-0B152CFEC191}" type="presOf" srcId="{C6522B70-688A-4C3A-BEA4-144B8602A79B}" destId="{6D42FA02-3718-47D0-A853-1E6F784A7437}" srcOrd="0" destOrd="0" presId="urn:microsoft.com/office/officeart/2018/5/layout/IconCircleLabelList"/>
    <dgm:cxn modelId="{39F52B5F-DC94-41C4-BEFA-71B4C1B7F4F3}" type="presParOf" srcId="{6D42FA02-3718-47D0-A853-1E6F784A7437}" destId="{0DB0B937-0477-4951-9E9F-D5DB172173D4}" srcOrd="0" destOrd="0" presId="urn:microsoft.com/office/officeart/2018/5/layout/IconCircleLabelList"/>
    <dgm:cxn modelId="{424179C6-ED43-489C-AD71-B5742823D25E}" type="presParOf" srcId="{0DB0B937-0477-4951-9E9F-D5DB172173D4}" destId="{AC1CAEEE-5614-4905-9336-CF0E4A2724D1}" srcOrd="0" destOrd="0" presId="urn:microsoft.com/office/officeart/2018/5/layout/IconCircleLabelList"/>
    <dgm:cxn modelId="{E4D111E0-A122-432E-9BB8-509504F9AC56}" type="presParOf" srcId="{0DB0B937-0477-4951-9E9F-D5DB172173D4}" destId="{43BA1AAB-E879-4881-9EA7-1AAABCAA88BA}" srcOrd="1" destOrd="0" presId="urn:microsoft.com/office/officeart/2018/5/layout/IconCircleLabelList"/>
    <dgm:cxn modelId="{7A0ABB3A-5438-4387-9079-CCE76E24C326}" type="presParOf" srcId="{0DB0B937-0477-4951-9E9F-D5DB172173D4}" destId="{017EFC06-8D13-45E5-A53E-F239219171CE}" srcOrd="2" destOrd="0" presId="urn:microsoft.com/office/officeart/2018/5/layout/IconCircleLabelList"/>
    <dgm:cxn modelId="{CD22ACD1-3F84-4A6B-A425-11E0C77538B9}" type="presParOf" srcId="{0DB0B937-0477-4951-9E9F-D5DB172173D4}" destId="{8CD4DFA7-BBAA-4188-A9DC-36EC845984D6}"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1CAEEE-5614-4905-9336-CF0E4A2724D1}">
      <dsp:nvSpPr>
        <dsp:cNvPr id="0" name=""/>
        <dsp:cNvSpPr/>
      </dsp:nvSpPr>
      <dsp:spPr>
        <a:xfrm>
          <a:off x="976646" y="596099"/>
          <a:ext cx="1264292" cy="126429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BA1AAB-E879-4881-9EA7-1AAABCAA88BA}">
      <dsp:nvSpPr>
        <dsp:cNvPr id="0" name=""/>
        <dsp:cNvSpPr/>
      </dsp:nvSpPr>
      <dsp:spPr>
        <a:xfrm>
          <a:off x="1246085" y="865538"/>
          <a:ext cx="725413" cy="725413"/>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CD4DFA7-BBAA-4188-A9DC-36EC845984D6}">
      <dsp:nvSpPr>
        <dsp:cNvPr id="0" name=""/>
        <dsp:cNvSpPr/>
      </dsp:nvSpPr>
      <dsp:spPr>
        <a:xfrm>
          <a:off x="572487" y="2254187"/>
          <a:ext cx="207261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cap="all"/>
          </a:pPr>
          <a:r>
            <a:rPr lang="en-US" sz="1700" kern="1200"/>
            <a:t>What did we do?</a:t>
          </a:r>
        </a:p>
      </dsp:txBody>
      <dsp:txXfrm>
        <a:off x="572487" y="2254187"/>
        <a:ext cx="2072610" cy="720000"/>
      </dsp:txXfrm>
    </dsp:sp>
    <dsp:sp modelId="{85E2DDAD-AE32-4CA3-83C0-3A07F465C64D}">
      <dsp:nvSpPr>
        <dsp:cNvPr id="0" name=""/>
        <dsp:cNvSpPr/>
      </dsp:nvSpPr>
      <dsp:spPr>
        <a:xfrm>
          <a:off x="3411963" y="596099"/>
          <a:ext cx="1264292" cy="126429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CECB05-FE80-4333-A1D1-FE1B23D41ED4}">
      <dsp:nvSpPr>
        <dsp:cNvPr id="0" name=""/>
        <dsp:cNvSpPr/>
      </dsp:nvSpPr>
      <dsp:spPr>
        <a:xfrm>
          <a:off x="3681402" y="865538"/>
          <a:ext cx="725413" cy="725413"/>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96E2CC1-0A3B-4795-B905-048B0F3BB348}">
      <dsp:nvSpPr>
        <dsp:cNvPr id="0" name=""/>
        <dsp:cNvSpPr/>
      </dsp:nvSpPr>
      <dsp:spPr>
        <a:xfrm>
          <a:off x="3007804" y="2254187"/>
          <a:ext cx="207261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cap="all"/>
          </a:pPr>
          <a:r>
            <a:rPr lang="en-US" sz="1700" kern="1200"/>
            <a:t>What was the outcome?</a:t>
          </a:r>
        </a:p>
      </dsp:txBody>
      <dsp:txXfrm>
        <a:off x="3007804" y="2254187"/>
        <a:ext cx="2072610" cy="720000"/>
      </dsp:txXfrm>
    </dsp:sp>
    <dsp:sp modelId="{38D469A6-05D5-45FB-B435-D1105F1BBA59}">
      <dsp:nvSpPr>
        <dsp:cNvPr id="0" name=""/>
        <dsp:cNvSpPr/>
      </dsp:nvSpPr>
      <dsp:spPr>
        <a:xfrm>
          <a:off x="5847280" y="596099"/>
          <a:ext cx="1264292" cy="126429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23AC96-31A9-48C6-8132-26E0995262C7}">
      <dsp:nvSpPr>
        <dsp:cNvPr id="0" name=""/>
        <dsp:cNvSpPr/>
      </dsp:nvSpPr>
      <dsp:spPr>
        <a:xfrm>
          <a:off x="6116720" y="865538"/>
          <a:ext cx="725413" cy="725413"/>
        </a:xfrm>
        <a:prstGeom prst="rect">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F14A910-E844-411B-B004-6D42CB8AE2CD}">
      <dsp:nvSpPr>
        <dsp:cNvPr id="0" name=""/>
        <dsp:cNvSpPr/>
      </dsp:nvSpPr>
      <dsp:spPr>
        <a:xfrm>
          <a:off x="5443121" y="2254187"/>
          <a:ext cx="207261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cap="all"/>
          </a:pPr>
          <a:r>
            <a:rPr lang="en-US" sz="1700" kern="1200"/>
            <a:t>What did we learn?</a:t>
          </a:r>
        </a:p>
      </dsp:txBody>
      <dsp:txXfrm>
        <a:off x="5443121" y="2254187"/>
        <a:ext cx="2072610" cy="720000"/>
      </dsp:txXfrm>
    </dsp:sp>
    <dsp:sp modelId="{8EA4C9D5-D326-46F3-8BB1-98D416423133}">
      <dsp:nvSpPr>
        <dsp:cNvPr id="0" name=""/>
        <dsp:cNvSpPr/>
      </dsp:nvSpPr>
      <dsp:spPr>
        <a:xfrm>
          <a:off x="8282598" y="596099"/>
          <a:ext cx="1264292" cy="126429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82B87D-7587-4B00-AF93-B550789DD0C0}">
      <dsp:nvSpPr>
        <dsp:cNvPr id="0" name=""/>
        <dsp:cNvSpPr/>
      </dsp:nvSpPr>
      <dsp:spPr>
        <a:xfrm>
          <a:off x="8552037" y="865538"/>
          <a:ext cx="725413" cy="725413"/>
        </a:xfrm>
        <a:prstGeom prst="rect">
          <a:avLst/>
        </a:prstGeom>
        <a:blipFill>
          <a:blip xmlns:r="http://schemas.openxmlformats.org/officeDocument/2006/relationships"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29E6817-112E-4B12-B4BF-5A326EBA3D47}">
      <dsp:nvSpPr>
        <dsp:cNvPr id="0" name=""/>
        <dsp:cNvSpPr/>
      </dsp:nvSpPr>
      <dsp:spPr>
        <a:xfrm>
          <a:off x="7878439" y="2254187"/>
          <a:ext cx="207261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cap="all"/>
          </a:pPr>
          <a:r>
            <a:rPr lang="en-US" sz="1700" kern="1200"/>
            <a:t>What will we do differently? </a:t>
          </a:r>
        </a:p>
      </dsp:txBody>
      <dsp:txXfrm>
        <a:off x="7878439" y="2254187"/>
        <a:ext cx="207261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1CAEEE-5614-4905-9336-CF0E4A2724D1}">
      <dsp:nvSpPr>
        <dsp:cNvPr id="0" name=""/>
        <dsp:cNvSpPr/>
      </dsp:nvSpPr>
      <dsp:spPr>
        <a:xfrm>
          <a:off x="477179" y="502643"/>
          <a:ext cx="1406812" cy="140681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BA1AAB-E879-4881-9EA7-1AAABCAA88BA}">
      <dsp:nvSpPr>
        <dsp:cNvPr id="0" name=""/>
        <dsp:cNvSpPr/>
      </dsp:nvSpPr>
      <dsp:spPr>
        <a:xfrm>
          <a:off x="776992" y="802456"/>
          <a:ext cx="807187" cy="807187"/>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CD4DFA7-BBAA-4188-A9DC-36EC845984D6}">
      <dsp:nvSpPr>
        <dsp:cNvPr id="0" name=""/>
        <dsp:cNvSpPr/>
      </dsp:nvSpPr>
      <dsp:spPr>
        <a:xfrm>
          <a:off x="27461" y="2347643"/>
          <a:ext cx="23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cap="all"/>
          </a:pPr>
          <a:r>
            <a:rPr lang="en-US" sz="1900" kern="1200"/>
            <a:t>What will we do differently? </a:t>
          </a:r>
        </a:p>
      </dsp:txBody>
      <dsp:txXfrm>
        <a:off x="27461" y="2347643"/>
        <a:ext cx="2306250"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D5CB547-D8BB-5C48-8462-FD0CB901A9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42683E5D-00DF-F041-A84B-D6F1E6295ED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C975C498-9A9C-764D-B6F1-237599E8A721}" type="datetimeFigureOut">
              <a:rPr lang="en-US"/>
              <a:pPr>
                <a:defRPr/>
              </a:pPr>
              <a:t>11/22/2023</a:t>
            </a:fld>
            <a:endParaRPr lang="en-US"/>
          </a:p>
        </p:txBody>
      </p:sp>
      <p:sp>
        <p:nvSpPr>
          <p:cNvPr id="4" name="Footer Placeholder 3">
            <a:extLst>
              <a:ext uri="{FF2B5EF4-FFF2-40B4-BE49-F238E27FC236}">
                <a16:creationId xmlns:a16="http://schemas.microsoft.com/office/drawing/2014/main" id="{6E55CACD-274B-DE4E-99EE-46077CD0BC9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5" name="Slide Number Placeholder 4">
            <a:extLst>
              <a:ext uri="{FF2B5EF4-FFF2-40B4-BE49-F238E27FC236}">
                <a16:creationId xmlns:a16="http://schemas.microsoft.com/office/drawing/2014/main" id="{EF1FC012-AC68-714B-9724-7A479BC42B14}"/>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0ED9D3B7-7C65-2F44-B8CE-1AE4CFFD329F}"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C915D97-8592-FF4E-9875-358BF4973DD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BFF2FB98-4577-9543-8172-332ACAD91FCB}"/>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6EE5E2D6-94F0-5445-8872-D2557A2AA862}" type="datetimeFigureOut">
              <a:rPr lang="en-US"/>
              <a:pPr>
                <a:defRPr/>
              </a:pPr>
              <a:t>11/22/2023</a:t>
            </a:fld>
            <a:endParaRPr lang="en-US"/>
          </a:p>
        </p:txBody>
      </p:sp>
      <p:sp>
        <p:nvSpPr>
          <p:cNvPr id="4" name="Slide Image Placeholder 3">
            <a:extLst>
              <a:ext uri="{FF2B5EF4-FFF2-40B4-BE49-F238E27FC236}">
                <a16:creationId xmlns:a16="http://schemas.microsoft.com/office/drawing/2014/main" id="{6F9F6430-99A5-C04A-A795-F657A572726D}"/>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B1A5CFA7-3E9F-FA48-842F-93F2B10560D4}"/>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F10F7AEB-216D-7346-A3DF-4423C420B269}"/>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7" name="Slide Number Placeholder 6">
            <a:extLst>
              <a:ext uri="{FF2B5EF4-FFF2-40B4-BE49-F238E27FC236}">
                <a16:creationId xmlns:a16="http://schemas.microsoft.com/office/drawing/2014/main" id="{2EF5396A-B27A-3E44-8659-67897C8AAD3C}"/>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C4745E52-6025-A649-9923-01E10DB281B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Juan &amp; Manuel introduce ourselves</a:t>
            </a:r>
          </a:p>
        </p:txBody>
      </p:sp>
      <p:sp>
        <p:nvSpPr>
          <p:cNvPr id="4" name="Slide Number Placeholder 3"/>
          <p:cNvSpPr>
            <a:spLocks noGrp="1"/>
          </p:cNvSpPr>
          <p:nvPr>
            <p:ph type="sldNum" sz="quarter" idx="5"/>
          </p:nvPr>
        </p:nvSpPr>
        <p:spPr/>
        <p:txBody>
          <a:bodyPr/>
          <a:lstStyle/>
          <a:p>
            <a:fld id="{FC665D54-7903-429A-B5AF-651479EBDEC4}" type="slidenum">
              <a:rPr lang="en-US"/>
              <a:t>2</a:t>
            </a:fld>
            <a:endParaRPr lang="en-US"/>
          </a:p>
        </p:txBody>
      </p:sp>
    </p:spTree>
    <p:extLst>
      <p:ext uri="{BB962C8B-B14F-4D97-AF65-F5344CB8AC3E}">
        <p14:creationId xmlns:p14="http://schemas.microsoft.com/office/powerpoint/2010/main" val="23742494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FC665D54-7903-429A-B5AF-651479EBDEC4}" type="slidenum">
              <a:rPr lang="en-US"/>
              <a:t>11</a:t>
            </a:fld>
            <a:endParaRPr lang="en-US"/>
          </a:p>
        </p:txBody>
      </p:sp>
    </p:spTree>
    <p:extLst>
      <p:ext uri="{BB962C8B-B14F-4D97-AF65-F5344CB8AC3E}">
        <p14:creationId xmlns:p14="http://schemas.microsoft.com/office/powerpoint/2010/main" val="13705120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ea typeface="Calibri"/>
              <a:cs typeface="Calibri"/>
            </a:endParaRPr>
          </a:p>
        </p:txBody>
      </p:sp>
      <p:sp>
        <p:nvSpPr>
          <p:cNvPr id="4" name="Slide Number Placeholder 3"/>
          <p:cNvSpPr>
            <a:spLocks noGrp="1"/>
          </p:cNvSpPr>
          <p:nvPr>
            <p:ph type="sldNum" sz="quarter" idx="5"/>
          </p:nvPr>
        </p:nvSpPr>
        <p:spPr/>
        <p:txBody>
          <a:bodyPr/>
          <a:lstStyle/>
          <a:p>
            <a:fld id="{FC665D54-7903-429A-B5AF-651479EBDEC4}" type="slidenum">
              <a:rPr lang="en-US"/>
              <a:t>12</a:t>
            </a:fld>
            <a:endParaRPr lang="en-US"/>
          </a:p>
        </p:txBody>
      </p:sp>
    </p:spTree>
    <p:extLst>
      <p:ext uri="{BB962C8B-B14F-4D97-AF65-F5344CB8AC3E}">
        <p14:creationId xmlns:p14="http://schemas.microsoft.com/office/powerpoint/2010/main" val="26287542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FC665D54-7903-429A-B5AF-651479EBDEC4}" type="slidenum">
              <a:rPr lang="en-US"/>
              <a:t>13</a:t>
            </a:fld>
            <a:endParaRPr lang="en-US"/>
          </a:p>
        </p:txBody>
      </p:sp>
    </p:spTree>
    <p:extLst>
      <p:ext uri="{BB962C8B-B14F-4D97-AF65-F5344CB8AC3E}">
        <p14:creationId xmlns:p14="http://schemas.microsoft.com/office/powerpoint/2010/main" val="834584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FC665D54-7903-429A-B5AF-651479EBDEC4}" type="slidenum">
              <a:rPr lang="en-US"/>
              <a:t>14</a:t>
            </a:fld>
            <a:endParaRPr lang="en-US"/>
          </a:p>
        </p:txBody>
      </p:sp>
    </p:spTree>
    <p:extLst>
      <p:ext uri="{BB962C8B-B14F-4D97-AF65-F5344CB8AC3E}">
        <p14:creationId xmlns:p14="http://schemas.microsoft.com/office/powerpoint/2010/main" val="15975723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FC665D54-7903-429A-B5AF-651479EBDEC4}" type="slidenum">
              <a:rPr lang="en-US"/>
              <a:t>15</a:t>
            </a:fld>
            <a:endParaRPr lang="en-US"/>
          </a:p>
        </p:txBody>
      </p:sp>
    </p:spTree>
    <p:extLst>
      <p:ext uri="{BB962C8B-B14F-4D97-AF65-F5344CB8AC3E}">
        <p14:creationId xmlns:p14="http://schemas.microsoft.com/office/powerpoint/2010/main" val="10120557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FC665D54-7903-429A-B5AF-651479EBDEC4}" type="slidenum">
              <a:rPr lang="en-US"/>
              <a:t>16</a:t>
            </a:fld>
            <a:endParaRPr lang="en-US"/>
          </a:p>
        </p:txBody>
      </p:sp>
    </p:spTree>
    <p:extLst>
      <p:ext uri="{BB962C8B-B14F-4D97-AF65-F5344CB8AC3E}">
        <p14:creationId xmlns:p14="http://schemas.microsoft.com/office/powerpoint/2010/main" val="39590964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FC665D54-7903-429A-B5AF-651479EBDEC4}" type="slidenum">
              <a:rPr lang="en-US"/>
              <a:t>17</a:t>
            </a:fld>
            <a:endParaRPr lang="en-US"/>
          </a:p>
        </p:txBody>
      </p:sp>
    </p:spTree>
    <p:extLst>
      <p:ext uri="{BB962C8B-B14F-4D97-AF65-F5344CB8AC3E}">
        <p14:creationId xmlns:p14="http://schemas.microsoft.com/office/powerpoint/2010/main" val="42240716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FC665D54-7903-429A-B5AF-651479EBDEC4}" type="slidenum">
              <a:rPr lang="en-US"/>
              <a:t>18</a:t>
            </a:fld>
            <a:endParaRPr lang="en-US"/>
          </a:p>
        </p:txBody>
      </p:sp>
    </p:spTree>
    <p:extLst>
      <p:ext uri="{BB962C8B-B14F-4D97-AF65-F5344CB8AC3E}">
        <p14:creationId xmlns:p14="http://schemas.microsoft.com/office/powerpoint/2010/main" val="7193932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FC665D54-7903-429A-B5AF-651479EBDEC4}" type="slidenum">
              <a:rPr lang="en-US"/>
              <a:t>19</a:t>
            </a:fld>
            <a:endParaRPr lang="en-US"/>
          </a:p>
        </p:txBody>
      </p:sp>
    </p:spTree>
    <p:extLst>
      <p:ext uri="{BB962C8B-B14F-4D97-AF65-F5344CB8AC3E}">
        <p14:creationId xmlns:p14="http://schemas.microsoft.com/office/powerpoint/2010/main" val="32722561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ea typeface="Calibri"/>
              <a:cs typeface="Calibri"/>
            </a:endParaRPr>
          </a:p>
        </p:txBody>
      </p:sp>
      <p:sp>
        <p:nvSpPr>
          <p:cNvPr id="4" name="Slide Number Placeholder 3"/>
          <p:cNvSpPr>
            <a:spLocks noGrp="1"/>
          </p:cNvSpPr>
          <p:nvPr>
            <p:ph type="sldNum" sz="quarter" idx="5"/>
          </p:nvPr>
        </p:nvSpPr>
        <p:spPr/>
        <p:txBody>
          <a:bodyPr/>
          <a:lstStyle/>
          <a:p>
            <a:fld id="{FC665D54-7903-429A-B5AF-651479EBDEC4}" type="slidenum">
              <a:rPr lang="en-US"/>
              <a:t>20</a:t>
            </a:fld>
            <a:endParaRPr lang="en-US"/>
          </a:p>
        </p:txBody>
      </p:sp>
    </p:spTree>
    <p:extLst>
      <p:ext uri="{BB962C8B-B14F-4D97-AF65-F5344CB8AC3E}">
        <p14:creationId xmlns:p14="http://schemas.microsoft.com/office/powerpoint/2010/main" val="381418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FC665D54-7903-429A-B5AF-651479EBDEC4}" type="slidenum">
              <a:rPr lang="en-US"/>
              <a:t>3</a:t>
            </a:fld>
            <a:endParaRPr lang="en-US"/>
          </a:p>
        </p:txBody>
      </p:sp>
    </p:spTree>
    <p:extLst>
      <p:ext uri="{BB962C8B-B14F-4D97-AF65-F5344CB8AC3E}">
        <p14:creationId xmlns:p14="http://schemas.microsoft.com/office/powerpoint/2010/main" val="24237242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665D54-7903-429A-B5AF-651479EBDEC4}" type="slidenum">
              <a:rPr lang="en-US"/>
              <a:t>21</a:t>
            </a:fld>
            <a:endParaRPr lang="en-US"/>
          </a:p>
        </p:txBody>
      </p:sp>
    </p:spTree>
    <p:extLst>
      <p:ext uri="{BB962C8B-B14F-4D97-AF65-F5344CB8AC3E}">
        <p14:creationId xmlns:p14="http://schemas.microsoft.com/office/powerpoint/2010/main" val="17845807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endParaRPr lang="en-US" dirty="0">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FC665D54-7903-429A-B5AF-651479EBDEC4}" type="slidenum">
              <a:rPr lang="en-US"/>
              <a:t>22</a:t>
            </a:fld>
            <a:endParaRPr lang="en-US"/>
          </a:p>
        </p:txBody>
      </p:sp>
    </p:spTree>
    <p:extLst>
      <p:ext uri="{BB962C8B-B14F-4D97-AF65-F5344CB8AC3E}">
        <p14:creationId xmlns:p14="http://schemas.microsoft.com/office/powerpoint/2010/main" val="1049208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FC665D54-7903-429A-B5AF-651479EBDEC4}" type="slidenum">
              <a:rPr lang="en-US"/>
              <a:t>23</a:t>
            </a:fld>
            <a:endParaRPr lang="en-US"/>
          </a:p>
        </p:txBody>
      </p:sp>
    </p:spTree>
    <p:extLst>
      <p:ext uri="{BB962C8B-B14F-4D97-AF65-F5344CB8AC3E}">
        <p14:creationId xmlns:p14="http://schemas.microsoft.com/office/powerpoint/2010/main" val="12373873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FC665D54-7903-429A-B5AF-651479EBDEC4}" type="slidenum">
              <a:rPr lang="en-US"/>
              <a:t>24</a:t>
            </a:fld>
            <a:endParaRPr lang="en-US"/>
          </a:p>
        </p:txBody>
      </p:sp>
    </p:spTree>
    <p:extLst>
      <p:ext uri="{BB962C8B-B14F-4D97-AF65-F5344CB8AC3E}">
        <p14:creationId xmlns:p14="http://schemas.microsoft.com/office/powerpoint/2010/main" val="27553389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FC665D54-7903-429A-B5AF-651479EBDEC4}" type="slidenum">
              <a:rPr lang="en-US"/>
              <a:t>25</a:t>
            </a:fld>
            <a:endParaRPr lang="en-US"/>
          </a:p>
        </p:txBody>
      </p:sp>
    </p:spTree>
    <p:extLst>
      <p:ext uri="{BB962C8B-B14F-4D97-AF65-F5344CB8AC3E}">
        <p14:creationId xmlns:p14="http://schemas.microsoft.com/office/powerpoint/2010/main" val="22069752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FC665D54-7903-429A-B5AF-651479EBDEC4}" type="slidenum">
              <a:rPr lang="en-US"/>
              <a:t>26</a:t>
            </a:fld>
            <a:endParaRPr lang="en-US"/>
          </a:p>
        </p:txBody>
      </p:sp>
    </p:spTree>
    <p:extLst>
      <p:ext uri="{BB962C8B-B14F-4D97-AF65-F5344CB8AC3E}">
        <p14:creationId xmlns:p14="http://schemas.microsoft.com/office/powerpoint/2010/main" val="16784456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C4745E52-6025-A649-9923-01E10DB281BF}" type="slidenum">
              <a:rPr lang="en-US" altLang="en-US" smtClean="0"/>
              <a:pPr>
                <a:defRPr/>
              </a:pPr>
              <a:t>27</a:t>
            </a:fld>
            <a:endParaRPr lang="en-US" altLang="en-US"/>
          </a:p>
        </p:txBody>
      </p:sp>
    </p:spTree>
    <p:extLst>
      <p:ext uri="{BB962C8B-B14F-4D97-AF65-F5344CB8AC3E}">
        <p14:creationId xmlns:p14="http://schemas.microsoft.com/office/powerpoint/2010/main" val="27425076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C665D54-7903-429A-B5AF-651479EBDEC4}" type="slidenum">
              <a:rPr lang="en-US"/>
              <a:t>28</a:t>
            </a:fld>
            <a:endParaRPr lang="en-US"/>
          </a:p>
        </p:txBody>
      </p:sp>
    </p:spTree>
    <p:extLst>
      <p:ext uri="{BB962C8B-B14F-4D97-AF65-F5344CB8AC3E}">
        <p14:creationId xmlns:p14="http://schemas.microsoft.com/office/powerpoint/2010/main" val="30562875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FC665D54-7903-429A-B5AF-651479EBDEC4}" type="slidenum">
              <a:rPr lang="en-US"/>
              <a:t>29</a:t>
            </a:fld>
            <a:endParaRPr lang="en-US"/>
          </a:p>
        </p:txBody>
      </p:sp>
    </p:spTree>
    <p:extLst>
      <p:ext uri="{BB962C8B-B14F-4D97-AF65-F5344CB8AC3E}">
        <p14:creationId xmlns:p14="http://schemas.microsoft.com/office/powerpoint/2010/main" val="13609554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C665D54-7903-429A-B5AF-651479EBDEC4}" type="slidenum">
              <a:rPr lang="en-US"/>
              <a:t>30</a:t>
            </a:fld>
            <a:endParaRPr lang="en-US"/>
          </a:p>
        </p:txBody>
      </p:sp>
    </p:spTree>
    <p:extLst>
      <p:ext uri="{BB962C8B-B14F-4D97-AF65-F5344CB8AC3E}">
        <p14:creationId xmlns:p14="http://schemas.microsoft.com/office/powerpoint/2010/main" val="2787785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665D54-7903-429A-B5AF-651479EBDEC4}" type="slidenum">
              <a:rPr lang="en-US"/>
              <a:t>4</a:t>
            </a:fld>
            <a:endParaRPr lang="en-US"/>
          </a:p>
        </p:txBody>
      </p:sp>
    </p:spTree>
    <p:extLst>
      <p:ext uri="{BB962C8B-B14F-4D97-AF65-F5344CB8AC3E}">
        <p14:creationId xmlns:p14="http://schemas.microsoft.com/office/powerpoint/2010/main" val="3530620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665D54-7903-429A-B5AF-651479EBDEC4}" type="slidenum">
              <a:rPr lang="en-US"/>
              <a:t>5</a:t>
            </a:fld>
            <a:endParaRPr lang="en-US"/>
          </a:p>
        </p:txBody>
      </p:sp>
    </p:spTree>
    <p:extLst>
      <p:ext uri="{BB962C8B-B14F-4D97-AF65-F5344CB8AC3E}">
        <p14:creationId xmlns:p14="http://schemas.microsoft.com/office/powerpoint/2010/main" val="33029488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FC665D54-7903-429A-B5AF-651479EBDEC4}" type="slidenum">
              <a:rPr lang="en-US"/>
              <a:t>6</a:t>
            </a:fld>
            <a:endParaRPr lang="en-US"/>
          </a:p>
        </p:txBody>
      </p:sp>
    </p:spTree>
    <p:extLst>
      <p:ext uri="{BB962C8B-B14F-4D97-AF65-F5344CB8AC3E}">
        <p14:creationId xmlns:p14="http://schemas.microsoft.com/office/powerpoint/2010/main" val="17566852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FC665D54-7903-429A-B5AF-651479EBDEC4}" type="slidenum">
              <a:rPr lang="en-US"/>
              <a:t>7</a:t>
            </a:fld>
            <a:endParaRPr lang="en-US"/>
          </a:p>
        </p:txBody>
      </p:sp>
    </p:spTree>
    <p:extLst>
      <p:ext uri="{BB962C8B-B14F-4D97-AF65-F5344CB8AC3E}">
        <p14:creationId xmlns:p14="http://schemas.microsoft.com/office/powerpoint/2010/main" val="36770996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FC665D54-7903-429A-B5AF-651479EBDEC4}" type="slidenum">
              <a:rPr lang="en-US"/>
              <a:t>8</a:t>
            </a:fld>
            <a:endParaRPr lang="en-US"/>
          </a:p>
        </p:txBody>
      </p:sp>
    </p:spTree>
    <p:extLst>
      <p:ext uri="{BB962C8B-B14F-4D97-AF65-F5344CB8AC3E}">
        <p14:creationId xmlns:p14="http://schemas.microsoft.com/office/powerpoint/2010/main" val="24668690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FC665D54-7903-429A-B5AF-651479EBDEC4}" type="slidenum">
              <a:rPr lang="en-US"/>
              <a:t>9</a:t>
            </a:fld>
            <a:endParaRPr lang="en-US"/>
          </a:p>
        </p:txBody>
      </p:sp>
    </p:spTree>
    <p:extLst>
      <p:ext uri="{BB962C8B-B14F-4D97-AF65-F5344CB8AC3E}">
        <p14:creationId xmlns:p14="http://schemas.microsoft.com/office/powerpoint/2010/main" val="32840384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FC665D54-7903-429A-B5AF-651479EBDEC4}" type="slidenum">
              <a:rPr lang="en-US"/>
              <a:t>10</a:t>
            </a:fld>
            <a:endParaRPr lang="en-US"/>
          </a:p>
        </p:txBody>
      </p:sp>
    </p:spTree>
    <p:extLst>
      <p:ext uri="{BB962C8B-B14F-4D97-AF65-F5344CB8AC3E}">
        <p14:creationId xmlns:p14="http://schemas.microsoft.com/office/powerpoint/2010/main" val="18551300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959005" y="4323806"/>
            <a:ext cx="10432249" cy="2160534"/>
          </a:xfrm>
        </p:spPr>
        <p:txBody>
          <a:bodyPr anchor="t">
            <a:normAutofit/>
          </a:bodyPr>
          <a:lstStyle>
            <a:lvl1pPr algn="ctr">
              <a:lnSpc>
                <a:spcPct val="100000"/>
              </a:lnSpc>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608169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97BE3AB-837A-ECDE-CE70-6EA0BE5B629B}"/>
              </a:ext>
            </a:extLst>
          </p:cNvPr>
          <p:cNvGrpSpPr/>
          <p:nvPr userDrawn="1"/>
        </p:nvGrpSpPr>
        <p:grpSpPr>
          <a:xfrm>
            <a:off x="0" y="0"/>
            <a:ext cx="12192000" cy="2272937"/>
            <a:chOff x="0" y="0"/>
            <a:chExt cx="12192000" cy="2272937"/>
          </a:xfrm>
        </p:grpSpPr>
        <p:sp>
          <p:nvSpPr>
            <p:cNvPr id="8" name="Rectangle 7">
              <a:extLst>
                <a:ext uri="{FF2B5EF4-FFF2-40B4-BE49-F238E27FC236}">
                  <a16:creationId xmlns:a16="http://schemas.microsoft.com/office/drawing/2014/main" id="{5D66B30A-974B-C6F1-93F6-3BC22DB20D82}"/>
                </a:ext>
                <a:ext uri="{C183D7F6-B498-43B3-948B-1728B52AA6E4}">
                  <adec:decorative xmlns:adec="http://schemas.microsoft.com/office/drawing/2017/decorative" val="1"/>
                </a:ext>
              </a:extLst>
            </p:cNvPr>
            <p:cNvSpPr/>
            <p:nvPr userDrawn="1"/>
          </p:nvSpPr>
          <p:spPr>
            <a:xfrm>
              <a:off x="0" y="0"/>
              <a:ext cx="12192000" cy="2272937"/>
            </a:xfrm>
            <a:prstGeom prst="rect">
              <a:avLst/>
            </a:prstGeom>
            <a:solidFill>
              <a:srgbClr val="472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1DCCCB5A-1530-5FF0-7EDB-C66302518F14}"/>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1"/>
              <a:ext cx="2575994" cy="2272935"/>
            </a:xfrm>
            <a:prstGeom prst="rect">
              <a:avLst/>
            </a:prstGeom>
            <a:ln>
              <a:noFill/>
            </a:ln>
          </p:spPr>
        </p:pic>
      </p:grpSp>
      <p:sp>
        <p:nvSpPr>
          <p:cNvPr id="2" name="Title 1">
            <a:extLst>
              <a:ext uri="{FF2B5EF4-FFF2-40B4-BE49-F238E27FC236}">
                <a16:creationId xmlns:a16="http://schemas.microsoft.com/office/drawing/2014/main" id="{7A14D9E9-646F-8C61-FF2F-B13C79F576E9}"/>
              </a:ext>
            </a:extLst>
          </p:cNvPr>
          <p:cNvSpPr>
            <a:spLocks noGrp="1"/>
          </p:cNvSpPr>
          <p:nvPr>
            <p:ph type="title"/>
          </p:nvPr>
        </p:nvSpPr>
        <p:spPr>
          <a:xfrm>
            <a:off x="2795450" y="365125"/>
            <a:ext cx="8558349" cy="1685744"/>
          </a:xfrm>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F2ADA7E-455C-DF2E-28FA-2412804DA8A1}"/>
              </a:ext>
            </a:extLst>
          </p:cNvPr>
          <p:cNvSpPr>
            <a:spLocks noGrp="1"/>
          </p:cNvSpPr>
          <p:nvPr>
            <p:ph idx="1" hasCustomPrompt="1"/>
          </p:nvPr>
        </p:nvSpPr>
        <p:spPr>
          <a:xfrm>
            <a:off x="838200" y="2494722"/>
            <a:ext cx="10515600" cy="3762386"/>
          </a:xfrm>
        </p:spPr>
        <p:txBody>
          <a:bodyPr/>
          <a:lstStyle>
            <a:lvl1pPr marL="0" indent="0">
              <a:buFont typeface="Arial" panose="020B0604020202020204" pitchFamily="34" charset="0"/>
              <a:buNone/>
              <a:defRPr/>
            </a:lvl1pPr>
            <a:lvl2pPr marL="457200" indent="0">
              <a:buNone/>
              <a:defRPr/>
            </a:lvl2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add text.</a:t>
            </a:r>
            <a:br>
              <a:rPr lang="en-US"/>
            </a:br>
            <a:r>
              <a:rPr lang="en-US"/>
              <a:t>Tips for accessible templates:</a:t>
            </a:r>
            <a:br>
              <a:rPr lang="en-US"/>
            </a:br>
            <a:r>
              <a:rPr lang="en-US"/>
              <a:t>- Avoid using actions if possible. </a:t>
            </a:r>
            <a:br>
              <a:rPr lang="en-US"/>
            </a:br>
            <a:r>
              <a:rPr lang="en-US"/>
              <a:t>- Each slide needs a heading. </a:t>
            </a:r>
            <a:br>
              <a:rPr lang="en-US"/>
            </a:br>
            <a:r>
              <a:rPr lang="en-US"/>
              <a:t>- Use the list buttons rather that text bullets or numbers. </a:t>
            </a:r>
            <a:br>
              <a:rPr lang="en-US"/>
            </a:br>
            <a:r>
              <a:rPr lang="en-US"/>
              <a:t>- Add alt text to images, shapes and smart art or mark them as ‘Decorative’.</a:t>
            </a:r>
            <a:br>
              <a:rPr lang="en-US"/>
            </a:br>
            <a:r>
              <a:rPr lang="en-US"/>
              <a:t>- To make an accessible pdf, use the Acrobat&gt;Create PDF function. </a:t>
            </a:r>
          </a:p>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FFC273A-33C1-ABDF-8F0D-9D7546132270}"/>
              </a:ext>
              <a:ext uri="{C183D7F6-B498-43B3-948B-1728B52AA6E4}">
                <adec:decorative xmlns:adec="http://schemas.microsoft.com/office/drawing/2017/decorative" val="1"/>
              </a:ext>
            </a:extLst>
          </p:cNvPr>
          <p:cNvSpPr>
            <a:spLocks noGrp="1"/>
          </p:cNvSpPr>
          <p:nvPr>
            <p:ph type="sldNum" sz="quarter" idx="12"/>
          </p:nvPr>
        </p:nvSpPr>
        <p:spPr/>
        <p:txBody>
          <a:bodyPr/>
          <a:lstStyle/>
          <a:p>
            <a:fld id="{FC94C22D-D015-6649-B5C3-596F33FC97D2}" type="slidenum">
              <a:rPr lang="en-US" smtClean="0"/>
              <a:t>‹#›</a:t>
            </a:fld>
            <a:endParaRPr lang="en-US"/>
          </a:p>
        </p:txBody>
      </p:sp>
      <p:pic>
        <p:nvPicPr>
          <p:cNvPr id="7" name="Picture 6">
            <a:extLst>
              <a:ext uri="{FF2B5EF4-FFF2-40B4-BE49-F238E27FC236}">
                <a16:creationId xmlns:a16="http://schemas.microsoft.com/office/drawing/2014/main" id="{221E8ABE-8F6E-DAC4-AA04-EDC6BBB5189F}"/>
              </a:ext>
              <a:ext uri="{C183D7F6-B498-43B3-948B-1728B52AA6E4}">
                <adec:decorative xmlns:adec="http://schemas.microsoft.com/office/drawing/2017/decorative" val="1"/>
              </a:ext>
            </a:extLst>
          </p:cNvPr>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834012" y="6343650"/>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5096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2EED6-93C8-B2D4-E840-02857784586E}"/>
              </a:ext>
            </a:extLst>
          </p:cNvPr>
          <p:cNvSpPr>
            <a:spLocks noGrp="1"/>
          </p:cNvSpPr>
          <p:nvPr>
            <p:ph type="title"/>
          </p:nvPr>
        </p:nvSpPr>
        <p:spPr>
          <a:xfrm>
            <a:off x="1175657" y="365125"/>
            <a:ext cx="10178142"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85FCB6E0-3B24-0AC5-22E8-C300B9D0E359}"/>
              </a:ext>
            </a:extLst>
          </p:cNvPr>
          <p:cNvSpPr>
            <a:spLocks noGrp="1"/>
          </p:cNvSpPr>
          <p:nvPr>
            <p:ph sz="half" idx="1"/>
          </p:nvPr>
        </p:nvSpPr>
        <p:spPr>
          <a:xfrm>
            <a:off x="1175656" y="1825625"/>
            <a:ext cx="4950824"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A86B6DB0-1851-8608-4626-5562E29983E8}"/>
              </a:ext>
              <a:ext uri="{C183D7F6-B498-43B3-948B-1728B52AA6E4}">
                <adec:decorative xmlns:adec="http://schemas.microsoft.com/office/drawing/2017/decorative" val="1"/>
              </a:ext>
            </a:extLst>
          </p:cNvPr>
          <p:cNvSpPr>
            <a:spLocks noGrp="1"/>
          </p:cNvSpPr>
          <p:nvPr>
            <p:ph type="sldNum" sz="quarter" idx="12"/>
          </p:nvPr>
        </p:nvSpPr>
        <p:spPr/>
        <p:txBody>
          <a:bodyPr/>
          <a:lstStyle/>
          <a:p>
            <a:fld id="{FC94C22D-D015-6649-B5C3-596F33FC97D2}" type="slidenum">
              <a:rPr lang="en-US" smtClean="0"/>
              <a:t>‹#›</a:t>
            </a:fld>
            <a:endParaRPr lang="en-US"/>
          </a:p>
        </p:txBody>
      </p:sp>
      <p:pic>
        <p:nvPicPr>
          <p:cNvPr id="8" name="Picture 7">
            <a:extLst>
              <a:ext uri="{FF2B5EF4-FFF2-40B4-BE49-F238E27FC236}">
                <a16:creationId xmlns:a16="http://schemas.microsoft.com/office/drawing/2014/main" id="{3B7A9CB8-F06B-7F8D-F937-47D24A653E69}"/>
              </a:ext>
              <a:ext uri="{C183D7F6-B498-43B3-948B-1728B52AA6E4}">
                <adec:decorative xmlns:adec="http://schemas.microsoft.com/office/drawing/2017/decorative" val="1"/>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175656" y="6343650"/>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ontent Placeholder 2">
            <a:extLst>
              <a:ext uri="{FF2B5EF4-FFF2-40B4-BE49-F238E27FC236}">
                <a16:creationId xmlns:a16="http://schemas.microsoft.com/office/drawing/2014/main" id="{837527E5-9A84-AC4A-464A-43199859D8CD}"/>
              </a:ext>
            </a:extLst>
          </p:cNvPr>
          <p:cNvSpPr>
            <a:spLocks noGrp="1"/>
          </p:cNvSpPr>
          <p:nvPr>
            <p:ph sz="half" idx="13"/>
          </p:nvPr>
        </p:nvSpPr>
        <p:spPr>
          <a:xfrm>
            <a:off x="6402975" y="1825625"/>
            <a:ext cx="4950824"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a:extLst>
              <a:ext uri="{FF2B5EF4-FFF2-40B4-BE49-F238E27FC236}">
                <a16:creationId xmlns:a16="http://schemas.microsoft.com/office/drawing/2014/main" id="{7F56C3B6-52B3-F5B9-121B-9C09F4E74BDE}"/>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6657" y="3808"/>
            <a:ext cx="821133" cy="6850383"/>
          </a:xfrm>
          <a:prstGeom prst="rect">
            <a:avLst/>
          </a:prstGeom>
          <a:effectLst>
            <a:outerShdw blurRad="190500" dist="50800" algn="ctr" rotWithShape="0">
              <a:srgbClr val="000000">
                <a:alpha val="40000"/>
              </a:srgbClr>
            </a:outerShdw>
          </a:effectLst>
        </p:spPr>
      </p:pic>
    </p:spTree>
    <p:extLst>
      <p:ext uri="{BB962C8B-B14F-4D97-AF65-F5344CB8AC3E}">
        <p14:creationId xmlns:p14="http://schemas.microsoft.com/office/powerpoint/2010/main" val="19377739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FB96073-9AA2-B5BF-410A-369672AE7642}"/>
              </a:ext>
              <a:ext uri="{C183D7F6-B498-43B3-948B-1728B52AA6E4}">
                <adec:decorative xmlns:adec="http://schemas.microsoft.com/office/drawing/2017/decorative" val="1"/>
              </a:ext>
            </a:extLst>
          </p:cNvPr>
          <p:cNvSpPr>
            <a:spLocks noGrp="1"/>
          </p:cNvSpPr>
          <p:nvPr>
            <p:ph type="sldNum" sz="quarter" idx="12"/>
          </p:nvPr>
        </p:nvSpPr>
        <p:spPr/>
        <p:txBody>
          <a:bodyPr/>
          <a:lstStyle/>
          <a:p>
            <a:fld id="{FC94C22D-D015-6649-B5C3-596F33FC97D2}" type="slidenum">
              <a:rPr lang="en-US" smtClean="0"/>
              <a:t>‹#›</a:t>
            </a:fld>
            <a:endParaRPr lang="en-US"/>
          </a:p>
        </p:txBody>
      </p:sp>
      <p:pic>
        <p:nvPicPr>
          <p:cNvPr id="6" name="Picture 5">
            <a:extLst>
              <a:ext uri="{FF2B5EF4-FFF2-40B4-BE49-F238E27FC236}">
                <a16:creationId xmlns:a16="http://schemas.microsoft.com/office/drawing/2014/main" id="{45945705-2325-61E5-8265-74A0A006B298}"/>
              </a:ext>
              <a:ext uri="{C183D7F6-B498-43B3-948B-1728B52AA6E4}">
                <adec:decorative xmlns:adec="http://schemas.microsoft.com/office/drawing/2017/decorative" val="1"/>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175657" y="6343650"/>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a:extLst>
              <a:ext uri="{FF2B5EF4-FFF2-40B4-BE49-F238E27FC236}">
                <a16:creationId xmlns:a16="http://schemas.microsoft.com/office/drawing/2014/main" id="{2F598B41-A9B7-DDBB-2D59-5C3C376BB04A}"/>
              </a:ext>
            </a:extLst>
          </p:cNvPr>
          <p:cNvSpPr>
            <a:spLocks noGrp="1"/>
          </p:cNvSpPr>
          <p:nvPr>
            <p:ph type="title"/>
          </p:nvPr>
        </p:nvSpPr>
        <p:spPr>
          <a:xfrm>
            <a:off x="1175657" y="365125"/>
            <a:ext cx="10178142" cy="1325563"/>
          </a:xfrm>
        </p:spPr>
        <p:txBody>
          <a:bodyPr/>
          <a:lstStyle/>
          <a:p>
            <a:r>
              <a:rPr lang="en-US"/>
              <a:t>Click to edit Master title style</a:t>
            </a:r>
          </a:p>
        </p:txBody>
      </p:sp>
      <p:pic>
        <p:nvPicPr>
          <p:cNvPr id="2" name="Picture 1">
            <a:extLst>
              <a:ext uri="{FF2B5EF4-FFF2-40B4-BE49-F238E27FC236}">
                <a16:creationId xmlns:a16="http://schemas.microsoft.com/office/drawing/2014/main" id="{198D520E-85D5-DE0B-2678-A0BABEB44A93}"/>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6657" y="3808"/>
            <a:ext cx="821133" cy="6850383"/>
          </a:xfrm>
          <a:prstGeom prst="rect">
            <a:avLst/>
          </a:prstGeom>
          <a:effectLst>
            <a:outerShdw blurRad="190500" dist="50800" algn="ctr" rotWithShape="0">
              <a:srgbClr val="000000">
                <a:alpha val="40000"/>
              </a:srgbClr>
            </a:outerShdw>
          </a:effectLst>
        </p:spPr>
      </p:pic>
    </p:spTree>
    <p:extLst>
      <p:ext uri="{BB962C8B-B14F-4D97-AF65-F5344CB8AC3E}">
        <p14:creationId xmlns:p14="http://schemas.microsoft.com/office/powerpoint/2010/main" val="26311684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B0C4DEAC-AB39-F25B-CFC1-D1C9E139799A}"/>
              </a:ext>
            </a:extLst>
          </p:cNvPr>
          <p:cNvSpPr>
            <a:spLocks noGrp="1"/>
          </p:cNvSpPr>
          <p:nvPr>
            <p:ph type="title"/>
          </p:nvPr>
        </p:nvSpPr>
        <p:spPr>
          <a:xfrm>
            <a:off x="1175657" y="365125"/>
            <a:ext cx="10178142"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64ECA1-1AB7-F05E-C3DA-87B691945EBB}"/>
              </a:ext>
            </a:extLst>
          </p:cNvPr>
          <p:cNvSpPr>
            <a:spLocks noGrp="1"/>
          </p:cNvSpPr>
          <p:nvPr>
            <p:ph type="body" idx="1"/>
          </p:nvPr>
        </p:nvSpPr>
        <p:spPr>
          <a:xfrm>
            <a:off x="1179488" y="1720352"/>
            <a:ext cx="4948717" cy="823912"/>
          </a:xfrm>
        </p:spPr>
        <p:txBody>
          <a:bodyPr anchor="b"/>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31D224C-D910-AAA0-B68E-86EA8C446C89}"/>
              </a:ext>
            </a:extLst>
          </p:cNvPr>
          <p:cNvSpPr>
            <a:spLocks noGrp="1"/>
          </p:cNvSpPr>
          <p:nvPr>
            <p:ph sz="half" idx="2"/>
          </p:nvPr>
        </p:nvSpPr>
        <p:spPr>
          <a:xfrm>
            <a:off x="1179488" y="2544264"/>
            <a:ext cx="4948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3505ED8D-C434-741B-DE97-E68650561ED5}"/>
              </a:ext>
              <a:ext uri="{C183D7F6-B498-43B3-948B-1728B52AA6E4}">
                <adec:decorative xmlns:adec="http://schemas.microsoft.com/office/drawing/2017/decorative" val="1"/>
              </a:ext>
            </a:extLst>
          </p:cNvPr>
          <p:cNvSpPr>
            <a:spLocks noGrp="1"/>
          </p:cNvSpPr>
          <p:nvPr>
            <p:ph type="sldNum" sz="quarter" idx="12"/>
          </p:nvPr>
        </p:nvSpPr>
        <p:spPr/>
        <p:txBody>
          <a:bodyPr/>
          <a:lstStyle/>
          <a:p>
            <a:fld id="{FC94C22D-D015-6649-B5C3-596F33FC97D2}" type="slidenum">
              <a:rPr lang="en-US" smtClean="0"/>
              <a:t>‹#›</a:t>
            </a:fld>
            <a:endParaRPr lang="en-US"/>
          </a:p>
        </p:txBody>
      </p:sp>
      <p:sp>
        <p:nvSpPr>
          <p:cNvPr id="11" name="Text Placeholder 2">
            <a:extLst>
              <a:ext uri="{FF2B5EF4-FFF2-40B4-BE49-F238E27FC236}">
                <a16:creationId xmlns:a16="http://schemas.microsoft.com/office/drawing/2014/main" id="{5769F0CA-575E-4806-C56D-3C2201812697}"/>
              </a:ext>
            </a:extLst>
          </p:cNvPr>
          <p:cNvSpPr>
            <a:spLocks noGrp="1"/>
          </p:cNvSpPr>
          <p:nvPr>
            <p:ph type="body" idx="13"/>
          </p:nvPr>
        </p:nvSpPr>
        <p:spPr>
          <a:xfrm>
            <a:off x="6405083" y="1720352"/>
            <a:ext cx="4948717" cy="823912"/>
          </a:xfrm>
        </p:spPr>
        <p:txBody>
          <a:bodyPr anchor="b"/>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a:extLst>
              <a:ext uri="{FF2B5EF4-FFF2-40B4-BE49-F238E27FC236}">
                <a16:creationId xmlns:a16="http://schemas.microsoft.com/office/drawing/2014/main" id="{528A8323-14FA-5F79-A04C-16CBB2EB7096}"/>
              </a:ext>
            </a:extLst>
          </p:cNvPr>
          <p:cNvSpPr>
            <a:spLocks noGrp="1"/>
          </p:cNvSpPr>
          <p:nvPr>
            <p:ph sz="half" idx="14"/>
          </p:nvPr>
        </p:nvSpPr>
        <p:spPr>
          <a:xfrm>
            <a:off x="6405083" y="2544264"/>
            <a:ext cx="4948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4EAD78B8-AD26-994A-827A-DC849068B86B}"/>
              </a:ext>
              <a:ext uri="{C183D7F6-B498-43B3-948B-1728B52AA6E4}">
                <adec:decorative xmlns:adec="http://schemas.microsoft.com/office/drawing/2017/decorative" val="1"/>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175657" y="6343650"/>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6ECF4CC9-0981-8750-D124-AE5ABFEC6F13}"/>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6657" y="3808"/>
            <a:ext cx="821133" cy="6850383"/>
          </a:xfrm>
          <a:prstGeom prst="rect">
            <a:avLst/>
          </a:prstGeom>
          <a:effectLst>
            <a:outerShdw blurRad="190500" dist="50800" algn="ctr" rotWithShape="0">
              <a:srgbClr val="000000">
                <a:alpha val="40000"/>
              </a:srgbClr>
            </a:outerShdw>
          </a:effectLst>
        </p:spPr>
      </p:pic>
    </p:spTree>
    <p:extLst>
      <p:ext uri="{BB962C8B-B14F-4D97-AF65-F5344CB8AC3E}">
        <p14:creationId xmlns:p14="http://schemas.microsoft.com/office/powerpoint/2010/main" val="2106698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ection Slide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1B5D9C5-9014-EB56-9A64-DFFD98D9B732}"/>
              </a:ext>
              <a:ext uri="{C183D7F6-B498-43B3-948B-1728B52AA6E4}">
                <adec:decorative xmlns:adec="http://schemas.microsoft.com/office/drawing/2017/decorative" val="1"/>
              </a:ext>
            </a:extLst>
          </p:cNvPr>
          <p:cNvSpPr/>
          <p:nvPr userDrawn="1"/>
        </p:nvSpPr>
        <p:spPr>
          <a:xfrm>
            <a:off x="0" y="0"/>
            <a:ext cx="12192000" cy="22729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6">
            <a:extLst>
              <a:ext uri="{FF2B5EF4-FFF2-40B4-BE49-F238E27FC236}">
                <a16:creationId xmlns:a16="http://schemas.microsoft.com/office/drawing/2014/main" id="{81C2F473-8038-C74B-8DC1-AF9F6E976776}"/>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830263"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29994" y="403412"/>
            <a:ext cx="10523803" cy="1685768"/>
          </a:xfrm>
        </p:spPr>
        <p:txBody>
          <a:bodyPr>
            <a:normAutofit/>
          </a:bodyPr>
          <a:lstStyle>
            <a:lvl1pPr algn="l">
              <a:defRPr sz="38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829994" y="2662568"/>
            <a:ext cx="10523806" cy="356941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12">
            <a:extLst>
              <a:ext uri="{FF2B5EF4-FFF2-40B4-BE49-F238E27FC236}">
                <a16:creationId xmlns:a16="http://schemas.microsoft.com/office/drawing/2014/main" id="{1E0B24B1-20CE-244C-A568-F07B26F877E2}"/>
              </a:ext>
            </a:extLst>
          </p:cNvPr>
          <p:cNvSpPr>
            <a:spLocks noGrp="1"/>
          </p:cNvSpPr>
          <p:nvPr>
            <p:ph type="sldNum" sz="quarter" idx="10"/>
          </p:nvPr>
        </p:nvSpPr>
        <p:spPr/>
        <p:txBody>
          <a:bodyPr/>
          <a:lstStyle>
            <a:lvl1pPr>
              <a:defRPr/>
            </a:lvl1pPr>
          </a:lstStyle>
          <a:p>
            <a:pPr>
              <a:defRPr/>
            </a:pPr>
            <a:fld id="{8856F6ED-E3DC-8A4A-AABE-AFCED42314C4}" type="slidenum">
              <a:rPr lang="en-US" altLang="en-US"/>
              <a:pPr>
                <a:defRPr/>
              </a:pPr>
              <a:t>‹#›</a:t>
            </a:fld>
            <a:endParaRPr lang="en-US" altLang="en-US"/>
          </a:p>
        </p:txBody>
      </p:sp>
    </p:spTree>
    <p:extLst>
      <p:ext uri="{BB962C8B-B14F-4D97-AF65-F5344CB8AC3E}">
        <p14:creationId xmlns:p14="http://schemas.microsoft.com/office/powerpoint/2010/main" val="1159223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ontent 2 Column Slide">
    <p:spTree>
      <p:nvGrpSpPr>
        <p:cNvPr id="1" name=""/>
        <p:cNvGrpSpPr/>
        <p:nvPr/>
      </p:nvGrpSpPr>
      <p:grpSpPr>
        <a:xfrm>
          <a:off x="0" y="0"/>
          <a:ext cx="0" cy="0"/>
          <a:chOff x="0" y="0"/>
          <a:chExt cx="0" cy="0"/>
        </a:xfrm>
      </p:grpSpPr>
      <p:sp>
        <p:nvSpPr>
          <p:cNvPr id="2" name="Title 1"/>
          <p:cNvSpPr>
            <a:spLocks noGrp="1"/>
          </p:cNvSpPr>
          <p:nvPr>
            <p:ph type="title"/>
          </p:nvPr>
        </p:nvSpPr>
        <p:spPr>
          <a:xfrm>
            <a:off x="1277650" y="365125"/>
            <a:ext cx="10046043" cy="1325563"/>
          </a:xfrm>
        </p:spPr>
        <p:txBody>
          <a:bodyPr anchor="b">
            <a:normAutofit/>
          </a:bodyPr>
          <a:lstStyle>
            <a:lvl1pPr>
              <a:defRPr sz="3800">
                <a:solidFill>
                  <a:schemeClr val="tx2"/>
                </a:solidFill>
              </a:defRPr>
            </a:lvl1pPr>
          </a:lstStyle>
          <a:p>
            <a:r>
              <a:rPr lang="en-US"/>
              <a:t>Click to edit Master title style</a:t>
            </a:r>
            <a:endParaRPr lang="en-US" dirty="0"/>
          </a:p>
        </p:txBody>
      </p:sp>
      <p:sp>
        <p:nvSpPr>
          <p:cNvPr id="4" name="Content Placeholder 3"/>
          <p:cNvSpPr>
            <a:spLocks noGrp="1"/>
          </p:cNvSpPr>
          <p:nvPr>
            <p:ph sz="half" idx="2"/>
          </p:nvPr>
        </p:nvSpPr>
        <p:spPr>
          <a:xfrm>
            <a:off x="1277650" y="1798320"/>
            <a:ext cx="4922537"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5"/>
          <p:cNvSpPr>
            <a:spLocks noGrp="1"/>
          </p:cNvSpPr>
          <p:nvPr>
            <p:ph sz="quarter" idx="4"/>
          </p:nvPr>
        </p:nvSpPr>
        <p:spPr>
          <a:xfrm>
            <a:off x="6388259" y="1798320"/>
            <a:ext cx="4948881"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Slide Number Placeholder 12">
            <a:extLst>
              <a:ext uri="{FF2B5EF4-FFF2-40B4-BE49-F238E27FC236}">
                <a16:creationId xmlns:a16="http://schemas.microsoft.com/office/drawing/2014/main" id="{D32AE22C-3BFA-9A4F-BCC7-138B587C9726}"/>
              </a:ext>
            </a:extLst>
          </p:cNvPr>
          <p:cNvSpPr>
            <a:spLocks noGrp="1"/>
          </p:cNvSpPr>
          <p:nvPr>
            <p:ph type="sldNum" sz="quarter" idx="10"/>
          </p:nvPr>
        </p:nvSpPr>
        <p:spPr/>
        <p:txBody>
          <a:bodyPr/>
          <a:lstStyle>
            <a:lvl1pPr>
              <a:defRPr/>
            </a:lvl1pPr>
          </a:lstStyle>
          <a:p>
            <a:pPr>
              <a:defRPr/>
            </a:pPr>
            <a:fld id="{CDE0A226-D696-6347-98C5-4ECD9707C98F}" type="slidenum">
              <a:rPr lang="en-US" altLang="en-US"/>
              <a:pPr>
                <a:defRPr/>
              </a:pPr>
              <a:t>‹#›</a:t>
            </a:fld>
            <a:endParaRPr lang="en-US" altLang="en-US"/>
          </a:p>
        </p:txBody>
      </p:sp>
      <p:pic>
        <p:nvPicPr>
          <p:cNvPr id="5" name="Picture 5">
            <a:extLst>
              <a:ext uri="{FF2B5EF4-FFF2-40B4-BE49-F238E27FC236}">
                <a16:creationId xmlns:a16="http://schemas.microsoft.com/office/drawing/2014/main" id="{FF66E5AA-0B67-8348-93AF-8A6B4FB72A26}"/>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7088F91A-EDDF-618C-1F41-61AC0210BA3A}"/>
              </a:ext>
              <a:ext uri="{C183D7F6-B498-43B3-948B-1728B52AA6E4}">
                <adec:decorative xmlns:adec="http://schemas.microsoft.com/office/drawing/2017/decorative" val="1"/>
              </a:ext>
            </a:extLst>
          </p:cNvPr>
          <p:cNvSpPr/>
          <p:nvPr userDrawn="1"/>
        </p:nvSpPr>
        <p:spPr>
          <a:xfrm>
            <a:off x="-5281" y="0"/>
            <a:ext cx="822381" cy="6858000"/>
          </a:xfrm>
          <a:prstGeom prst="rect">
            <a:avLst/>
          </a:prstGeom>
          <a:solidFill>
            <a:schemeClr val="accent1"/>
          </a:solidFill>
          <a:ln>
            <a:noFill/>
          </a:ln>
          <a:effectLst>
            <a:outerShdw blurRad="190500" dist="508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706593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ntent 1 Column Slide">
    <p:spTree>
      <p:nvGrpSpPr>
        <p:cNvPr id="1" name=""/>
        <p:cNvGrpSpPr/>
        <p:nvPr/>
      </p:nvGrpSpPr>
      <p:grpSpPr>
        <a:xfrm>
          <a:off x="0" y="0"/>
          <a:ext cx="0" cy="0"/>
          <a:chOff x="0" y="0"/>
          <a:chExt cx="0" cy="0"/>
        </a:xfrm>
      </p:grpSpPr>
      <p:sp>
        <p:nvSpPr>
          <p:cNvPr id="2" name="Title 1"/>
          <p:cNvSpPr>
            <a:spLocks noGrp="1"/>
          </p:cNvSpPr>
          <p:nvPr>
            <p:ph type="title"/>
          </p:nvPr>
        </p:nvSpPr>
        <p:spPr>
          <a:xfrm>
            <a:off x="1277650" y="365125"/>
            <a:ext cx="10046043" cy="1325563"/>
          </a:xfrm>
        </p:spPr>
        <p:txBody>
          <a:bodyPr anchor="b">
            <a:normAutofit/>
          </a:bodyPr>
          <a:lstStyle>
            <a:lvl1pPr>
              <a:defRPr sz="3800">
                <a:solidFill>
                  <a:schemeClr val="tx2"/>
                </a:solidFill>
              </a:defRPr>
            </a:lvl1pPr>
          </a:lstStyle>
          <a:p>
            <a:r>
              <a:rPr lang="en-US"/>
              <a:t>Click to edit Master title style</a:t>
            </a:r>
            <a:endParaRPr lang="en-US" dirty="0"/>
          </a:p>
        </p:txBody>
      </p:sp>
      <p:sp>
        <p:nvSpPr>
          <p:cNvPr id="11" name="Content Placeholder 2"/>
          <p:cNvSpPr>
            <a:spLocks noGrp="1"/>
          </p:cNvSpPr>
          <p:nvPr>
            <p:ph sz="half" idx="1"/>
          </p:nvPr>
        </p:nvSpPr>
        <p:spPr>
          <a:xfrm>
            <a:off x="1277650" y="1798320"/>
            <a:ext cx="100584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9">
            <a:extLst>
              <a:ext uri="{FF2B5EF4-FFF2-40B4-BE49-F238E27FC236}">
                <a16:creationId xmlns:a16="http://schemas.microsoft.com/office/drawing/2014/main" id="{D910648A-46C8-AB4B-96EC-1AC10F013ECC}"/>
              </a:ext>
            </a:extLst>
          </p:cNvPr>
          <p:cNvSpPr>
            <a:spLocks noGrp="1"/>
          </p:cNvSpPr>
          <p:nvPr>
            <p:ph type="sldNum" sz="quarter" idx="10"/>
          </p:nvPr>
        </p:nvSpPr>
        <p:spPr/>
        <p:txBody>
          <a:bodyPr/>
          <a:lstStyle>
            <a:lvl1pPr>
              <a:defRPr/>
            </a:lvl1pPr>
          </a:lstStyle>
          <a:p>
            <a:pPr>
              <a:defRPr/>
            </a:pPr>
            <a:fld id="{06DDD070-D08E-4B40-B4AC-DB5751E9D83C}" type="slidenum">
              <a:rPr lang="en-US" altLang="en-US"/>
              <a:pPr>
                <a:defRPr/>
              </a:pPr>
              <a:t>‹#›</a:t>
            </a:fld>
            <a:endParaRPr lang="en-US" altLang="en-US"/>
          </a:p>
        </p:txBody>
      </p:sp>
      <p:pic>
        <p:nvPicPr>
          <p:cNvPr id="4" name="Picture 4">
            <a:extLst>
              <a:ext uri="{FF2B5EF4-FFF2-40B4-BE49-F238E27FC236}">
                <a16:creationId xmlns:a16="http://schemas.microsoft.com/office/drawing/2014/main" id="{74374DEF-593A-4D43-8E6D-A915BF27F0BF}"/>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27B2E9E0-1DCB-2037-55F5-CDDA87668AD8}"/>
              </a:ext>
              <a:ext uri="{C183D7F6-B498-43B3-948B-1728B52AA6E4}">
                <adec:decorative xmlns:adec="http://schemas.microsoft.com/office/drawing/2017/decorative" val="1"/>
              </a:ext>
            </a:extLst>
          </p:cNvPr>
          <p:cNvSpPr/>
          <p:nvPr userDrawn="1"/>
        </p:nvSpPr>
        <p:spPr>
          <a:xfrm>
            <a:off x="-5281" y="0"/>
            <a:ext cx="822381" cy="6858000"/>
          </a:xfrm>
          <a:prstGeom prst="rect">
            <a:avLst/>
          </a:prstGeom>
          <a:solidFill>
            <a:schemeClr val="accent1"/>
          </a:solidFill>
          <a:ln>
            <a:noFill/>
          </a:ln>
          <a:effectLst>
            <a:outerShdw blurRad="190500" dist="508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4086227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A">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2A29DB7A-65E4-C42D-C7FF-DE26DC26CCA1}"/>
              </a:ext>
            </a:extLst>
          </p:cNvPr>
          <p:cNvGrpSpPr/>
          <p:nvPr userDrawn="1"/>
        </p:nvGrpSpPr>
        <p:grpSpPr>
          <a:xfrm>
            <a:off x="-1" y="-102514"/>
            <a:ext cx="12192001" cy="2375451"/>
            <a:chOff x="-1" y="-102514"/>
            <a:chExt cx="12192001" cy="2375451"/>
          </a:xfrm>
        </p:grpSpPr>
        <p:sp>
          <p:nvSpPr>
            <p:cNvPr id="7" name="Rectangle 6">
              <a:extLst>
                <a:ext uri="{FF2B5EF4-FFF2-40B4-BE49-F238E27FC236}">
                  <a16:creationId xmlns:a16="http://schemas.microsoft.com/office/drawing/2014/main" id="{01B5D9C5-9014-EB56-9A64-DFFD98D9B732}"/>
                </a:ext>
                <a:ext uri="{C183D7F6-B498-43B3-948B-1728B52AA6E4}">
                  <adec:decorative xmlns:adec="http://schemas.microsoft.com/office/drawing/2017/decorative" val="1"/>
                </a:ext>
              </a:extLst>
            </p:cNvPr>
            <p:cNvSpPr/>
            <p:nvPr userDrawn="1"/>
          </p:nvSpPr>
          <p:spPr>
            <a:xfrm>
              <a:off x="0" y="0"/>
              <a:ext cx="12192000" cy="22729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C8E86F46-FF63-16ED-8F37-43C4F5464718}"/>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102514"/>
              <a:ext cx="12192001" cy="2286000"/>
            </a:xfrm>
            <a:prstGeom prst="rect">
              <a:avLst/>
            </a:prstGeom>
            <a:ln>
              <a:noFill/>
            </a:ln>
          </p:spPr>
        </p:pic>
      </p:grpSp>
      <p:pic>
        <p:nvPicPr>
          <p:cNvPr id="5" name="Picture 6">
            <a:extLst>
              <a:ext uri="{FF2B5EF4-FFF2-40B4-BE49-F238E27FC236}">
                <a16:creationId xmlns:a16="http://schemas.microsoft.com/office/drawing/2014/main" id="{81C2F473-8038-C74B-8DC1-AF9F6E976776}"/>
              </a:ext>
            </a:extLst>
          </p:cNvPr>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830263"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29994" y="403412"/>
            <a:ext cx="10523803" cy="1685768"/>
          </a:xfrm>
        </p:spPr>
        <p:txBody>
          <a:bodyPr>
            <a:normAutofit/>
          </a:bodyPr>
          <a:lstStyle>
            <a:lvl1pPr algn="l">
              <a:defRPr sz="3800">
                <a:solidFill>
                  <a:schemeClr val="tx1">
                    <a:lumMod val="85000"/>
                    <a:lumOff val="1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829994" y="2662568"/>
            <a:ext cx="10523806" cy="356941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12">
            <a:extLst>
              <a:ext uri="{FF2B5EF4-FFF2-40B4-BE49-F238E27FC236}">
                <a16:creationId xmlns:a16="http://schemas.microsoft.com/office/drawing/2014/main" id="{1E0B24B1-20CE-244C-A568-F07B26F877E2}"/>
              </a:ext>
            </a:extLst>
          </p:cNvPr>
          <p:cNvSpPr>
            <a:spLocks noGrp="1"/>
          </p:cNvSpPr>
          <p:nvPr>
            <p:ph type="sldNum" sz="quarter" idx="10"/>
          </p:nvPr>
        </p:nvSpPr>
        <p:spPr/>
        <p:txBody>
          <a:bodyPr/>
          <a:lstStyle>
            <a:lvl1pPr>
              <a:defRPr/>
            </a:lvl1pPr>
          </a:lstStyle>
          <a:p>
            <a:pPr>
              <a:defRPr/>
            </a:pPr>
            <a:fld id="{8856F6ED-E3DC-8A4A-AABE-AFCED42314C4}" type="slidenum">
              <a:rPr lang="en-US" altLang="en-US"/>
              <a:pPr>
                <a:defRPr/>
              </a:pPr>
              <a:t>‹#›</a:t>
            </a:fld>
            <a:endParaRPr lang="en-US" altLang="en-US"/>
          </a:p>
        </p:txBody>
      </p:sp>
    </p:spTree>
    <p:extLst>
      <p:ext uri="{BB962C8B-B14F-4D97-AF65-F5344CB8AC3E}">
        <p14:creationId xmlns:p14="http://schemas.microsoft.com/office/powerpoint/2010/main" val="1020009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 2 Column Slide">
    <p:spTree>
      <p:nvGrpSpPr>
        <p:cNvPr id="1" name=""/>
        <p:cNvGrpSpPr/>
        <p:nvPr/>
      </p:nvGrpSpPr>
      <p:grpSpPr>
        <a:xfrm>
          <a:off x="0" y="0"/>
          <a:ext cx="0" cy="0"/>
          <a:chOff x="0" y="0"/>
          <a:chExt cx="0" cy="0"/>
        </a:xfrm>
      </p:grpSpPr>
      <p:sp>
        <p:nvSpPr>
          <p:cNvPr id="2" name="Title 1"/>
          <p:cNvSpPr>
            <a:spLocks noGrp="1"/>
          </p:cNvSpPr>
          <p:nvPr>
            <p:ph type="title"/>
          </p:nvPr>
        </p:nvSpPr>
        <p:spPr>
          <a:xfrm>
            <a:off x="1277650" y="365125"/>
            <a:ext cx="10046043" cy="1325563"/>
          </a:xfrm>
        </p:spPr>
        <p:txBody>
          <a:bodyPr anchor="b">
            <a:normAutofit/>
          </a:bodyPr>
          <a:lstStyle>
            <a:lvl1pPr>
              <a:defRPr sz="3800">
                <a:solidFill>
                  <a:schemeClr val="tx2"/>
                </a:solidFill>
              </a:defRPr>
            </a:lvl1pPr>
          </a:lstStyle>
          <a:p>
            <a:r>
              <a:rPr lang="en-US"/>
              <a:t>Click to edit Master title style</a:t>
            </a:r>
            <a:endParaRPr lang="en-US" dirty="0"/>
          </a:p>
        </p:txBody>
      </p:sp>
      <p:sp>
        <p:nvSpPr>
          <p:cNvPr id="4" name="Content Placeholder 3"/>
          <p:cNvSpPr>
            <a:spLocks noGrp="1"/>
          </p:cNvSpPr>
          <p:nvPr>
            <p:ph sz="half" idx="2"/>
          </p:nvPr>
        </p:nvSpPr>
        <p:spPr>
          <a:xfrm>
            <a:off x="1277650" y="1798320"/>
            <a:ext cx="4922537"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5"/>
          <p:cNvSpPr>
            <a:spLocks noGrp="1"/>
          </p:cNvSpPr>
          <p:nvPr>
            <p:ph sz="quarter" idx="4"/>
          </p:nvPr>
        </p:nvSpPr>
        <p:spPr>
          <a:xfrm>
            <a:off x="6388259" y="1798320"/>
            <a:ext cx="4948881"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Slide Number Placeholder 12">
            <a:extLst>
              <a:ext uri="{FF2B5EF4-FFF2-40B4-BE49-F238E27FC236}">
                <a16:creationId xmlns:a16="http://schemas.microsoft.com/office/drawing/2014/main" id="{D32AE22C-3BFA-9A4F-BCC7-138B587C9726}"/>
              </a:ext>
            </a:extLst>
          </p:cNvPr>
          <p:cNvSpPr>
            <a:spLocks noGrp="1"/>
          </p:cNvSpPr>
          <p:nvPr>
            <p:ph type="sldNum" sz="quarter" idx="10"/>
          </p:nvPr>
        </p:nvSpPr>
        <p:spPr/>
        <p:txBody>
          <a:bodyPr/>
          <a:lstStyle>
            <a:lvl1pPr>
              <a:defRPr/>
            </a:lvl1pPr>
          </a:lstStyle>
          <a:p>
            <a:pPr>
              <a:defRPr/>
            </a:pPr>
            <a:fld id="{CDE0A226-D696-6347-98C5-4ECD9707C98F}" type="slidenum">
              <a:rPr lang="en-US" altLang="en-US"/>
              <a:pPr>
                <a:defRPr/>
              </a:pPr>
              <a:t>‹#›</a:t>
            </a:fld>
            <a:endParaRPr lang="en-US" altLang="en-US"/>
          </a:p>
        </p:txBody>
      </p:sp>
      <p:pic>
        <p:nvPicPr>
          <p:cNvPr id="5" name="Picture 5">
            <a:extLst>
              <a:ext uri="{FF2B5EF4-FFF2-40B4-BE49-F238E27FC236}">
                <a16:creationId xmlns:a16="http://schemas.microsoft.com/office/drawing/2014/main" id="{FF66E5AA-0B67-8348-93AF-8A6B4FB72A26}"/>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4236F6C8-4AD8-A0BC-40AB-96D63F9D9A7C}"/>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7113" y="3808"/>
            <a:ext cx="822046" cy="6850383"/>
          </a:xfrm>
          <a:prstGeom prst="rect">
            <a:avLst/>
          </a:prstGeom>
          <a:effectLst>
            <a:outerShdw blurRad="190500" dist="50800" algn="ctr" rotWithShape="0">
              <a:srgbClr val="000000">
                <a:alpha val="40000"/>
              </a:srgbClr>
            </a:outerShdw>
          </a:effectLst>
        </p:spPr>
      </p:pic>
    </p:spTree>
    <p:extLst>
      <p:ext uri="{BB962C8B-B14F-4D97-AF65-F5344CB8AC3E}">
        <p14:creationId xmlns:p14="http://schemas.microsoft.com/office/powerpoint/2010/main" val="3530744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ent 1 Column Slide">
    <p:spTree>
      <p:nvGrpSpPr>
        <p:cNvPr id="1" name=""/>
        <p:cNvGrpSpPr/>
        <p:nvPr/>
      </p:nvGrpSpPr>
      <p:grpSpPr>
        <a:xfrm>
          <a:off x="0" y="0"/>
          <a:ext cx="0" cy="0"/>
          <a:chOff x="0" y="0"/>
          <a:chExt cx="0" cy="0"/>
        </a:xfrm>
      </p:grpSpPr>
      <p:sp>
        <p:nvSpPr>
          <p:cNvPr id="2" name="Title 1"/>
          <p:cNvSpPr>
            <a:spLocks noGrp="1"/>
          </p:cNvSpPr>
          <p:nvPr>
            <p:ph type="title"/>
          </p:nvPr>
        </p:nvSpPr>
        <p:spPr>
          <a:xfrm>
            <a:off x="1277650" y="365125"/>
            <a:ext cx="10046043" cy="1325563"/>
          </a:xfrm>
        </p:spPr>
        <p:txBody>
          <a:bodyPr anchor="b">
            <a:normAutofit/>
          </a:bodyPr>
          <a:lstStyle>
            <a:lvl1pPr>
              <a:defRPr sz="3800">
                <a:solidFill>
                  <a:schemeClr val="tx2"/>
                </a:solidFill>
              </a:defRPr>
            </a:lvl1pPr>
          </a:lstStyle>
          <a:p>
            <a:r>
              <a:rPr lang="en-US"/>
              <a:t>Click to edit Master title style</a:t>
            </a:r>
            <a:endParaRPr lang="en-US" dirty="0"/>
          </a:p>
        </p:txBody>
      </p:sp>
      <p:sp>
        <p:nvSpPr>
          <p:cNvPr id="11" name="Content Placeholder 2"/>
          <p:cNvSpPr>
            <a:spLocks noGrp="1"/>
          </p:cNvSpPr>
          <p:nvPr>
            <p:ph sz="half" idx="1"/>
          </p:nvPr>
        </p:nvSpPr>
        <p:spPr>
          <a:xfrm>
            <a:off x="1277650" y="1798320"/>
            <a:ext cx="100584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9">
            <a:extLst>
              <a:ext uri="{FF2B5EF4-FFF2-40B4-BE49-F238E27FC236}">
                <a16:creationId xmlns:a16="http://schemas.microsoft.com/office/drawing/2014/main" id="{D910648A-46C8-AB4B-96EC-1AC10F013ECC}"/>
              </a:ext>
            </a:extLst>
          </p:cNvPr>
          <p:cNvSpPr>
            <a:spLocks noGrp="1"/>
          </p:cNvSpPr>
          <p:nvPr>
            <p:ph type="sldNum" sz="quarter" idx="10"/>
          </p:nvPr>
        </p:nvSpPr>
        <p:spPr/>
        <p:txBody>
          <a:bodyPr/>
          <a:lstStyle>
            <a:lvl1pPr>
              <a:defRPr/>
            </a:lvl1pPr>
          </a:lstStyle>
          <a:p>
            <a:pPr>
              <a:defRPr/>
            </a:pPr>
            <a:fld id="{06DDD070-D08E-4B40-B4AC-DB5751E9D83C}" type="slidenum">
              <a:rPr lang="en-US" altLang="en-US"/>
              <a:pPr>
                <a:defRPr/>
              </a:pPr>
              <a:t>‹#›</a:t>
            </a:fld>
            <a:endParaRPr lang="en-US" altLang="en-US"/>
          </a:p>
        </p:txBody>
      </p:sp>
      <p:pic>
        <p:nvPicPr>
          <p:cNvPr id="4" name="Picture 4">
            <a:extLst>
              <a:ext uri="{FF2B5EF4-FFF2-40B4-BE49-F238E27FC236}">
                <a16:creationId xmlns:a16="http://schemas.microsoft.com/office/drawing/2014/main" id="{74374DEF-593A-4D43-8E6D-A915BF27F0BF}"/>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E5C9404B-2868-264C-B504-B836A1219C9D}"/>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7113" y="3808"/>
            <a:ext cx="822046" cy="6850383"/>
          </a:xfrm>
          <a:prstGeom prst="rect">
            <a:avLst/>
          </a:prstGeom>
          <a:effectLst>
            <a:outerShdw blurRad="190500" dist="50800" algn="ctr" rotWithShape="0">
              <a:srgbClr val="000000">
                <a:alpha val="40000"/>
              </a:srgbClr>
            </a:outerShdw>
          </a:effectLst>
        </p:spPr>
      </p:pic>
    </p:spTree>
    <p:extLst>
      <p:ext uri="{BB962C8B-B14F-4D97-AF65-F5344CB8AC3E}">
        <p14:creationId xmlns:p14="http://schemas.microsoft.com/office/powerpoint/2010/main" val="3448332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3">
            <a:extLst>
              <a:ext uri="{FF2B5EF4-FFF2-40B4-BE49-F238E27FC236}">
                <a16:creationId xmlns:a16="http://schemas.microsoft.com/office/drawing/2014/main" id="{87CA25C0-FBDE-374E-8B02-A3DFA7FC7AFA}"/>
              </a:ext>
            </a:extLst>
          </p:cNvPr>
          <p:cNvSpPr>
            <a:spLocks noGrp="1"/>
          </p:cNvSpPr>
          <p:nvPr>
            <p:ph type="sldNum" sz="quarter" idx="10"/>
          </p:nvPr>
        </p:nvSpPr>
        <p:spPr>
          <a:xfrm>
            <a:off x="10298113" y="6356350"/>
            <a:ext cx="1055687" cy="365125"/>
          </a:xfrm>
        </p:spPr>
        <p:txBody>
          <a:bodyPr/>
          <a:lstStyle>
            <a:lvl1pPr>
              <a:defRPr/>
            </a:lvl1pPr>
          </a:lstStyle>
          <a:p>
            <a:pPr>
              <a:defRPr/>
            </a:pPr>
            <a:fld id="{55F1E47E-D7EC-2141-BEFC-978E97EE44D1}" type="slidenum">
              <a:rPr lang="en-US" altLang="en-US"/>
              <a:pPr>
                <a:defRPr/>
              </a:pPr>
              <a:t>‹#›</a:t>
            </a:fld>
            <a:endParaRPr lang="en-US" altLang="en-US"/>
          </a:p>
        </p:txBody>
      </p:sp>
      <p:pic>
        <p:nvPicPr>
          <p:cNvPr id="2" name="Picture 4">
            <a:extLst>
              <a:ext uri="{FF2B5EF4-FFF2-40B4-BE49-F238E27FC236}">
                <a16:creationId xmlns:a16="http://schemas.microsoft.com/office/drawing/2014/main" id="{B80F9B99-8263-EA4C-B572-EE434178C8B7}"/>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830263"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2951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3240C-1B9D-FA92-C187-78AB10945775}"/>
              </a:ext>
            </a:extLst>
          </p:cNvPr>
          <p:cNvSpPr>
            <a:spLocks noGrp="1"/>
          </p:cNvSpPr>
          <p:nvPr>
            <p:ph type="ctrTitle"/>
          </p:nvPr>
        </p:nvSpPr>
        <p:spPr>
          <a:xfrm>
            <a:off x="834012" y="4167921"/>
            <a:ext cx="10519788" cy="1593670"/>
          </a:xfrm>
        </p:spPr>
        <p:txBody>
          <a:bodyPr anchor="b">
            <a:normAutofit/>
          </a:bodyPr>
          <a:lstStyle>
            <a:lvl1pPr algn="ctr">
              <a:defRPr sz="4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399DC59D-175E-9EF0-D900-559E1B401EFE}"/>
              </a:ext>
            </a:extLst>
          </p:cNvPr>
          <p:cNvSpPr>
            <a:spLocks noGrp="1"/>
          </p:cNvSpPr>
          <p:nvPr>
            <p:ph type="subTitle" idx="1"/>
          </p:nvPr>
        </p:nvSpPr>
        <p:spPr>
          <a:xfrm>
            <a:off x="834012" y="5853031"/>
            <a:ext cx="10519788" cy="894804"/>
          </a:xfrm>
        </p:spPr>
        <p:txBody>
          <a:bodyPr>
            <a:normAutofit/>
          </a:bodyPr>
          <a:lstStyle>
            <a:lvl1pPr marL="0" indent="0" algn="ctr">
              <a:buNone/>
              <a:defRPr sz="20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800879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368F019-6ADE-9B41-AEFC-12D26889A271}"/>
              </a:ext>
            </a:extLst>
          </p:cNvPr>
          <p:cNvSpPr>
            <a:spLocks noGrp="1" noChangeArrowheads="1"/>
          </p:cNvSpPr>
          <p:nvPr>
            <p:ph type="title"/>
          </p:nvPr>
        </p:nvSpPr>
        <p:spPr bwMode="auto">
          <a:xfrm>
            <a:off x="1277938" y="365125"/>
            <a:ext cx="1007586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US" altLang="en-US" dirty="0"/>
          </a:p>
        </p:txBody>
      </p:sp>
      <p:sp>
        <p:nvSpPr>
          <p:cNvPr id="1027" name="Text Placeholder 2">
            <a:extLst>
              <a:ext uri="{FF2B5EF4-FFF2-40B4-BE49-F238E27FC236}">
                <a16:creationId xmlns:a16="http://schemas.microsoft.com/office/drawing/2014/main" id="{9BEC97F8-5603-C842-9003-509EE69DAB1D}"/>
              </a:ext>
            </a:extLst>
          </p:cNvPr>
          <p:cNvSpPr>
            <a:spLocks noGrp="1" noChangeArrowheads="1"/>
          </p:cNvSpPr>
          <p:nvPr>
            <p:ph type="body" idx="1"/>
          </p:nvPr>
        </p:nvSpPr>
        <p:spPr bwMode="auto">
          <a:xfrm>
            <a:off x="1289050" y="1825625"/>
            <a:ext cx="1006475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Edit Master text – Remember to ad alt text to all imported graphics and images.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5" name="Slide Number Placeholder 14">
            <a:extLst>
              <a:ext uri="{FF2B5EF4-FFF2-40B4-BE49-F238E27FC236}">
                <a16:creationId xmlns:a16="http://schemas.microsoft.com/office/drawing/2014/main" id="{185FCD8D-1E30-B240-9C71-F2AE6C6B8298}"/>
              </a:ext>
            </a:extLst>
          </p:cNvPr>
          <p:cNvSpPr>
            <a:spLocks noGrp="1"/>
          </p:cNvSpPr>
          <p:nvPr>
            <p:ph type="sldNum" sz="quarter" idx="4"/>
          </p:nvPr>
        </p:nvSpPr>
        <p:spPr>
          <a:xfrm>
            <a:off x="10437813" y="6356350"/>
            <a:ext cx="915987" cy="365125"/>
          </a:xfrm>
          <a:prstGeom prst="rect">
            <a:avLst/>
          </a:prstGeom>
        </p:spPr>
        <p:txBody>
          <a:bodyPr vert="horz" wrap="square" lIns="91440" tIns="45720" rIns="0" bIns="45720" numCol="1" anchor="ctr" anchorCtr="0" compatLnSpc="1">
            <a:prstTxWarp prst="textNoShape">
              <a:avLst/>
            </a:prstTxWarp>
          </a:bodyPr>
          <a:lstStyle>
            <a:lvl1pPr algn="r" eaLnBrk="1" hangingPunct="1">
              <a:defRPr sz="1200">
                <a:solidFill>
                  <a:srgbClr val="7F7F7F"/>
                </a:solidFill>
              </a:defRPr>
            </a:lvl1pPr>
          </a:lstStyle>
          <a:p>
            <a:pPr>
              <a:defRPr/>
            </a:pPr>
            <a:fld id="{B803B18D-F6BB-7446-AB8B-B65811EA606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03" r:id="rId1"/>
    <p:sldLayoutId id="2147483810" r:id="rId2"/>
    <p:sldLayoutId id="2147483811" r:id="rId3"/>
    <p:sldLayoutId id="2147483812" r:id="rId4"/>
    <p:sldLayoutId id="2147483804" r:id="rId5"/>
    <p:sldLayoutId id="2147483805" r:id="rId6"/>
    <p:sldLayoutId id="2147483806" r:id="rId7"/>
    <p:sldLayoutId id="2147483809" r:id="rId8"/>
    <p:sldLayoutId id="2147483813" r:id="rId9"/>
    <p:sldLayoutId id="2147483814" r:id="rId10"/>
    <p:sldLayoutId id="2147483815" r:id="rId11"/>
    <p:sldLayoutId id="2147483816" r:id="rId12"/>
    <p:sldLayoutId id="2147483817" r:id="rId13"/>
  </p:sldLayoutIdLst>
  <p:hf hdr="0" dt="0"/>
  <p:txStyles>
    <p:titleStyle>
      <a:lvl1pPr algn="l" rtl="0" eaLnBrk="1" fontAlgn="base" hangingPunct="1">
        <a:lnSpc>
          <a:spcPct val="90000"/>
        </a:lnSpc>
        <a:spcBef>
          <a:spcPct val="0"/>
        </a:spcBef>
        <a:spcAft>
          <a:spcPct val="0"/>
        </a:spcAft>
        <a:defRPr sz="4400" kern="1200">
          <a:solidFill>
            <a:schemeClr val="tx2"/>
          </a:solidFill>
          <a:latin typeface="Georgia" panose="02040502050405020303" pitchFamily="18" charset="0"/>
          <a:ea typeface="Palatino" pitchFamily="2" charset="77"/>
          <a:cs typeface="Georgia" panose="02040502050405020303" pitchFamily="18" charset="0"/>
        </a:defRPr>
      </a:lvl1pPr>
      <a:lvl2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2pPr>
      <a:lvl3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3pPr>
      <a:lvl4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4pPr>
      <a:lvl5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5pPr>
      <a:lvl6pPr marL="4572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6pPr>
      <a:lvl7pPr marL="9144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7pPr>
      <a:lvl8pPr marL="13716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8pPr>
      <a:lvl9pPr marL="18288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400" kern="1200">
          <a:solidFill>
            <a:srgbClr val="404040"/>
          </a:solidFill>
          <a:latin typeface="Arial" panose="020B0604020202020204" pitchFamily="34" charset="0"/>
          <a:ea typeface="+mn-ea"/>
          <a:cs typeface="Arial" panose="020B0604020202020204" pitchFamily="34" charset="0"/>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200" kern="1200">
          <a:solidFill>
            <a:srgbClr val="404040"/>
          </a:solidFill>
          <a:latin typeface="Arial" panose="020B0604020202020204" pitchFamily="34" charset="0"/>
          <a:ea typeface="+mn-ea"/>
          <a:cs typeface="Arial" panose="020B0604020202020204" pitchFamily="34" charset="0"/>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404040"/>
          </a:solidFill>
          <a:latin typeface="Arial" panose="020B0604020202020204" pitchFamily="34" charset="0"/>
          <a:ea typeface="+mn-ea"/>
          <a:cs typeface="Arial" panose="020B0604020202020204" pitchFamily="34" charset="0"/>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Arial" panose="020B0604020202020204" pitchFamily="34" charset="0"/>
          <a:ea typeface="+mn-ea"/>
          <a:cs typeface="Arial" panose="020B0604020202020204" pitchFamily="34" charset="0"/>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https://positivepsychology.com/appreciative-inquiry-process/"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8" Type="http://schemas.openxmlformats.org/officeDocument/2006/relationships/hyperlink" Target="https://accjc.org/wp-content/uploads/Guide-to-Institutional-Self-Evaluation-Improvement-and-Peer-Review.pdf" TargetMode="External"/><Relationship Id="rId3" Type="http://schemas.openxmlformats.org/officeDocument/2006/relationships/hyperlink" Target="https://accjc.org/wp-content/uploads/Introducing-2024-Standards-PowerPoint.pdf" TargetMode="External"/><Relationship Id="rId7" Type="http://schemas.openxmlformats.org/officeDocument/2006/relationships/hyperlink" Target="https://accjc.org/wp-content/uploads/Policy-on-Social-Justice.pdf" TargetMode="Externa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hyperlink" Target="https://accjc.org/eligibility-requirements-standards-policies/#eligibility-requirements" TargetMode="External"/><Relationship Id="rId11" Type="http://schemas.openxmlformats.org/officeDocument/2006/relationships/hyperlink" Target="https://sites.google.com/miracosta.edu/2021cultural-competency-confer/home" TargetMode="External"/><Relationship Id="rId5" Type="http://schemas.openxmlformats.org/officeDocument/2006/relationships/hyperlink" Target="https://asccc.org/asccc-inclusion-diversity-equity-anti-racism-and-accessibility-ideaa-tools" TargetMode="External"/><Relationship Id="rId10" Type="http://schemas.openxmlformats.org/officeDocument/2006/relationships/hyperlink" Target="https://miracosta-edu.zoom.us/rec/play/TtJIqY7l7pCDxf6-hzlCDthVFqLzcuWXRRp4OMGMiJJDNlylThTwM3yvP1-7hVVjVI7tUOckmWLToAj-.G6MH2H1jdICSxeK5?startTime=1629387092000" TargetMode="External"/><Relationship Id="rId4" Type="http://schemas.openxmlformats.org/officeDocument/2006/relationships/hyperlink" Target="https://www.cccco.edu/About-Us/Chancellors-Office/Divisions/Educational-Services-and-Support/Student-Service/What-we-do/Student-Senate-for-California-Community-Colleges" TargetMode="External"/><Relationship Id="rId9" Type="http://schemas.openxmlformats.org/officeDocument/2006/relationships/hyperlink" Target="https://accjc.org/standards-review/standards-review-tentative-timeline/"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hyperlink" Target="https://asccc.org/asccc-inclusion-diversity-equity-anti-racism-and-accessibility-ideaa-tools" TargetMode="External"/><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hyperlink" Target="https://www.hospitalmedicine.org/practice-management/staffing/the-5-rs-of-cultural-humility/#:~:text=SHM%20developed%20the%205%20Rs,R%20(Resiliency)%20is%20intrinsic." TargetMode="External"/><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accjc.org/standards-review/standards-review-tentative-timeline/"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39C4B-1E3D-B65B-8796-E8F23029D600}"/>
              </a:ext>
            </a:extLst>
          </p:cNvPr>
          <p:cNvSpPr>
            <a:spLocks noGrp="1"/>
          </p:cNvSpPr>
          <p:nvPr>
            <p:ph type="title"/>
          </p:nvPr>
        </p:nvSpPr>
        <p:spPr/>
        <p:txBody>
          <a:bodyPr/>
          <a:lstStyle/>
          <a:p>
            <a:r>
              <a:rPr lang="en-US"/>
              <a:t>ACCJC Social Justice Policy and Enhancing Racial Equity in our Accreditation Work</a:t>
            </a:r>
          </a:p>
        </p:txBody>
      </p:sp>
    </p:spTree>
    <p:extLst>
      <p:ext uri="{BB962C8B-B14F-4D97-AF65-F5344CB8AC3E}">
        <p14:creationId xmlns:p14="http://schemas.microsoft.com/office/powerpoint/2010/main" val="32517286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D96FF-DB4F-CD59-2EA7-F7CB352A4903}"/>
              </a:ext>
            </a:extLst>
          </p:cNvPr>
          <p:cNvSpPr>
            <a:spLocks noGrp="1"/>
          </p:cNvSpPr>
          <p:nvPr>
            <p:ph type="title"/>
          </p:nvPr>
        </p:nvSpPr>
        <p:spPr/>
        <p:txBody>
          <a:bodyPr/>
          <a:lstStyle/>
          <a:p>
            <a:r>
              <a:rPr lang="en-US"/>
              <a:t>ACCJC Policy on Social Justice</a:t>
            </a:r>
            <a:br>
              <a:rPr lang="en-US"/>
            </a:br>
            <a:r>
              <a:rPr lang="en-US"/>
              <a:t>Adopted June 2021</a:t>
            </a:r>
          </a:p>
        </p:txBody>
      </p:sp>
      <p:sp>
        <p:nvSpPr>
          <p:cNvPr id="3" name="Content Placeholder 2">
            <a:extLst>
              <a:ext uri="{FF2B5EF4-FFF2-40B4-BE49-F238E27FC236}">
                <a16:creationId xmlns:a16="http://schemas.microsoft.com/office/drawing/2014/main" id="{F99D613F-255A-893A-61DB-201D721746E9}"/>
              </a:ext>
            </a:extLst>
          </p:cNvPr>
          <p:cNvSpPr>
            <a:spLocks noGrp="1"/>
          </p:cNvSpPr>
          <p:nvPr>
            <p:ph idx="1"/>
          </p:nvPr>
        </p:nvSpPr>
        <p:spPr/>
        <p:txBody>
          <a:bodyPr vert="horz" lIns="91440" tIns="45720" rIns="91440" bIns="45720" rtlCol="0" anchor="t">
            <a:normAutofit fontScale="92500"/>
          </a:bodyPr>
          <a:lstStyle/>
          <a:p>
            <a:r>
              <a:rPr lang="en-US">
                <a:cs typeface="Arial"/>
              </a:rPr>
              <a:t>Overview of the Commission's Policy on Social Justice</a:t>
            </a:r>
          </a:p>
          <a:p>
            <a:endParaRPr lang="en-US">
              <a:cs typeface="Arial"/>
            </a:endParaRPr>
          </a:p>
          <a:p>
            <a:pPr marL="857250" indent="-342900">
              <a:buFont typeface="Arial" panose="020B0604020202020204" pitchFamily="34" charset="0"/>
              <a:buChar char="•"/>
            </a:pPr>
            <a:r>
              <a:rPr lang="en-US">
                <a:cs typeface="Arial"/>
              </a:rPr>
              <a:t>Evolution: From diversity to social justice</a:t>
            </a:r>
          </a:p>
          <a:p>
            <a:pPr marL="857250" indent="-342900">
              <a:buFont typeface="Arial" panose="020B0604020202020204" pitchFamily="34" charset="0"/>
              <a:buChar char="•"/>
            </a:pPr>
            <a:r>
              <a:rPr lang="en-US">
                <a:cs typeface="Arial"/>
              </a:rPr>
              <a:t>Intention: Acknowledge &amp; address structural inequities</a:t>
            </a:r>
          </a:p>
          <a:p>
            <a:pPr marL="857250" indent="-342900">
              <a:buFont typeface="Arial" panose="020B0604020202020204" pitchFamily="34" charset="0"/>
              <a:buChar char="•"/>
            </a:pPr>
            <a:r>
              <a:rPr lang="en-US">
                <a:cs typeface="Arial"/>
              </a:rPr>
              <a:t>Alignment: Mission-appropriate interrogation of practices and outcomes</a:t>
            </a:r>
          </a:p>
          <a:p>
            <a:endParaRPr lang="en-US"/>
          </a:p>
          <a:p>
            <a:r>
              <a:rPr lang="en-US" sz="2000" i="1">
                <a:solidFill>
                  <a:srgbClr val="000000"/>
                </a:solidFill>
                <a:ea typeface="+mn-lt"/>
                <a:cs typeface="+mn-lt"/>
              </a:rPr>
              <a:t>The Commission recognizes the moral necessity of promoting equity and diversity through its policies and practices as well as creating a climate of inclusion and anti-racism among its membership.</a:t>
            </a:r>
            <a:endParaRPr lang="en-US" sz="2000">
              <a:ea typeface="+mn-lt"/>
              <a:cs typeface="+mn-lt"/>
            </a:endParaRPr>
          </a:p>
        </p:txBody>
      </p:sp>
    </p:spTree>
    <p:extLst>
      <p:ext uri="{BB962C8B-B14F-4D97-AF65-F5344CB8AC3E}">
        <p14:creationId xmlns:p14="http://schemas.microsoft.com/office/powerpoint/2010/main" val="1854285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D96FF-DB4F-CD59-2EA7-F7CB352A4903}"/>
              </a:ext>
            </a:extLst>
          </p:cNvPr>
          <p:cNvSpPr>
            <a:spLocks noGrp="1"/>
          </p:cNvSpPr>
          <p:nvPr>
            <p:ph type="title"/>
          </p:nvPr>
        </p:nvSpPr>
        <p:spPr/>
        <p:txBody>
          <a:bodyPr/>
          <a:lstStyle/>
          <a:p>
            <a:r>
              <a:rPr lang="en-US"/>
              <a:t>ACCJC Social Justice Policy and the 2024 Accreditation Standards</a:t>
            </a:r>
          </a:p>
        </p:txBody>
      </p:sp>
      <p:sp>
        <p:nvSpPr>
          <p:cNvPr id="3" name="Content Placeholder 2">
            <a:extLst>
              <a:ext uri="{FF2B5EF4-FFF2-40B4-BE49-F238E27FC236}">
                <a16:creationId xmlns:a16="http://schemas.microsoft.com/office/drawing/2014/main" id="{F99D613F-255A-893A-61DB-201D721746E9}"/>
              </a:ext>
            </a:extLst>
          </p:cNvPr>
          <p:cNvSpPr>
            <a:spLocks noGrp="1"/>
          </p:cNvSpPr>
          <p:nvPr>
            <p:ph idx="1"/>
          </p:nvPr>
        </p:nvSpPr>
        <p:spPr/>
        <p:txBody>
          <a:bodyPr vert="horz" lIns="91440" tIns="45720" rIns="91440" bIns="45720" rtlCol="0" anchor="t">
            <a:normAutofit fontScale="92500" lnSpcReduction="20000"/>
          </a:bodyPr>
          <a:lstStyle/>
          <a:p>
            <a:r>
              <a:rPr lang="en-US">
                <a:cs typeface="Arial"/>
              </a:rPr>
              <a:t>Overview of the Commission's Policy on Social Justice integration into the Accreditation Process</a:t>
            </a:r>
          </a:p>
          <a:p>
            <a:endParaRPr lang="en-US">
              <a:cs typeface="Arial"/>
            </a:endParaRPr>
          </a:p>
          <a:p>
            <a:pPr marL="857250" indent="-342900">
              <a:buFont typeface="Arial" panose="020B0604020202020204" pitchFamily="34" charset="0"/>
              <a:buChar char="•"/>
            </a:pPr>
            <a:r>
              <a:rPr lang="en-US">
                <a:cs typeface="Arial"/>
              </a:rPr>
              <a:t>Evolution: From Checklist to Appreciative Inquiry (Ai)</a:t>
            </a:r>
          </a:p>
          <a:p>
            <a:pPr marL="857250" indent="-342900">
              <a:buFont typeface="Arial" panose="020B0604020202020204" pitchFamily="34" charset="0"/>
              <a:buChar char="•"/>
            </a:pPr>
            <a:r>
              <a:rPr lang="en-US">
                <a:cs typeface="Arial"/>
              </a:rPr>
              <a:t>Intention: From Dichotomous (Yes/No) to Data-Driven Introspective Analysis</a:t>
            </a:r>
          </a:p>
          <a:p>
            <a:pPr marL="857250" indent="-342900">
              <a:buFont typeface="Arial" panose="020B0604020202020204" pitchFamily="34" charset="0"/>
              <a:buChar char="•"/>
            </a:pPr>
            <a:r>
              <a:rPr lang="en-US">
                <a:cs typeface="Arial"/>
              </a:rPr>
              <a:t>Alignment: Infuse Equity into College Mission – then appropriately interrogate institutional practices and outcomes within all standards. </a:t>
            </a:r>
            <a:endParaRPr lang="en-US"/>
          </a:p>
          <a:p>
            <a:endParaRPr lang="en-US"/>
          </a:p>
          <a:p>
            <a:r>
              <a:rPr lang="en-US" sz="2000" b="1" i="1">
                <a:solidFill>
                  <a:srgbClr val="000000"/>
                </a:solidFill>
                <a:ea typeface="+mn-lt"/>
                <a:cs typeface="+mn-lt"/>
              </a:rPr>
              <a:t>The Commission recognizes the moral necessity of promoting equity and diversity through its policies and practices as well as creating a climate of inclusion and anti-racism among its membership.</a:t>
            </a:r>
            <a:endParaRPr lang="en-US" sz="2000" b="1">
              <a:ea typeface="+mn-lt"/>
              <a:cs typeface="+mn-lt"/>
            </a:endParaRPr>
          </a:p>
        </p:txBody>
      </p:sp>
    </p:spTree>
    <p:extLst>
      <p:ext uri="{BB962C8B-B14F-4D97-AF65-F5344CB8AC3E}">
        <p14:creationId xmlns:p14="http://schemas.microsoft.com/office/powerpoint/2010/main" val="34807216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BD3676-7AA0-8E20-E37B-20006E94332A}"/>
              </a:ext>
            </a:extLst>
          </p:cNvPr>
          <p:cNvSpPr>
            <a:spLocks noGrp="1"/>
          </p:cNvSpPr>
          <p:nvPr>
            <p:ph type="title"/>
          </p:nvPr>
        </p:nvSpPr>
        <p:spPr/>
        <p:txBody>
          <a:bodyPr>
            <a:normAutofit/>
          </a:bodyPr>
          <a:lstStyle/>
          <a:p>
            <a:r>
              <a:rPr lang="en-US" sz="3200"/>
              <a:t>Social Justice Principles Aligned to 2014 and 2024 Standards &amp; Eligibility Requirements</a:t>
            </a:r>
          </a:p>
        </p:txBody>
      </p:sp>
      <p:sp>
        <p:nvSpPr>
          <p:cNvPr id="2" name="Content Placeholder 1">
            <a:extLst>
              <a:ext uri="{FF2B5EF4-FFF2-40B4-BE49-F238E27FC236}">
                <a16:creationId xmlns:a16="http://schemas.microsoft.com/office/drawing/2014/main" id="{2CD17473-8F4F-CFA4-B996-19EEB387F743}"/>
              </a:ext>
            </a:extLst>
          </p:cNvPr>
          <p:cNvSpPr>
            <a:spLocks noGrp="1"/>
          </p:cNvSpPr>
          <p:nvPr>
            <p:ph sz="half" idx="1"/>
          </p:nvPr>
        </p:nvSpPr>
        <p:spPr/>
        <p:txBody>
          <a:bodyPr/>
          <a:lstStyle/>
          <a:p>
            <a:endParaRPr lang="en-US"/>
          </a:p>
        </p:txBody>
      </p:sp>
      <p:graphicFrame>
        <p:nvGraphicFramePr>
          <p:cNvPr id="9" name="Table 8" descr="A Table of Social Justice Principles aligned to 2014 and 2024 Standards and Eligibility Requirements.  Social Justice Principles are listed on the left side and each principle's Correlating  2014 &amp; 2024 Standards and Eligibility Requirements are listed to the right.">
            <a:extLst>
              <a:ext uri="{FF2B5EF4-FFF2-40B4-BE49-F238E27FC236}">
                <a16:creationId xmlns:a16="http://schemas.microsoft.com/office/drawing/2014/main" id="{4B310A4F-F749-FA79-8175-F2FDF891181F}"/>
              </a:ext>
            </a:extLst>
          </p:cNvPr>
          <p:cNvGraphicFramePr>
            <a:graphicFrameLocks noGrp="1"/>
          </p:cNvGraphicFramePr>
          <p:nvPr/>
        </p:nvGraphicFramePr>
        <p:xfrm>
          <a:off x="879835" y="1162639"/>
          <a:ext cx="11293300" cy="5632612"/>
        </p:xfrm>
        <a:graphic>
          <a:graphicData uri="http://schemas.openxmlformats.org/drawingml/2006/table">
            <a:tbl>
              <a:tblPr firstRow="1" bandRow="1">
                <a:tableStyleId>{5C22544A-7EE6-4342-B048-85BDC9FD1C3A}</a:tableStyleId>
              </a:tblPr>
              <a:tblGrid>
                <a:gridCol w="8148349">
                  <a:extLst>
                    <a:ext uri="{9D8B030D-6E8A-4147-A177-3AD203B41FA5}">
                      <a16:colId xmlns:a16="http://schemas.microsoft.com/office/drawing/2014/main" val="3647288165"/>
                    </a:ext>
                  </a:extLst>
                </a:gridCol>
                <a:gridCol w="3144951">
                  <a:extLst>
                    <a:ext uri="{9D8B030D-6E8A-4147-A177-3AD203B41FA5}">
                      <a16:colId xmlns:a16="http://schemas.microsoft.com/office/drawing/2014/main" val="3820301975"/>
                    </a:ext>
                  </a:extLst>
                </a:gridCol>
              </a:tblGrid>
              <a:tr h="320845">
                <a:tc>
                  <a:txBody>
                    <a:bodyPr/>
                    <a:lstStyle/>
                    <a:p>
                      <a:pPr algn="ctr" rtl="0" fontAlgn="t">
                        <a:spcBef>
                          <a:spcPts val="0"/>
                        </a:spcBef>
                        <a:spcAft>
                          <a:spcPts val="0"/>
                        </a:spcAft>
                      </a:pPr>
                      <a:r>
                        <a:rPr lang="en-US" sz="1500">
                          <a:solidFill>
                            <a:srgbClr val="FFFFFF"/>
                          </a:solidFill>
                          <a:effectLst/>
                          <a:latin typeface="Arial"/>
                        </a:rPr>
                        <a:t>Social Justice Policy Principles</a:t>
                      </a:r>
                      <a:endParaRPr lang="en-US">
                        <a:effectLst/>
                        <a:latin typeface="Arial"/>
                      </a:endParaRPr>
                    </a:p>
                  </a:txBody>
                  <a:tcPr marL="57150" marR="571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BF75E7"/>
                    </a:solidFill>
                  </a:tcPr>
                </a:tc>
                <a:tc>
                  <a:txBody>
                    <a:bodyPr/>
                    <a:lstStyle/>
                    <a:p>
                      <a:pPr algn="ctr" rtl="0" fontAlgn="t">
                        <a:spcBef>
                          <a:spcPts val="0"/>
                        </a:spcBef>
                        <a:spcAft>
                          <a:spcPts val="0"/>
                        </a:spcAft>
                      </a:pPr>
                      <a:r>
                        <a:rPr lang="en-US" sz="1500" b="1">
                          <a:solidFill>
                            <a:srgbClr val="FFFFFF"/>
                          </a:solidFill>
                          <a:effectLst/>
                          <a:latin typeface="Arial"/>
                        </a:rPr>
                        <a:t>Aligning Standards</a:t>
                      </a:r>
                      <a:endParaRPr lang="en-US">
                        <a:effectLst/>
                      </a:endParaRPr>
                    </a:p>
                  </a:txBody>
                  <a:tcPr marL="57150" marR="571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BF75E7"/>
                    </a:solidFill>
                  </a:tcPr>
                </a:tc>
                <a:extLst>
                  <a:ext uri="{0D108BD9-81ED-4DB2-BD59-A6C34878D82A}">
                    <a16:rowId xmlns:a16="http://schemas.microsoft.com/office/drawing/2014/main" val="1698724126"/>
                  </a:ext>
                </a:extLst>
              </a:tr>
              <a:tr h="677339">
                <a:tc>
                  <a:txBody>
                    <a:bodyPr/>
                    <a:lstStyle/>
                    <a:p>
                      <a:pPr rtl="0" fontAlgn="t">
                        <a:spcBef>
                          <a:spcPts val="0"/>
                        </a:spcBef>
                        <a:spcAft>
                          <a:spcPts val="0"/>
                        </a:spcAft>
                      </a:pPr>
                      <a:r>
                        <a:rPr lang="en-US" sz="1200" b="1">
                          <a:solidFill>
                            <a:srgbClr val="4C0061"/>
                          </a:solidFill>
                          <a:effectLst/>
                          <a:latin typeface="Arial"/>
                        </a:rPr>
                        <a:t>An institution’s mission and goals reflect a commitment to meeting the educational </a:t>
                      </a:r>
                      <a:endParaRPr lang="en-US">
                        <a:effectLst/>
                        <a:latin typeface="Arial"/>
                      </a:endParaRPr>
                    </a:p>
                    <a:p>
                      <a:pPr rtl="0" fontAlgn="t">
                        <a:spcBef>
                          <a:spcPts val="0"/>
                        </a:spcBef>
                        <a:spcAft>
                          <a:spcPts val="0"/>
                        </a:spcAft>
                      </a:pPr>
                      <a:r>
                        <a:rPr lang="en-US" sz="1200" b="1">
                          <a:solidFill>
                            <a:srgbClr val="4C0061"/>
                          </a:solidFill>
                          <a:effectLst/>
                          <a:latin typeface="Arial"/>
                        </a:rPr>
                        <a:t>needs of its students</a:t>
                      </a:r>
                      <a:endParaRPr lang="en-US">
                        <a:effectLst/>
                        <a:latin typeface="Arial"/>
                      </a:endParaRPr>
                    </a:p>
                  </a:txBody>
                  <a:tcPr marL="57150" marR="571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9D2D4"/>
                    </a:solidFill>
                  </a:tcPr>
                </a:tc>
                <a:tc>
                  <a:txBody>
                    <a:bodyPr/>
                    <a:lstStyle/>
                    <a:p>
                      <a:pPr rtl="0" fontAlgn="t">
                        <a:spcBef>
                          <a:spcPts val="0"/>
                        </a:spcBef>
                        <a:spcAft>
                          <a:spcPts val="0"/>
                        </a:spcAft>
                      </a:pPr>
                      <a:r>
                        <a:rPr lang="en-US" sz="1200">
                          <a:solidFill>
                            <a:srgbClr val="4C0061"/>
                          </a:solidFill>
                          <a:effectLst/>
                          <a:latin typeface="Arial"/>
                        </a:rPr>
                        <a:t>2014 Standard IA </a:t>
                      </a:r>
                      <a:endParaRPr lang="en-US">
                        <a:effectLst/>
                        <a:latin typeface="Arial"/>
                      </a:endParaRPr>
                    </a:p>
                    <a:p>
                      <a:pPr rtl="0" fontAlgn="t">
                        <a:spcBef>
                          <a:spcPts val="0"/>
                        </a:spcBef>
                        <a:spcAft>
                          <a:spcPts val="0"/>
                        </a:spcAft>
                      </a:pPr>
                      <a:r>
                        <a:rPr lang="en-US" sz="1200" b="1">
                          <a:solidFill>
                            <a:srgbClr val="4C0061"/>
                          </a:solidFill>
                          <a:effectLst/>
                          <a:latin typeface="Arial"/>
                        </a:rPr>
                        <a:t>2024 Standard 1.1-1.5</a:t>
                      </a:r>
                      <a:endParaRPr lang="en-US">
                        <a:effectLst/>
                        <a:latin typeface="Arial"/>
                      </a:endParaRPr>
                    </a:p>
                    <a:p>
                      <a:pPr rtl="0" fontAlgn="t">
                        <a:spcBef>
                          <a:spcPts val="0"/>
                        </a:spcBef>
                        <a:spcAft>
                          <a:spcPts val="0"/>
                        </a:spcAft>
                      </a:pPr>
                      <a:r>
                        <a:rPr lang="en-US" sz="1200">
                          <a:solidFill>
                            <a:srgbClr val="4C0061"/>
                          </a:solidFill>
                          <a:effectLst/>
                          <a:latin typeface="Arial"/>
                        </a:rPr>
                        <a:t>Eligibility Requirement 6</a:t>
                      </a:r>
                      <a:endParaRPr lang="en-US">
                        <a:effectLst/>
                        <a:latin typeface="Arial"/>
                      </a:endParaRPr>
                    </a:p>
                  </a:txBody>
                  <a:tcPr marL="57150" marR="571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9D2D4"/>
                    </a:solidFill>
                  </a:tcPr>
                </a:tc>
                <a:extLst>
                  <a:ext uri="{0D108BD9-81ED-4DB2-BD59-A6C34878D82A}">
                    <a16:rowId xmlns:a16="http://schemas.microsoft.com/office/drawing/2014/main" val="592440876"/>
                  </a:ext>
                </a:extLst>
              </a:tr>
              <a:tr h="677339">
                <a:tc>
                  <a:txBody>
                    <a:bodyPr/>
                    <a:lstStyle/>
                    <a:p>
                      <a:pPr rtl="0" fontAlgn="t">
                        <a:spcBef>
                          <a:spcPts val="0"/>
                        </a:spcBef>
                        <a:spcAft>
                          <a:spcPts val="0"/>
                        </a:spcAft>
                      </a:pPr>
                      <a:r>
                        <a:rPr lang="en-US" sz="1200" b="1">
                          <a:solidFill>
                            <a:srgbClr val="4C0061"/>
                          </a:solidFill>
                          <a:effectLst/>
                          <a:latin typeface="Arial"/>
                        </a:rPr>
                        <a:t>Provide data disaggregated and effective mechanisms to identify performance gaps, </a:t>
                      </a:r>
                      <a:endParaRPr lang="en-US">
                        <a:effectLst/>
                        <a:latin typeface="Arial"/>
                      </a:endParaRPr>
                    </a:p>
                    <a:p>
                      <a:pPr rtl="0" fontAlgn="t">
                        <a:spcBef>
                          <a:spcPts val="0"/>
                        </a:spcBef>
                        <a:spcAft>
                          <a:spcPts val="0"/>
                        </a:spcAft>
                      </a:pPr>
                      <a:r>
                        <a:rPr lang="en-US" sz="1200" b="1">
                          <a:solidFill>
                            <a:srgbClr val="4C0061"/>
                          </a:solidFill>
                          <a:effectLst/>
                          <a:latin typeface="Arial"/>
                        </a:rPr>
                        <a:t>implement strategies to mitigate gaps, and engage in dialog on student equity</a:t>
                      </a:r>
                      <a:endParaRPr lang="en-US">
                        <a:effectLst/>
                        <a:latin typeface="Arial"/>
                      </a:endParaRPr>
                    </a:p>
                  </a:txBody>
                  <a:tcPr marL="57150" marR="571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CEAEB"/>
                    </a:solidFill>
                  </a:tcPr>
                </a:tc>
                <a:tc>
                  <a:txBody>
                    <a:bodyPr/>
                    <a:lstStyle/>
                    <a:p>
                      <a:pPr rtl="0" fontAlgn="t">
                        <a:spcBef>
                          <a:spcPts val="0"/>
                        </a:spcBef>
                        <a:spcAft>
                          <a:spcPts val="0"/>
                        </a:spcAft>
                      </a:pPr>
                      <a:r>
                        <a:rPr lang="en-US" sz="1200">
                          <a:solidFill>
                            <a:srgbClr val="4C0061"/>
                          </a:solidFill>
                          <a:effectLst/>
                          <a:latin typeface="Arial"/>
                        </a:rPr>
                        <a:t>2014 Standard IB </a:t>
                      </a:r>
                      <a:endParaRPr lang="en-US">
                        <a:effectLst/>
                        <a:latin typeface="Arial"/>
                      </a:endParaRPr>
                    </a:p>
                    <a:p>
                      <a:pPr rtl="0" fontAlgn="t">
                        <a:spcBef>
                          <a:spcPts val="0"/>
                        </a:spcBef>
                        <a:spcAft>
                          <a:spcPts val="0"/>
                        </a:spcAft>
                      </a:pPr>
                      <a:r>
                        <a:rPr lang="en-US" sz="1200" b="1">
                          <a:solidFill>
                            <a:srgbClr val="4C0061"/>
                          </a:solidFill>
                          <a:effectLst/>
                          <a:latin typeface="Arial"/>
                        </a:rPr>
                        <a:t>2024 Standard 1.3</a:t>
                      </a:r>
                      <a:endParaRPr lang="en-US">
                        <a:effectLst/>
                        <a:latin typeface="Arial"/>
                      </a:endParaRPr>
                    </a:p>
                    <a:p>
                      <a:pPr rtl="0" fontAlgn="t">
                        <a:spcBef>
                          <a:spcPts val="0"/>
                        </a:spcBef>
                        <a:spcAft>
                          <a:spcPts val="0"/>
                        </a:spcAft>
                      </a:pPr>
                      <a:r>
                        <a:rPr lang="en-US" sz="1200">
                          <a:solidFill>
                            <a:srgbClr val="4C0061"/>
                          </a:solidFill>
                          <a:effectLst/>
                          <a:latin typeface="Arial"/>
                        </a:rPr>
                        <a:t>Eligibility Requirement 11 and 19</a:t>
                      </a:r>
                      <a:endParaRPr lang="en-US">
                        <a:effectLst/>
                        <a:latin typeface="Arial"/>
                      </a:endParaRPr>
                    </a:p>
                  </a:txBody>
                  <a:tcPr marL="57150" marR="571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CEAEB"/>
                    </a:solidFill>
                  </a:tcPr>
                </a:tc>
                <a:extLst>
                  <a:ext uri="{0D108BD9-81ED-4DB2-BD59-A6C34878D82A}">
                    <a16:rowId xmlns:a16="http://schemas.microsoft.com/office/drawing/2014/main" val="2544922471"/>
                  </a:ext>
                </a:extLst>
              </a:tr>
              <a:tr h="677339">
                <a:tc>
                  <a:txBody>
                    <a:bodyPr/>
                    <a:lstStyle/>
                    <a:p>
                      <a:pPr rtl="0" fontAlgn="t">
                        <a:spcBef>
                          <a:spcPts val="0"/>
                        </a:spcBef>
                        <a:spcAft>
                          <a:spcPts val="0"/>
                        </a:spcAft>
                      </a:pPr>
                      <a:r>
                        <a:rPr lang="en-US" sz="1200" b="1">
                          <a:solidFill>
                            <a:srgbClr val="4C0061"/>
                          </a:solidFill>
                          <a:effectLst/>
                          <a:latin typeface="Arial"/>
                        </a:rPr>
                        <a:t>Effective use of delivery modes, teaching methodologies, and learning support services </a:t>
                      </a:r>
                      <a:endParaRPr lang="en-US">
                        <a:effectLst/>
                        <a:latin typeface="Arial"/>
                      </a:endParaRPr>
                    </a:p>
                    <a:p>
                      <a:pPr rtl="0" fontAlgn="t">
                        <a:spcBef>
                          <a:spcPts val="0"/>
                        </a:spcBef>
                        <a:spcAft>
                          <a:spcPts val="0"/>
                        </a:spcAft>
                      </a:pPr>
                      <a:r>
                        <a:rPr lang="en-US" sz="1200" b="1">
                          <a:solidFill>
                            <a:srgbClr val="4C0061"/>
                          </a:solidFill>
                          <a:effectLst/>
                          <a:latin typeface="Arial"/>
                        </a:rPr>
                        <a:t>that reflect the diverse and changing needs of its students, in support of equity in </a:t>
                      </a:r>
                      <a:endParaRPr lang="en-US">
                        <a:effectLst/>
                        <a:latin typeface="Arial"/>
                      </a:endParaRPr>
                    </a:p>
                    <a:p>
                      <a:pPr rtl="0" fontAlgn="t">
                        <a:spcBef>
                          <a:spcPts val="0"/>
                        </a:spcBef>
                        <a:spcAft>
                          <a:spcPts val="0"/>
                        </a:spcAft>
                      </a:pPr>
                      <a:r>
                        <a:rPr lang="en-US" sz="1200" b="1">
                          <a:solidFill>
                            <a:srgbClr val="4C0061"/>
                          </a:solidFill>
                          <a:effectLst/>
                          <a:latin typeface="Arial"/>
                        </a:rPr>
                        <a:t>success for all students</a:t>
                      </a:r>
                      <a:endParaRPr lang="en-US">
                        <a:effectLst/>
                        <a:latin typeface="Arial"/>
                      </a:endParaRPr>
                    </a:p>
                  </a:txBody>
                  <a:tcPr marL="57150" marR="571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9D2D4"/>
                    </a:solidFill>
                  </a:tcPr>
                </a:tc>
                <a:tc>
                  <a:txBody>
                    <a:bodyPr/>
                    <a:lstStyle/>
                    <a:p>
                      <a:pPr rtl="0" fontAlgn="t">
                        <a:spcBef>
                          <a:spcPts val="0"/>
                        </a:spcBef>
                        <a:spcAft>
                          <a:spcPts val="0"/>
                        </a:spcAft>
                      </a:pPr>
                      <a:r>
                        <a:rPr lang="en-US" sz="1200">
                          <a:solidFill>
                            <a:srgbClr val="4C0061"/>
                          </a:solidFill>
                          <a:effectLst/>
                          <a:latin typeface="Arial"/>
                        </a:rPr>
                        <a:t>2014 Standard IIA</a:t>
                      </a:r>
                      <a:endParaRPr lang="en-US">
                        <a:effectLst/>
                        <a:latin typeface="Arial"/>
                      </a:endParaRPr>
                    </a:p>
                    <a:p>
                      <a:pPr rtl="0" fontAlgn="t">
                        <a:spcBef>
                          <a:spcPts val="0"/>
                        </a:spcBef>
                        <a:spcAft>
                          <a:spcPts val="0"/>
                        </a:spcAft>
                      </a:pPr>
                      <a:r>
                        <a:rPr lang="en-US" sz="1200" b="1">
                          <a:solidFill>
                            <a:srgbClr val="4C0061"/>
                          </a:solidFill>
                          <a:effectLst/>
                          <a:latin typeface="Arial"/>
                        </a:rPr>
                        <a:t>2024 Standard 2.6-2.9</a:t>
                      </a:r>
                      <a:endParaRPr lang="en-US">
                        <a:effectLst/>
                        <a:latin typeface="Arial"/>
                      </a:endParaRPr>
                    </a:p>
                  </a:txBody>
                  <a:tcPr marL="57150" marR="571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9D2D4"/>
                    </a:solidFill>
                  </a:tcPr>
                </a:tc>
                <a:extLst>
                  <a:ext uri="{0D108BD9-81ED-4DB2-BD59-A6C34878D82A}">
                    <a16:rowId xmlns:a16="http://schemas.microsoft.com/office/drawing/2014/main" val="3965460243"/>
                  </a:ext>
                </a:extLst>
              </a:tr>
              <a:tr h="481268">
                <a:tc>
                  <a:txBody>
                    <a:bodyPr/>
                    <a:lstStyle/>
                    <a:p>
                      <a:pPr rtl="0" fontAlgn="t">
                        <a:spcBef>
                          <a:spcPts val="0"/>
                        </a:spcBef>
                        <a:spcAft>
                          <a:spcPts val="0"/>
                        </a:spcAft>
                      </a:pPr>
                      <a:r>
                        <a:rPr lang="en-US" sz="1200" b="1">
                          <a:solidFill>
                            <a:srgbClr val="4C0061"/>
                          </a:solidFill>
                          <a:effectLst/>
                          <a:latin typeface="Arial"/>
                        </a:rPr>
                        <a:t>Learning outcomes on the ability to engage diverse perspectives</a:t>
                      </a:r>
                      <a:endParaRPr lang="en-US">
                        <a:effectLst/>
                        <a:latin typeface="Arial"/>
                      </a:endParaRPr>
                    </a:p>
                  </a:txBody>
                  <a:tcPr marL="57150" marR="571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CEAEB"/>
                    </a:solidFill>
                  </a:tcPr>
                </a:tc>
                <a:tc>
                  <a:txBody>
                    <a:bodyPr/>
                    <a:lstStyle/>
                    <a:p>
                      <a:pPr rtl="0" fontAlgn="t">
                        <a:spcBef>
                          <a:spcPts val="0"/>
                        </a:spcBef>
                        <a:spcAft>
                          <a:spcPts val="0"/>
                        </a:spcAft>
                      </a:pPr>
                      <a:r>
                        <a:rPr lang="en-US" sz="1200">
                          <a:solidFill>
                            <a:srgbClr val="4C0061"/>
                          </a:solidFill>
                          <a:effectLst/>
                          <a:latin typeface="Arial"/>
                        </a:rPr>
                        <a:t>2014 Standard IIA</a:t>
                      </a:r>
                      <a:endParaRPr lang="en-US">
                        <a:effectLst/>
                        <a:latin typeface="Arial"/>
                      </a:endParaRPr>
                    </a:p>
                    <a:p>
                      <a:pPr rtl="0" fontAlgn="t">
                        <a:spcBef>
                          <a:spcPts val="0"/>
                        </a:spcBef>
                        <a:spcAft>
                          <a:spcPts val="0"/>
                        </a:spcAft>
                      </a:pPr>
                      <a:r>
                        <a:rPr lang="en-US" sz="1200" b="1">
                          <a:solidFill>
                            <a:srgbClr val="4C0061"/>
                          </a:solidFill>
                          <a:effectLst/>
                          <a:latin typeface="Arial"/>
                        </a:rPr>
                        <a:t>2024 Standard 2.3</a:t>
                      </a:r>
                      <a:endParaRPr lang="en-US">
                        <a:effectLst/>
                        <a:latin typeface="Arial"/>
                      </a:endParaRPr>
                    </a:p>
                  </a:txBody>
                  <a:tcPr marL="57150" marR="571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CEAEB"/>
                    </a:solidFill>
                  </a:tcPr>
                </a:tc>
                <a:extLst>
                  <a:ext uri="{0D108BD9-81ED-4DB2-BD59-A6C34878D82A}">
                    <a16:rowId xmlns:a16="http://schemas.microsoft.com/office/drawing/2014/main" val="253796350"/>
                  </a:ext>
                </a:extLst>
              </a:tr>
              <a:tr h="677339">
                <a:tc>
                  <a:txBody>
                    <a:bodyPr/>
                    <a:lstStyle/>
                    <a:p>
                      <a:pPr rtl="0" fontAlgn="t">
                        <a:spcBef>
                          <a:spcPts val="0"/>
                        </a:spcBef>
                        <a:spcAft>
                          <a:spcPts val="0"/>
                        </a:spcAft>
                      </a:pPr>
                      <a:r>
                        <a:rPr lang="en-US" sz="1200" b="1">
                          <a:solidFill>
                            <a:srgbClr val="4C0061"/>
                          </a:solidFill>
                          <a:effectLst/>
                          <a:latin typeface="Arial"/>
                        </a:rPr>
                        <a:t>Providing appropriate, comprehensive, and reliable services to students regardless of </a:t>
                      </a:r>
                      <a:endParaRPr lang="en-US">
                        <a:effectLst/>
                        <a:latin typeface="Arial"/>
                      </a:endParaRPr>
                    </a:p>
                    <a:p>
                      <a:pPr rtl="0" fontAlgn="t">
                        <a:spcBef>
                          <a:spcPts val="0"/>
                        </a:spcBef>
                        <a:spcAft>
                          <a:spcPts val="0"/>
                        </a:spcAft>
                      </a:pPr>
                      <a:r>
                        <a:rPr lang="en-US" sz="1200" b="1">
                          <a:solidFill>
                            <a:srgbClr val="4C0061"/>
                          </a:solidFill>
                          <a:effectLst/>
                          <a:latin typeface="Arial"/>
                        </a:rPr>
                        <a:t>service location or delivery method to assure equitable access</a:t>
                      </a:r>
                      <a:endParaRPr lang="en-US">
                        <a:effectLst/>
                        <a:latin typeface="Arial"/>
                      </a:endParaRPr>
                    </a:p>
                  </a:txBody>
                  <a:tcPr marL="57150" marR="571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9D2D4"/>
                    </a:solidFill>
                  </a:tcPr>
                </a:tc>
                <a:tc>
                  <a:txBody>
                    <a:bodyPr/>
                    <a:lstStyle/>
                    <a:p>
                      <a:pPr rtl="0" fontAlgn="t">
                        <a:spcBef>
                          <a:spcPts val="0"/>
                        </a:spcBef>
                        <a:spcAft>
                          <a:spcPts val="0"/>
                        </a:spcAft>
                      </a:pPr>
                      <a:r>
                        <a:rPr lang="en-US" sz="1200">
                          <a:solidFill>
                            <a:srgbClr val="4C0061"/>
                          </a:solidFill>
                          <a:effectLst/>
                          <a:latin typeface="Arial"/>
                        </a:rPr>
                        <a:t>2014 Standard IIC</a:t>
                      </a:r>
                      <a:endParaRPr lang="en-US">
                        <a:effectLst/>
                        <a:latin typeface="Arial"/>
                      </a:endParaRPr>
                    </a:p>
                    <a:p>
                      <a:pPr rtl="0" fontAlgn="t">
                        <a:spcBef>
                          <a:spcPts val="0"/>
                        </a:spcBef>
                        <a:spcAft>
                          <a:spcPts val="0"/>
                        </a:spcAft>
                      </a:pPr>
                      <a:r>
                        <a:rPr lang="en-US" sz="1200" b="1">
                          <a:solidFill>
                            <a:srgbClr val="4C0061"/>
                          </a:solidFill>
                          <a:effectLst/>
                          <a:latin typeface="Arial"/>
                        </a:rPr>
                        <a:t>2024 Standard 2.6, 2.7</a:t>
                      </a:r>
                      <a:endParaRPr lang="en-US">
                        <a:effectLst/>
                        <a:latin typeface="Arial"/>
                      </a:endParaRPr>
                    </a:p>
                    <a:p>
                      <a:pPr rtl="0" fontAlgn="t">
                        <a:spcBef>
                          <a:spcPts val="0"/>
                        </a:spcBef>
                        <a:spcAft>
                          <a:spcPts val="0"/>
                        </a:spcAft>
                      </a:pPr>
                      <a:r>
                        <a:rPr lang="en-US" sz="1200">
                          <a:solidFill>
                            <a:srgbClr val="4C0061"/>
                          </a:solidFill>
                          <a:effectLst/>
                          <a:latin typeface="Arial"/>
                        </a:rPr>
                        <a:t>Eligibility Requirement 15</a:t>
                      </a:r>
                      <a:endParaRPr lang="en-US">
                        <a:effectLst/>
                        <a:latin typeface="Arial"/>
                      </a:endParaRPr>
                    </a:p>
                  </a:txBody>
                  <a:tcPr marL="57150" marR="571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9D2D4"/>
                    </a:solidFill>
                  </a:tcPr>
                </a:tc>
                <a:extLst>
                  <a:ext uri="{0D108BD9-81ED-4DB2-BD59-A6C34878D82A}">
                    <a16:rowId xmlns:a16="http://schemas.microsoft.com/office/drawing/2014/main" val="2946168363"/>
                  </a:ext>
                </a:extLst>
              </a:tr>
              <a:tr h="481268">
                <a:tc>
                  <a:txBody>
                    <a:bodyPr/>
                    <a:lstStyle/>
                    <a:p>
                      <a:pPr rtl="0" fontAlgn="t">
                        <a:spcBef>
                          <a:spcPts val="0"/>
                        </a:spcBef>
                        <a:spcAft>
                          <a:spcPts val="0"/>
                        </a:spcAft>
                      </a:pPr>
                      <a:r>
                        <a:rPr lang="en-US" sz="1200" b="1">
                          <a:solidFill>
                            <a:srgbClr val="4C0061"/>
                          </a:solidFill>
                          <a:effectLst/>
                          <a:latin typeface="Arial"/>
                        </a:rPr>
                        <a:t>Promoting policies that support diverse personnel and assessment of employment equity </a:t>
                      </a:r>
                      <a:endParaRPr lang="en-US">
                        <a:effectLst/>
                        <a:latin typeface="Arial"/>
                      </a:endParaRPr>
                    </a:p>
                    <a:p>
                      <a:pPr rtl="0" fontAlgn="t">
                        <a:spcBef>
                          <a:spcPts val="0"/>
                        </a:spcBef>
                        <a:spcAft>
                          <a:spcPts val="0"/>
                        </a:spcAft>
                      </a:pPr>
                      <a:r>
                        <a:rPr lang="en-US" sz="1200" b="1">
                          <a:solidFill>
                            <a:srgbClr val="4C0061"/>
                          </a:solidFill>
                          <a:effectLst/>
                          <a:latin typeface="Arial"/>
                        </a:rPr>
                        <a:t>and diversity</a:t>
                      </a:r>
                      <a:endParaRPr lang="en-US">
                        <a:effectLst/>
                        <a:latin typeface="Arial"/>
                      </a:endParaRPr>
                    </a:p>
                  </a:txBody>
                  <a:tcPr marL="57150" marR="571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CEAEB"/>
                    </a:solidFill>
                  </a:tcPr>
                </a:tc>
                <a:tc>
                  <a:txBody>
                    <a:bodyPr/>
                    <a:lstStyle/>
                    <a:p>
                      <a:pPr rtl="0" fontAlgn="t">
                        <a:spcBef>
                          <a:spcPts val="0"/>
                        </a:spcBef>
                        <a:spcAft>
                          <a:spcPts val="0"/>
                        </a:spcAft>
                      </a:pPr>
                      <a:r>
                        <a:rPr lang="en-US" sz="1200">
                          <a:solidFill>
                            <a:srgbClr val="4C0061"/>
                          </a:solidFill>
                          <a:effectLst/>
                          <a:latin typeface="Arial"/>
                        </a:rPr>
                        <a:t>2014 Standard IIIA</a:t>
                      </a:r>
                      <a:endParaRPr lang="en-US">
                        <a:effectLst/>
                        <a:latin typeface="Arial"/>
                      </a:endParaRPr>
                    </a:p>
                    <a:p>
                      <a:pPr rtl="0" fontAlgn="t">
                        <a:spcBef>
                          <a:spcPts val="0"/>
                        </a:spcBef>
                        <a:spcAft>
                          <a:spcPts val="0"/>
                        </a:spcAft>
                      </a:pPr>
                      <a:r>
                        <a:rPr lang="en-US" sz="1200" b="1">
                          <a:solidFill>
                            <a:srgbClr val="4C0061"/>
                          </a:solidFill>
                          <a:effectLst/>
                          <a:latin typeface="Arial"/>
                        </a:rPr>
                        <a:t>2024 Standard 3.1-3.3</a:t>
                      </a:r>
                      <a:endParaRPr lang="en-US">
                        <a:effectLst/>
                        <a:latin typeface="Arial"/>
                      </a:endParaRPr>
                    </a:p>
                  </a:txBody>
                  <a:tcPr marL="57150" marR="571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CEAEB"/>
                    </a:solidFill>
                  </a:tcPr>
                </a:tc>
                <a:extLst>
                  <a:ext uri="{0D108BD9-81ED-4DB2-BD59-A6C34878D82A}">
                    <a16:rowId xmlns:a16="http://schemas.microsoft.com/office/drawing/2014/main" val="3601042365"/>
                  </a:ext>
                </a:extLst>
              </a:tr>
              <a:tr h="677339">
                <a:tc>
                  <a:txBody>
                    <a:bodyPr/>
                    <a:lstStyle/>
                    <a:p>
                      <a:pPr rtl="0" fontAlgn="t">
                        <a:spcBef>
                          <a:spcPts val="0"/>
                        </a:spcBef>
                        <a:spcAft>
                          <a:spcPts val="0"/>
                        </a:spcAft>
                      </a:pPr>
                      <a:r>
                        <a:rPr lang="en-US" sz="1200" b="1">
                          <a:solidFill>
                            <a:srgbClr val="4C0061"/>
                          </a:solidFill>
                          <a:effectLst/>
                          <a:latin typeface="Arial"/>
                        </a:rPr>
                        <a:t>An institution’s mission and goals are the foundation for financial planning to meet the </a:t>
                      </a:r>
                      <a:endParaRPr lang="en-US">
                        <a:effectLst/>
                        <a:latin typeface="Arial"/>
                      </a:endParaRPr>
                    </a:p>
                    <a:p>
                      <a:pPr rtl="0" fontAlgn="t">
                        <a:spcBef>
                          <a:spcPts val="0"/>
                        </a:spcBef>
                        <a:spcAft>
                          <a:spcPts val="0"/>
                        </a:spcAft>
                      </a:pPr>
                      <a:r>
                        <a:rPr lang="en-US" sz="1200" b="1">
                          <a:solidFill>
                            <a:srgbClr val="4C0061"/>
                          </a:solidFill>
                          <a:effectLst/>
                          <a:latin typeface="Arial"/>
                        </a:rPr>
                        <a:t>educational needs of its students</a:t>
                      </a:r>
                      <a:endParaRPr lang="en-US">
                        <a:effectLst/>
                        <a:latin typeface="Arial"/>
                      </a:endParaRPr>
                    </a:p>
                  </a:txBody>
                  <a:tcPr marL="57150" marR="571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9D2D4"/>
                    </a:solidFill>
                  </a:tcPr>
                </a:tc>
                <a:tc>
                  <a:txBody>
                    <a:bodyPr/>
                    <a:lstStyle/>
                    <a:p>
                      <a:pPr rtl="0" fontAlgn="t">
                        <a:spcBef>
                          <a:spcPts val="0"/>
                        </a:spcBef>
                        <a:spcAft>
                          <a:spcPts val="0"/>
                        </a:spcAft>
                      </a:pPr>
                      <a:r>
                        <a:rPr lang="en-US" sz="1200">
                          <a:solidFill>
                            <a:srgbClr val="4C0061"/>
                          </a:solidFill>
                          <a:effectLst/>
                          <a:latin typeface="Arial"/>
                        </a:rPr>
                        <a:t>2014 Standards IIID</a:t>
                      </a:r>
                      <a:endParaRPr lang="en-US">
                        <a:effectLst/>
                        <a:latin typeface="Arial"/>
                      </a:endParaRPr>
                    </a:p>
                    <a:p>
                      <a:pPr rtl="0" fontAlgn="t">
                        <a:spcBef>
                          <a:spcPts val="0"/>
                        </a:spcBef>
                        <a:spcAft>
                          <a:spcPts val="0"/>
                        </a:spcAft>
                      </a:pPr>
                      <a:r>
                        <a:rPr lang="en-US" sz="1200" b="1">
                          <a:solidFill>
                            <a:srgbClr val="4C0061"/>
                          </a:solidFill>
                          <a:effectLst/>
                          <a:latin typeface="Arial"/>
                        </a:rPr>
                        <a:t>2024 Standard 3.4-3.7</a:t>
                      </a:r>
                      <a:endParaRPr lang="en-US">
                        <a:effectLst/>
                        <a:latin typeface="Arial"/>
                      </a:endParaRPr>
                    </a:p>
                    <a:p>
                      <a:pPr rtl="0" fontAlgn="t">
                        <a:spcBef>
                          <a:spcPts val="0"/>
                        </a:spcBef>
                        <a:spcAft>
                          <a:spcPts val="0"/>
                        </a:spcAft>
                      </a:pPr>
                      <a:r>
                        <a:rPr lang="en-US" sz="1200">
                          <a:solidFill>
                            <a:srgbClr val="4C0061"/>
                          </a:solidFill>
                          <a:effectLst/>
                          <a:latin typeface="Arial"/>
                        </a:rPr>
                        <a:t>Eligibility Requirement 18</a:t>
                      </a:r>
                      <a:endParaRPr lang="en-US">
                        <a:effectLst/>
                        <a:latin typeface="Arial"/>
                      </a:endParaRPr>
                    </a:p>
                  </a:txBody>
                  <a:tcPr marL="57150" marR="571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9D2D4"/>
                    </a:solidFill>
                  </a:tcPr>
                </a:tc>
                <a:extLst>
                  <a:ext uri="{0D108BD9-81ED-4DB2-BD59-A6C34878D82A}">
                    <a16:rowId xmlns:a16="http://schemas.microsoft.com/office/drawing/2014/main" val="3141198020"/>
                  </a:ext>
                </a:extLst>
              </a:tr>
              <a:tr h="481268">
                <a:tc>
                  <a:txBody>
                    <a:bodyPr/>
                    <a:lstStyle/>
                    <a:p>
                      <a:pPr rtl="0" fontAlgn="t">
                        <a:spcBef>
                          <a:spcPts val="0"/>
                        </a:spcBef>
                        <a:spcAft>
                          <a:spcPts val="0"/>
                        </a:spcAft>
                      </a:pPr>
                      <a:r>
                        <a:rPr lang="en-US" sz="1200" b="1">
                          <a:solidFill>
                            <a:srgbClr val="4C0061"/>
                          </a:solidFill>
                          <a:effectLst/>
                          <a:latin typeface="Arial"/>
                        </a:rPr>
                        <a:t>Policies and procedures for decision making roles and responsibilities to ensure </a:t>
                      </a:r>
                      <a:endParaRPr lang="en-US">
                        <a:effectLst/>
                        <a:latin typeface="Arial"/>
                      </a:endParaRPr>
                    </a:p>
                    <a:p>
                      <a:pPr rtl="0" fontAlgn="t">
                        <a:spcBef>
                          <a:spcPts val="0"/>
                        </a:spcBef>
                        <a:spcAft>
                          <a:spcPts val="0"/>
                        </a:spcAft>
                      </a:pPr>
                      <a:r>
                        <a:rPr lang="en-US" sz="1200" b="1">
                          <a:solidFill>
                            <a:srgbClr val="4C0061"/>
                          </a:solidFill>
                          <a:effectLst/>
                          <a:latin typeface="Arial"/>
                        </a:rPr>
                        <a:t>appropriate consideration of relevant perspectives</a:t>
                      </a:r>
                      <a:endParaRPr lang="en-US">
                        <a:effectLst/>
                        <a:latin typeface="Arial"/>
                      </a:endParaRPr>
                    </a:p>
                  </a:txBody>
                  <a:tcPr marL="57150" marR="571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CEAEB"/>
                    </a:solidFill>
                  </a:tcPr>
                </a:tc>
                <a:tc>
                  <a:txBody>
                    <a:bodyPr/>
                    <a:lstStyle/>
                    <a:p>
                      <a:pPr rtl="0" fontAlgn="t">
                        <a:spcBef>
                          <a:spcPts val="0"/>
                        </a:spcBef>
                        <a:spcAft>
                          <a:spcPts val="0"/>
                        </a:spcAft>
                      </a:pPr>
                      <a:r>
                        <a:rPr lang="en-US" sz="1200">
                          <a:solidFill>
                            <a:srgbClr val="4C0061"/>
                          </a:solidFill>
                          <a:effectLst/>
                          <a:latin typeface="Arial"/>
                        </a:rPr>
                        <a:t>2014 Standard IVA</a:t>
                      </a:r>
                      <a:endParaRPr lang="en-US">
                        <a:effectLst/>
                        <a:latin typeface="Arial"/>
                      </a:endParaRPr>
                    </a:p>
                    <a:p>
                      <a:pPr rtl="0" fontAlgn="t">
                        <a:spcBef>
                          <a:spcPts val="0"/>
                        </a:spcBef>
                        <a:spcAft>
                          <a:spcPts val="0"/>
                        </a:spcAft>
                      </a:pPr>
                      <a:r>
                        <a:rPr lang="en-US" sz="1200" b="1">
                          <a:solidFill>
                            <a:srgbClr val="4C0061"/>
                          </a:solidFill>
                          <a:effectLst/>
                          <a:latin typeface="Arial"/>
                        </a:rPr>
                        <a:t>2024 Standard 4.1-4.3</a:t>
                      </a:r>
                      <a:endParaRPr lang="en-US">
                        <a:effectLst/>
                        <a:latin typeface="Arial"/>
                      </a:endParaRPr>
                    </a:p>
                  </a:txBody>
                  <a:tcPr marL="57150" marR="571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CEAEB"/>
                    </a:solidFill>
                  </a:tcPr>
                </a:tc>
                <a:extLst>
                  <a:ext uri="{0D108BD9-81ED-4DB2-BD59-A6C34878D82A}">
                    <a16:rowId xmlns:a16="http://schemas.microsoft.com/office/drawing/2014/main" val="2713633739"/>
                  </a:ext>
                </a:extLst>
              </a:tr>
              <a:tr h="481268">
                <a:tc>
                  <a:txBody>
                    <a:bodyPr/>
                    <a:lstStyle/>
                    <a:p>
                      <a:pPr rtl="0" fontAlgn="t">
                        <a:spcBef>
                          <a:spcPts val="0"/>
                        </a:spcBef>
                        <a:spcAft>
                          <a:spcPts val="0"/>
                        </a:spcAft>
                      </a:pPr>
                      <a:r>
                        <a:rPr lang="en-US" sz="1200" b="1">
                          <a:solidFill>
                            <a:srgbClr val="4C0061"/>
                          </a:solidFill>
                          <a:effectLst/>
                          <a:latin typeface="Arial"/>
                        </a:rPr>
                        <a:t>Ethical and effective leadership throughout the organization guides the accomplishment </a:t>
                      </a:r>
                      <a:endParaRPr lang="en-US">
                        <a:effectLst/>
                        <a:latin typeface="Arial"/>
                      </a:endParaRPr>
                    </a:p>
                    <a:p>
                      <a:pPr rtl="0" fontAlgn="t">
                        <a:spcBef>
                          <a:spcPts val="0"/>
                        </a:spcBef>
                        <a:spcAft>
                          <a:spcPts val="0"/>
                        </a:spcAft>
                      </a:pPr>
                      <a:r>
                        <a:rPr lang="en-US" sz="1200" b="1">
                          <a:solidFill>
                            <a:srgbClr val="4C0061"/>
                          </a:solidFill>
                          <a:effectLst/>
                          <a:latin typeface="Arial"/>
                        </a:rPr>
                        <a:t>of the mission and supports institutional effectiveness and improvement</a:t>
                      </a:r>
                      <a:endParaRPr lang="en-US">
                        <a:effectLst/>
                        <a:latin typeface="Arial"/>
                      </a:endParaRPr>
                    </a:p>
                  </a:txBody>
                  <a:tcPr marL="57150" marR="571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9D2D4"/>
                    </a:solidFill>
                  </a:tcPr>
                </a:tc>
                <a:tc>
                  <a:txBody>
                    <a:bodyPr/>
                    <a:lstStyle/>
                    <a:p>
                      <a:pPr rtl="0" fontAlgn="t">
                        <a:spcBef>
                          <a:spcPts val="0"/>
                        </a:spcBef>
                        <a:spcAft>
                          <a:spcPts val="0"/>
                        </a:spcAft>
                      </a:pPr>
                      <a:r>
                        <a:rPr lang="en-US" sz="1200">
                          <a:solidFill>
                            <a:srgbClr val="4C0061"/>
                          </a:solidFill>
                          <a:effectLst/>
                          <a:latin typeface="Arial"/>
                        </a:rPr>
                        <a:t>2014 Standard IVA, IVB, IVC</a:t>
                      </a:r>
                      <a:endParaRPr lang="en-US">
                        <a:effectLst/>
                        <a:latin typeface="Arial"/>
                      </a:endParaRPr>
                    </a:p>
                    <a:p>
                      <a:pPr rtl="0" fontAlgn="t">
                        <a:spcBef>
                          <a:spcPts val="0"/>
                        </a:spcBef>
                        <a:spcAft>
                          <a:spcPts val="0"/>
                        </a:spcAft>
                      </a:pPr>
                      <a:r>
                        <a:rPr lang="en-US" sz="1200" b="1">
                          <a:solidFill>
                            <a:srgbClr val="4C0061"/>
                          </a:solidFill>
                          <a:effectLst/>
                          <a:latin typeface="Arial"/>
                        </a:rPr>
                        <a:t>2024 Standard 4.4-4.6</a:t>
                      </a:r>
                      <a:endParaRPr lang="en-US">
                        <a:effectLst/>
                        <a:latin typeface="Arial"/>
                      </a:endParaRPr>
                    </a:p>
                  </a:txBody>
                  <a:tcPr marL="57150" marR="571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9D2D4"/>
                    </a:solidFill>
                  </a:tcPr>
                </a:tc>
                <a:extLst>
                  <a:ext uri="{0D108BD9-81ED-4DB2-BD59-A6C34878D82A}">
                    <a16:rowId xmlns:a16="http://schemas.microsoft.com/office/drawing/2014/main" val="4257628723"/>
                  </a:ext>
                </a:extLst>
              </a:tr>
            </a:tbl>
          </a:graphicData>
        </a:graphic>
      </p:graphicFrame>
    </p:spTree>
    <p:extLst>
      <p:ext uri="{BB962C8B-B14F-4D97-AF65-F5344CB8AC3E}">
        <p14:creationId xmlns:p14="http://schemas.microsoft.com/office/powerpoint/2010/main" val="3510531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1BFBD-DD06-FC79-4638-2641DC615F32}"/>
              </a:ext>
            </a:extLst>
          </p:cNvPr>
          <p:cNvSpPr>
            <a:spLocks noGrp="1"/>
          </p:cNvSpPr>
          <p:nvPr>
            <p:ph type="title"/>
          </p:nvPr>
        </p:nvSpPr>
        <p:spPr/>
        <p:txBody>
          <a:bodyPr/>
          <a:lstStyle/>
          <a:p>
            <a:r>
              <a:rPr lang="en-US"/>
              <a:t>Conversation Starters at your Institution</a:t>
            </a:r>
          </a:p>
        </p:txBody>
      </p:sp>
      <p:sp>
        <p:nvSpPr>
          <p:cNvPr id="3" name="Content Placeholder 2">
            <a:extLst>
              <a:ext uri="{FF2B5EF4-FFF2-40B4-BE49-F238E27FC236}">
                <a16:creationId xmlns:a16="http://schemas.microsoft.com/office/drawing/2014/main" id="{9283044D-EDD5-6050-EF70-821898DADB72}"/>
              </a:ext>
            </a:extLst>
          </p:cNvPr>
          <p:cNvSpPr>
            <a:spLocks noGrp="1"/>
          </p:cNvSpPr>
          <p:nvPr>
            <p:ph idx="1"/>
          </p:nvPr>
        </p:nvSpPr>
        <p:spPr/>
        <p:txBody>
          <a:bodyPr vert="horz" lIns="91440" tIns="45720" rIns="91440" bIns="45720" rtlCol="0" anchor="t">
            <a:normAutofit/>
          </a:bodyPr>
          <a:lstStyle/>
          <a:p>
            <a:pPr marL="342900" indent="-342900">
              <a:buFont typeface="Wingdings" panose="020B0604020202020204" pitchFamily="34" charset="0"/>
              <a:buChar char="§"/>
            </a:pPr>
            <a:r>
              <a:rPr lang="en-US" dirty="0">
                <a:cs typeface="Arial"/>
              </a:rPr>
              <a:t>IDEAA Toolkit</a:t>
            </a:r>
            <a:endParaRPr lang="en-US" dirty="0"/>
          </a:p>
          <a:p>
            <a:pPr marL="342900" indent="-342900">
              <a:buFont typeface="Wingdings" panose="020B0604020202020204" pitchFamily="34" charset="0"/>
              <a:buChar char="§"/>
            </a:pPr>
            <a:r>
              <a:rPr lang="en-US" dirty="0">
                <a:cs typeface="Arial"/>
              </a:rPr>
              <a:t>5 R model </a:t>
            </a:r>
          </a:p>
          <a:p>
            <a:pPr marL="342900" indent="-342900">
              <a:buFont typeface="Wingdings" panose="020B0604020202020204" pitchFamily="34" charset="0"/>
              <a:buChar char="§"/>
            </a:pPr>
            <a:r>
              <a:rPr lang="en-US" dirty="0">
                <a:cs typeface="Arial"/>
              </a:rPr>
              <a:t>Reflective Questions</a:t>
            </a:r>
          </a:p>
          <a:p>
            <a:pPr marL="342900" indent="-342900">
              <a:buFont typeface="Wingdings" panose="020B0604020202020204" pitchFamily="34" charset="0"/>
              <a:buChar char="§"/>
            </a:pPr>
            <a:r>
              <a:rPr lang="en-US" dirty="0">
                <a:cs typeface="Arial"/>
              </a:rPr>
              <a:t>Cultural Humility Toolkit</a:t>
            </a:r>
          </a:p>
          <a:p>
            <a:pPr marL="342900" indent="-342900">
              <a:buFont typeface="Wingdings" panose="020B0604020202020204" pitchFamily="34" charset="0"/>
              <a:buChar char="§"/>
            </a:pPr>
            <a:r>
              <a:rPr lang="en-US" b="1" i="1" dirty="0">
                <a:cs typeface="Arial"/>
              </a:rPr>
              <a:t>Appreciative Inquiry (Ai) </a:t>
            </a:r>
          </a:p>
        </p:txBody>
      </p:sp>
    </p:spTree>
    <p:extLst>
      <p:ext uri="{BB962C8B-B14F-4D97-AF65-F5344CB8AC3E}">
        <p14:creationId xmlns:p14="http://schemas.microsoft.com/office/powerpoint/2010/main" val="5819916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7477-C1BF-6606-6B19-789AC9AB2C9F}"/>
              </a:ext>
            </a:extLst>
          </p:cNvPr>
          <p:cNvSpPr>
            <a:spLocks noGrp="1"/>
          </p:cNvSpPr>
          <p:nvPr>
            <p:ph type="title"/>
          </p:nvPr>
        </p:nvSpPr>
        <p:spPr/>
        <p:txBody>
          <a:bodyPr/>
          <a:lstStyle/>
          <a:p>
            <a:r>
              <a:rPr lang="en-US"/>
              <a:t>Use Appreciative Inquiry  (Ai) To Incorporate IDEAA &amp; Social Justice Into Institutional Practices</a:t>
            </a:r>
          </a:p>
        </p:txBody>
      </p:sp>
      <p:sp>
        <p:nvSpPr>
          <p:cNvPr id="3" name="Content Placeholder 9">
            <a:extLst>
              <a:ext uri="{FF2B5EF4-FFF2-40B4-BE49-F238E27FC236}">
                <a16:creationId xmlns:a16="http://schemas.microsoft.com/office/drawing/2014/main" id="{A2601014-A2D0-C866-723E-140FC710F97E}"/>
              </a:ext>
            </a:extLst>
          </p:cNvPr>
          <p:cNvSpPr txBox="1">
            <a:spLocks/>
          </p:cNvSpPr>
          <p:nvPr/>
        </p:nvSpPr>
        <p:spPr>
          <a:xfrm>
            <a:off x="329683" y="3583681"/>
            <a:ext cx="2095492" cy="2741149"/>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ts val="0"/>
              </a:spcBef>
              <a:buNone/>
            </a:pPr>
            <a:r>
              <a:rPr lang="en-US" sz="2400">
                <a:solidFill>
                  <a:srgbClr val="404040"/>
                </a:solidFill>
                <a:latin typeface="Arial"/>
                <a:cs typeface="Arial"/>
              </a:rPr>
              <a:t>Ask </a:t>
            </a:r>
            <a:br>
              <a:rPr lang="en-US" sz="2400">
                <a:latin typeface="Arial"/>
                <a:cs typeface="Arial"/>
              </a:rPr>
            </a:br>
            <a:r>
              <a:rPr lang="en-US" sz="2400">
                <a:solidFill>
                  <a:srgbClr val="404040"/>
                </a:solidFill>
                <a:latin typeface="Arial"/>
                <a:cs typeface="Arial"/>
              </a:rPr>
              <a:t>Appreciative</a:t>
            </a:r>
            <a:endParaRPr lang="en-US" sz="2400">
              <a:solidFill>
                <a:srgbClr val="404040"/>
              </a:solidFill>
              <a:latin typeface="Arial" panose="020B0604020202020204" pitchFamily="34" charset="0"/>
              <a:cs typeface="Arial"/>
            </a:endParaRPr>
          </a:p>
          <a:p>
            <a:pPr marL="0" indent="0" algn="r">
              <a:spcBef>
                <a:spcPts val="0"/>
              </a:spcBef>
              <a:buNone/>
            </a:pPr>
            <a:r>
              <a:rPr lang="en-US" sz="2400">
                <a:solidFill>
                  <a:srgbClr val="404040"/>
                </a:solidFill>
                <a:latin typeface="Arial"/>
                <a:cs typeface="Arial"/>
              </a:rPr>
              <a:t>Inquiry (Ai)</a:t>
            </a:r>
            <a:endParaRPr lang="en-US" sz="2400">
              <a:solidFill>
                <a:srgbClr val="404040"/>
              </a:solidFill>
              <a:latin typeface="Arial" panose="020B0604020202020204" pitchFamily="34" charset="0"/>
              <a:cs typeface="Arial"/>
            </a:endParaRPr>
          </a:p>
          <a:p>
            <a:pPr marL="0" indent="0" algn="r">
              <a:spcBef>
                <a:spcPts val="0"/>
              </a:spcBef>
              <a:buNone/>
            </a:pPr>
            <a:r>
              <a:rPr lang="en-US" sz="2400">
                <a:solidFill>
                  <a:srgbClr val="404040"/>
                </a:solidFill>
                <a:latin typeface="Arial"/>
                <a:cs typeface="Arial"/>
              </a:rPr>
              <a:t>Questions </a:t>
            </a:r>
            <a:br>
              <a:rPr lang="en-US" sz="2400">
                <a:latin typeface="Arial"/>
                <a:cs typeface="Arial"/>
              </a:rPr>
            </a:br>
            <a:r>
              <a:rPr lang="en-US" sz="2400">
                <a:solidFill>
                  <a:srgbClr val="404040"/>
                </a:solidFill>
                <a:latin typeface="Arial"/>
                <a:cs typeface="Arial"/>
              </a:rPr>
              <a:t>and Get Input</a:t>
            </a:r>
            <a:endParaRPr lang="en-US" sz="2400">
              <a:solidFill>
                <a:srgbClr val="404040"/>
              </a:solidFill>
              <a:latin typeface="Arial" panose="020B0604020202020204" pitchFamily="34" charset="0"/>
              <a:cs typeface="Arial"/>
            </a:endParaRPr>
          </a:p>
          <a:p>
            <a:pPr marL="0" indent="0" algn="r">
              <a:spcBef>
                <a:spcPts val="0"/>
              </a:spcBef>
              <a:buNone/>
            </a:pPr>
            <a:r>
              <a:rPr lang="en-US" sz="2400">
                <a:solidFill>
                  <a:srgbClr val="404040"/>
                </a:solidFill>
                <a:latin typeface="Arial"/>
                <a:cs typeface="Arial"/>
              </a:rPr>
              <a:t>From All</a:t>
            </a:r>
          </a:p>
          <a:p>
            <a:pPr marL="0" indent="0" algn="r">
              <a:spcBef>
                <a:spcPts val="0"/>
              </a:spcBef>
              <a:buNone/>
            </a:pPr>
            <a:r>
              <a:rPr lang="en-US" sz="2400">
                <a:solidFill>
                  <a:srgbClr val="404040"/>
                </a:solidFill>
                <a:latin typeface="Arial"/>
                <a:cs typeface="Arial"/>
              </a:rPr>
              <a:t>Stakeholders</a:t>
            </a:r>
          </a:p>
          <a:p>
            <a:pPr marL="0" indent="0" algn="r">
              <a:spcBef>
                <a:spcPts val="0"/>
              </a:spcBef>
              <a:buNone/>
            </a:pPr>
            <a:endParaRPr lang="en-US"/>
          </a:p>
        </p:txBody>
      </p:sp>
      <p:pic>
        <p:nvPicPr>
          <p:cNvPr id="1028" name="Picture 4" descr="A graphic showing the Appreciative Inquiry (AI) Process questions to explore with stakeholders: 1) DEFINE: What is our desired outcome? (photo of clipboard); 2) DISCOVERY: What are our strengths? (hand lifting a barbell); 3) DREAM: What would work well in the future? (graphic of machine cogs); 4) DESIGN: What action do we need to take to make it happen? (graphic of a S-shaped road with a map location marker); 5) DEPLOY: We're taking the action (graphic of a hand turning a wheel">
            <a:extLst>
              <a:ext uri="{FF2B5EF4-FFF2-40B4-BE49-F238E27FC236}">
                <a16:creationId xmlns:a16="http://schemas.microsoft.com/office/drawing/2014/main" id="{456771B0-06B9-3F0E-931C-8D99D3AF0592}"/>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155575" y="2343579"/>
            <a:ext cx="8111925" cy="440308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37270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FE832-ED4C-8653-26AD-57FF2D32DC41}"/>
              </a:ext>
            </a:extLst>
          </p:cNvPr>
          <p:cNvSpPr>
            <a:spLocks noGrp="1"/>
          </p:cNvSpPr>
          <p:nvPr>
            <p:ph type="title"/>
          </p:nvPr>
        </p:nvSpPr>
        <p:spPr>
          <a:xfrm>
            <a:off x="1277650" y="365125"/>
            <a:ext cx="10046043" cy="594099"/>
          </a:xfrm>
        </p:spPr>
        <p:txBody>
          <a:bodyPr>
            <a:normAutofit fontScale="90000"/>
          </a:bodyPr>
          <a:lstStyle/>
          <a:p>
            <a:r>
              <a:rPr lang="en-US" dirty="0"/>
              <a:t>Appreciative Inquiry (Ai) questions</a:t>
            </a:r>
          </a:p>
        </p:txBody>
      </p:sp>
      <p:sp>
        <p:nvSpPr>
          <p:cNvPr id="3" name="TextBox 2">
            <a:extLst>
              <a:ext uri="{FF2B5EF4-FFF2-40B4-BE49-F238E27FC236}">
                <a16:creationId xmlns:a16="http://schemas.microsoft.com/office/drawing/2014/main" id="{8B119A7E-5FA4-BACA-FC5C-C40CB74C30FC}"/>
              </a:ext>
            </a:extLst>
          </p:cNvPr>
          <p:cNvSpPr txBox="1"/>
          <p:nvPr/>
        </p:nvSpPr>
        <p:spPr>
          <a:xfrm>
            <a:off x="1347891" y="1095175"/>
            <a:ext cx="10176793" cy="553997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Arial"/>
              </a:rPr>
              <a:t>When you explore your boldest hopes and aspirations for this review/accreditation process, what is it that you/we ultimately want?</a:t>
            </a:r>
          </a:p>
          <a:p>
            <a:r>
              <a:rPr lang="en-US" dirty="0">
                <a:cs typeface="Arial"/>
              </a:rPr>
              <a:t>What do we do well in our equity work?  </a:t>
            </a:r>
            <a:endParaRPr lang="en-US" dirty="0"/>
          </a:p>
          <a:p>
            <a:r>
              <a:rPr lang="en-US" dirty="0">
                <a:cs typeface="Arial"/>
              </a:rPr>
              <a:t>What can we learn from what we do well?</a:t>
            </a:r>
          </a:p>
          <a:p>
            <a:r>
              <a:rPr lang="en-US" dirty="0">
                <a:cs typeface="Arial"/>
              </a:rPr>
              <a:t>How do we build more on that in other areas?</a:t>
            </a:r>
          </a:p>
          <a:p>
            <a:r>
              <a:rPr lang="en-US" dirty="0">
                <a:cs typeface="Arial"/>
              </a:rPr>
              <a:t>What are the best aspirations for _____ in 5 years?</a:t>
            </a:r>
          </a:p>
          <a:p>
            <a:r>
              <a:rPr lang="en-US" dirty="0">
                <a:solidFill>
                  <a:srgbClr val="191D34"/>
                </a:solidFill>
                <a:ea typeface="+mn-lt"/>
                <a:cs typeface="+mn-lt"/>
              </a:rPr>
              <a:t>What have been the most equity and social justice-minded creative/valued experiences in your time at ____?</a:t>
            </a:r>
            <a:endParaRPr lang="en-US" dirty="0"/>
          </a:p>
          <a:p>
            <a:r>
              <a:rPr lang="en-US" dirty="0">
                <a:solidFill>
                  <a:srgbClr val="191D34"/>
                </a:solidFill>
                <a:ea typeface="+mn-lt"/>
                <a:cs typeface="+mn-lt"/>
              </a:rPr>
              <a:t>What were the conditions that made the experience possible?</a:t>
            </a:r>
            <a:endParaRPr lang="en-US" dirty="0">
              <a:cs typeface="Arial"/>
            </a:endParaRPr>
          </a:p>
          <a:p>
            <a:r>
              <a:rPr lang="en-US" dirty="0">
                <a:solidFill>
                  <a:srgbClr val="191D34"/>
                </a:solidFill>
                <a:ea typeface="+mn-lt"/>
                <a:cs typeface="+mn-lt"/>
              </a:rPr>
              <a:t>If those experiences were to become the norm, how would ____ have to change?</a:t>
            </a:r>
            <a:endParaRPr lang="en-US" dirty="0"/>
          </a:p>
          <a:p>
            <a:r>
              <a:rPr lang="en-US" dirty="0">
                <a:solidFill>
                  <a:srgbClr val="191D34"/>
                </a:solidFill>
                <a:cs typeface="Arial"/>
              </a:rPr>
              <a:t>What are our aspirational values? </a:t>
            </a:r>
          </a:p>
          <a:p>
            <a:r>
              <a:rPr lang="en-US" dirty="0">
                <a:solidFill>
                  <a:srgbClr val="191D34"/>
                </a:solidFill>
                <a:cs typeface="Arial"/>
              </a:rPr>
              <a:t>If you could make three wishes that could potentially improve this community/group/organization to be more socially just, what would they be?</a:t>
            </a:r>
            <a:endParaRPr lang="en-US" dirty="0"/>
          </a:p>
          <a:p>
            <a:r>
              <a:rPr lang="en-US" dirty="0">
                <a:solidFill>
                  <a:srgbClr val="191D34"/>
                </a:solidFill>
                <a:cs typeface="Arial"/>
              </a:rPr>
              <a:t>Where do we have SMART (specific, measurable, attainable, realistic, timely) equity goal achievements? How can we build more on that in other areas?</a:t>
            </a:r>
          </a:p>
          <a:p>
            <a:endParaRPr lang="en-US" dirty="0">
              <a:solidFill>
                <a:srgbClr val="191D34"/>
              </a:solidFill>
              <a:cs typeface="Arial"/>
            </a:endParaRPr>
          </a:p>
          <a:p>
            <a:r>
              <a:rPr lang="en-US" dirty="0">
                <a:solidFill>
                  <a:srgbClr val="191D34"/>
                </a:solidFill>
                <a:cs typeface="Arial"/>
              </a:rPr>
              <a:t>Tips: Praise and appreciation are an investment, not a cost...a ratio of 3-1 positive to critical comments will raise a person's sense of well-being, engagement, innovation, and creative insights.</a:t>
            </a:r>
          </a:p>
          <a:p>
            <a:r>
              <a:rPr lang="en-US" sz="1200" dirty="0">
                <a:solidFill>
                  <a:srgbClr val="191D34"/>
                </a:solidFill>
                <a:cs typeface="Arial"/>
              </a:rPr>
              <a:t>Adapted from: </a:t>
            </a:r>
            <a:r>
              <a:rPr lang="en-US" sz="1200" dirty="0">
                <a:solidFill>
                  <a:srgbClr val="191D34"/>
                </a:solidFill>
                <a:ea typeface="+mn-lt"/>
                <a:cs typeface="+mn-lt"/>
                <a:hlinkClick r:id="rId3"/>
              </a:rPr>
              <a:t>https://positivepsychology.com/appreciative-inquiry-process/</a:t>
            </a:r>
            <a:endParaRPr lang="en-US" dirty="0">
              <a:cs typeface="Arial"/>
            </a:endParaRPr>
          </a:p>
          <a:p>
            <a:endParaRPr lang="en-US" dirty="0">
              <a:cs typeface="Arial"/>
            </a:endParaRPr>
          </a:p>
        </p:txBody>
      </p:sp>
    </p:spTree>
    <p:extLst>
      <p:ext uri="{BB962C8B-B14F-4D97-AF65-F5344CB8AC3E}">
        <p14:creationId xmlns:p14="http://schemas.microsoft.com/office/powerpoint/2010/main" val="30074809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AA69B-4B62-8C69-C2E8-9C7F92421BE7}"/>
              </a:ext>
            </a:extLst>
          </p:cNvPr>
          <p:cNvSpPr>
            <a:spLocks noGrp="1"/>
          </p:cNvSpPr>
          <p:nvPr>
            <p:ph type="title"/>
          </p:nvPr>
        </p:nvSpPr>
        <p:spPr/>
        <p:txBody>
          <a:bodyPr>
            <a:normAutofit fontScale="90000"/>
          </a:bodyPr>
          <a:lstStyle/>
          <a:p>
            <a:r>
              <a:rPr lang="en-US"/>
              <a:t>Where may there be institutional processes, requirements, or practices that sustain systemic inequities and biases?</a:t>
            </a:r>
          </a:p>
        </p:txBody>
      </p:sp>
      <p:sp>
        <p:nvSpPr>
          <p:cNvPr id="3" name="Content Placeholder 2">
            <a:extLst>
              <a:ext uri="{FF2B5EF4-FFF2-40B4-BE49-F238E27FC236}">
                <a16:creationId xmlns:a16="http://schemas.microsoft.com/office/drawing/2014/main" id="{A344962D-EF5E-DC78-D303-515CC1D3A1E0}"/>
              </a:ext>
            </a:extLst>
          </p:cNvPr>
          <p:cNvSpPr>
            <a:spLocks noGrp="1"/>
          </p:cNvSpPr>
          <p:nvPr>
            <p:ph sz="half" idx="2"/>
          </p:nvPr>
        </p:nvSpPr>
        <p:spPr/>
        <p:txBody>
          <a:bodyPr vert="horz" lIns="91440" tIns="45720" rIns="91440" bIns="45720" rtlCol="0" anchor="t">
            <a:normAutofit/>
          </a:bodyPr>
          <a:lstStyle/>
          <a:p>
            <a:r>
              <a:rPr lang="en-US" sz="2000" dirty="0">
                <a:cs typeface="Arial"/>
              </a:rPr>
              <a:t>Are assessments or appeals or review processes potentially culturally biased?</a:t>
            </a:r>
          </a:p>
          <a:p>
            <a:r>
              <a:rPr lang="en-US" sz="2000" dirty="0">
                <a:cs typeface="Arial"/>
              </a:rPr>
              <a:t>Is there disproportionate participation/use of student services and supports?  Is there a need for more targeted welcoming outreach to student populations who use resources at lower levels/rates than others?</a:t>
            </a:r>
          </a:p>
          <a:p>
            <a:r>
              <a:rPr lang="en-US" sz="2000" dirty="0">
                <a:cs typeface="Arial"/>
              </a:rPr>
              <a:t>Are student conduct reports filed more often on students of certain races/ethnicities?</a:t>
            </a:r>
          </a:p>
          <a:p>
            <a:endParaRPr lang="en-US" sz="2000" dirty="0">
              <a:cs typeface="Arial"/>
            </a:endParaRPr>
          </a:p>
        </p:txBody>
      </p:sp>
      <p:sp>
        <p:nvSpPr>
          <p:cNvPr id="4" name="Content Placeholder 3">
            <a:extLst>
              <a:ext uri="{FF2B5EF4-FFF2-40B4-BE49-F238E27FC236}">
                <a16:creationId xmlns:a16="http://schemas.microsoft.com/office/drawing/2014/main" id="{A00311AD-71F4-3D88-0E80-439F3F29A3A0}"/>
              </a:ext>
            </a:extLst>
          </p:cNvPr>
          <p:cNvSpPr>
            <a:spLocks noGrp="1"/>
          </p:cNvSpPr>
          <p:nvPr>
            <p:ph sz="quarter" idx="4"/>
          </p:nvPr>
        </p:nvSpPr>
        <p:spPr/>
        <p:txBody>
          <a:bodyPr vert="horz" lIns="91440" tIns="45720" rIns="91440" bIns="45720" rtlCol="0" anchor="t">
            <a:normAutofit fontScale="85000" lnSpcReduction="10000"/>
          </a:bodyPr>
          <a:lstStyle/>
          <a:p>
            <a:r>
              <a:rPr lang="en-US">
                <a:cs typeface="Arial"/>
              </a:rPr>
              <a:t>Are employees of certain ethnicities/races/identities such as LGBTQ+ underrepresented in shared governance and campus committees?</a:t>
            </a:r>
          </a:p>
          <a:p>
            <a:r>
              <a:rPr lang="en-US">
                <a:cs typeface="Arial"/>
              </a:rPr>
              <a:t>How deeply does the institution go into cultural humility work and addressing and repairing breakdowns around equity/race/identity issues/tensions?</a:t>
            </a:r>
          </a:p>
          <a:p>
            <a:r>
              <a:rPr lang="en-US">
                <a:cs typeface="Arial"/>
              </a:rPr>
              <a:t>Do constituents feel safe naming/calling out such breakdowns? Are they supported when they do so?</a:t>
            </a:r>
          </a:p>
          <a:p>
            <a:r>
              <a:rPr lang="en-US">
                <a:cs typeface="Arial"/>
              </a:rPr>
              <a:t>Does the institution invest in professional development and skillful facilitation around difficult conversations around equity at multiple levels of campus culture/structure? </a:t>
            </a:r>
          </a:p>
          <a:p>
            <a:pPr marL="0" indent="0">
              <a:buNone/>
            </a:pPr>
            <a:endParaRPr lang="en-US">
              <a:cs typeface="Arial"/>
            </a:endParaRPr>
          </a:p>
          <a:p>
            <a:endParaRPr lang="en-US">
              <a:cs typeface="Arial"/>
            </a:endParaRPr>
          </a:p>
        </p:txBody>
      </p:sp>
    </p:spTree>
    <p:extLst>
      <p:ext uri="{BB962C8B-B14F-4D97-AF65-F5344CB8AC3E}">
        <p14:creationId xmlns:p14="http://schemas.microsoft.com/office/powerpoint/2010/main" val="11752195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2CE3F-C336-0CF8-6418-B51D44871ED0}"/>
              </a:ext>
            </a:extLst>
          </p:cNvPr>
          <p:cNvSpPr>
            <a:spLocks noGrp="1"/>
          </p:cNvSpPr>
          <p:nvPr>
            <p:ph type="title"/>
          </p:nvPr>
        </p:nvSpPr>
        <p:spPr/>
        <p:txBody>
          <a:bodyPr/>
          <a:lstStyle/>
          <a:p>
            <a:r>
              <a:rPr lang="en-US"/>
              <a:t>From Equity Talk to Equity Walk</a:t>
            </a:r>
          </a:p>
        </p:txBody>
      </p:sp>
      <p:sp>
        <p:nvSpPr>
          <p:cNvPr id="3" name="Content Placeholder 2">
            <a:extLst>
              <a:ext uri="{FF2B5EF4-FFF2-40B4-BE49-F238E27FC236}">
                <a16:creationId xmlns:a16="http://schemas.microsoft.com/office/drawing/2014/main" id="{A2CCC412-2BC4-10C0-6758-6FFE2D6DA8E6}"/>
              </a:ext>
            </a:extLst>
          </p:cNvPr>
          <p:cNvSpPr>
            <a:spLocks noGrp="1"/>
          </p:cNvSpPr>
          <p:nvPr>
            <p:ph idx="1"/>
          </p:nvPr>
        </p:nvSpPr>
        <p:spPr/>
        <p:txBody>
          <a:bodyPr>
            <a:normAutofit fontScale="85000" lnSpcReduction="20000"/>
          </a:bodyPr>
          <a:lstStyle/>
          <a:p>
            <a:pPr marL="342900" indent="-342900" rtl="0" fontAlgn="base">
              <a:lnSpc>
                <a:spcPct val="140000"/>
              </a:lnSpc>
              <a:spcBef>
                <a:spcPts val="0"/>
              </a:spcBef>
              <a:spcAft>
                <a:spcPts val="0"/>
              </a:spcAft>
              <a:buFont typeface="Arial" panose="020B0604020202020204" pitchFamily="34" charset="0"/>
              <a:buChar char="•"/>
            </a:pPr>
            <a:r>
              <a:rPr lang="en-US" sz="2200" b="0" i="0" u="none" strike="noStrike">
                <a:solidFill>
                  <a:srgbClr val="404040"/>
                </a:solidFill>
                <a:effectLst/>
                <a:latin typeface="Arial" panose="020B0604020202020204" pitchFamily="34" charset="0"/>
              </a:rPr>
              <a:t>Language matters </a:t>
            </a:r>
          </a:p>
          <a:p>
            <a:pPr marL="800100" lvl="1" indent="-342900" rtl="0" fontAlgn="base">
              <a:lnSpc>
                <a:spcPct val="140000"/>
              </a:lnSpc>
              <a:spcBef>
                <a:spcPts val="0"/>
              </a:spcBef>
              <a:spcAft>
                <a:spcPts val="0"/>
              </a:spcAft>
              <a:buFont typeface="Arial" panose="020B0604020202020204" pitchFamily="34" charset="0"/>
              <a:buChar char="•"/>
            </a:pPr>
            <a:r>
              <a:rPr lang="en-US" sz="2200" b="0" i="0" u="none" strike="noStrike">
                <a:solidFill>
                  <a:srgbClr val="404040"/>
                </a:solidFill>
                <a:effectLst/>
                <a:latin typeface="Arial" panose="020B0604020202020204" pitchFamily="34" charset="0"/>
              </a:rPr>
              <a:t>Shared language &amp; definitions</a:t>
            </a:r>
          </a:p>
          <a:p>
            <a:pPr marL="800100" lvl="1" indent="-342900" rtl="0" fontAlgn="base">
              <a:lnSpc>
                <a:spcPct val="160000"/>
              </a:lnSpc>
              <a:spcBef>
                <a:spcPts val="0"/>
              </a:spcBef>
              <a:spcAft>
                <a:spcPts val="0"/>
              </a:spcAft>
              <a:buFont typeface="Arial" panose="020B0604020202020204" pitchFamily="34" charset="0"/>
              <a:buChar char="•"/>
            </a:pPr>
            <a:r>
              <a:rPr lang="en-US" sz="2200" b="0" i="0" u="none" strike="noStrike">
                <a:solidFill>
                  <a:srgbClr val="404040"/>
                </a:solidFill>
                <a:effectLst/>
                <a:latin typeface="Arial" panose="020B0604020202020204" pitchFamily="34" charset="0"/>
              </a:rPr>
              <a:t>Specific, clear, and direct v. ambiguous or coded language</a:t>
            </a:r>
            <a:endParaRPr lang="en-US" sz="1800" b="0" i="0" u="none" strike="noStrike">
              <a:solidFill>
                <a:srgbClr val="404040"/>
              </a:solidFill>
              <a:effectLst/>
              <a:latin typeface="Arial" panose="020B0604020202020204" pitchFamily="34" charset="0"/>
            </a:endParaRPr>
          </a:p>
          <a:p>
            <a:pPr marL="342900" indent="-342900" rtl="0" fontAlgn="base">
              <a:lnSpc>
                <a:spcPct val="160000"/>
              </a:lnSpc>
              <a:spcBef>
                <a:spcPts val="0"/>
              </a:spcBef>
              <a:spcAft>
                <a:spcPts val="0"/>
              </a:spcAft>
              <a:buFont typeface="Arial" panose="020B0604020202020204" pitchFamily="34" charset="0"/>
              <a:buChar char="•"/>
            </a:pPr>
            <a:r>
              <a:rPr lang="en-US" sz="2200" b="0" i="0" u="none" strike="noStrike">
                <a:solidFill>
                  <a:srgbClr val="404040"/>
                </a:solidFill>
                <a:effectLst/>
                <a:latin typeface="Arial" panose="020B0604020202020204" pitchFamily="34" charset="0"/>
              </a:rPr>
              <a:t>Real and full integration</a:t>
            </a:r>
          </a:p>
          <a:p>
            <a:pPr marL="342900" indent="-342900" rtl="0" fontAlgn="base">
              <a:lnSpc>
                <a:spcPct val="140000"/>
              </a:lnSpc>
              <a:spcBef>
                <a:spcPts val="1000"/>
              </a:spcBef>
              <a:spcAft>
                <a:spcPts val="0"/>
              </a:spcAft>
              <a:buFont typeface="Arial" panose="020B0604020202020204" pitchFamily="34" charset="0"/>
              <a:buChar char="•"/>
            </a:pPr>
            <a:r>
              <a:rPr lang="en-US" sz="2200" b="0" i="0" u="none" strike="noStrike">
                <a:solidFill>
                  <a:srgbClr val="404040"/>
                </a:solidFill>
                <a:effectLst/>
                <a:latin typeface="Arial" panose="020B0604020202020204" pitchFamily="34" charset="0"/>
              </a:rPr>
              <a:t>Interest convergence/alignment </a:t>
            </a:r>
          </a:p>
          <a:p>
            <a:pPr marL="342900" indent="-342900" rtl="0" fontAlgn="base">
              <a:lnSpc>
                <a:spcPct val="140000"/>
              </a:lnSpc>
              <a:spcBef>
                <a:spcPts val="1000"/>
              </a:spcBef>
              <a:spcAft>
                <a:spcPts val="0"/>
              </a:spcAft>
              <a:buFont typeface="Arial" panose="020B0604020202020204" pitchFamily="34" charset="0"/>
              <a:buChar char="•"/>
            </a:pPr>
            <a:r>
              <a:rPr lang="en-US" sz="2200" b="0" i="0" u="none" strike="noStrike">
                <a:solidFill>
                  <a:srgbClr val="404040"/>
                </a:solidFill>
                <a:effectLst/>
                <a:latin typeface="Arial" panose="020B0604020202020204" pitchFamily="34" charset="0"/>
              </a:rPr>
              <a:t>Systemic, structural, and institutional </a:t>
            </a:r>
          </a:p>
          <a:p>
            <a:pPr marL="800100" lvl="1" indent="-342900" rtl="0" fontAlgn="base">
              <a:lnSpc>
                <a:spcPct val="140000"/>
              </a:lnSpc>
              <a:spcBef>
                <a:spcPts val="1000"/>
              </a:spcBef>
              <a:spcAft>
                <a:spcPts val="0"/>
              </a:spcAft>
              <a:buFont typeface="Arial" panose="020B0604020202020204" pitchFamily="34" charset="0"/>
              <a:buChar char="•"/>
            </a:pPr>
            <a:r>
              <a:rPr lang="en-US" sz="2200" b="0" i="0" u="none" strike="noStrike">
                <a:solidFill>
                  <a:srgbClr val="404040"/>
                </a:solidFill>
                <a:effectLst/>
                <a:latin typeface="Arial" panose="020B0604020202020204" pitchFamily="34" charset="0"/>
              </a:rPr>
              <a:t>Examine our education system</a:t>
            </a:r>
          </a:p>
          <a:p>
            <a:pPr marL="800100" lvl="1" indent="-342900" rtl="0" fontAlgn="base">
              <a:lnSpc>
                <a:spcPct val="140000"/>
              </a:lnSpc>
              <a:spcBef>
                <a:spcPts val="1000"/>
              </a:spcBef>
              <a:spcAft>
                <a:spcPts val="0"/>
              </a:spcAft>
              <a:buFont typeface="Arial" panose="020B0604020202020204" pitchFamily="34" charset="0"/>
              <a:buChar char="•"/>
            </a:pPr>
            <a:r>
              <a:rPr lang="en-US" sz="2200" b="0" i="0" u="none" strike="noStrike">
                <a:solidFill>
                  <a:srgbClr val="404040"/>
                </a:solidFill>
                <a:effectLst/>
                <a:latin typeface="Arial" panose="020B0604020202020204" pitchFamily="34" charset="0"/>
              </a:rPr>
              <a:t>Disaggregate data–specificity and detail</a:t>
            </a:r>
          </a:p>
        </p:txBody>
      </p:sp>
    </p:spTree>
    <p:extLst>
      <p:ext uri="{BB962C8B-B14F-4D97-AF65-F5344CB8AC3E}">
        <p14:creationId xmlns:p14="http://schemas.microsoft.com/office/powerpoint/2010/main" val="15835687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2CE3F-C336-0CF8-6418-B51D44871ED0}"/>
              </a:ext>
            </a:extLst>
          </p:cNvPr>
          <p:cNvSpPr>
            <a:spLocks noGrp="1"/>
          </p:cNvSpPr>
          <p:nvPr>
            <p:ph type="title"/>
          </p:nvPr>
        </p:nvSpPr>
        <p:spPr/>
        <p:txBody>
          <a:bodyPr>
            <a:normAutofit/>
          </a:bodyPr>
          <a:lstStyle/>
          <a:p>
            <a:r>
              <a:rPr lang="en-US"/>
              <a:t>What it could look like: </a:t>
            </a:r>
            <a:br>
              <a:rPr lang="en-US"/>
            </a:br>
            <a:r>
              <a:rPr lang="en-US"/>
              <a:t>A Sample of Mission Statement Revision</a:t>
            </a:r>
            <a:br>
              <a:rPr lang="en-US"/>
            </a:br>
            <a:endParaRPr lang="en-US"/>
          </a:p>
        </p:txBody>
      </p:sp>
      <p:sp>
        <p:nvSpPr>
          <p:cNvPr id="3" name="Content Placeholder 2">
            <a:extLst>
              <a:ext uri="{FF2B5EF4-FFF2-40B4-BE49-F238E27FC236}">
                <a16:creationId xmlns:a16="http://schemas.microsoft.com/office/drawing/2014/main" id="{A2CCC412-2BC4-10C0-6758-6FFE2D6DA8E6}"/>
              </a:ext>
            </a:extLst>
          </p:cNvPr>
          <p:cNvSpPr>
            <a:spLocks noGrp="1"/>
          </p:cNvSpPr>
          <p:nvPr>
            <p:ph idx="1"/>
          </p:nvPr>
        </p:nvSpPr>
        <p:spPr/>
        <p:txBody>
          <a:bodyPr vert="horz" lIns="91440" tIns="45720" rIns="91440" bIns="45720" rtlCol="0" anchor="t">
            <a:normAutofit fontScale="92500"/>
          </a:bodyPr>
          <a:lstStyle/>
          <a:p>
            <a:r>
              <a:rPr lang="en-US" sz="2400">
                <a:solidFill>
                  <a:srgbClr val="404040"/>
                </a:solidFill>
                <a:latin typeface="Arial"/>
                <a:cs typeface="Arial"/>
              </a:rPr>
              <a:t>Mt. San Jacinto College offers quality, accessible</a:t>
            </a:r>
            <a:r>
              <a:rPr lang="en-US" sz="2400" b="0" i="0" u="none" strike="noStrike">
                <a:solidFill>
                  <a:srgbClr val="404040"/>
                </a:solidFill>
                <a:effectLst/>
                <a:latin typeface="Arial"/>
                <a:cs typeface="Arial"/>
              </a:rPr>
              <a:t>, </a:t>
            </a:r>
            <a:r>
              <a:rPr lang="en-US" sz="2400">
                <a:solidFill>
                  <a:srgbClr val="404040"/>
                </a:solidFill>
                <a:latin typeface="Arial"/>
                <a:cs typeface="Arial"/>
              </a:rPr>
              <a:t>equitable</a:t>
            </a:r>
            <a:r>
              <a:rPr lang="en-US" sz="2400" b="0" i="0" u="none" strike="noStrike">
                <a:solidFill>
                  <a:srgbClr val="404040"/>
                </a:solidFill>
                <a:effectLst/>
                <a:latin typeface="Arial"/>
                <a:cs typeface="Arial"/>
              </a:rPr>
              <a:t>, and </a:t>
            </a:r>
            <a:r>
              <a:rPr lang="en-US" sz="2400">
                <a:solidFill>
                  <a:srgbClr val="404040"/>
                </a:solidFill>
                <a:latin typeface="Arial"/>
                <a:cs typeface="Arial"/>
              </a:rPr>
              <a:t>innovative educational programs and services to students aspiring to achieve their academic, career and personal development goals</a:t>
            </a:r>
            <a:r>
              <a:rPr lang="en-US" sz="2400" b="0" i="0" u="none" strike="noStrike">
                <a:solidFill>
                  <a:srgbClr val="404040"/>
                </a:solidFill>
                <a:effectLst/>
                <a:latin typeface="Arial"/>
                <a:cs typeface="Arial"/>
              </a:rPr>
              <a:t>.</a:t>
            </a:r>
            <a:endParaRPr lang="en-US" sz="2400">
              <a:latin typeface="Arial"/>
              <a:cs typeface="Arial"/>
            </a:endParaRPr>
          </a:p>
          <a:p>
            <a:r>
              <a:rPr lang="en-US" sz="2400">
                <a:solidFill>
                  <a:srgbClr val="404040"/>
                </a:solidFill>
                <a:latin typeface="Arial"/>
                <a:cs typeface="Arial"/>
              </a:rPr>
              <a:t>We provide students a safe environment in which to pursue basic skills</a:t>
            </a:r>
            <a:r>
              <a:rPr lang="en-US" sz="2400" b="0" i="0" u="none" strike="noStrike">
                <a:solidFill>
                  <a:srgbClr val="404040"/>
                </a:solidFill>
                <a:effectLst/>
                <a:latin typeface="Arial"/>
                <a:cs typeface="Arial"/>
              </a:rPr>
              <a:t>, </a:t>
            </a:r>
            <a:r>
              <a:rPr lang="en-US" sz="2400">
                <a:solidFill>
                  <a:srgbClr val="404040"/>
                </a:solidFill>
                <a:latin typeface="Arial"/>
                <a:cs typeface="Arial"/>
              </a:rPr>
              <a:t>career and general education pathways. Our programs lead to transfer</a:t>
            </a:r>
            <a:r>
              <a:rPr lang="en-US" sz="2400" b="0" i="0" u="none" strike="noStrike">
                <a:solidFill>
                  <a:srgbClr val="404040"/>
                </a:solidFill>
                <a:effectLst/>
                <a:latin typeface="Arial"/>
                <a:cs typeface="Arial"/>
              </a:rPr>
              <a:t>, </a:t>
            </a:r>
            <a:r>
              <a:rPr lang="en-US" sz="2400">
                <a:solidFill>
                  <a:srgbClr val="404040"/>
                </a:solidFill>
                <a:latin typeface="Arial"/>
                <a:cs typeface="Arial"/>
              </a:rPr>
              <a:t>associate degrees </a:t>
            </a:r>
            <a:r>
              <a:rPr lang="en-US" sz="2400" b="0" i="0" u="none" strike="noStrike">
                <a:solidFill>
                  <a:srgbClr val="404040"/>
                </a:solidFill>
                <a:effectLst/>
                <a:latin typeface="Arial"/>
                <a:cs typeface="Arial"/>
              </a:rPr>
              <a:t>and </a:t>
            </a:r>
            <a:r>
              <a:rPr lang="en-US" sz="2400">
                <a:solidFill>
                  <a:srgbClr val="404040"/>
                </a:solidFill>
                <a:latin typeface="Arial"/>
                <a:cs typeface="Arial"/>
              </a:rPr>
              <a:t>certificates, which meet workforce development needs in our diverse communities.</a:t>
            </a:r>
            <a:endParaRPr lang="en-US" sz="2400">
              <a:cs typeface="Arial"/>
            </a:endParaRPr>
          </a:p>
          <a:p>
            <a:r>
              <a:rPr lang="en-US" sz="2400">
                <a:solidFill>
                  <a:srgbClr val="404040"/>
                </a:solidFill>
                <a:latin typeface="Arial"/>
                <a:cs typeface="Arial"/>
              </a:rPr>
              <a:t>Our commitment to learning and achievement empowers students to enrich </a:t>
            </a:r>
            <a:r>
              <a:rPr lang="en-US" sz="2400" b="0" i="0" u="none" strike="noStrike">
                <a:solidFill>
                  <a:srgbClr val="404040"/>
                </a:solidFill>
                <a:effectLst/>
                <a:latin typeface="Arial"/>
                <a:cs typeface="Arial"/>
              </a:rPr>
              <a:t>our </a:t>
            </a:r>
            <a:r>
              <a:rPr lang="en-US" sz="2400">
                <a:solidFill>
                  <a:srgbClr val="404040"/>
                </a:solidFill>
                <a:latin typeface="Arial"/>
                <a:cs typeface="Arial"/>
              </a:rPr>
              <a:t>communities </a:t>
            </a:r>
            <a:r>
              <a:rPr lang="en-US" sz="2400" b="0" i="0" u="none" strike="noStrike">
                <a:solidFill>
                  <a:srgbClr val="404040"/>
                </a:solidFill>
                <a:effectLst/>
                <a:latin typeface="Arial"/>
                <a:cs typeface="Arial"/>
              </a:rPr>
              <a:t>and </a:t>
            </a:r>
            <a:r>
              <a:rPr lang="en-US" sz="2400">
                <a:solidFill>
                  <a:srgbClr val="404040"/>
                </a:solidFill>
                <a:latin typeface="Arial"/>
                <a:cs typeface="Arial"/>
              </a:rPr>
              <a:t>participate meaningfully in today’s complex world. </a:t>
            </a:r>
            <a:endParaRPr lang="en-US">
              <a:solidFill>
                <a:srgbClr val="262626"/>
              </a:solidFill>
              <a:latin typeface="Arial"/>
              <a:cs typeface="Arial"/>
            </a:endParaRPr>
          </a:p>
          <a:p>
            <a:pPr algn="r"/>
            <a:r>
              <a:rPr lang="en-US"/>
              <a:t>Active, BOT Approved 2017</a:t>
            </a:r>
            <a:br>
              <a:rPr lang="en-US"/>
            </a:br>
            <a:endParaRPr lang="en-US">
              <a:cs typeface="Arial"/>
            </a:endParaRPr>
          </a:p>
        </p:txBody>
      </p:sp>
    </p:spTree>
    <p:extLst>
      <p:ext uri="{BB962C8B-B14F-4D97-AF65-F5344CB8AC3E}">
        <p14:creationId xmlns:p14="http://schemas.microsoft.com/office/powerpoint/2010/main" val="41591980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2CE3F-C336-0CF8-6418-B51D44871ED0}"/>
              </a:ext>
            </a:extLst>
          </p:cNvPr>
          <p:cNvSpPr>
            <a:spLocks noGrp="1"/>
          </p:cNvSpPr>
          <p:nvPr>
            <p:ph type="title"/>
          </p:nvPr>
        </p:nvSpPr>
        <p:spPr/>
        <p:txBody>
          <a:bodyPr/>
          <a:lstStyle/>
          <a:p>
            <a:r>
              <a:rPr lang="en-US"/>
              <a:t>From Equity Talk to Equity Walk: </a:t>
            </a:r>
            <a:br>
              <a:rPr lang="en-US"/>
            </a:br>
            <a:r>
              <a:rPr lang="en-US"/>
              <a:t>Assuming an Ai lens for Accreditation Process</a:t>
            </a:r>
          </a:p>
        </p:txBody>
      </p:sp>
      <p:sp>
        <p:nvSpPr>
          <p:cNvPr id="3" name="Content Placeholder 2">
            <a:extLst>
              <a:ext uri="{FF2B5EF4-FFF2-40B4-BE49-F238E27FC236}">
                <a16:creationId xmlns:a16="http://schemas.microsoft.com/office/drawing/2014/main" id="{A2CCC412-2BC4-10C0-6758-6FFE2D6DA8E6}"/>
              </a:ext>
            </a:extLst>
          </p:cNvPr>
          <p:cNvSpPr>
            <a:spLocks noGrp="1"/>
          </p:cNvSpPr>
          <p:nvPr>
            <p:ph idx="1"/>
          </p:nvPr>
        </p:nvSpPr>
        <p:spPr/>
        <p:txBody>
          <a:bodyPr vert="horz" lIns="91440" tIns="45720" rIns="91440" bIns="45720" rtlCol="0" anchor="t">
            <a:normAutofit lnSpcReduction="10000"/>
          </a:bodyPr>
          <a:lstStyle/>
          <a:p>
            <a:pPr fontAlgn="base">
              <a:lnSpc>
                <a:spcPct val="100000"/>
              </a:lnSpc>
              <a:spcBef>
                <a:spcPts val="0"/>
              </a:spcBef>
            </a:pPr>
            <a:r>
              <a:rPr lang="en-US" sz="2400" b="1" i="1">
                <a:solidFill>
                  <a:srgbClr val="404040"/>
                </a:solidFill>
                <a:latin typeface="Arial"/>
                <a:cs typeface="Arial"/>
              </a:rPr>
              <a:t>Adopt an Ai lens when reviewing and updating the college mission statement. </a:t>
            </a:r>
            <a:endParaRPr lang="en-US"/>
          </a:p>
          <a:p>
            <a:pPr marL="1371600" indent="-342900">
              <a:lnSpc>
                <a:spcPct val="140000"/>
              </a:lnSpc>
              <a:spcBef>
                <a:spcPts val="0"/>
              </a:spcBef>
              <a:buFont typeface="Arial" panose="020B0604020202020204" pitchFamily="34" charset="0"/>
              <a:buChar char="•"/>
            </a:pPr>
            <a:r>
              <a:rPr lang="en-US" sz="2400">
                <a:solidFill>
                  <a:srgbClr val="404040"/>
                </a:solidFill>
                <a:latin typeface="Arial"/>
                <a:cs typeface="Arial"/>
              </a:rPr>
              <a:t>Who are we? </a:t>
            </a:r>
            <a:endParaRPr lang="en-US" sz="2400">
              <a:cs typeface="Arial"/>
            </a:endParaRPr>
          </a:p>
          <a:p>
            <a:pPr marL="1371600" indent="-342900">
              <a:lnSpc>
                <a:spcPct val="140000"/>
              </a:lnSpc>
              <a:spcBef>
                <a:spcPts val="0"/>
              </a:spcBef>
              <a:buFont typeface="Arial" panose="020B0604020202020204" pitchFamily="34" charset="0"/>
              <a:buChar char="•"/>
            </a:pPr>
            <a:r>
              <a:rPr lang="en-US" sz="2400">
                <a:solidFill>
                  <a:srgbClr val="404040"/>
                </a:solidFill>
                <a:latin typeface="Arial"/>
                <a:cs typeface="Arial"/>
              </a:rPr>
              <a:t>What is our purpose?</a:t>
            </a:r>
          </a:p>
          <a:p>
            <a:pPr marL="1371600" indent="-342900">
              <a:lnSpc>
                <a:spcPct val="140000"/>
              </a:lnSpc>
              <a:spcBef>
                <a:spcPts val="0"/>
              </a:spcBef>
              <a:buFont typeface="Arial" panose="020B0604020202020204" pitchFamily="34" charset="0"/>
              <a:buChar char="•"/>
            </a:pPr>
            <a:r>
              <a:rPr lang="en-US" sz="2400">
                <a:solidFill>
                  <a:srgbClr val="404040"/>
                </a:solidFill>
                <a:latin typeface="Arial"/>
                <a:cs typeface="Arial"/>
              </a:rPr>
              <a:t>What are our values? </a:t>
            </a:r>
          </a:p>
          <a:p>
            <a:pPr marL="1371600" indent="-342900">
              <a:lnSpc>
                <a:spcPct val="140000"/>
              </a:lnSpc>
              <a:spcBef>
                <a:spcPts val="0"/>
              </a:spcBef>
              <a:buFont typeface="Arial" panose="020B0604020202020204" pitchFamily="34" charset="0"/>
              <a:buChar char="•"/>
            </a:pPr>
            <a:r>
              <a:rPr lang="en-US" sz="2400">
                <a:solidFill>
                  <a:srgbClr val="404040"/>
                </a:solidFill>
                <a:latin typeface="Arial"/>
                <a:cs typeface="Arial"/>
              </a:rPr>
              <a:t>Who do we serve?</a:t>
            </a:r>
          </a:p>
          <a:p>
            <a:pPr marL="1371600" indent="-342900">
              <a:lnSpc>
                <a:spcPct val="140000"/>
              </a:lnSpc>
              <a:spcBef>
                <a:spcPts val="0"/>
              </a:spcBef>
              <a:buFont typeface="Arial" panose="020B0604020202020204" pitchFamily="34" charset="0"/>
              <a:buChar char="•"/>
            </a:pPr>
            <a:r>
              <a:rPr lang="en-US" sz="2400">
                <a:solidFill>
                  <a:srgbClr val="404040"/>
                </a:solidFill>
                <a:latin typeface="Arial"/>
                <a:cs typeface="Arial"/>
              </a:rPr>
              <a:t>How can we serve?</a:t>
            </a:r>
          </a:p>
          <a:p>
            <a:pPr>
              <a:lnSpc>
                <a:spcPct val="140000"/>
              </a:lnSpc>
              <a:spcBef>
                <a:spcPts val="0"/>
              </a:spcBef>
            </a:pPr>
            <a:r>
              <a:rPr lang="en-US" sz="2400" b="1" i="1">
                <a:solidFill>
                  <a:srgbClr val="404040"/>
                </a:solidFill>
                <a:latin typeface="Arial"/>
                <a:cs typeface="Arial"/>
              </a:rPr>
              <a:t>Fully integrate these elements into the mission statement.</a:t>
            </a:r>
            <a:endParaRPr lang="en-US" sz="2400">
              <a:solidFill>
                <a:srgbClr val="404040"/>
              </a:solidFill>
              <a:latin typeface="Arial"/>
              <a:cs typeface="Arial"/>
            </a:endParaRPr>
          </a:p>
        </p:txBody>
      </p:sp>
    </p:spTree>
    <p:extLst>
      <p:ext uri="{BB962C8B-B14F-4D97-AF65-F5344CB8AC3E}">
        <p14:creationId xmlns:p14="http://schemas.microsoft.com/office/powerpoint/2010/main" val="7799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3C3B1-688A-2CE8-8804-D8C9940D7215}"/>
              </a:ext>
            </a:extLst>
          </p:cNvPr>
          <p:cNvSpPr>
            <a:spLocks noGrp="1"/>
          </p:cNvSpPr>
          <p:nvPr>
            <p:ph type="title"/>
          </p:nvPr>
        </p:nvSpPr>
        <p:spPr/>
        <p:txBody>
          <a:bodyPr/>
          <a:lstStyle/>
          <a:p>
            <a:r>
              <a:rPr lang="en-US"/>
              <a:t>Presenters</a:t>
            </a:r>
          </a:p>
        </p:txBody>
      </p:sp>
      <p:pic>
        <p:nvPicPr>
          <p:cNvPr id="3" name="Picture 2" descr="A photo of Juan Arzola">
            <a:extLst>
              <a:ext uri="{FF2B5EF4-FFF2-40B4-BE49-F238E27FC236}">
                <a16:creationId xmlns:a16="http://schemas.microsoft.com/office/drawing/2014/main" id="{6379D90A-0758-4AB9-02D2-B3E5279AAF45}"/>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127234" y="2586709"/>
            <a:ext cx="1255020" cy="1630922"/>
          </a:xfrm>
          <a:prstGeom prst="rect">
            <a:avLst/>
          </a:prstGeom>
        </p:spPr>
      </p:pic>
      <p:pic>
        <p:nvPicPr>
          <p:cNvPr id="4" name="Picture 3" descr="A photo of Manuel Velez">
            <a:extLst>
              <a:ext uri="{FF2B5EF4-FFF2-40B4-BE49-F238E27FC236}">
                <a16:creationId xmlns:a16="http://schemas.microsoft.com/office/drawing/2014/main" id="{8F09BCB1-262F-24CE-00C9-2D4F6340482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1227"/>
          <a:stretch/>
        </p:blipFill>
        <p:spPr>
          <a:xfrm>
            <a:off x="1129821" y="4548388"/>
            <a:ext cx="1249495" cy="1635659"/>
          </a:xfrm>
          <a:prstGeom prst="rect">
            <a:avLst/>
          </a:prstGeom>
        </p:spPr>
      </p:pic>
      <p:sp>
        <p:nvSpPr>
          <p:cNvPr id="8" name="Content Placeholder 7">
            <a:extLst>
              <a:ext uri="{FF2B5EF4-FFF2-40B4-BE49-F238E27FC236}">
                <a16:creationId xmlns:a16="http://schemas.microsoft.com/office/drawing/2014/main" id="{F24AA935-6FBA-68C5-A12D-AFA6A182DE88}"/>
              </a:ext>
            </a:extLst>
          </p:cNvPr>
          <p:cNvSpPr>
            <a:spLocks noGrp="1"/>
          </p:cNvSpPr>
          <p:nvPr>
            <p:ph idx="1"/>
          </p:nvPr>
        </p:nvSpPr>
        <p:spPr>
          <a:xfrm>
            <a:off x="2557910" y="2587441"/>
            <a:ext cx="6831863" cy="564349"/>
          </a:xfrm>
        </p:spPr>
        <p:txBody>
          <a:bodyPr/>
          <a:lstStyle/>
          <a:p>
            <a:r>
              <a:rPr lang="en-US" dirty="0">
                <a:latin typeface="Arial"/>
                <a:cs typeface="Arial"/>
              </a:rPr>
              <a:t>Juan Arzola ASCCC At-Large Representative</a:t>
            </a:r>
          </a:p>
          <a:p>
            <a:r>
              <a:rPr lang="en-US" dirty="0">
                <a:latin typeface="Arial"/>
                <a:cs typeface="Arial"/>
              </a:rPr>
              <a:t>Political Science – College of the Sequoias</a:t>
            </a:r>
          </a:p>
        </p:txBody>
      </p:sp>
      <p:sp>
        <p:nvSpPr>
          <p:cNvPr id="9" name="TextBox 8">
            <a:extLst>
              <a:ext uri="{FF2B5EF4-FFF2-40B4-BE49-F238E27FC236}">
                <a16:creationId xmlns:a16="http://schemas.microsoft.com/office/drawing/2014/main" id="{7B9A7912-DC0A-849F-4ABB-FC1C0E033373}"/>
              </a:ext>
            </a:extLst>
          </p:cNvPr>
          <p:cNvSpPr txBox="1"/>
          <p:nvPr/>
        </p:nvSpPr>
        <p:spPr>
          <a:xfrm>
            <a:off x="2562359" y="4547851"/>
            <a:ext cx="8344435"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Arial"/>
                <a:cs typeface="Arial"/>
              </a:rPr>
              <a:t>Manuel J. Velez ASCCC Vice President</a:t>
            </a:r>
          </a:p>
          <a:p>
            <a:r>
              <a:rPr lang="en-US" sz="2400" dirty="0">
                <a:latin typeface="Arial"/>
                <a:cs typeface="Arial"/>
              </a:rPr>
              <a:t>Chicana and Chicano Studies – San Diego Mesa College</a:t>
            </a:r>
            <a:endParaRPr lang="en-US" sz="2400" dirty="0">
              <a:cs typeface="Arial"/>
            </a:endParaRPr>
          </a:p>
        </p:txBody>
      </p:sp>
    </p:spTree>
    <p:extLst>
      <p:ext uri="{BB962C8B-B14F-4D97-AF65-F5344CB8AC3E}">
        <p14:creationId xmlns:p14="http://schemas.microsoft.com/office/powerpoint/2010/main" val="19248278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2CE3F-C336-0CF8-6418-B51D44871ED0}"/>
              </a:ext>
            </a:extLst>
          </p:cNvPr>
          <p:cNvSpPr>
            <a:spLocks noGrp="1"/>
          </p:cNvSpPr>
          <p:nvPr>
            <p:ph type="title"/>
          </p:nvPr>
        </p:nvSpPr>
        <p:spPr/>
        <p:txBody>
          <a:bodyPr>
            <a:normAutofit/>
          </a:bodyPr>
          <a:lstStyle/>
          <a:p>
            <a:r>
              <a:rPr lang="en-US"/>
              <a:t>What it could look like: A Sample of Mission Statement Revision</a:t>
            </a:r>
          </a:p>
        </p:txBody>
      </p:sp>
      <p:sp>
        <p:nvSpPr>
          <p:cNvPr id="3" name="Content Placeholder 2">
            <a:extLst>
              <a:ext uri="{FF2B5EF4-FFF2-40B4-BE49-F238E27FC236}">
                <a16:creationId xmlns:a16="http://schemas.microsoft.com/office/drawing/2014/main" id="{A2CCC412-2BC4-10C0-6758-6FFE2D6DA8E6}"/>
              </a:ext>
            </a:extLst>
          </p:cNvPr>
          <p:cNvSpPr>
            <a:spLocks noGrp="1"/>
          </p:cNvSpPr>
          <p:nvPr>
            <p:ph idx="1"/>
          </p:nvPr>
        </p:nvSpPr>
        <p:spPr/>
        <p:txBody>
          <a:bodyPr vert="horz" lIns="91440" tIns="45720" rIns="91440" bIns="45720" rtlCol="0" anchor="t">
            <a:normAutofit fontScale="85000" lnSpcReduction="20000"/>
          </a:bodyPr>
          <a:lstStyle/>
          <a:p>
            <a:r>
              <a:rPr lang="en-US">
                <a:solidFill>
                  <a:srgbClr val="242424"/>
                </a:solidFill>
                <a:ea typeface="+mn-lt"/>
                <a:cs typeface="+mn-lt"/>
              </a:rPr>
              <a:t>MSJC’s </a:t>
            </a:r>
            <a:r>
              <a:rPr lang="en-US" b="1" i="1">
                <a:solidFill>
                  <a:schemeClr val="accent5">
                    <a:lumMod val="75000"/>
                  </a:schemeClr>
                </a:solidFill>
                <a:ea typeface="+mn-lt"/>
                <a:cs typeface="+mn-lt"/>
              </a:rPr>
              <a:t>purpose </a:t>
            </a:r>
            <a:r>
              <a:rPr lang="en-US">
                <a:solidFill>
                  <a:srgbClr val="242424"/>
                </a:solidFill>
                <a:ea typeface="+mn-lt"/>
                <a:cs typeface="+mn-lt"/>
              </a:rPr>
              <a:t>is to celebrate diversity</a:t>
            </a:r>
            <a:r>
              <a:rPr lang="en-US" b="0" i="0" u="none" strike="noStrike">
                <a:solidFill>
                  <a:srgbClr val="242424"/>
                </a:solidFill>
                <a:effectLst/>
                <a:ea typeface="+mn-lt"/>
                <a:cs typeface="+mn-lt"/>
              </a:rPr>
              <a:t>, </a:t>
            </a:r>
            <a:r>
              <a:rPr lang="en-US">
                <a:solidFill>
                  <a:srgbClr val="242424"/>
                </a:solidFill>
                <a:ea typeface="+mn-lt"/>
                <a:cs typeface="+mn-lt"/>
              </a:rPr>
              <a:t>instill hope</a:t>
            </a:r>
            <a:r>
              <a:rPr lang="en-US" b="0" i="0" u="none" strike="noStrike">
                <a:solidFill>
                  <a:srgbClr val="242424"/>
                </a:solidFill>
                <a:effectLst/>
                <a:ea typeface="+mn-lt"/>
                <a:cs typeface="+mn-lt"/>
              </a:rPr>
              <a:t>, and </a:t>
            </a:r>
            <a:r>
              <a:rPr lang="en-US">
                <a:solidFill>
                  <a:srgbClr val="242424"/>
                </a:solidFill>
                <a:ea typeface="+mn-lt"/>
                <a:cs typeface="+mn-lt"/>
              </a:rPr>
              <a:t>empower our students to transform their lives and those around them. We</a:t>
            </a:r>
            <a:r>
              <a:rPr lang="en-US" b="1" i="1">
                <a:solidFill>
                  <a:srgbClr val="242424"/>
                </a:solidFill>
                <a:ea typeface="+mn-lt"/>
                <a:cs typeface="+mn-lt"/>
              </a:rPr>
              <a:t> </a:t>
            </a:r>
            <a:r>
              <a:rPr lang="en-US" b="1" i="1">
                <a:solidFill>
                  <a:schemeClr val="accent5">
                    <a:lumMod val="75000"/>
                  </a:schemeClr>
                </a:solidFill>
                <a:ea typeface="+mn-lt"/>
                <a:cs typeface="+mn-lt"/>
              </a:rPr>
              <a:t>provide</a:t>
            </a:r>
            <a:r>
              <a:rPr lang="en-US">
                <a:solidFill>
                  <a:schemeClr val="accent5">
                    <a:lumMod val="75000"/>
                  </a:schemeClr>
                </a:solidFill>
                <a:ea typeface="+mn-lt"/>
                <a:cs typeface="+mn-lt"/>
              </a:rPr>
              <a:t> </a:t>
            </a:r>
            <a:r>
              <a:rPr lang="en-US">
                <a:solidFill>
                  <a:srgbClr val="242424"/>
                </a:solidFill>
                <a:ea typeface="+mn-lt"/>
                <a:cs typeface="+mn-lt"/>
              </a:rPr>
              <a:t>equity-minded education to combat systemic barriers, promote social mobility, and provide opportunities for educational advancement</a:t>
            </a:r>
            <a:r>
              <a:rPr lang="en-US" b="0" i="0" u="none" strike="noStrike">
                <a:solidFill>
                  <a:srgbClr val="242424"/>
                </a:solidFill>
                <a:effectLst/>
                <a:ea typeface="+mn-lt"/>
                <a:cs typeface="+mn-lt"/>
              </a:rPr>
              <a:t>.</a:t>
            </a:r>
            <a:endParaRPr lang="en-US">
              <a:ea typeface="+mn-lt"/>
              <a:cs typeface="+mn-lt"/>
            </a:endParaRPr>
          </a:p>
          <a:p>
            <a:r>
              <a:rPr lang="en-US">
                <a:solidFill>
                  <a:srgbClr val="242424"/>
                </a:solidFill>
                <a:ea typeface="+mn-lt"/>
                <a:cs typeface="+mn-lt"/>
              </a:rPr>
              <a:t>MSJC </a:t>
            </a:r>
            <a:r>
              <a:rPr lang="en-US" b="1" i="1">
                <a:solidFill>
                  <a:schemeClr val="accent5">
                    <a:lumMod val="75000"/>
                  </a:schemeClr>
                </a:solidFill>
                <a:ea typeface="+mn-lt"/>
                <a:cs typeface="+mn-lt"/>
              </a:rPr>
              <a:t>offers</a:t>
            </a:r>
            <a:r>
              <a:rPr lang="en-US" b="1" i="1">
                <a:solidFill>
                  <a:srgbClr val="242424"/>
                </a:solidFill>
                <a:ea typeface="+mn-lt"/>
                <a:cs typeface="+mn-lt"/>
              </a:rPr>
              <a:t> </a:t>
            </a:r>
            <a:r>
              <a:rPr lang="en-US">
                <a:solidFill>
                  <a:srgbClr val="242424"/>
                </a:solidFill>
                <a:ea typeface="+mn-lt"/>
                <a:cs typeface="+mn-lt"/>
              </a:rPr>
              <a:t>degrees and certifications for career and university preparation, as well as opportunities for lifelong learning and enrichment.</a:t>
            </a:r>
            <a:endParaRPr lang="en-US">
              <a:ea typeface="+mn-lt"/>
              <a:cs typeface="+mn-lt"/>
            </a:endParaRPr>
          </a:p>
          <a:p>
            <a:r>
              <a:rPr lang="en-US">
                <a:solidFill>
                  <a:srgbClr val="242424"/>
                </a:solidFill>
                <a:ea typeface="+mn-lt"/>
                <a:cs typeface="+mn-lt"/>
              </a:rPr>
              <a:t>As a Hispanic-Serving Institution, we </a:t>
            </a:r>
            <a:r>
              <a:rPr lang="en-US" b="1" i="1">
                <a:solidFill>
                  <a:schemeClr val="accent5">
                    <a:lumMod val="75000"/>
                  </a:schemeClr>
                </a:solidFill>
                <a:ea typeface="+mn-lt"/>
                <a:cs typeface="+mn-lt"/>
              </a:rPr>
              <a:t>serve </a:t>
            </a:r>
            <a:r>
              <a:rPr lang="en-US">
                <a:solidFill>
                  <a:srgbClr val="242424"/>
                </a:solidFill>
                <a:ea typeface="+mn-lt"/>
                <a:cs typeface="+mn-lt"/>
              </a:rPr>
              <a:t>a diverse student population from various identities, cultures, socio-economic backgrounds, life experiences</a:t>
            </a:r>
            <a:r>
              <a:rPr lang="en-US" b="0" i="0" u="none" strike="noStrike">
                <a:solidFill>
                  <a:srgbClr val="242424"/>
                </a:solidFill>
                <a:effectLst/>
                <a:ea typeface="+mn-lt"/>
                <a:cs typeface="+mn-lt"/>
              </a:rPr>
              <a:t>, </a:t>
            </a:r>
            <a:r>
              <a:rPr lang="en-US">
                <a:solidFill>
                  <a:srgbClr val="242424"/>
                </a:solidFill>
                <a:ea typeface="+mn-lt"/>
                <a:cs typeface="+mn-lt"/>
              </a:rPr>
              <a:t>abilities</a:t>
            </a:r>
            <a:r>
              <a:rPr lang="en-US" b="0" i="0" u="none" strike="noStrike">
                <a:solidFill>
                  <a:srgbClr val="242424"/>
                </a:solidFill>
                <a:effectLst/>
                <a:ea typeface="+mn-lt"/>
                <a:cs typeface="+mn-lt"/>
              </a:rPr>
              <a:t>, and </a:t>
            </a:r>
            <a:r>
              <a:rPr lang="en-US">
                <a:solidFill>
                  <a:srgbClr val="242424"/>
                </a:solidFill>
                <a:ea typeface="+mn-lt"/>
                <a:cs typeface="+mn-lt"/>
              </a:rPr>
              <a:t>educational needs that represent our community. MSJC is </a:t>
            </a:r>
            <a:r>
              <a:rPr lang="en-US" b="1" i="1">
                <a:solidFill>
                  <a:schemeClr val="accent5">
                    <a:lumMod val="75000"/>
                  </a:schemeClr>
                </a:solidFill>
                <a:ea typeface="+mn-lt"/>
                <a:cs typeface="+mn-lt"/>
              </a:rPr>
              <a:t>committed </a:t>
            </a:r>
            <a:r>
              <a:rPr lang="en-US">
                <a:solidFill>
                  <a:srgbClr val="242424"/>
                </a:solidFill>
                <a:ea typeface="+mn-lt"/>
                <a:cs typeface="+mn-lt"/>
              </a:rPr>
              <a:t>to learning and achievement through inclusive and culturally affirming environments that celebrate student voices and create space for self-exploration and growth. We </a:t>
            </a:r>
            <a:r>
              <a:rPr lang="en-US" b="1" i="1">
                <a:solidFill>
                  <a:schemeClr val="accent5">
                    <a:lumMod val="75000"/>
                  </a:schemeClr>
                </a:solidFill>
                <a:ea typeface="+mn-lt"/>
                <a:cs typeface="+mn-lt"/>
              </a:rPr>
              <a:t>encourage </a:t>
            </a:r>
            <a:r>
              <a:rPr lang="en-US">
                <a:solidFill>
                  <a:srgbClr val="242424"/>
                </a:solidFill>
                <a:ea typeface="+mn-lt"/>
                <a:cs typeface="+mn-lt"/>
              </a:rPr>
              <a:t>self-advocacy, civic responsibility, and commitment to becoming ambassadors of change in </a:t>
            </a:r>
            <a:r>
              <a:rPr lang="en-US" b="0" i="0" u="none" strike="noStrike">
                <a:solidFill>
                  <a:srgbClr val="242424"/>
                </a:solidFill>
                <a:effectLst/>
                <a:ea typeface="+mn-lt"/>
                <a:cs typeface="+mn-lt"/>
              </a:rPr>
              <a:t>our </a:t>
            </a:r>
            <a:r>
              <a:rPr lang="en-US">
                <a:solidFill>
                  <a:srgbClr val="242424"/>
                </a:solidFill>
                <a:ea typeface="+mn-lt"/>
                <a:cs typeface="+mn-lt"/>
              </a:rPr>
              <a:t>communities </a:t>
            </a:r>
            <a:r>
              <a:rPr lang="en-US" b="0" i="0" u="none" strike="noStrike">
                <a:solidFill>
                  <a:srgbClr val="242424"/>
                </a:solidFill>
                <a:effectLst/>
                <a:ea typeface="+mn-lt"/>
                <a:cs typeface="+mn-lt"/>
              </a:rPr>
              <a:t>and </a:t>
            </a:r>
            <a:r>
              <a:rPr lang="en-US">
                <a:solidFill>
                  <a:srgbClr val="242424"/>
                </a:solidFill>
                <a:ea typeface="+mn-lt"/>
                <a:cs typeface="+mn-lt"/>
              </a:rPr>
              <a:t>our world.</a:t>
            </a:r>
          </a:p>
          <a:p>
            <a:pPr algn="r"/>
            <a:r>
              <a:rPr lang="en-US">
                <a:cs typeface="Arial"/>
              </a:rPr>
              <a:t>2023 Fall </a:t>
            </a:r>
            <a:r>
              <a:rPr lang="en-US">
                <a:solidFill>
                  <a:srgbClr val="262626"/>
                </a:solidFill>
                <a:latin typeface="Arial"/>
                <a:cs typeface="Arial"/>
              </a:rPr>
              <a:t>Draft Mission Statement (with on-going revisions based on feedback)</a:t>
            </a:r>
            <a:endParaRPr lang="en-US">
              <a:cs typeface="Arial"/>
            </a:endParaRPr>
          </a:p>
        </p:txBody>
      </p:sp>
    </p:spTree>
    <p:extLst>
      <p:ext uri="{BB962C8B-B14F-4D97-AF65-F5344CB8AC3E}">
        <p14:creationId xmlns:p14="http://schemas.microsoft.com/office/powerpoint/2010/main" val="17893172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3BECD-AD0A-C519-43BD-0448A29B6374}"/>
              </a:ext>
            </a:extLst>
          </p:cNvPr>
          <p:cNvSpPr>
            <a:spLocks noGrp="1"/>
          </p:cNvSpPr>
          <p:nvPr>
            <p:ph type="ctrTitle"/>
          </p:nvPr>
        </p:nvSpPr>
        <p:spPr>
          <a:xfrm>
            <a:off x="256613" y="4009476"/>
            <a:ext cx="11809325" cy="1593670"/>
          </a:xfrm>
        </p:spPr>
        <p:txBody>
          <a:bodyPr>
            <a:normAutofit fontScale="90000"/>
          </a:bodyPr>
          <a:lstStyle/>
          <a:p>
            <a:r>
              <a:rPr lang="en-US"/>
              <a:t>Applying an Ai lens to Carefully and Critically Examine College Governance Structures (Standard IV) </a:t>
            </a:r>
            <a:endParaRPr lang="en-US" sz="3600"/>
          </a:p>
        </p:txBody>
      </p:sp>
      <p:pic>
        <p:nvPicPr>
          <p:cNvPr id="4" name="Picture 3">
            <a:extLst>
              <a:ext uri="{FF2B5EF4-FFF2-40B4-BE49-F238E27FC236}">
                <a16:creationId xmlns:a16="http://schemas.microsoft.com/office/drawing/2014/main" id="{DAD433A2-090C-0D02-FE07-7A22E6AB702F}"/>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080"/>
            <a:ext cx="12197730" cy="4081400"/>
          </a:xfrm>
          <a:prstGeom prst="rect">
            <a:avLst/>
          </a:prstGeom>
        </p:spPr>
      </p:pic>
      <p:sp>
        <p:nvSpPr>
          <p:cNvPr id="5" name="Subtitle 2">
            <a:extLst>
              <a:ext uri="{FF2B5EF4-FFF2-40B4-BE49-F238E27FC236}">
                <a16:creationId xmlns:a16="http://schemas.microsoft.com/office/drawing/2014/main" id="{B4A24752-8799-1337-54B1-C1D1E7DC8C78}"/>
              </a:ext>
            </a:extLst>
          </p:cNvPr>
          <p:cNvSpPr>
            <a:spLocks noGrp="1"/>
          </p:cNvSpPr>
          <p:nvPr>
            <p:ph type="subTitle" idx="1"/>
          </p:nvPr>
        </p:nvSpPr>
        <p:spPr>
          <a:xfrm>
            <a:off x="308850" y="5842734"/>
            <a:ext cx="11724571" cy="699155"/>
          </a:xfrm>
        </p:spPr>
        <p:txBody>
          <a:bodyPr vert="horz" lIns="91440" tIns="45720" rIns="91440" bIns="45720" rtlCol="0" anchor="t">
            <a:normAutofit/>
          </a:bodyPr>
          <a:lstStyle/>
          <a:p>
            <a:r>
              <a:rPr lang="en-US" sz="2800" b="1">
                <a:latin typeface="Arial"/>
                <a:ea typeface="Calibri"/>
                <a:cs typeface="Calibri"/>
              </a:rPr>
              <a:t>Transforming a Hierarchical system into an Equity-Driven System </a:t>
            </a:r>
          </a:p>
        </p:txBody>
      </p:sp>
    </p:spTree>
    <p:extLst>
      <p:ext uri="{BB962C8B-B14F-4D97-AF65-F5344CB8AC3E}">
        <p14:creationId xmlns:p14="http://schemas.microsoft.com/office/powerpoint/2010/main" val="24262823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55F4F-E788-8847-1D7D-F86489DFEA21}"/>
              </a:ext>
            </a:extLst>
          </p:cNvPr>
          <p:cNvSpPr>
            <a:spLocks noGrp="1"/>
          </p:cNvSpPr>
          <p:nvPr>
            <p:ph type="title"/>
          </p:nvPr>
        </p:nvSpPr>
        <p:spPr>
          <a:xfrm>
            <a:off x="1277650" y="69290"/>
            <a:ext cx="10046043" cy="1325563"/>
          </a:xfrm>
        </p:spPr>
        <p:txBody>
          <a:bodyPr>
            <a:normAutofit/>
          </a:bodyPr>
          <a:lstStyle/>
          <a:p>
            <a:r>
              <a:rPr lang="en-US" dirty="0"/>
              <a:t>Student and Faculty Responsibility and Rights to Participate in College Governance </a:t>
            </a:r>
          </a:p>
        </p:txBody>
      </p:sp>
      <p:sp>
        <p:nvSpPr>
          <p:cNvPr id="4" name="Text Placeholder 3">
            <a:extLst>
              <a:ext uri="{FF2B5EF4-FFF2-40B4-BE49-F238E27FC236}">
                <a16:creationId xmlns:a16="http://schemas.microsoft.com/office/drawing/2014/main" id="{26966495-79C2-C060-0893-3313AC2FDF96}"/>
              </a:ext>
            </a:extLst>
          </p:cNvPr>
          <p:cNvSpPr>
            <a:spLocks noGrp="1"/>
          </p:cNvSpPr>
          <p:nvPr>
            <p:ph type="body" idx="4294967295"/>
          </p:nvPr>
        </p:nvSpPr>
        <p:spPr>
          <a:xfrm>
            <a:off x="1251949" y="1591756"/>
            <a:ext cx="4948238" cy="403786"/>
          </a:xfrm>
        </p:spPr>
        <p:txBody>
          <a:bodyPr/>
          <a:lstStyle/>
          <a:p>
            <a:pPr marL="0" indent="0">
              <a:buNone/>
            </a:pPr>
            <a:r>
              <a:rPr lang="en-US" dirty="0">
                <a:cs typeface="Arial"/>
              </a:rPr>
              <a:t>Student 9+1</a:t>
            </a:r>
            <a:r>
              <a:rPr lang="en-US" b="0" dirty="0">
                <a:cs typeface="Arial"/>
              </a:rPr>
              <a:t> (</a:t>
            </a:r>
            <a:r>
              <a:rPr lang="en-US" b="0" dirty="0">
                <a:solidFill>
                  <a:srgbClr val="555555"/>
                </a:solidFill>
                <a:cs typeface="Arial"/>
              </a:rPr>
              <a:t>Title 5, §</a:t>
            </a:r>
            <a:r>
              <a:rPr lang="en-US" b="0" dirty="0">
                <a:solidFill>
                  <a:srgbClr val="555555"/>
                </a:solidFill>
                <a:ea typeface="+mn-lt"/>
                <a:cs typeface="+mn-lt"/>
              </a:rPr>
              <a:t>51023.7</a:t>
            </a:r>
            <a:r>
              <a:rPr lang="en-US" b="0" dirty="0">
                <a:cs typeface="Arial"/>
              </a:rPr>
              <a:t>)</a:t>
            </a:r>
          </a:p>
        </p:txBody>
      </p:sp>
      <p:sp>
        <p:nvSpPr>
          <p:cNvPr id="3" name="Content Placeholder 2">
            <a:extLst>
              <a:ext uri="{FF2B5EF4-FFF2-40B4-BE49-F238E27FC236}">
                <a16:creationId xmlns:a16="http://schemas.microsoft.com/office/drawing/2014/main" id="{972689F0-3586-56A3-98B4-5295BAD91943}"/>
              </a:ext>
            </a:extLst>
          </p:cNvPr>
          <p:cNvSpPr>
            <a:spLocks noGrp="1"/>
          </p:cNvSpPr>
          <p:nvPr>
            <p:ph sz="half" idx="2"/>
          </p:nvPr>
        </p:nvSpPr>
        <p:spPr>
          <a:xfrm>
            <a:off x="1277650" y="1995543"/>
            <a:ext cx="4922537" cy="4391343"/>
          </a:xfrm>
        </p:spPr>
        <p:txBody>
          <a:bodyPr vert="horz" lIns="91440" tIns="45720" rIns="91440" bIns="45720" rtlCol="0" anchor="t">
            <a:normAutofit fontScale="85000" lnSpcReduction="20000"/>
          </a:bodyPr>
          <a:lstStyle/>
          <a:p>
            <a:pPr marL="0" indent="0">
              <a:buNone/>
            </a:pPr>
            <a:r>
              <a:rPr lang="en-US" sz="2000" dirty="0">
                <a:ea typeface="+mn-lt"/>
                <a:cs typeface="+mn-lt"/>
              </a:rPr>
              <a:t>1) grading policies;</a:t>
            </a:r>
          </a:p>
          <a:p>
            <a:pPr marL="0" indent="0">
              <a:buNone/>
            </a:pPr>
            <a:r>
              <a:rPr lang="en-US" sz="2000" dirty="0">
                <a:ea typeface="+mn-lt"/>
                <a:cs typeface="+mn-lt"/>
              </a:rPr>
              <a:t>2) codes of student conduct; </a:t>
            </a:r>
          </a:p>
          <a:p>
            <a:pPr marL="0" indent="0">
              <a:buNone/>
            </a:pPr>
            <a:r>
              <a:rPr lang="en-US" sz="2000" dirty="0">
                <a:ea typeface="+mn-lt"/>
                <a:cs typeface="+mn-lt"/>
              </a:rPr>
              <a:t>3) academic disciplinary policies; </a:t>
            </a:r>
          </a:p>
          <a:p>
            <a:pPr marL="0" indent="0">
              <a:buNone/>
            </a:pPr>
            <a:r>
              <a:rPr lang="en-US" sz="2000" dirty="0">
                <a:ea typeface="+mn-lt"/>
                <a:cs typeface="+mn-lt"/>
              </a:rPr>
              <a:t>4) curriculum development; </a:t>
            </a:r>
          </a:p>
          <a:p>
            <a:pPr marL="0" indent="0">
              <a:buNone/>
            </a:pPr>
            <a:r>
              <a:rPr lang="en-US" sz="2000" dirty="0">
                <a:ea typeface="+mn-lt"/>
                <a:cs typeface="+mn-lt"/>
              </a:rPr>
              <a:t>5) courses or programs which should be initiated or discontinued; </a:t>
            </a:r>
          </a:p>
          <a:p>
            <a:pPr marL="0" indent="0">
              <a:buNone/>
            </a:pPr>
            <a:r>
              <a:rPr lang="en-US" sz="2000" dirty="0">
                <a:ea typeface="+mn-lt"/>
                <a:cs typeface="+mn-lt"/>
              </a:rPr>
              <a:t>6) processes for institutional planning and budget development; </a:t>
            </a:r>
          </a:p>
          <a:p>
            <a:pPr marL="0" indent="0">
              <a:buNone/>
            </a:pPr>
            <a:r>
              <a:rPr lang="en-US" sz="2000" dirty="0">
                <a:ea typeface="+mn-lt"/>
                <a:cs typeface="+mn-lt"/>
              </a:rPr>
              <a:t>7) standards and policies regarding student preparation and success; </a:t>
            </a:r>
          </a:p>
          <a:p>
            <a:pPr marL="0" indent="0">
              <a:buNone/>
            </a:pPr>
            <a:r>
              <a:rPr lang="en-US" sz="2000" dirty="0">
                <a:ea typeface="+mn-lt"/>
                <a:cs typeface="+mn-lt"/>
              </a:rPr>
              <a:t>8) student services planning and development; </a:t>
            </a:r>
          </a:p>
          <a:p>
            <a:pPr marL="0" indent="0">
              <a:buNone/>
            </a:pPr>
            <a:r>
              <a:rPr lang="en-US" sz="2000" dirty="0">
                <a:ea typeface="+mn-lt"/>
                <a:cs typeface="+mn-lt"/>
              </a:rPr>
              <a:t>9) student fees within the authority of the district to adopt; and </a:t>
            </a:r>
          </a:p>
          <a:p>
            <a:pPr marL="0" indent="0">
              <a:buNone/>
            </a:pPr>
            <a:r>
              <a:rPr lang="en-US" sz="2000" dirty="0">
                <a:ea typeface="+mn-lt"/>
                <a:cs typeface="+mn-lt"/>
              </a:rPr>
              <a:t>+1) any other district and college policy, procedure, or related matter that the district governing board determines will have a significant effect on students.</a:t>
            </a:r>
            <a:endParaRPr lang="en-US" sz="2000" dirty="0">
              <a:cs typeface="Arial"/>
            </a:endParaRPr>
          </a:p>
        </p:txBody>
      </p:sp>
      <p:sp>
        <p:nvSpPr>
          <p:cNvPr id="5" name="Text Placeholder 4">
            <a:extLst>
              <a:ext uri="{FF2B5EF4-FFF2-40B4-BE49-F238E27FC236}">
                <a16:creationId xmlns:a16="http://schemas.microsoft.com/office/drawing/2014/main" id="{8C91E5F0-1CB1-B301-B30A-86540AB537DD}"/>
              </a:ext>
            </a:extLst>
          </p:cNvPr>
          <p:cNvSpPr>
            <a:spLocks noGrp="1"/>
          </p:cNvSpPr>
          <p:nvPr>
            <p:ph type="body" idx="4294967295"/>
          </p:nvPr>
        </p:nvSpPr>
        <p:spPr>
          <a:xfrm>
            <a:off x="6388903" y="1591756"/>
            <a:ext cx="4948237" cy="403787"/>
          </a:xfrm>
        </p:spPr>
        <p:txBody>
          <a:bodyPr/>
          <a:lstStyle/>
          <a:p>
            <a:pPr marL="0" indent="0">
              <a:buNone/>
            </a:pPr>
            <a:r>
              <a:rPr lang="en-US" dirty="0">
                <a:cs typeface="Arial"/>
              </a:rPr>
              <a:t>Faculty 10+1 </a:t>
            </a:r>
            <a:r>
              <a:rPr lang="en-US" b="0" dirty="0">
                <a:cs typeface="Arial"/>
              </a:rPr>
              <a:t>(</a:t>
            </a:r>
            <a:r>
              <a:rPr lang="en-US" b="0" dirty="0">
                <a:solidFill>
                  <a:srgbClr val="555555"/>
                </a:solidFill>
                <a:cs typeface="Arial"/>
              </a:rPr>
              <a:t>Title 5, §53200</a:t>
            </a:r>
            <a:r>
              <a:rPr lang="en-US" b="0" dirty="0">
                <a:cs typeface="Arial"/>
              </a:rPr>
              <a:t>)</a:t>
            </a:r>
            <a:endParaRPr lang="en-US" dirty="0"/>
          </a:p>
        </p:txBody>
      </p:sp>
      <p:sp>
        <p:nvSpPr>
          <p:cNvPr id="6" name="Content Placeholder 5">
            <a:extLst>
              <a:ext uri="{FF2B5EF4-FFF2-40B4-BE49-F238E27FC236}">
                <a16:creationId xmlns:a16="http://schemas.microsoft.com/office/drawing/2014/main" id="{054EB7B1-ACC0-CAEB-547A-E099B6E5132B}"/>
              </a:ext>
            </a:extLst>
          </p:cNvPr>
          <p:cNvSpPr>
            <a:spLocks noGrp="1"/>
          </p:cNvSpPr>
          <p:nvPr>
            <p:ph sz="quarter" idx="4"/>
          </p:nvPr>
        </p:nvSpPr>
        <p:spPr>
          <a:xfrm>
            <a:off x="6388259" y="1995542"/>
            <a:ext cx="4948881" cy="4391343"/>
          </a:xfrm>
        </p:spPr>
        <p:txBody>
          <a:bodyPr vert="horz" lIns="91440" tIns="45720" rIns="91440" bIns="45720" rtlCol="0" anchor="t">
            <a:normAutofit/>
          </a:bodyPr>
          <a:lstStyle/>
          <a:p>
            <a:pPr>
              <a:buAutoNum type="arabicParenR"/>
            </a:pPr>
            <a:r>
              <a:rPr lang="en-US" sz="1200" dirty="0">
                <a:solidFill>
                  <a:srgbClr val="0A0A0A"/>
                </a:solidFill>
                <a:ea typeface="+mn-lt"/>
                <a:cs typeface="+mn-lt"/>
              </a:rPr>
              <a:t>Curriculum including establishing prerequisites and placing courses within disciplines</a:t>
            </a:r>
            <a:endParaRPr lang="en-US" dirty="0">
              <a:solidFill>
                <a:srgbClr val="262626"/>
              </a:solidFill>
              <a:ea typeface="+mn-lt"/>
              <a:cs typeface="+mn-lt"/>
            </a:endParaRPr>
          </a:p>
          <a:p>
            <a:pPr>
              <a:buAutoNum type="arabicParenR"/>
            </a:pPr>
            <a:r>
              <a:rPr lang="en-US" sz="1200" dirty="0">
                <a:solidFill>
                  <a:srgbClr val="0A0A0A"/>
                </a:solidFill>
                <a:ea typeface="+mn-lt"/>
                <a:cs typeface="+mn-lt"/>
              </a:rPr>
              <a:t>Degree and certificate requirements</a:t>
            </a:r>
            <a:endParaRPr lang="en-US" dirty="0">
              <a:cs typeface="Arial"/>
            </a:endParaRPr>
          </a:p>
          <a:p>
            <a:pPr>
              <a:buAutoNum type="arabicParenR"/>
            </a:pPr>
            <a:r>
              <a:rPr lang="en-US" sz="1200" dirty="0">
                <a:solidFill>
                  <a:srgbClr val="0A0A0A"/>
                </a:solidFill>
                <a:ea typeface="+mn-lt"/>
                <a:cs typeface="+mn-lt"/>
              </a:rPr>
              <a:t>Grading policies</a:t>
            </a:r>
            <a:endParaRPr lang="en-US" dirty="0">
              <a:solidFill>
                <a:srgbClr val="262626"/>
              </a:solidFill>
              <a:ea typeface="+mn-lt"/>
              <a:cs typeface="+mn-lt"/>
            </a:endParaRPr>
          </a:p>
          <a:p>
            <a:pPr>
              <a:buAutoNum type="arabicParenR"/>
            </a:pPr>
            <a:r>
              <a:rPr lang="en-US" sz="1200" dirty="0">
                <a:solidFill>
                  <a:srgbClr val="0A0A0A"/>
                </a:solidFill>
                <a:ea typeface="+mn-lt"/>
                <a:cs typeface="+mn-lt"/>
              </a:rPr>
              <a:t>Educational program development</a:t>
            </a:r>
            <a:endParaRPr lang="en-US" dirty="0">
              <a:cs typeface="Arial"/>
            </a:endParaRPr>
          </a:p>
          <a:p>
            <a:pPr>
              <a:buAutoNum type="arabicParenR"/>
            </a:pPr>
            <a:r>
              <a:rPr lang="en-US" sz="1200" dirty="0">
                <a:solidFill>
                  <a:srgbClr val="0A0A0A"/>
                </a:solidFill>
                <a:ea typeface="+mn-lt"/>
                <a:cs typeface="+mn-lt"/>
              </a:rPr>
              <a:t>Standards or policies regarding student preparation and success</a:t>
            </a:r>
            <a:endParaRPr lang="en-US" dirty="0">
              <a:solidFill>
                <a:srgbClr val="262626"/>
              </a:solidFill>
              <a:ea typeface="+mn-lt"/>
              <a:cs typeface="+mn-lt"/>
            </a:endParaRPr>
          </a:p>
          <a:p>
            <a:pPr>
              <a:buAutoNum type="arabicParenR"/>
            </a:pPr>
            <a:r>
              <a:rPr lang="en-US" sz="1200" dirty="0">
                <a:solidFill>
                  <a:srgbClr val="0A0A0A"/>
                </a:solidFill>
                <a:ea typeface="+mn-lt"/>
                <a:cs typeface="+mn-lt"/>
              </a:rPr>
              <a:t>District and college governance structures, as related to faculty roles</a:t>
            </a:r>
            <a:endParaRPr lang="en-US" dirty="0">
              <a:cs typeface="Arial"/>
            </a:endParaRPr>
          </a:p>
          <a:p>
            <a:pPr>
              <a:buAutoNum type="arabicParenR"/>
            </a:pPr>
            <a:r>
              <a:rPr lang="en-US" sz="1200" dirty="0">
                <a:solidFill>
                  <a:srgbClr val="0A0A0A"/>
                </a:solidFill>
                <a:ea typeface="+mn-lt"/>
                <a:cs typeface="+mn-lt"/>
              </a:rPr>
              <a:t>Faculty roles and involvement in accreditation processes, including self-study and annual reports</a:t>
            </a:r>
            <a:endParaRPr lang="en-US" dirty="0">
              <a:solidFill>
                <a:srgbClr val="262626"/>
              </a:solidFill>
              <a:ea typeface="+mn-lt"/>
              <a:cs typeface="+mn-lt"/>
            </a:endParaRPr>
          </a:p>
          <a:p>
            <a:pPr>
              <a:buAutoNum type="arabicParenR"/>
            </a:pPr>
            <a:r>
              <a:rPr lang="en-US" sz="1200" dirty="0">
                <a:solidFill>
                  <a:srgbClr val="0A0A0A"/>
                </a:solidFill>
                <a:ea typeface="+mn-lt"/>
                <a:cs typeface="+mn-lt"/>
              </a:rPr>
              <a:t>Policies for faculty professional development activities</a:t>
            </a:r>
            <a:endParaRPr lang="en-US" dirty="0">
              <a:solidFill>
                <a:srgbClr val="262626"/>
              </a:solidFill>
              <a:ea typeface="+mn-lt"/>
              <a:cs typeface="+mn-lt"/>
            </a:endParaRPr>
          </a:p>
          <a:p>
            <a:pPr>
              <a:buAutoNum type="arabicParenR"/>
            </a:pPr>
            <a:r>
              <a:rPr lang="en-US" sz="1200" dirty="0">
                <a:solidFill>
                  <a:srgbClr val="0A0A0A"/>
                </a:solidFill>
                <a:ea typeface="+mn-lt"/>
                <a:cs typeface="+mn-lt"/>
              </a:rPr>
              <a:t>Processes for program review</a:t>
            </a:r>
            <a:endParaRPr lang="en-US" dirty="0">
              <a:solidFill>
                <a:srgbClr val="262626"/>
              </a:solidFill>
              <a:ea typeface="+mn-lt"/>
              <a:cs typeface="+mn-lt"/>
            </a:endParaRPr>
          </a:p>
          <a:p>
            <a:pPr>
              <a:buAutoNum type="arabicParenR"/>
            </a:pPr>
            <a:r>
              <a:rPr lang="en-US" sz="1200" dirty="0">
                <a:solidFill>
                  <a:srgbClr val="0A0A0A"/>
                </a:solidFill>
                <a:ea typeface="+mn-lt"/>
                <a:cs typeface="+mn-lt"/>
              </a:rPr>
              <a:t>Processes for institutional planning and budget development </a:t>
            </a:r>
            <a:endParaRPr lang="en-US" dirty="0">
              <a:cs typeface="Arial"/>
            </a:endParaRPr>
          </a:p>
          <a:p>
            <a:pPr marL="0" indent="0">
              <a:buNone/>
            </a:pPr>
            <a:r>
              <a:rPr lang="en-US" sz="1200" dirty="0">
                <a:solidFill>
                  <a:srgbClr val="0A0A0A"/>
                </a:solidFill>
                <a:ea typeface="+mn-lt"/>
                <a:cs typeface="+mn-lt"/>
              </a:rPr>
              <a:t>+1) Other academic and professional matters as are mutually agreed upon between the governing board and the academic senate.</a:t>
            </a:r>
          </a:p>
          <a:p>
            <a:pPr marL="685800" indent="-171450">
              <a:buFont typeface="Calibri" panose="020B0604020202020204" pitchFamily="34" charset="0"/>
              <a:buChar char="-"/>
            </a:pPr>
            <a:r>
              <a:rPr lang="en-US" sz="1200" dirty="0">
                <a:solidFill>
                  <a:srgbClr val="0A0A0A"/>
                </a:solidFill>
                <a:ea typeface="+mn-lt"/>
                <a:cs typeface="+mn-lt"/>
              </a:rPr>
              <a:t>-</a:t>
            </a:r>
            <a:endParaRPr lang="en-US" dirty="0"/>
          </a:p>
        </p:txBody>
      </p:sp>
    </p:spTree>
    <p:extLst>
      <p:ext uri="{BB962C8B-B14F-4D97-AF65-F5344CB8AC3E}">
        <p14:creationId xmlns:p14="http://schemas.microsoft.com/office/powerpoint/2010/main" val="22286138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2CE3F-C336-0CF8-6418-B51D44871ED0}"/>
              </a:ext>
            </a:extLst>
          </p:cNvPr>
          <p:cNvSpPr>
            <a:spLocks noGrp="1"/>
          </p:cNvSpPr>
          <p:nvPr>
            <p:ph type="title"/>
          </p:nvPr>
        </p:nvSpPr>
        <p:spPr/>
        <p:txBody>
          <a:bodyPr/>
          <a:lstStyle/>
          <a:p>
            <a:r>
              <a:rPr lang="en-US"/>
              <a:t>From Equity Talk to Equity Walk: </a:t>
            </a:r>
            <a:br>
              <a:rPr lang="en-US"/>
            </a:br>
            <a:r>
              <a:rPr lang="en-US"/>
              <a:t>Assume an Ai lens for Accreditation Process for college governance</a:t>
            </a:r>
          </a:p>
        </p:txBody>
      </p:sp>
      <p:sp>
        <p:nvSpPr>
          <p:cNvPr id="3" name="Content Placeholder 2">
            <a:extLst>
              <a:ext uri="{FF2B5EF4-FFF2-40B4-BE49-F238E27FC236}">
                <a16:creationId xmlns:a16="http://schemas.microsoft.com/office/drawing/2014/main" id="{A2CCC412-2BC4-10C0-6758-6FFE2D6DA8E6}"/>
              </a:ext>
            </a:extLst>
          </p:cNvPr>
          <p:cNvSpPr>
            <a:spLocks noGrp="1"/>
          </p:cNvSpPr>
          <p:nvPr>
            <p:ph idx="1"/>
          </p:nvPr>
        </p:nvSpPr>
        <p:spPr/>
        <p:txBody>
          <a:bodyPr vert="horz" lIns="91440" tIns="45720" rIns="91440" bIns="45720" rtlCol="0" anchor="t">
            <a:normAutofit fontScale="55000" lnSpcReduction="20000"/>
          </a:bodyPr>
          <a:lstStyle/>
          <a:p>
            <a:pPr fontAlgn="base">
              <a:lnSpc>
                <a:spcPct val="100000"/>
              </a:lnSpc>
              <a:spcBef>
                <a:spcPts val="0"/>
              </a:spcBef>
            </a:pPr>
            <a:r>
              <a:rPr lang="en-US" sz="2400" b="1" i="1">
                <a:solidFill>
                  <a:srgbClr val="404040"/>
                </a:solidFill>
                <a:latin typeface="Arial"/>
                <a:cs typeface="Arial"/>
              </a:rPr>
              <a:t>Adopt an Ai lens when reviewing and updating the college governing structure. </a:t>
            </a:r>
            <a:endParaRPr lang="en-US" sz="2400" b="1" i="1">
              <a:solidFill>
                <a:srgbClr val="404040"/>
              </a:solidFill>
              <a:cs typeface="Arial"/>
            </a:endParaRPr>
          </a:p>
          <a:p>
            <a:pPr>
              <a:lnSpc>
                <a:spcPct val="100000"/>
              </a:lnSpc>
              <a:spcBef>
                <a:spcPts val="0"/>
              </a:spcBef>
            </a:pPr>
            <a:endParaRPr lang="en-US" sz="2400" b="1" i="1">
              <a:solidFill>
                <a:srgbClr val="404040"/>
              </a:solidFill>
              <a:latin typeface="Arial"/>
              <a:cs typeface="Arial"/>
            </a:endParaRPr>
          </a:p>
          <a:p>
            <a:pPr marL="1371600" indent="-342900">
              <a:lnSpc>
                <a:spcPct val="140000"/>
              </a:lnSpc>
              <a:spcBef>
                <a:spcPts val="0"/>
              </a:spcBef>
              <a:buFont typeface="Arial,Sans-Serif" panose="020B0604020202020204" pitchFamily="34" charset="0"/>
              <a:buChar char="•"/>
            </a:pPr>
            <a:r>
              <a:rPr lang="en-US" sz="1800">
                <a:solidFill>
                  <a:srgbClr val="404040"/>
                </a:solidFill>
                <a:latin typeface="Arial"/>
                <a:cs typeface="Arial"/>
              </a:rPr>
              <a:t>Does the structure guide the accomplishment of the mission? (SJP #8)</a:t>
            </a:r>
          </a:p>
          <a:p>
            <a:pPr marL="1371600" indent="-342900">
              <a:lnSpc>
                <a:spcPct val="140000"/>
              </a:lnSpc>
              <a:spcBef>
                <a:spcPts val="0"/>
              </a:spcBef>
              <a:buFont typeface="Arial,Sans-Serif" panose="020B0604020202020204" pitchFamily="34" charset="0"/>
              <a:buChar char="•"/>
            </a:pPr>
            <a:r>
              <a:rPr lang="en-US" sz="1800">
                <a:solidFill>
                  <a:srgbClr val="404040"/>
                </a:solidFill>
                <a:latin typeface="Arial"/>
                <a:cs typeface="Arial"/>
              </a:rPr>
              <a:t>Does the structure support institutional effectiveness and improvement in line with the mission? (SJP #9)</a:t>
            </a:r>
            <a:endParaRPr lang="en-US"/>
          </a:p>
          <a:p>
            <a:pPr marL="1371600" indent="-342900">
              <a:lnSpc>
                <a:spcPct val="140000"/>
              </a:lnSpc>
              <a:spcBef>
                <a:spcPts val="0"/>
              </a:spcBef>
              <a:buFont typeface="Arial" panose="020B0604020202020204" pitchFamily="34" charset="0"/>
              <a:buChar char="•"/>
            </a:pPr>
            <a:r>
              <a:rPr lang="en-US" sz="2000">
                <a:solidFill>
                  <a:srgbClr val="404040"/>
                </a:solidFill>
                <a:latin typeface="Arial"/>
                <a:cs typeface="Arial"/>
              </a:rPr>
              <a:t>Who is represented? Who is not represented? Who has designated authority?</a:t>
            </a:r>
            <a:endParaRPr lang="en-US" sz="2000">
              <a:solidFill>
                <a:srgbClr val="262626"/>
              </a:solidFill>
              <a:latin typeface="Arial"/>
              <a:cs typeface="Arial"/>
            </a:endParaRPr>
          </a:p>
          <a:p>
            <a:pPr marL="1371600" indent="-342900">
              <a:lnSpc>
                <a:spcPct val="140000"/>
              </a:lnSpc>
              <a:spcBef>
                <a:spcPts val="0"/>
              </a:spcBef>
              <a:buFont typeface="Arial" panose="020B0604020202020204" pitchFamily="34" charset="0"/>
              <a:buChar char="•"/>
            </a:pPr>
            <a:r>
              <a:rPr lang="en-US" sz="2000">
                <a:solidFill>
                  <a:srgbClr val="404040"/>
                </a:solidFill>
                <a:latin typeface="Arial"/>
                <a:cs typeface="Arial"/>
              </a:rPr>
              <a:t>Does our structure ensure appropriate consideration of relevant perspectives?</a:t>
            </a:r>
          </a:p>
          <a:p>
            <a:pPr marL="1828800" lvl="1" indent="-342900">
              <a:lnSpc>
                <a:spcPct val="140000"/>
              </a:lnSpc>
              <a:spcBef>
                <a:spcPts val="0"/>
              </a:spcBef>
              <a:buFont typeface="Arial,Sans-Serif" panose="020B0604020202020204" pitchFamily="34" charset="0"/>
              <a:buChar char="•"/>
            </a:pPr>
            <a:r>
              <a:rPr lang="en-US" sz="1700">
                <a:solidFill>
                  <a:srgbClr val="404040"/>
                </a:solidFill>
                <a:latin typeface="Arial"/>
                <a:cs typeface="Arial"/>
              </a:rPr>
              <a:t>How does our structure intentionally integrate student representatives?</a:t>
            </a:r>
          </a:p>
          <a:p>
            <a:pPr marL="1828800" lvl="1" indent="-342900">
              <a:lnSpc>
                <a:spcPct val="140000"/>
              </a:lnSpc>
              <a:spcBef>
                <a:spcPts val="0"/>
              </a:spcBef>
              <a:buFont typeface="Arial,Sans-Serif" panose="020B0604020202020204" pitchFamily="34" charset="0"/>
              <a:buChar char="•"/>
            </a:pPr>
            <a:r>
              <a:rPr lang="en-US" sz="1700">
                <a:solidFill>
                  <a:srgbClr val="404040"/>
                </a:solidFill>
                <a:latin typeface="Arial"/>
                <a:cs typeface="Arial"/>
              </a:rPr>
              <a:t>Does our governing structure provoke positive climates where students feel safe to speak?</a:t>
            </a:r>
          </a:p>
          <a:p>
            <a:pPr marL="1828800" lvl="1" indent="-342900">
              <a:lnSpc>
                <a:spcPct val="140000"/>
              </a:lnSpc>
              <a:spcBef>
                <a:spcPts val="0"/>
              </a:spcBef>
              <a:buFont typeface="Arial,Sans-Serif" panose="020B0604020202020204" pitchFamily="34" charset="0"/>
              <a:buChar char="•"/>
            </a:pPr>
            <a:r>
              <a:rPr lang="en-US" sz="1700">
                <a:solidFill>
                  <a:srgbClr val="404040"/>
                </a:solidFill>
                <a:latin typeface="Arial"/>
                <a:cs typeface="Arial"/>
              </a:rPr>
              <a:t>How does our structure intentionally integrate faculty, classified and admin?</a:t>
            </a:r>
          </a:p>
          <a:p>
            <a:pPr marL="1828800" lvl="1" indent="-342900">
              <a:lnSpc>
                <a:spcPct val="140000"/>
              </a:lnSpc>
              <a:spcBef>
                <a:spcPts val="0"/>
              </a:spcBef>
              <a:buFont typeface="Arial,Sans-Serif" panose="020B0604020202020204" pitchFamily="34" charset="0"/>
              <a:buChar char="•"/>
            </a:pPr>
            <a:r>
              <a:rPr lang="en-US" sz="1700">
                <a:solidFill>
                  <a:srgbClr val="404040"/>
                </a:solidFill>
                <a:latin typeface="Arial"/>
                <a:cs typeface="Arial"/>
              </a:rPr>
              <a:t>Does our governing structure provoke positive climates where </a:t>
            </a:r>
            <a:r>
              <a:rPr lang="en-US" sz="1700" i="1">
                <a:solidFill>
                  <a:srgbClr val="404040"/>
                </a:solidFill>
                <a:latin typeface="Arial"/>
                <a:cs typeface="Arial"/>
              </a:rPr>
              <a:t>ALL </a:t>
            </a:r>
            <a:r>
              <a:rPr lang="en-US" sz="1700">
                <a:solidFill>
                  <a:srgbClr val="404040"/>
                </a:solidFill>
                <a:latin typeface="Arial"/>
                <a:cs typeface="Arial"/>
              </a:rPr>
              <a:t>constituents feel safe to speak?</a:t>
            </a:r>
            <a:endParaRPr lang="en-US" sz="1700">
              <a:cs typeface="Arial"/>
            </a:endParaRPr>
          </a:p>
          <a:p>
            <a:pPr marL="1371600" indent="-342900">
              <a:lnSpc>
                <a:spcPct val="140000"/>
              </a:lnSpc>
              <a:spcBef>
                <a:spcPts val="0"/>
              </a:spcBef>
              <a:buFont typeface="Arial" panose="020B0604020202020204" pitchFamily="34" charset="0"/>
              <a:buChar char="•"/>
            </a:pPr>
            <a:r>
              <a:rPr lang="en-US" sz="2000">
                <a:solidFill>
                  <a:srgbClr val="404040"/>
                </a:solidFill>
                <a:latin typeface="Arial"/>
                <a:cs typeface="Arial"/>
              </a:rPr>
              <a:t>Where is the power represented in the structure? </a:t>
            </a:r>
          </a:p>
          <a:p>
            <a:pPr marL="1371600" indent="-342900">
              <a:lnSpc>
                <a:spcPct val="140000"/>
              </a:lnSpc>
              <a:spcBef>
                <a:spcPts val="0"/>
              </a:spcBef>
              <a:buFont typeface="Arial" panose="020B0604020202020204" pitchFamily="34" charset="0"/>
              <a:buChar char="•"/>
            </a:pPr>
            <a:r>
              <a:rPr lang="en-US" sz="2000">
                <a:solidFill>
                  <a:srgbClr val="404040"/>
                </a:solidFill>
                <a:latin typeface="Arial"/>
                <a:cs typeface="Arial"/>
              </a:rPr>
              <a:t>Could the distribution of power be adjusted to balance out decision-making across constituent groups? </a:t>
            </a:r>
          </a:p>
          <a:p>
            <a:pPr marL="1371600" indent="-342900">
              <a:lnSpc>
                <a:spcPct val="140000"/>
              </a:lnSpc>
              <a:spcBef>
                <a:spcPts val="0"/>
              </a:spcBef>
              <a:buFont typeface="Arial" panose="020B0604020202020204" pitchFamily="34" charset="0"/>
              <a:buChar char="•"/>
            </a:pPr>
            <a:r>
              <a:rPr lang="en-US" sz="2000">
                <a:solidFill>
                  <a:srgbClr val="404040"/>
                </a:solidFill>
                <a:latin typeface="Arial"/>
                <a:cs typeface="Arial"/>
              </a:rPr>
              <a:t>What changes could be made to the structure that will effectively perpetuate long-term alleviation of political and social disadvantages within our college community?</a:t>
            </a:r>
          </a:p>
          <a:p>
            <a:pPr marL="1371600" indent="-342900">
              <a:lnSpc>
                <a:spcPct val="140000"/>
              </a:lnSpc>
              <a:spcBef>
                <a:spcPts val="0"/>
              </a:spcBef>
              <a:buFont typeface="Arial" panose="020B0604020202020204" pitchFamily="34" charset="0"/>
              <a:buChar char="•"/>
            </a:pPr>
            <a:r>
              <a:rPr lang="en-US" sz="2000">
                <a:solidFill>
                  <a:srgbClr val="404040"/>
                </a:solidFill>
                <a:latin typeface="Arial"/>
                <a:cs typeface="Arial"/>
              </a:rPr>
              <a:t>How can our structure be improved to further support constituent involvement? </a:t>
            </a:r>
            <a:endParaRPr lang="en-US" sz="2000">
              <a:cs typeface="Arial"/>
            </a:endParaRPr>
          </a:p>
          <a:p>
            <a:pPr marL="1371600" indent="-342900">
              <a:lnSpc>
                <a:spcPct val="140000"/>
              </a:lnSpc>
              <a:spcBef>
                <a:spcPts val="0"/>
              </a:spcBef>
              <a:buChar char="•"/>
            </a:pPr>
            <a:r>
              <a:rPr lang="en-US" sz="2000">
                <a:solidFill>
                  <a:srgbClr val="404040"/>
                </a:solidFill>
                <a:latin typeface="Arial"/>
                <a:cs typeface="Arial"/>
              </a:rPr>
              <a:t>How can our structure be adjusted to bring us more in line with our mission, vision and values? </a:t>
            </a:r>
          </a:p>
          <a:p>
            <a:pPr marL="1028700">
              <a:lnSpc>
                <a:spcPct val="140000"/>
              </a:lnSpc>
              <a:spcBef>
                <a:spcPts val="0"/>
              </a:spcBef>
            </a:pPr>
            <a:endParaRPr lang="en-US" sz="2000">
              <a:solidFill>
                <a:srgbClr val="404040"/>
              </a:solidFill>
              <a:latin typeface="Arial"/>
              <a:cs typeface="Arial"/>
            </a:endParaRPr>
          </a:p>
          <a:p>
            <a:pPr algn="r">
              <a:lnSpc>
                <a:spcPct val="140000"/>
              </a:lnSpc>
              <a:spcBef>
                <a:spcPts val="0"/>
              </a:spcBef>
            </a:pPr>
            <a:r>
              <a:rPr lang="en-US" sz="2400" b="1" i="1">
                <a:solidFill>
                  <a:srgbClr val="404040"/>
                </a:solidFill>
                <a:latin typeface="Arial"/>
                <a:cs typeface="Arial"/>
              </a:rPr>
              <a:t>Fully integrate these elements into the college governing structure.</a:t>
            </a:r>
            <a:endParaRPr lang="en-US" sz="2400">
              <a:solidFill>
                <a:srgbClr val="404040"/>
              </a:solidFill>
              <a:latin typeface="Arial"/>
              <a:cs typeface="Arial"/>
            </a:endParaRPr>
          </a:p>
        </p:txBody>
      </p:sp>
    </p:spTree>
    <p:extLst>
      <p:ext uri="{BB962C8B-B14F-4D97-AF65-F5344CB8AC3E}">
        <p14:creationId xmlns:p14="http://schemas.microsoft.com/office/powerpoint/2010/main" val="15702177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 name="Rectangle: Rounded Corners 409">
            <a:extLst>
              <a:ext uri="{FF2B5EF4-FFF2-40B4-BE49-F238E27FC236}">
                <a16:creationId xmlns:a16="http://schemas.microsoft.com/office/drawing/2014/main" id="{6F5C766A-05D4-9C35-0E14-9E8D2E3EC871}"/>
              </a:ext>
              <a:ext uri="{C183D7F6-B498-43B3-948B-1728B52AA6E4}">
                <adec:decorative xmlns:adec="http://schemas.microsoft.com/office/drawing/2017/decorative" val="1"/>
              </a:ext>
            </a:extLst>
          </p:cNvPr>
          <p:cNvSpPr/>
          <p:nvPr/>
        </p:nvSpPr>
        <p:spPr>
          <a:xfrm>
            <a:off x="3495367" y="2453262"/>
            <a:ext cx="2884129" cy="3752645"/>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Rectangle: Rounded Corners 369">
            <a:extLst>
              <a:ext uri="{FF2B5EF4-FFF2-40B4-BE49-F238E27FC236}">
                <a16:creationId xmlns:a16="http://schemas.microsoft.com/office/drawing/2014/main" id="{B75FE20D-6940-B915-E809-382DE6BA6960}"/>
              </a:ext>
              <a:ext uri="{C183D7F6-B498-43B3-948B-1728B52AA6E4}">
                <adec:decorative xmlns:adec="http://schemas.microsoft.com/office/drawing/2017/decorative" val="1"/>
              </a:ext>
            </a:extLst>
          </p:cNvPr>
          <p:cNvSpPr/>
          <p:nvPr/>
        </p:nvSpPr>
        <p:spPr>
          <a:xfrm>
            <a:off x="8370529" y="2453262"/>
            <a:ext cx="2884129" cy="3752645"/>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555F4F-E788-8847-1D7D-F86489DFEA21}"/>
              </a:ext>
            </a:extLst>
          </p:cNvPr>
          <p:cNvSpPr>
            <a:spLocks noGrp="1"/>
          </p:cNvSpPr>
          <p:nvPr>
            <p:ph type="title"/>
          </p:nvPr>
        </p:nvSpPr>
        <p:spPr/>
        <p:txBody>
          <a:bodyPr anchor="ctr">
            <a:normAutofit/>
          </a:bodyPr>
          <a:lstStyle/>
          <a:p>
            <a:r>
              <a:rPr lang="en-US" dirty="0"/>
              <a:t>Forward thinking Framework for</a:t>
            </a:r>
            <a:br>
              <a:rPr lang="en-US" dirty="0"/>
            </a:br>
            <a:r>
              <a:rPr lang="en-US" dirty="0"/>
              <a:t>2024 Standards</a:t>
            </a:r>
          </a:p>
        </p:txBody>
      </p:sp>
      <p:graphicFrame>
        <p:nvGraphicFramePr>
          <p:cNvPr id="7" name="Content Placeholder 2" descr="Graphical figure that communicates 4 introspective steps. First Question: What did we do? Second Question: What was the Outcome? Third Question: What did we learn? Fourth Question: What will we do differently?">
            <a:extLst>
              <a:ext uri="{FF2B5EF4-FFF2-40B4-BE49-F238E27FC236}">
                <a16:creationId xmlns:a16="http://schemas.microsoft.com/office/drawing/2014/main" id="{D3D55B4B-3CE5-5665-E231-652BA22E67BD}"/>
              </a:ext>
            </a:extLst>
          </p:cNvPr>
          <p:cNvGraphicFramePr>
            <a:graphicFrameLocks noGrp="1"/>
          </p:cNvGraphicFramePr>
          <p:nvPr>
            <p:ph idx="1"/>
            <p:extLst>
              <p:ext uri="{D42A27DB-BD31-4B8C-83A1-F6EECF244321}">
                <p14:modId xmlns:p14="http://schemas.microsoft.com/office/powerpoint/2010/main" val="2268955066"/>
              </p:ext>
            </p:extLst>
          </p:nvPr>
        </p:nvGraphicFramePr>
        <p:xfrm>
          <a:off x="830263" y="2662238"/>
          <a:ext cx="10523537" cy="35702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74" name="TextBox 573">
            <a:extLst>
              <a:ext uri="{FF2B5EF4-FFF2-40B4-BE49-F238E27FC236}">
                <a16:creationId xmlns:a16="http://schemas.microsoft.com/office/drawing/2014/main" id="{12F0F5D0-8A82-3AE7-6175-626FF1318B11}"/>
              </a:ext>
            </a:extLst>
          </p:cNvPr>
          <p:cNvSpPr txBox="1"/>
          <p:nvPr/>
        </p:nvSpPr>
        <p:spPr>
          <a:xfrm>
            <a:off x="1281814" y="6374809"/>
            <a:ext cx="936846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ts val="1000"/>
              </a:spcBef>
            </a:pPr>
            <a:r>
              <a:rPr lang="en-US" sz="2000" dirty="0">
                <a:solidFill>
                  <a:srgbClr val="262626"/>
                </a:solidFill>
                <a:cs typeface="Arial"/>
              </a:rPr>
              <a:t>ACCJC (2023, September 9). Introducing the 2024 Standards: Session 1.</a:t>
            </a:r>
          </a:p>
        </p:txBody>
      </p:sp>
    </p:spTree>
    <p:extLst>
      <p:ext uri="{BB962C8B-B14F-4D97-AF65-F5344CB8AC3E}">
        <p14:creationId xmlns:p14="http://schemas.microsoft.com/office/powerpoint/2010/main" val="20266796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 name="Rectangle: Rounded Corners 409">
            <a:extLst>
              <a:ext uri="{FF2B5EF4-FFF2-40B4-BE49-F238E27FC236}">
                <a16:creationId xmlns:a16="http://schemas.microsoft.com/office/drawing/2014/main" id="{6F5C766A-05D4-9C35-0E14-9E8D2E3EC871}"/>
              </a:ext>
              <a:ext uri="{C183D7F6-B498-43B3-948B-1728B52AA6E4}">
                <adec:decorative xmlns:adec="http://schemas.microsoft.com/office/drawing/2017/decorative" val="1"/>
              </a:ext>
            </a:extLst>
          </p:cNvPr>
          <p:cNvSpPr/>
          <p:nvPr/>
        </p:nvSpPr>
        <p:spPr>
          <a:xfrm>
            <a:off x="611238" y="2618657"/>
            <a:ext cx="2884129" cy="3752645"/>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555F4F-E788-8847-1D7D-F86489DFEA21}"/>
              </a:ext>
            </a:extLst>
          </p:cNvPr>
          <p:cNvSpPr>
            <a:spLocks noGrp="1"/>
          </p:cNvSpPr>
          <p:nvPr>
            <p:ph type="title"/>
          </p:nvPr>
        </p:nvSpPr>
        <p:spPr/>
        <p:txBody>
          <a:bodyPr anchor="ctr">
            <a:normAutofit/>
          </a:bodyPr>
          <a:lstStyle/>
          <a:p>
            <a:r>
              <a:rPr lang="en-US"/>
              <a:t>Forward thinking Framework for Reflection </a:t>
            </a:r>
            <a:br>
              <a:rPr lang="en-US"/>
            </a:br>
            <a:r>
              <a:rPr lang="en-US"/>
              <a:t>2024 Standards</a:t>
            </a:r>
          </a:p>
        </p:txBody>
      </p:sp>
      <p:graphicFrame>
        <p:nvGraphicFramePr>
          <p:cNvPr id="7" name="Content Placeholder 2" descr="Highlighting what action can be taken to address the fourth question: What will we do differently?">
            <a:extLst>
              <a:ext uri="{FF2B5EF4-FFF2-40B4-BE49-F238E27FC236}">
                <a16:creationId xmlns:a16="http://schemas.microsoft.com/office/drawing/2014/main" id="{D3D55B4B-3CE5-5665-E231-652BA22E67BD}"/>
              </a:ext>
            </a:extLst>
          </p:cNvPr>
          <p:cNvGraphicFramePr>
            <a:graphicFrameLocks noGrp="1"/>
          </p:cNvGraphicFramePr>
          <p:nvPr>
            <p:ph idx="1"/>
            <p:extLst>
              <p:ext uri="{D42A27DB-BD31-4B8C-83A1-F6EECF244321}">
                <p14:modId xmlns:p14="http://schemas.microsoft.com/office/powerpoint/2010/main" val="3690611189"/>
              </p:ext>
            </p:extLst>
          </p:nvPr>
        </p:nvGraphicFramePr>
        <p:xfrm>
          <a:off x="830264" y="2662238"/>
          <a:ext cx="2361172" cy="35702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4" name="Content Placeholder 2">
            <a:extLst>
              <a:ext uri="{FF2B5EF4-FFF2-40B4-BE49-F238E27FC236}">
                <a16:creationId xmlns:a16="http://schemas.microsoft.com/office/drawing/2014/main" id="{48C16ED6-2695-DA28-2B27-BF41B8EB81DE}"/>
              </a:ext>
            </a:extLst>
          </p:cNvPr>
          <p:cNvSpPr txBox="1">
            <a:spLocks/>
          </p:cNvSpPr>
          <p:nvPr/>
        </p:nvSpPr>
        <p:spPr>
          <a:xfrm>
            <a:off x="3572813" y="2363033"/>
            <a:ext cx="8082567" cy="4493142"/>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200" kern="1200">
                <a:solidFill>
                  <a:schemeClr val="tx1">
                    <a:lumMod val="85000"/>
                    <a:lumOff val="1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342900">
              <a:lnSpc>
                <a:spcPct val="140000"/>
              </a:lnSpc>
              <a:spcBef>
                <a:spcPts val="0"/>
              </a:spcBef>
              <a:buFont typeface="Arial,Sans-Serif" panose="020B0604020202020204" pitchFamily="34" charset="0"/>
              <a:buChar char="•"/>
            </a:pPr>
            <a:r>
              <a:rPr lang="en-US" sz="1800" dirty="0">
                <a:solidFill>
                  <a:srgbClr val="404040"/>
                </a:solidFill>
                <a:cs typeface="Arial"/>
              </a:rPr>
              <a:t>Update BP/APs related to college governance and participation</a:t>
            </a:r>
          </a:p>
          <a:p>
            <a:pPr marL="914400" lvl="1" indent="-342900">
              <a:lnSpc>
                <a:spcPct val="140000"/>
              </a:lnSpc>
              <a:spcBef>
                <a:spcPts val="0"/>
              </a:spcBef>
              <a:buFont typeface="Arial,Sans-Serif" panose="020B0604020202020204" pitchFamily="34" charset="0"/>
              <a:buChar char="•"/>
            </a:pPr>
            <a:r>
              <a:rPr lang="en-US" sz="1600" dirty="0">
                <a:solidFill>
                  <a:srgbClr val="404040"/>
                </a:solidFill>
                <a:latin typeface="Arial"/>
                <a:cs typeface="Arial"/>
              </a:rPr>
              <a:t>Explicitly systemize roles and responsibilities of constituent groups in college governance </a:t>
            </a:r>
          </a:p>
          <a:p>
            <a:pPr marL="457200" indent="-342900">
              <a:lnSpc>
                <a:spcPct val="140000"/>
              </a:lnSpc>
              <a:spcBef>
                <a:spcPts val="0"/>
              </a:spcBef>
              <a:buFont typeface="Arial,Sans-Serif" panose="020B0604020202020204" pitchFamily="34" charset="0"/>
              <a:buChar char="•"/>
            </a:pPr>
            <a:r>
              <a:rPr lang="en-US" sz="1800" dirty="0">
                <a:solidFill>
                  <a:srgbClr val="404040"/>
                </a:solidFill>
                <a:latin typeface="Arial"/>
                <a:cs typeface="Arial"/>
              </a:rPr>
              <a:t>Update structural design </a:t>
            </a:r>
          </a:p>
          <a:p>
            <a:pPr marL="914400" lvl="1" indent="-342900">
              <a:lnSpc>
                <a:spcPct val="140000"/>
              </a:lnSpc>
              <a:spcBef>
                <a:spcPts val="0"/>
              </a:spcBef>
              <a:buFont typeface="Arial,Sans-Serif" panose="020B0604020202020204" pitchFamily="34" charset="0"/>
              <a:buChar char="•"/>
            </a:pPr>
            <a:r>
              <a:rPr lang="en-US" sz="1600" dirty="0">
                <a:solidFill>
                  <a:srgbClr val="404040"/>
                </a:solidFill>
                <a:latin typeface="Arial"/>
                <a:cs typeface="Arial"/>
              </a:rPr>
              <a:t>Integrate principles of Social Justice Policy (2021) into the college governance structure</a:t>
            </a:r>
          </a:p>
          <a:p>
            <a:pPr marL="914400" lvl="1" indent="-342900">
              <a:lnSpc>
                <a:spcPct val="140000"/>
              </a:lnSpc>
              <a:spcBef>
                <a:spcPts val="0"/>
              </a:spcBef>
              <a:buFont typeface="Arial,Sans-Serif" panose="020B0604020202020204" pitchFamily="34" charset="0"/>
              <a:buChar char="•"/>
            </a:pPr>
            <a:r>
              <a:rPr lang="en-US" sz="1500" dirty="0">
                <a:solidFill>
                  <a:srgbClr val="404040"/>
                </a:solidFill>
                <a:latin typeface="Arial"/>
                <a:cs typeface="Arial"/>
              </a:rPr>
              <a:t>Redesign or eliminate hierarchical models</a:t>
            </a:r>
            <a:endParaRPr lang="en-US" sz="1600" dirty="0">
              <a:solidFill>
                <a:srgbClr val="404040"/>
              </a:solidFill>
              <a:latin typeface="Arial"/>
              <a:cs typeface="Arial"/>
            </a:endParaRPr>
          </a:p>
          <a:p>
            <a:pPr marL="914400" lvl="1" indent="-342900">
              <a:lnSpc>
                <a:spcPct val="140000"/>
              </a:lnSpc>
              <a:spcBef>
                <a:spcPts val="0"/>
              </a:spcBef>
              <a:buFont typeface="Arial,Sans-Serif" panose="020B0604020202020204" pitchFamily="34" charset="0"/>
              <a:buChar char="•"/>
            </a:pPr>
            <a:r>
              <a:rPr lang="en-US" sz="1600" dirty="0">
                <a:solidFill>
                  <a:srgbClr val="404040"/>
                </a:solidFill>
                <a:latin typeface="Arial"/>
                <a:cs typeface="Arial"/>
              </a:rPr>
              <a:t>Balance power across governing councils</a:t>
            </a:r>
            <a:endParaRPr lang="en-US" dirty="0"/>
          </a:p>
          <a:p>
            <a:pPr marL="457200" indent="-342900">
              <a:lnSpc>
                <a:spcPct val="140000"/>
              </a:lnSpc>
              <a:spcBef>
                <a:spcPts val="0"/>
              </a:spcBef>
              <a:buFont typeface="Arial,Sans-Serif" panose="020B0604020202020204" pitchFamily="34" charset="0"/>
              <a:buChar char="•"/>
            </a:pPr>
            <a:r>
              <a:rPr lang="en-US" sz="1800" dirty="0">
                <a:solidFill>
                  <a:srgbClr val="404040"/>
                </a:solidFill>
                <a:latin typeface="Arial"/>
                <a:cs typeface="Arial"/>
              </a:rPr>
              <a:t>Update college governance handbook</a:t>
            </a:r>
          </a:p>
          <a:p>
            <a:pPr marL="457200" indent="-342900">
              <a:lnSpc>
                <a:spcPct val="140000"/>
              </a:lnSpc>
              <a:spcBef>
                <a:spcPts val="0"/>
              </a:spcBef>
              <a:buFont typeface="Arial,Sans-Serif" panose="020B0604020202020204" pitchFamily="34" charset="0"/>
              <a:buChar char="•"/>
            </a:pPr>
            <a:r>
              <a:rPr lang="en-US" sz="1800" dirty="0">
                <a:solidFill>
                  <a:srgbClr val="404040"/>
                </a:solidFill>
                <a:latin typeface="Arial"/>
                <a:cs typeface="Arial"/>
              </a:rPr>
              <a:t>Update Institutional Strategic Plans</a:t>
            </a:r>
          </a:p>
          <a:p>
            <a:pPr marL="457200" indent="-342900">
              <a:lnSpc>
                <a:spcPct val="140000"/>
              </a:lnSpc>
              <a:spcBef>
                <a:spcPts val="0"/>
              </a:spcBef>
              <a:buFont typeface="Arial,Sans-Serif" panose="020B0604020202020204" pitchFamily="34" charset="0"/>
              <a:buChar char="•"/>
            </a:pPr>
            <a:r>
              <a:rPr lang="en-US" sz="1800" dirty="0">
                <a:solidFill>
                  <a:srgbClr val="404040"/>
                </a:solidFill>
                <a:latin typeface="Arial"/>
                <a:cs typeface="Arial"/>
              </a:rPr>
              <a:t>Update Senate Constitutions and Bylaws</a:t>
            </a:r>
          </a:p>
          <a:p>
            <a:pPr marL="457200" indent="-342900">
              <a:lnSpc>
                <a:spcPct val="140000"/>
              </a:lnSpc>
              <a:spcBef>
                <a:spcPts val="0"/>
              </a:spcBef>
              <a:buFont typeface="Arial,Sans-Serif" panose="020B0604020202020204" pitchFamily="34" charset="0"/>
              <a:buChar char="•"/>
            </a:pPr>
            <a:r>
              <a:rPr lang="en-US" sz="1800" dirty="0">
                <a:solidFill>
                  <a:srgbClr val="404040"/>
                </a:solidFill>
                <a:latin typeface="Arial"/>
                <a:cs typeface="Arial"/>
              </a:rPr>
              <a:t>And more... :-)</a:t>
            </a:r>
          </a:p>
        </p:txBody>
      </p:sp>
    </p:spTree>
    <p:extLst>
      <p:ext uri="{BB962C8B-B14F-4D97-AF65-F5344CB8AC3E}">
        <p14:creationId xmlns:p14="http://schemas.microsoft.com/office/powerpoint/2010/main" val="41212923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DC494-944E-A49E-A55F-D60F5C4DFECE}"/>
              </a:ext>
            </a:extLst>
          </p:cNvPr>
          <p:cNvSpPr>
            <a:spLocks noGrp="1"/>
          </p:cNvSpPr>
          <p:nvPr>
            <p:ph type="ctrTitle"/>
          </p:nvPr>
        </p:nvSpPr>
        <p:spPr/>
        <p:txBody>
          <a:bodyPr>
            <a:normAutofit/>
          </a:bodyPr>
          <a:lstStyle/>
          <a:p>
            <a:r>
              <a:rPr lang="en-US" sz="6000"/>
              <a:t>Q &amp; A </a:t>
            </a:r>
          </a:p>
        </p:txBody>
      </p:sp>
      <p:sp>
        <p:nvSpPr>
          <p:cNvPr id="3" name="Content Placeholder 2">
            <a:extLst>
              <a:ext uri="{FF2B5EF4-FFF2-40B4-BE49-F238E27FC236}">
                <a16:creationId xmlns:a16="http://schemas.microsoft.com/office/drawing/2014/main" id="{E345F19B-99B8-F0E6-8030-30A986CF6B8D}"/>
              </a:ext>
            </a:extLst>
          </p:cNvPr>
          <p:cNvSpPr>
            <a:spLocks noGrp="1"/>
          </p:cNvSpPr>
          <p:nvPr>
            <p:ph type="subTitle" idx="1"/>
          </p:nvPr>
        </p:nvSpPr>
        <p:spPr/>
        <p:txBody>
          <a:bodyPr vert="horz" lIns="91440" tIns="45720" rIns="91440" bIns="45720" rtlCol="0" anchor="t">
            <a:normAutofit/>
          </a:bodyPr>
          <a:lstStyle/>
          <a:p>
            <a:r>
              <a:rPr lang="en-US" sz="3200">
                <a:cs typeface="Arial"/>
              </a:rPr>
              <a:t>and some Closing Thoughts</a:t>
            </a:r>
          </a:p>
        </p:txBody>
      </p:sp>
      <p:pic>
        <p:nvPicPr>
          <p:cNvPr id="4" name="Picture 3" descr="Question mark boxes">
            <a:extLst>
              <a:ext uri="{FF2B5EF4-FFF2-40B4-BE49-F238E27FC236}">
                <a16:creationId xmlns:a16="http://schemas.microsoft.com/office/drawing/2014/main" id="{D325727B-7542-38B7-C7ED-6A021E481F6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37"/>
          <a:stretch/>
        </p:blipFill>
        <p:spPr>
          <a:xfrm>
            <a:off x="3144" y="2231"/>
            <a:ext cx="12186698" cy="4153709"/>
          </a:xfrm>
          <a:prstGeom prst="rect">
            <a:avLst/>
          </a:prstGeom>
        </p:spPr>
      </p:pic>
    </p:spTree>
    <p:extLst>
      <p:ext uri="{BB962C8B-B14F-4D97-AF65-F5344CB8AC3E}">
        <p14:creationId xmlns:p14="http://schemas.microsoft.com/office/powerpoint/2010/main" val="11157641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194DF-2E90-E4C1-806F-D9288774475D}"/>
              </a:ext>
            </a:extLst>
          </p:cNvPr>
          <p:cNvSpPr>
            <a:spLocks noGrp="1"/>
          </p:cNvSpPr>
          <p:nvPr>
            <p:ph type="title"/>
          </p:nvPr>
        </p:nvSpPr>
        <p:spPr/>
        <p:txBody>
          <a:bodyPr/>
          <a:lstStyle/>
          <a:p>
            <a:r>
              <a:rPr lang="en-US"/>
              <a:t>References</a:t>
            </a:r>
          </a:p>
        </p:txBody>
      </p:sp>
      <p:sp>
        <p:nvSpPr>
          <p:cNvPr id="3" name="Content Placeholder 2">
            <a:extLst>
              <a:ext uri="{FF2B5EF4-FFF2-40B4-BE49-F238E27FC236}">
                <a16:creationId xmlns:a16="http://schemas.microsoft.com/office/drawing/2014/main" id="{4EC3B1B2-D1A8-9E67-1A6E-A73A3D947E09}"/>
              </a:ext>
            </a:extLst>
          </p:cNvPr>
          <p:cNvSpPr>
            <a:spLocks noGrp="1"/>
          </p:cNvSpPr>
          <p:nvPr>
            <p:ph idx="1"/>
          </p:nvPr>
        </p:nvSpPr>
        <p:spPr/>
        <p:txBody>
          <a:bodyPr vert="horz" lIns="91440" tIns="45720" rIns="91440" bIns="45720" rtlCol="0" anchor="t">
            <a:normAutofit fontScale="55000" lnSpcReduction="20000"/>
          </a:bodyPr>
          <a:lstStyle/>
          <a:p>
            <a:r>
              <a:rPr lang="en-US">
                <a:cs typeface="Arial"/>
              </a:rPr>
              <a:t>ASCCC (2023, September 9). Introducing the 2024 Standards: Session 1. </a:t>
            </a:r>
            <a:r>
              <a:rPr lang="en-US" dirty="0">
                <a:cs typeface="Arial"/>
                <a:hlinkClick r:id="rId3"/>
              </a:rPr>
              <a:t>Webinar Slide Archive</a:t>
            </a:r>
            <a:endParaRPr lang="en-US" dirty="0">
              <a:cs typeface="Arial"/>
            </a:endParaRPr>
          </a:p>
          <a:p>
            <a:r>
              <a:rPr lang="en-US" dirty="0">
                <a:cs typeface="Arial"/>
              </a:rPr>
              <a:t>ASCCC (2023). Student Senate for California Community Colleges. </a:t>
            </a:r>
            <a:r>
              <a:rPr lang="en-US" dirty="0">
                <a:ea typeface="+mn-lt"/>
                <a:cs typeface="+mn-lt"/>
                <a:hlinkClick r:id="rId4"/>
              </a:rPr>
              <a:t>https://www.cccco.edu/About-Us/Chancellors-Office/Divisions/Educational-Services-and-Support/Student-Service/What-we-do/Student-Senate-for-California-Community-Colleges</a:t>
            </a:r>
            <a:r>
              <a:rPr lang="en-US" dirty="0">
                <a:ea typeface="+mn-lt"/>
                <a:cs typeface="+mn-lt"/>
              </a:rPr>
              <a:t> </a:t>
            </a:r>
            <a:endParaRPr lang="en-US" dirty="0">
              <a:cs typeface="Arial"/>
            </a:endParaRPr>
          </a:p>
          <a:p>
            <a:r>
              <a:rPr lang="en-US" dirty="0"/>
              <a:t>ASCCC IDEAA Toolkit (2023). Cultural Humility. Retrieved from:  </a:t>
            </a:r>
            <a:r>
              <a:rPr lang="en-US" dirty="0">
                <a:hlinkClick r:id="rId5"/>
              </a:rPr>
              <a:t>https://asccc.org/asccc-inclusion-diversity-equity-anti-racism-and-accessibility-ideaa-tools</a:t>
            </a:r>
            <a:r>
              <a:rPr lang="en-US" dirty="0"/>
              <a:t> </a:t>
            </a:r>
            <a:endParaRPr lang="en-US" dirty="0">
              <a:cs typeface="Arial"/>
            </a:endParaRPr>
          </a:p>
          <a:p>
            <a:r>
              <a:rPr lang="en-US" dirty="0">
                <a:cs typeface="Arial"/>
              </a:rPr>
              <a:t>ACCJC Accreditation Standards Documents (2023) Repository. Retrieved from: </a:t>
            </a:r>
            <a:r>
              <a:rPr lang="en-US" dirty="0">
                <a:solidFill>
                  <a:srgbClr val="262626"/>
                </a:solidFill>
                <a:latin typeface="Arial"/>
                <a:cs typeface="Arial"/>
                <a:hlinkClick r:id="rId6"/>
              </a:rPr>
              <a:t>https://accjc.org/eligibility-requirements-standards-policies/#eligibility-requirements</a:t>
            </a:r>
          </a:p>
          <a:p>
            <a:r>
              <a:rPr lang="en-US" dirty="0">
                <a:solidFill>
                  <a:srgbClr val="8A528C"/>
                </a:solidFill>
                <a:cs typeface="Arial"/>
                <a:hlinkClick r:id="rId7"/>
              </a:rPr>
              <a:t>ACCJC Policy on Social Justice</a:t>
            </a:r>
            <a:endParaRPr lang="en-US">
              <a:cs typeface="Arial"/>
            </a:endParaRPr>
          </a:p>
          <a:p>
            <a:r>
              <a:rPr lang="en-US" dirty="0">
                <a:solidFill>
                  <a:srgbClr val="8A528C"/>
                </a:solidFill>
                <a:cs typeface="Arial"/>
                <a:hlinkClick r:id="rId8"/>
              </a:rPr>
              <a:t>ACCJC Guide to Institutional Self-Evaluation, Improvement and Peer Review</a:t>
            </a:r>
            <a:endParaRPr lang="en-US">
              <a:cs typeface="Arial"/>
            </a:endParaRPr>
          </a:p>
          <a:p>
            <a:r>
              <a:rPr lang="en-US" dirty="0">
                <a:solidFill>
                  <a:srgbClr val="8A528C"/>
                </a:solidFill>
                <a:cs typeface="Arial"/>
                <a:hlinkClick r:id="rId9"/>
              </a:rPr>
              <a:t>ACCJC Standards Review Tentative Timeline</a:t>
            </a:r>
            <a:endParaRPr lang="en-US">
              <a:cs typeface="Arial"/>
            </a:endParaRPr>
          </a:p>
          <a:p>
            <a:r>
              <a:rPr lang="en-US" dirty="0">
                <a:solidFill>
                  <a:srgbClr val="8A528C"/>
                </a:solidFill>
                <a:cs typeface="Arial"/>
                <a:hlinkClick r:id="rId6"/>
              </a:rPr>
              <a:t>ACCJC Eligibility Requirements</a:t>
            </a:r>
            <a:r>
              <a:rPr lang="en-US" dirty="0">
                <a:solidFill>
                  <a:srgbClr val="000000"/>
                </a:solidFill>
                <a:cs typeface="Arial"/>
              </a:rPr>
              <a:t>, Accreditation Standards, Institutional Policies, and Operational Policies</a:t>
            </a:r>
            <a:endParaRPr lang="en-US">
              <a:cs typeface="Arial"/>
            </a:endParaRPr>
          </a:p>
          <a:p>
            <a:r>
              <a:rPr lang="en-US" dirty="0">
                <a:solidFill>
                  <a:srgbClr val="000000"/>
                </a:solidFill>
                <a:cs typeface="Arial"/>
              </a:rPr>
              <a:t>McNair, T. B., Bensimon, E. M., &amp; Malcom-</a:t>
            </a:r>
            <a:r>
              <a:rPr lang="en-US" dirty="0" err="1">
                <a:solidFill>
                  <a:srgbClr val="000000"/>
                </a:solidFill>
                <a:cs typeface="Arial"/>
              </a:rPr>
              <a:t>Piqueux</a:t>
            </a:r>
            <a:r>
              <a:rPr lang="en-US" dirty="0">
                <a:solidFill>
                  <a:srgbClr val="000000"/>
                </a:solidFill>
                <a:cs typeface="Arial"/>
              </a:rPr>
              <a:t>, L. E. (2020). </a:t>
            </a:r>
            <a:r>
              <a:rPr lang="en-US" i="1" dirty="0">
                <a:solidFill>
                  <a:srgbClr val="000000"/>
                </a:solidFill>
                <a:cs typeface="Arial"/>
              </a:rPr>
              <a:t>From equity talk to equity walk: Expanding practitioner knowledge for racial justice in Higher Education</a:t>
            </a:r>
            <a:r>
              <a:rPr lang="en-US" dirty="0">
                <a:solidFill>
                  <a:srgbClr val="000000"/>
                </a:solidFill>
                <a:cs typeface="Arial"/>
              </a:rPr>
              <a:t>. Jossey-Bass, a Wiley Brand. </a:t>
            </a:r>
            <a:endParaRPr lang="en-US" dirty="0">
              <a:cs typeface="Arial"/>
            </a:endParaRPr>
          </a:p>
          <a:p>
            <a:r>
              <a:rPr lang="en-US" dirty="0">
                <a:solidFill>
                  <a:srgbClr val="000000"/>
                </a:solidFill>
                <a:cs typeface="Arial"/>
              </a:rPr>
              <a:t>Lewis, S. (2021, August 19). </a:t>
            </a:r>
            <a:r>
              <a:rPr lang="en-US" dirty="0">
                <a:solidFill>
                  <a:srgbClr val="8A528C"/>
                </a:solidFill>
                <a:cs typeface="Arial"/>
                <a:hlinkClick r:id="rId10"/>
              </a:rPr>
              <a:t>Reflecting, Healing, &amp; Moving Forward. Zoom keynote</a:t>
            </a:r>
            <a:r>
              <a:rPr lang="en-US" dirty="0">
                <a:solidFill>
                  <a:srgbClr val="000000"/>
                </a:solidFill>
                <a:cs typeface="Arial"/>
              </a:rPr>
              <a:t> for the Diversity, Equity, and Cultural Competence Committee’s (</a:t>
            </a:r>
            <a:r>
              <a:rPr lang="en-US" dirty="0" err="1">
                <a:solidFill>
                  <a:srgbClr val="000000"/>
                </a:solidFill>
                <a:cs typeface="Arial"/>
              </a:rPr>
              <a:t>DEqCC’s</a:t>
            </a:r>
            <a:r>
              <a:rPr lang="en-US" dirty="0">
                <a:solidFill>
                  <a:srgbClr val="000000"/>
                </a:solidFill>
                <a:cs typeface="Arial"/>
              </a:rPr>
              <a:t>) </a:t>
            </a:r>
            <a:r>
              <a:rPr lang="en-US" dirty="0">
                <a:solidFill>
                  <a:srgbClr val="8A528C"/>
                </a:solidFill>
                <a:cs typeface="Arial"/>
                <a:hlinkClick r:id="rId11"/>
              </a:rPr>
              <a:t>Cultural Competency Conference. Google Site</a:t>
            </a:r>
            <a:r>
              <a:rPr lang="en-US" dirty="0">
                <a:solidFill>
                  <a:srgbClr val="000000"/>
                </a:solidFill>
                <a:cs typeface="Arial"/>
              </a:rPr>
              <a:t>.  </a:t>
            </a:r>
            <a:endParaRPr lang="en-US" dirty="0"/>
          </a:p>
        </p:txBody>
      </p:sp>
    </p:spTree>
    <p:extLst>
      <p:ext uri="{BB962C8B-B14F-4D97-AF65-F5344CB8AC3E}">
        <p14:creationId xmlns:p14="http://schemas.microsoft.com/office/powerpoint/2010/main" val="39087807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1BFBD-DD06-FC79-4638-2641DC615F32}"/>
              </a:ext>
            </a:extLst>
          </p:cNvPr>
          <p:cNvSpPr>
            <a:spLocks noGrp="1"/>
          </p:cNvSpPr>
          <p:nvPr>
            <p:ph type="title"/>
          </p:nvPr>
        </p:nvSpPr>
        <p:spPr/>
        <p:txBody>
          <a:bodyPr/>
          <a:lstStyle/>
          <a:p>
            <a:r>
              <a:rPr lang="en-US"/>
              <a:t>Other Resources to Support the Work: Conversation Starters at your Institution</a:t>
            </a:r>
          </a:p>
        </p:txBody>
      </p:sp>
      <p:sp>
        <p:nvSpPr>
          <p:cNvPr id="3" name="Content Placeholder 2">
            <a:extLst>
              <a:ext uri="{FF2B5EF4-FFF2-40B4-BE49-F238E27FC236}">
                <a16:creationId xmlns:a16="http://schemas.microsoft.com/office/drawing/2014/main" id="{9283044D-EDD5-6050-EF70-821898DADB72}"/>
              </a:ext>
            </a:extLst>
          </p:cNvPr>
          <p:cNvSpPr>
            <a:spLocks noGrp="1"/>
          </p:cNvSpPr>
          <p:nvPr>
            <p:ph idx="1"/>
          </p:nvPr>
        </p:nvSpPr>
        <p:spPr/>
        <p:txBody>
          <a:bodyPr vert="horz" lIns="91440" tIns="45720" rIns="91440" bIns="45720" rtlCol="0" anchor="t">
            <a:normAutofit/>
          </a:bodyPr>
          <a:lstStyle/>
          <a:p>
            <a:pPr marL="342900" indent="-342900">
              <a:buFont typeface="Wingdings" panose="020B0604020202020204" pitchFamily="34" charset="0"/>
              <a:buChar char="§"/>
            </a:pPr>
            <a:r>
              <a:rPr lang="en-US">
                <a:cs typeface="Arial"/>
              </a:rPr>
              <a:t>IDEAA Toolkit (see next slide)</a:t>
            </a:r>
            <a:endParaRPr lang="en-US"/>
          </a:p>
          <a:p>
            <a:pPr marL="342900" indent="-342900">
              <a:buFont typeface="Wingdings" panose="020B0604020202020204" pitchFamily="34" charset="0"/>
              <a:buChar char="§"/>
            </a:pPr>
            <a:r>
              <a:rPr lang="en-US">
                <a:cs typeface="Arial"/>
              </a:rPr>
              <a:t>5 R model (see next slide)</a:t>
            </a:r>
          </a:p>
          <a:p>
            <a:pPr marL="342900" indent="-342900">
              <a:buFont typeface="Wingdings" panose="020B0604020202020204" pitchFamily="34" charset="0"/>
              <a:buChar char="§"/>
            </a:pPr>
            <a:r>
              <a:rPr lang="en-US">
                <a:cs typeface="Arial"/>
              </a:rPr>
              <a:t>Reflective Questions (see next slide)</a:t>
            </a:r>
          </a:p>
          <a:p>
            <a:pPr marL="342900" indent="-342900">
              <a:buFont typeface="Wingdings" panose="020B0604020202020204" pitchFamily="34" charset="0"/>
              <a:buChar char="§"/>
            </a:pPr>
            <a:r>
              <a:rPr lang="en-US">
                <a:cs typeface="Arial"/>
              </a:rPr>
              <a:t>Appreciative Inquiry (Ai) (presented on slide 22)</a:t>
            </a:r>
          </a:p>
        </p:txBody>
      </p:sp>
    </p:spTree>
    <p:extLst>
      <p:ext uri="{BB962C8B-B14F-4D97-AF65-F5344CB8AC3E}">
        <p14:creationId xmlns:p14="http://schemas.microsoft.com/office/powerpoint/2010/main" val="21577186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D3745-085F-549B-AE73-DB2F1D3B67D0}"/>
              </a:ext>
            </a:extLst>
          </p:cNvPr>
          <p:cNvSpPr>
            <a:spLocks noGrp="1"/>
          </p:cNvSpPr>
          <p:nvPr>
            <p:ph type="title"/>
          </p:nvPr>
        </p:nvSpPr>
        <p:spPr/>
        <p:txBody>
          <a:bodyPr/>
          <a:lstStyle/>
          <a:p>
            <a:r>
              <a:rPr lang="en-US"/>
              <a:t>First, Lay a Foundation of Trust-Building and a Campus Culture of Cultural Humility (ASCCC IDEAA Toolkit)</a:t>
            </a:r>
          </a:p>
        </p:txBody>
      </p:sp>
      <p:sp>
        <p:nvSpPr>
          <p:cNvPr id="3" name="Content Placeholder 2">
            <a:extLst>
              <a:ext uri="{FF2B5EF4-FFF2-40B4-BE49-F238E27FC236}">
                <a16:creationId xmlns:a16="http://schemas.microsoft.com/office/drawing/2014/main" id="{48FA0ECE-77D5-2075-DA94-39A69814E5FA}"/>
              </a:ext>
            </a:extLst>
          </p:cNvPr>
          <p:cNvSpPr>
            <a:spLocks noGrp="1"/>
          </p:cNvSpPr>
          <p:nvPr>
            <p:ph idx="1"/>
          </p:nvPr>
        </p:nvSpPr>
        <p:spPr/>
        <p:txBody>
          <a:bodyPr vert="horz" lIns="91440" tIns="45720" rIns="91440" bIns="45720" rtlCol="0" anchor="t">
            <a:normAutofit/>
          </a:bodyPr>
          <a:lstStyle/>
          <a:p>
            <a:r>
              <a:rPr lang="en-US" sz="2400">
                <a:hlinkClick r:id="rId3"/>
              </a:rPr>
              <a:t>IDEAA Resources</a:t>
            </a:r>
            <a:r>
              <a:rPr lang="en-US" sz="2400"/>
              <a:t>: On asccc.org site, go to IDEAA Resources tab</a:t>
            </a:r>
          </a:p>
          <a:p>
            <a:endParaRPr lang="en-US" sz="2400"/>
          </a:p>
          <a:p>
            <a:r>
              <a:rPr lang="en-US" sz="2400"/>
              <a:t>ASCCC Cultural Humility Tool: </a:t>
            </a:r>
            <a:r>
              <a:rPr lang="en-US" sz="2400" i="1"/>
              <a:t>to help lay a foundation of approaching this work together from a place of cultural humility, a willingness to share vulnerabilities, avoiding “shaming/blaming,” build trust, and collaborate towards shared goal to how best to improve equity outcomes.</a:t>
            </a:r>
            <a:endParaRPr lang="en-US" sz="2400" i="1">
              <a:cs typeface="Arial"/>
            </a:endParaRPr>
          </a:p>
          <a:p>
            <a:br>
              <a:rPr lang="en-US"/>
            </a:br>
            <a:endParaRPr lang="en-US"/>
          </a:p>
          <a:p>
            <a:endParaRPr lang="en-US"/>
          </a:p>
        </p:txBody>
      </p:sp>
    </p:spTree>
    <p:extLst>
      <p:ext uri="{BB962C8B-B14F-4D97-AF65-F5344CB8AC3E}">
        <p14:creationId xmlns:p14="http://schemas.microsoft.com/office/powerpoint/2010/main" val="1538664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AE63E-DD86-5588-7C53-741130A0D276}"/>
              </a:ext>
            </a:extLst>
          </p:cNvPr>
          <p:cNvSpPr>
            <a:spLocks noGrp="1"/>
          </p:cNvSpPr>
          <p:nvPr>
            <p:ph type="title"/>
          </p:nvPr>
        </p:nvSpPr>
        <p:spPr/>
        <p:txBody>
          <a:bodyPr/>
          <a:lstStyle/>
          <a:p>
            <a:r>
              <a:rPr lang="en-US"/>
              <a:t>Our Session Today</a:t>
            </a:r>
          </a:p>
        </p:txBody>
      </p:sp>
      <p:sp>
        <p:nvSpPr>
          <p:cNvPr id="3" name="Content Placeholder 2">
            <a:extLst>
              <a:ext uri="{FF2B5EF4-FFF2-40B4-BE49-F238E27FC236}">
                <a16:creationId xmlns:a16="http://schemas.microsoft.com/office/drawing/2014/main" id="{FB7F6FA5-9867-A6AF-E583-9EAC510E1A99}"/>
              </a:ext>
            </a:extLst>
          </p:cNvPr>
          <p:cNvSpPr>
            <a:spLocks noGrp="1"/>
          </p:cNvSpPr>
          <p:nvPr>
            <p:ph idx="1"/>
          </p:nvPr>
        </p:nvSpPr>
        <p:spPr/>
        <p:txBody>
          <a:bodyPr>
            <a:normAutofit fontScale="92500" lnSpcReduction="20000"/>
          </a:bodyPr>
          <a:lstStyle/>
          <a:p>
            <a:r>
              <a:rPr lang="en-US" sz="2400"/>
              <a:t>In June 2021, the Accrediting Commission for Community and Junior Colleges (ACCJC) released its Policy on Social Justice. Historically, institutions of higher learning have operated with firmly established policies and procedures that promote a climate of exclusion, racial inequity and racism towards Black, Indigenous, People of Color (BIPOC). </a:t>
            </a:r>
            <a:r>
              <a:rPr lang="en-US" sz="2400" b="1"/>
              <a:t>The ACCJC understands that issues around inclusion, diversity, equity and racism are deeply rooted within systemic racists structures and policies that support the very foundation of society. </a:t>
            </a:r>
            <a:r>
              <a:rPr lang="en-US" sz="2400"/>
              <a:t>Further, the Commission has determined that people of color have long been disadvantaged by the prejudice, discrimination and implicit biases inherent within higher education that white people have been able to benefit from. Our session today will focus our discussions on the new ACCJC Social Justice Policy and its potential impact on the California Community Colleges accreditation process.</a:t>
            </a:r>
          </a:p>
        </p:txBody>
      </p:sp>
    </p:spTree>
    <p:extLst>
      <p:ext uri="{BB962C8B-B14F-4D97-AF65-F5344CB8AC3E}">
        <p14:creationId xmlns:p14="http://schemas.microsoft.com/office/powerpoint/2010/main" val="19672316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01E39-F0AF-4439-6141-09523E6533AB}"/>
              </a:ext>
            </a:extLst>
          </p:cNvPr>
          <p:cNvSpPr>
            <a:spLocks noGrp="1"/>
          </p:cNvSpPr>
          <p:nvPr>
            <p:ph type="title"/>
          </p:nvPr>
        </p:nvSpPr>
        <p:spPr>
          <a:xfrm>
            <a:off x="1277650" y="6537"/>
            <a:ext cx="10046043" cy="1325563"/>
          </a:xfrm>
        </p:spPr>
        <p:txBody>
          <a:bodyPr>
            <a:noAutofit/>
          </a:bodyPr>
          <a:lstStyle/>
          <a:p>
            <a:r>
              <a:rPr lang="en-US" sz="2800" dirty="0"/>
              <a:t>As one would build trust, community, and safe space with students, do this with all participants of Program Review, Strategic Planning, &amp; Accreditation Planning Work</a:t>
            </a:r>
          </a:p>
        </p:txBody>
      </p:sp>
      <p:sp>
        <p:nvSpPr>
          <p:cNvPr id="3" name="Text Placeholder 2">
            <a:extLst>
              <a:ext uri="{FF2B5EF4-FFF2-40B4-BE49-F238E27FC236}">
                <a16:creationId xmlns:a16="http://schemas.microsoft.com/office/drawing/2014/main" id="{99A6E4ED-E0DD-713C-63EB-FDBDC610305F}"/>
              </a:ext>
            </a:extLst>
          </p:cNvPr>
          <p:cNvSpPr>
            <a:spLocks noGrp="1"/>
          </p:cNvSpPr>
          <p:nvPr>
            <p:ph type="body" idx="4294967295"/>
          </p:nvPr>
        </p:nvSpPr>
        <p:spPr>
          <a:xfrm>
            <a:off x="1264799" y="1668556"/>
            <a:ext cx="4948238" cy="698500"/>
          </a:xfrm>
        </p:spPr>
        <p:txBody>
          <a:bodyPr vert="horz" lIns="91440" tIns="45720" rIns="91440" bIns="45720" rtlCol="0" anchor="b">
            <a:noAutofit/>
          </a:bodyPr>
          <a:lstStyle/>
          <a:p>
            <a:pPr marL="0" indent="0">
              <a:buNone/>
            </a:pPr>
            <a:endParaRPr lang="en-US" sz="1800" dirty="0">
              <a:cs typeface="Arial"/>
            </a:endParaRPr>
          </a:p>
          <a:p>
            <a:pPr marL="0" indent="0">
              <a:buNone/>
            </a:pPr>
            <a:r>
              <a:rPr lang="en-US" sz="1800" dirty="0">
                <a:cs typeface="Arial"/>
              </a:rPr>
              <a:t>Chairs/Facilitators/Leaders' "buy in" and participation and modeling  trust-building and cultural humility sets the tone</a:t>
            </a:r>
          </a:p>
        </p:txBody>
      </p:sp>
      <p:sp>
        <p:nvSpPr>
          <p:cNvPr id="4" name="Content Placeholder 3">
            <a:extLst>
              <a:ext uri="{FF2B5EF4-FFF2-40B4-BE49-F238E27FC236}">
                <a16:creationId xmlns:a16="http://schemas.microsoft.com/office/drawing/2014/main" id="{B1CB0128-94F0-F0C8-413B-FA350E85D8E5}"/>
              </a:ext>
            </a:extLst>
          </p:cNvPr>
          <p:cNvSpPr>
            <a:spLocks noGrp="1"/>
          </p:cNvSpPr>
          <p:nvPr>
            <p:ph sz="half" idx="2"/>
          </p:nvPr>
        </p:nvSpPr>
        <p:spPr>
          <a:xfrm>
            <a:off x="1277650" y="2291379"/>
            <a:ext cx="4922537" cy="4391343"/>
          </a:xfrm>
        </p:spPr>
        <p:txBody>
          <a:bodyPr vert="horz" lIns="91440" tIns="45720" rIns="91440" bIns="45720" rtlCol="0" anchor="t">
            <a:normAutofit/>
          </a:bodyPr>
          <a:lstStyle/>
          <a:p>
            <a:endParaRPr lang="en-US" sz="1800" dirty="0">
              <a:cs typeface="Arial"/>
            </a:endParaRPr>
          </a:p>
          <a:p>
            <a:r>
              <a:rPr lang="en-US" sz="1800" dirty="0">
                <a:cs typeface="Arial"/>
              </a:rPr>
              <a:t>Begin meetings with brief "grounding/centering" practice like reminders of community agreements, breathing exercise, and check ins. </a:t>
            </a:r>
          </a:p>
          <a:p>
            <a:r>
              <a:rPr lang="en-US" sz="1800" dirty="0">
                <a:cs typeface="Arial"/>
              </a:rPr>
              <a:t>Regular check-ins:  "have we addressed all who may be impacted? Are there areas/voices who are not here? Who may need more support/encouragement/invitation to contribute/speak?"</a:t>
            </a:r>
          </a:p>
          <a:p>
            <a:r>
              <a:rPr lang="en-US" sz="1800" dirty="0">
                <a:cs typeface="Arial"/>
              </a:rPr>
              <a:t>Be mindful to not have the work led just by the loudest &amp;/or most frequent voices or contributors</a:t>
            </a:r>
          </a:p>
        </p:txBody>
      </p:sp>
      <p:sp>
        <p:nvSpPr>
          <p:cNvPr id="5" name="Text Placeholder 4">
            <a:extLst>
              <a:ext uri="{FF2B5EF4-FFF2-40B4-BE49-F238E27FC236}">
                <a16:creationId xmlns:a16="http://schemas.microsoft.com/office/drawing/2014/main" id="{64F4B162-3703-3954-9CEF-E52E6B772AED}"/>
              </a:ext>
            </a:extLst>
          </p:cNvPr>
          <p:cNvSpPr>
            <a:spLocks noGrp="1"/>
          </p:cNvSpPr>
          <p:nvPr>
            <p:ph type="body" idx="4294967295"/>
          </p:nvPr>
        </p:nvSpPr>
        <p:spPr>
          <a:xfrm>
            <a:off x="6451656" y="1567684"/>
            <a:ext cx="4948237" cy="823913"/>
          </a:xfrm>
        </p:spPr>
        <p:txBody>
          <a:bodyPr>
            <a:normAutofit fontScale="92500" lnSpcReduction="20000"/>
          </a:bodyPr>
          <a:lstStyle/>
          <a:p>
            <a:pPr marL="0" indent="0">
              <a:buNone/>
            </a:pPr>
            <a:r>
              <a:rPr lang="en-US" dirty="0">
                <a:cs typeface="Arial"/>
              </a:rPr>
              <a:t>5R's (adapted from Cultural Humility work in Health care Provider-Patient relationships)</a:t>
            </a:r>
            <a:endParaRPr lang="en-US" dirty="0"/>
          </a:p>
        </p:txBody>
      </p:sp>
      <p:sp>
        <p:nvSpPr>
          <p:cNvPr id="6" name="Content Placeholder 5">
            <a:extLst>
              <a:ext uri="{FF2B5EF4-FFF2-40B4-BE49-F238E27FC236}">
                <a16:creationId xmlns:a16="http://schemas.microsoft.com/office/drawing/2014/main" id="{380B3817-E13A-E1F4-F74C-DA3EECDDB3F3}"/>
              </a:ext>
            </a:extLst>
          </p:cNvPr>
          <p:cNvSpPr>
            <a:spLocks noGrp="1"/>
          </p:cNvSpPr>
          <p:nvPr>
            <p:ph sz="quarter" idx="4"/>
          </p:nvPr>
        </p:nvSpPr>
        <p:spPr>
          <a:xfrm>
            <a:off x="6451012" y="2627181"/>
            <a:ext cx="4948881" cy="4391343"/>
          </a:xfrm>
        </p:spPr>
        <p:txBody>
          <a:bodyPr vert="horz" lIns="91440" tIns="45720" rIns="91440" bIns="45720" rtlCol="0" anchor="t">
            <a:normAutofit lnSpcReduction="10000"/>
          </a:bodyPr>
          <a:lstStyle/>
          <a:p>
            <a:r>
              <a:rPr lang="en-US" sz="1600" dirty="0">
                <a:cs typeface="Arial"/>
              </a:rPr>
              <a:t>Reflection</a:t>
            </a:r>
            <a:r>
              <a:rPr lang="en-US" sz="1800" dirty="0">
                <a:cs typeface="Arial"/>
              </a:rPr>
              <a:t>: </a:t>
            </a:r>
            <a:r>
              <a:rPr lang="en-US" sz="1400" dirty="0">
                <a:solidFill>
                  <a:srgbClr val="222222"/>
                </a:solidFill>
                <a:ea typeface="+mn-lt"/>
                <a:cs typeface="+mn-lt"/>
              </a:rPr>
              <a:t>approach every encounter with humility and understanding that there is always something to learn from everyone. </a:t>
            </a:r>
            <a:r>
              <a:rPr lang="en-US" sz="1400" b="1" dirty="0">
                <a:solidFill>
                  <a:srgbClr val="222222"/>
                </a:solidFill>
                <a:ea typeface="+mn-lt"/>
                <a:cs typeface="+mn-lt"/>
              </a:rPr>
              <a:t>What to ask: </a:t>
            </a:r>
            <a:r>
              <a:rPr lang="en-US" sz="1400" dirty="0">
                <a:solidFill>
                  <a:srgbClr val="222222"/>
                </a:solidFill>
                <a:ea typeface="+mn-lt"/>
                <a:cs typeface="+mn-lt"/>
              </a:rPr>
              <a:t>What did I learn from each person in that encounter?</a:t>
            </a:r>
            <a:endParaRPr lang="en-US" dirty="0">
              <a:cs typeface="Arial"/>
            </a:endParaRPr>
          </a:p>
          <a:p>
            <a:r>
              <a:rPr lang="en-US" sz="1600" dirty="0">
                <a:solidFill>
                  <a:srgbClr val="222222"/>
                </a:solidFill>
                <a:cs typeface="Arial"/>
              </a:rPr>
              <a:t>Respect: </a:t>
            </a:r>
            <a:r>
              <a:rPr lang="en-US" sz="1400" dirty="0">
                <a:solidFill>
                  <a:srgbClr val="222222"/>
                </a:solidFill>
                <a:ea typeface="+mn-lt"/>
                <a:cs typeface="+mn-lt"/>
              </a:rPr>
              <a:t>treat every person with the utmost respect and strive to preserve dignity at all times. </a:t>
            </a:r>
            <a:r>
              <a:rPr lang="en-US" sz="1400" b="1" dirty="0">
                <a:solidFill>
                  <a:srgbClr val="222222"/>
                </a:solidFill>
                <a:ea typeface="+mn-lt"/>
                <a:cs typeface="+mn-lt"/>
              </a:rPr>
              <a:t>What to ask: </a:t>
            </a:r>
            <a:r>
              <a:rPr lang="en-US" sz="1400" dirty="0">
                <a:solidFill>
                  <a:srgbClr val="222222"/>
                </a:solidFill>
                <a:ea typeface="+mn-lt"/>
                <a:cs typeface="+mn-lt"/>
              </a:rPr>
              <a:t>Did I treat everyone involved in that encounter respectfully?</a:t>
            </a:r>
            <a:endParaRPr lang="en-US" dirty="0">
              <a:cs typeface="Arial"/>
            </a:endParaRPr>
          </a:p>
          <a:p>
            <a:r>
              <a:rPr lang="en-US" sz="1600" dirty="0">
                <a:solidFill>
                  <a:srgbClr val="222222"/>
                </a:solidFill>
                <a:cs typeface="Arial"/>
              </a:rPr>
              <a:t>Regard: </a:t>
            </a:r>
            <a:r>
              <a:rPr lang="en-US" sz="1400" b="1" dirty="0">
                <a:solidFill>
                  <a:srgbClr val="222222"/>
                </a:solidFill>
                <a:ea typeface="+mn-lt"/>
                <a:cs typeface="+mn-lt"/>
              </a:rPr>
              <a:t>What to ask: </a:t>
            </a:r>
            <a:r>
              <a:rPr lang="en-US" sz="1400" dirty="0">
                <a:solidFill>
                  <a:srgbClr val="222222"/>
                </a:solidFill>
                <a:ea typeface="+mn-lt"/>
                <a:cs typeface="+mn-lt"/>
              </a:rPr>
              <a:t>Did unconscious biases drive this interaction? </a:t>
            </a:r>
            <a:endParaRPr lang="en-US" sz="1400" dirty="0">
              <a:solidFill>
                <a:srgbClr val="222222"/>
              </a:solidFill>
              <a:cs typeface="Arial"/>
            </a:endParaRPr>
          </a:p>
          <a:p>
            <a:r>
              <a:rPr lang="en-US" sz="1600" dirty="0">
                <a:solidFill>
                  <a:srgbClr val="222222"/>
                </a:solidFill>
                <a:cs typeface="Arial"/>
              </a:rPr>
              <a:t>Relevant: </a:t>
            </a:r>
            <a:r>
              <a:rPr lang="en-US" sz="1400" b="1" dirty="0">
                <a:solidFill>
                  <a:srgbClr val="222222"/>
                </a:solidFill>
                <a:ea typeface="+mn-lt"/>
                <a:cs typeface="+mn-lt"/>
              </a:rPr>
              <a:t>What to ask: </a:t>
            </a:r>
            <a:r>
              <a:rPr lang="en-US" sz="1400" dirty="0">
                <a:solidFill>
                  <a:srgbClr val="222222"/>
                </a:solidFill>
                <a:ea typeface="+mn-lt"/>
                <a:cs typeface="+mn-lt"/>
              </a:rPr>
              <a:t>How was cultural humility relevant in this interaction?</a:t>
            </a:r>
            <a:endParaRPr lang="en-US" sz="1400" dirty="0">
              <a:solidFill>
                <a:srgbClr val="222222"/>
              </a:solidFill>
              <a:cs typeface="Arial"/>
            </a:endParaRPr>
          </a:p>
          <a:p>
            <a:r>
              <a:rPr lang="en-US" sz="1600" dirty="0">
                <a:solidFill>
                  <a:srgbClr val="222222"/>
                </a:solidFill>
                <a:cs typeface="Arial"/>
              </a:rPr>
              <a:t>Resiliency:</a:t>
            </a:r>
            <a:r>
              <a:rPr lang="en-US" sz="1400" dirty="0">
                <a:solidFill>
                  <a:srgbClr val="222222"/>
                </a:solidFill>
                <a:cs typeface="Arial"/>
              </a:rPr>
              <a:t> </a:t>
            </a:r>
            <a:r>
              <a:rPr lang="en-US" sz="1400" dirty="0">
                <a:solidFill>
                  <a:srgbClr val="222222"/>
                </a:solidFill>
                <a:ea typeface="+mn-lt"/>
                <a:cs typeface="+mn-lt"/>
              </a:rPr>
              <a:t>embody the practice of cultural humility to enhance personal resilience and global compassion. </a:t>
            </a:r>
            <a:r>
              <a:rPr lang="en-US" sz="1400" b="1" dirty="0">
                <a:solidFill>
                  <a:srgbClr val="222222"/>
                </a:solidFill>
                <a:ea typeface="+mn-lt"/>
                <a:cs typeface="+mn-lt"/>
              </a:rPr>
              <a:t>What to ask: </a:t>
            </a:r>
            <a:r>
              <a:rPr lang="en-US" sz="1400" dirty="0">
                <a:solidFill>
                  <a:srgbClr val="222222"/>
                </a:solidFill>
                <a:ea typeface="+mn-lt"/>
                <a:cs typeface="+mn-lt"/>
              </a:rPr>
              <a:t>How was my personal resiliency affected by this interaction? </a:t>
            </a:r>
            <a:endParaRPr lang="en-US" sz="1400" dirty="0">
              <a:solidFill>
                <a:srgbClr val="222222"/>
              </a:solidFill>
              <a:cs typeface="Arial"/>
            </a:endParaRPr>
          </a:p>
          <a:p>
            <a:r>
              <a:rPr lang="en-US" sz="1200" dirty="0">
                <a:solidFill>
                  <a:srgbClr val="222222"/>
                </a:solidFill>
                <a:cs typeface="Arial"/>
              </a:rPr>
              <a:t>Adapted from </a:t>
            </a:r>
            <a:r>
              <a:rPr lang="en-US" sz="1200" dirty="0">
                <a:solidFill>
                  <a:srgbClr val="222222"/>
                </a:solidFill>
                <a:ea typeface="+mn-lt"/>
                <a:cs typeface="+mn-lt"/>
                <a:hlinkClick r:id="rId3"/>
              </a:rPr>
              <a:t>https://www.hospitalmedicine.org/practice-management/staffing/the-5-rs-of-cultural-humility/#:~:text=SHM%20developed%20the%205%20Rs,R%20(Resiliency)%20is%20intrinsic.</a:t>
            </a:r>
            <a:endParaRPr lang="en-US" sz="1400" dirty="0">
              <a:solidFill>
                <a:srgbClr val="222222"/>
              </a:solidFill>
              <a:cs typeface="Arial"/>
            </a:endParaRPr>
          </a:p>
          <a:p>
            <a:endParaRPr lang="en-US" sz="1400" dirty="0">
              <a:solidFill>
                <a:srgbClr val="222222"/>
              </a:solidFill>
              <a:cs typeface="Arial"/>
            </a:endParaRPr>
          </a:p>
          <a:p>
            <a:endParaRPr lang="en-US" sz="1400" dirty="0">
              <a:solidFill>
                <a:srgbClr val="222222"/>
              </a:solidFill>
              <a:cs typeface="Arial"/>
            </a:endParaRPr>
          </a:p>
          <a:p>
            <a:endParaRPr lang="en-US" sz="1600" dirty="0">
              <a:solidFill>
                <a:srgbClr val="222222"/>
              </a:solidFill>
              <a:cs typeface="Arial"/>
            </a:endParaRPr>
          </a:p>
          <a:p>
            <a:endParaRPr lang="en-US" sz="1800" dirty="0">
              <a:solidFill>
                <a:srgbClr val="262626"/>
              </a:solidFill>
              <a:cs typeface="Arial"/>
            </a:endParaRPr>
          </a:p>
        </p:txBody>
      </p:sp>
    </p:spTree>
    <p:extLst>
      <p:ext uri="{BB962C8B-B14F-4D97-AF65-F5344CB8AC3E}">
        <p14:creationId xmlns:p14="http://schemas.microsoft.com/office/powerpoint/2010/main" val="703615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57CE7-81B1-1DC1-9DD1-5C479EBDB04A}"/>
              </a:ext>
            </a:extLst>
          </p:cNvPr>
          <p:cNvSpPr>
            <a:spLocks noGrp="1"/>
          </p:cNvSpPr>
          <p:nvPr>
            <p:ph type="title"/>
          </p:nvPr>
        </p:nvSpPr>
        <p:spPr/>
        <p:txBody>
          <a:bodyPr/>
          <a:lstStyle/>
          <a:p>
            <a:r>
              <a:rPr lang="en-US"/>
              <a:t>Outline of Topics</a:t>
            </a:r>
          </a:p>
        </p:txBody>
      </p:sp>
      <p:pic>
        <p:nvPicPr>
          <p:cNvPr id="6" name="Content Placeholder 5" descr="A screenshot of the Welcome page of the ACCJC website.&#10;">
            <a:extLst>
              <a:ext uri="{FF2B5EF4-FFF2-40B4-BE49-F238E27FC236}">
                <a16:creationId xmlns:a16="http://schemas.microsoft.com/office/drawing/2014/main" id="{9D2A1B04-49C3-874A-2A7D-BAD09CA13590}"/>
              </a:ext>
              <a:ext uri="{C183D7F6-B498-43B3-948B-1728B52AA6E4}">
                <adec:decorative xmlns:adec="http://schemas.microsoft.com/office/drawing/2017/decorative" val="0"/>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1277938" y="1921377"/>
            <a:ext cx="4922837" cy="4145546"/>
          </a:xfrm>
          <a:ln>
            <a:solidFill>
              <a:schemeClr val="tx1"/>
            </a:solidFill>
          </a:ln>
        </p:spPr>
      </p:pic>
      <p:sp>
        <p:nvSpPr>
          <p:cNvPr id="4" name="Content Placeholder 3">
            <a:extLst>
              <a:ext uri="{FF2B5EF4-FFF2-40B4-BE49-F238E27FC236}">
                <a16:creationId xmlns:a16="http://schemas.microsoft.com/office/drawing/2014/main" id="{2DD56781-A569-D418-5FCF-206B71AD1586}"/>
              </a:ext>
            </a:extLst>
          </p:cNvPr>
          <p:cNvSpPr>
            <a:spLocks noGrp="1"/>
          </p:cNvSpPr>
          <p:nvPr>
            <p:ph sz="quarter" idx="4"/>
          </p:nvPr>
        </p:nvSpPr>
        <p:spPr/>
        <p:txBody>
          <a:bodyPr vert="horz" lIns="91440" tIns="45720" rIns="91440" bIns="45720" rtlCol="0" anchor="t">
            <a:normAutofit fontScale="85000" lnSpcReduction="20000"/>
          </a:bodyPr>
          <a:lstStyle/>
          <a:p>
            <a:r>
              <a:rPr lang="en-US" b="1" i="1" dirty="0">
                <a:latin typeface="Arial"/>
                <a:cs typeface="Arial"/>
              </a:rPr>
              <a:t>Framing</a:t>
            </a:r>
            <a:r>
              <a:rPr lang="en-US" dirty="0">
                <a:latin typeface="Arial"/>
                <a:cs typeface="Arial"/>
              </a:rPr>
              <a:t> our Session </a:t>
            </a:r>
          </a:p>
          <a:p>
            <a:r>
              <a:rPr lang="en-US" dirty="0"/>
              <a:t>Review 2024 ACCJC Standards Tentative Implementation Timeline</a:t>
            </a:r>
            <a:endParaRPr lang="en-US" dirty="0">
              <a:cs typeface="Arial"/>
            </a:endParaRPr>
          </a:p>
          <a:p>
            <a:r>
              <a:rPr lang="en-US" dirty="0"/>
              <a:t>A </a:t>
            </a:r>
            <a:r>
              <a:rPr lang="en-US" i="1" dirty="0"/>
              <a:t>Walk Through </a:t>
            </a:r>
            <a:r>
              <a:rPr lang="en-US" dirty="0"/>
              <a:t>of the ACCJC Website Resources</a:t>
            </a:r>
            <a:endParaRPr lang="en-US" dirty="0">
              <a:cs typeface="Arial"/>
            </a:endParaRPr>
          </a:p>
          <a:p>
            <a:pPr lvl="1"/>
            <a:r>
              <a:rPr lang="en-US" dirty="0">
                <a:latin typeface="Arial"/>
                <a:cs typeface="Arial"/>
              </a:rPr>
              <a:t>Social Justice Policy (June 2021)</a:t>
            </a:r>
          </a:p>
          <a:p>
            <a:pPr lvl="1"/>
            <a:r>
              <a:rPr lang="en-US" dirty="0">
                <a:latin typeface="Arial"/>
                <a:cs typeface="Arial"/>
              </a:rPr>
              <a:t>2024 Standards (June 2023)</a:t>
            </a:r>
          </a:p>
          <a:p>
            <a:r>
              <a:rPr lang="en-US" dirty="0">
                <a:latin typeface="Arial"/>
                <a:cs typeface="Arial"/>
              </a:rPr>
              <a:t>Appreciative Inquiry (Ai)</a:t>
            </a:r>
          </a:p>
          <a:p>
            <a:r>
              <a:rPr lang="en-US" dirty="0">
                <a:latin typeface="Arial"/>
                <a:cs typeface="Arial"/>
              </a:rPr>
              <a:t>From Equity Talk to Equity Walk</a:t>
            </a:r>
            <a:endParaRPr lang="en-US" dirty="0">
              <a:latin typeface="Arial"/>
            </a:endParaRPr>
          </a:p>
          <a:p>
            <a:r>
              <a:rPr lang="en-US" dirty="0"/>
              <a:t>Example 2014 (Standard IV) to 2024 Standards (Standard IV) </a:t>
            </a:r>
            <a:endParaRPr lang="en-US" dirty="0">
              <a:cs typeface="Arial"/>
            </a:endParaRPr>
          </a:p>
          <a:p>
            <a:r>
              <a:rPr lang="en-US" dirty="0"/>
              <a:t>Interactive Activity </a:t>
            </a:r>
            <a:r>
              <a:rPr lang="en-US" i="1" dirty="0"/>
              <a:t>(time pending): </a:t>
            </a:r>
            <a:r>
              <a:rPr lang="en-US" dirty="0"/>
              <a:t>Review your local college mission (Standard I) </a:t>
            </a:r>
            <a:endParaRPr lang="en-US" dirty="0">
              <a:cs typeface="Arial"/>
            </a:endParaRPr>
          </a:p>
          <a:p>
            <a:r>
              <a:rPr lang="en-US" dirty="0">
                <a:latin typeface="Arial"/>
                <a:cs typeface="Arial"/>
              </a:rPr>
              <a:t>Q &amp; A</a:t>
            </a:r>
          </a:p>
        </p:txBody>
      </p:sp>
    </p:spTree>
    <p:extLst>
      <p:ext uri="{BB962C8B-B14F-4D97-AF65-F5344CB8AC3E}">
        <p14:creationId xmlns:p14="http://schemas.microsoft.com/office/powerpoint/2010/main" val="3407091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8F10A-D8DD-650B-65B7-DA8D67C81411}"/>
              </a:ext>
            </a:extLst>
          </p:cNvPr>
          <p:cNvSpPr>
            <a:spLocks noGrp="1"/>
          </p:cNvSpPr>
          <p:nvPr>
            <p:ph type="title"/>
          </p:nvPr>
        </p:nvSpPr>
        <p:spPr/>
        <p:txBody>
          <a:bodyPr/>
          <a:lstStyle/>
          <a:p>
            <a:r>
              <a:rPr lang="en-US"/>
              <a:t>Framing our Session: Racial Equity and Justice in Higher Education Policy</a:t>
            </a:r>
          </a:p>
        </p:txBody>
      </p:sp>
      <p:sp>
        <p:nvSpPr>
          <p:cNvPr id="3" name="Content Placeholder 2">
            <a:extLst>
              <a:ext uri="{FF2B5EF4-FFF2-40B4-BE49-F238E27FC236}">
                <a16:creationId xmlns:a16="http://schemas.microsoft.com/office/drawing/2014/main" id="{ED15E217-664F-D43E-7A4E-5605FAC22DAE}"/>
              </a:ext>
            </a:extLst>
          </p:cNvPr>
          <p:cNvSpPr>
            <a:spLocks noGrp="1"/>
          </p:cNvSpPr>
          <p:nvPr>
            <p:ph idx="1"/>
          </p:nvPr>
        </p:nvSpPr>
        <p:spPr/>
        <p:txBody>
          <a:bodyPr/>
          <a:lstStyle/>
          <a:p>
            <a:r>
              <a:rPr lang="en-US" sz="2200" dirty="0"/>
              <a:t>Context-historic and unprecedented cultural shift and shock effected by two pandemics:  COVID-19 and the agonizing endurance of white supremacy and state-sanctioned racial violence in the United States. </a:t>
            </a:r>
          </a:p>
          <a:p>
            <a:r>
              <a:rPr lang="en-US" sz="2200" dirty="0"/>
              <a:t>Prompted us to ask ourselves, "what, CAN, I/we do? Where, DO I/we, have the power to act?”</a:t>
            </a:r>
          </a:p>
          <a:p>
            <a:pPr marL="800100" lvl="1" indent="-342900">
              <a:buFont typeface="Arial" panose="020B0604020202020204" pitchFamily="34" charset="0"/>
              <a:buChar char="•"/>
            </a:pPr>
            <a:r>
              <a:rPr lang="en-US" sz="2200" dirty="0"/>
              <a:t>Our interest for radical social/cultural change aligned/converged.</a:t>
            </a:r>
          </a:p>
          <a:p>
            <a:pPr marL="800100" lvl="1" indent="-342900">
              <a:buFont typeface="Arial" panose="020B0604020202020204" pitchFamily="34" charset="0"/>
              <a:buChar char="•"/>
            </a:pPr>
            <a:r>
              <a:rPr lang="en-US" sz="2200" dirty="0"/>
              <a:t>We turned to one of our more far-reaching social institutions for the possibility of creating positive socio-cultural change </a:t>
            </a:r>
          </a:p>
        </p:txBody>
      </p:sp>
    </p:spTree>
    <p:extLst>
      <p:ext uri="{BB962C8B-B14F-4D97-AF65-F5344CB8AC3E}">
        <p14:creationId xmlns:p14="http://schemas.microsoft.com/office/powerpoint/2010/main" val="2643356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7477-C1BF-6606-6B19-789AC9AB2C9F}"/>
              </a:ext>
            </a:extLst>
          </p:cNvPr>
          <p:cNvSpPr>
            <a:spLocks noGrp="1"/>
          </p:cNvSpPr>
          <p:nvPr>
            <p:ph type="title"/>
          </p:nvPr>
        </p:nvSpPr>
        <p:spPr/>
        <p:txBody>
          <a:bodyPr/>
          <a:lstStyle/>
          <a:p>
            <a:r>
              <a:rPr lang="en-US"/>
              <a:t>ACCJC Standards Review </a:t>
            </a:r>
            <a:r>
              <a:rPr lang="en-US">
                <a:hlinkClick r:id="rId3"/>
              </a:rPr>
              <a:t>Tentative Timeline</a:t>
            </a:r>
            <a:endParaRPr lang="en-US"/>
          </a:p>
        </p:txBody>
      </p:sp>
      <p:pic>
        <p:nvPicPr>
          <p:cNvPr id="5" name="Picture 4" descr="A snapshot of the ACCJC Standards Review Tentative Timeline of the 2024 Standards Pilot Cohorts and systemwide implementation of updated standards. A red oval circle draws attention to Cohort One in Fall 2023.">
            <a:extLst>
              <a:ext uri="{FF2B5EF4-FFF2-40B4-BE49-F238E27FC236}">
                <a16:creationId xmlns:a16="http://schemas.microsoft.com/office/drawing/2014/main" id="{A4D4C396-F8C8-0C93-4D62-FEB8089C9B7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73657" y="1014139"/>
            <a:ext cx="10775041" cy="4960108"/>
          </a:xfrm>
          <a:prstGeom prst="rect">
            <a:avLst/>
          </a:prstGeom>
        </p:spPr>
      </p:pic>
      <p:sp>
        <p:nvSpPr>
          <p:cNvPr id="8" name="Oval 7" descr="A red oval circle draws attention to Cohort One in Fall 2023 in the ACCJC Standards Review Tentative Timeline of the 2024 Standards Pilot Cohorts and systemwide implementation of updated standards.">
            <a:extLst>
              <a:ext uri="{FF2B5EF4-FFF2-40B4-BE49-F238E27FC236}">
                <a16:creationId xmlns:a16="http://schemas.microsoft.com/office/drawing/2014/main" id="{4A36B16D-2527-40B1-23BD-BEDF7FD7DCB5}"/>
              </a:ext>
            </a:extLst>
          </p:cNvPr>
          <p:cNvSpPr/>
          <p:nvPr/>
        </p:nvSpPr>
        <p:spPr>
          <a:xfrm>
            <a:off x="7796841" y="1952765"/>
            <a:ext cx="2027207" cy="1128622"/>
          </a:xfrm>
          <a:prstGeom prst="ellipse">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cs typeface="Arial"/>
            </a:endParaRPr>
          </a:p>
        </p:txBody>
      </p:sp>
    </p:spTree>
    <p:extLst>
      <p:ext uri="{BB962C8B-B14F-4D97-AF65-F5344CB8AC3E}">
        <p14:creationId xmlns:p14="http://schemas.microsoft.com/office/powerpoint/2010/main" val="783838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7477-C1BF-6606-6B19-789AC9AB2C9F}"/>
              </a:ext>
            </a:extLst>
          </p:cNvPr>
          <p:cNvSpPr>
            <a:spLocks noGrp="1"/>
          </p:cNvSpPr>
          <p:nvPr>
            <p:ph type="title"/>
          </p:nvPr>
        </p:nvSpPr>
        <p:spPr>
          <a:xfrm>
            <a:off x="1277650" y="365126"/>
            <a:ext cx="10046043" cy="719604"/>
          </a:xfrm>
        </p:spPr>
        <p:txBody>
          <a:bodyPr>
            <a:normAutofit/>
          </a:bodyPr>
          <a:lstStyle/>
          <a:p>
            <a:r>
              <a:rPr lang="en-US" sz="3600" dirty="0"/>
              <a:t>ACCJC Standards Cohort 1 Pilot (Current Phase)</a:t>
            </a:r>
          </a:p>
        </p:txBody>
      </p:sp>
      <p:pic>
        <p:nvPicPr>
          <p:cNvPr id="3" name="Picture 2" descr="A snapshot of the ACCJC Standards Review timeline from adoption to implementation of the Current Phase: Training the first Cohort of Institutions using the 2024 Standards.">
            <a:extLst>
              <a:ext uri="{FF2B5EF4-FFF2-40B4-BE49-F238E27FC236}">
                <a16:creationId xmlns:a16="http://schemas.microsoft.com/office/drawing/2014/main" id="{73AF3EF3-F5F5-050B-EC14-4DFC17E6A5D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77650" y="1371600"/>
            <a:ext cx="10697852" cy="4343957"/>
          </a:xfrm>
          <a:prstGeom prst="rect">
            <a:avLst/>
          </a:prstGeom>
        </p:spPr>
      </p:pic>
    </p:spTree>
    <p:extLst>
      <p:ext uri="{BB962C8B-B14F-4D97-AF65-F5344CB8AC3E}">
        <p14:creationId xmlns:p14="http://schemas.microsoft.com/office/powerpoint/2010/main" val="25898480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70633-DF9A-E1DA-7538-51A171E79735}"/>
              </a:ext>
            </a:extLst>
          </p:cNvPr>
          <p:cNvSpPr>
            <a:spLocks noGrp="1"/>
          </p:cNvSpPr>
          <p:nvPr>
            <p:ph type="title" idx="4294967295"/>
          </p:nvPr>
        </p:nvSpPr>
        <p:spPr>
          <a:xfrm>
            <a:off x="838200" y="186824"/>
            <a:ext cx="10515600" cy="1325563"/>
          </a:xfrm>
        </p:spPr>
        <p:txBody>
          <a:bodyPr vert="horz" lIns="91440" tIns="45720" rIns="91440" bIns="45720" rtlCol="0" anchor="b">
            <a:noAutofit/>
          </a:bodyPr>
          <a:lstStyle/>
          <a:p>
            <a:pPr algn="ctr"/>
            <a:r>
              <a:rPr lang="en-US" sz="3200" dirty="0"/>
              <a:t>A "Walk Through" of the ACCJC Website: Institutional Policies page scrolled down to Social Justice Policy</a:t>
            </a:r>
          </a:p>
        </p:txBody>
      </p:sp>
      <p:pic>
        <p:nvPicPr>
          <p:cNvPr id="4" name="Picture 3" descr="A screenshot of the ACCJC Institutional Policies Repository located on the ACCJC website. The graphic highlights in yellow the &quot;Social Justice Policy&quot; document name (left center) and uses a four yellow arrows pointing at the download icon (middle right) to communicate &quot;Download a copy of the policy&quot;. ">
            <a:extLst>
              <a:ext uri="{FF2B5EF4-FFF2-40B4-BE49-F238E27FC236}">
                <a16:creationId xmlns:a16="http://schemas.microsoft.com/office/drawing/2014/main" id="{12DABB50-55FB-817C-EF27-0C58B65C8CE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69459" y="1617892"/>
            <a:ext cx="9062861" cy="4973815"/>
          </a:xfrm>
          <a:prstGeom prst="rect">
            <a:avLst/>
          </a:prstGeom>
        </p:spPr>
      </p:pic>
    </p:spTree>
    <p:extLst>
      <p:ext uri="{BB962C8B-B14F-4D97-AF65-F5344CB8AC3E}">
        <p14:creationId xmlns:p14="http://schemas.microsoft.com/office/powerpoint/2010/main" val="2486123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131F61-625F-A470-E400-08AFFC689D2E}"/>
              </a:ext>
            </a:extLst>
          </p:cNvPr>
          <p:cNvSpPr>
            <a:spLocks noGrp="1"/>
          </p:cNvSpPr>
          <p:nvPr>
            <p:ph type="title" idx="4294967295"/>
          </p:nvPr>
        </p:nvSpPr>
        <p:spPr>
          <a:xfrm>
            <a:off x="679679" y="83459"/>
            <a:ext cx="10515600" cy="1325563"/>
          </a:xfrm>
        </p:spPr>
        <p:txBody>
          <a:bodyPr vert="horz" lIns="91440" tIns="45720" rIns="91440" bIns="45720" rtlCol="0" anchor="b">
            <a:normAutofit/>
          </a:bodyPr>
          <a:lstStyle/>
          <a:p>
            <a:pPr algn="ctr"/>
            <a:r>
              <a:rPr lang="en-US" sz="3200" dirty="0"/>
              <a:t>A "Walk Through" of the ACCJC Website: 1st and 2nd page of the Social Justice Policy </a:t>
            </a:r>
          </a:p>
        </p:txBody>
      </p:sp>
      <p:pic>
        <p:nvPicPr>
          <p:cNvPr id="2" name="Picture 1" descr="This is a screenshot of the top half of page one of the Social Justice Policy adopted by the ACCJC 2021 (left half of slide).">
            <a:extLst>
              <a:ext uri="{FF2B5EF4-FFF2-40B4-BE49-F238E27FC236}">
                <a16:creationId xmlns:a16="http://schemas.microsoft.com/office/drawing/2014/main" id="{88BB23A5-DD55-C7FA-C5E9-E071049E47E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300"/>
          <a:stretch/>
        </p:blipFill>
        <p:spPr>
          <a:xfrm>
            <a:off x="1407336" y="1613647"/>
            <a:ext cx="4522643" cy="4775411"/>
          </a:xfrm>
          <a:prstGeom prst="rect">
            <a:avLst/>
          </a:prstGeom>
          <a:ln w="12700">
            <a:solidFill>
              <a:schemeClr val="tx1"/>
            </a:solidFill>
          </a:ln>
        </p:spPr>
      </p:pic>
      <p:pic>
        <p:nvPicPr>
          <p:cNvPr id="3" name="Picture 2" descr="This is a screenshot of the top half of page two of the Social Justice Policy adopted by the ACCJC 2021 (right half of slide) that includes the bulleted list of social justice principles highlighted in yellow. This image also shows the alignment of the 2014 Eligibility Requirements and 2014 Accreditation Standards. ">
            <a:extLst>
              <a:ext uri="{FF2B5EF4-FFF2-40B4-BE49-F238E27FC236}">
                <a16:creationId xmlns:a16="http://schemas.microsoft.com/office/drawing/2014/main" id="{A66B2D88-850D-7FAB-D374-D8F8FA2E0F7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937479" y="1613647"/>
            <a:ext cx="4778170" cy="4783206"/>
          </a:xfrm>
          <a:prstGeom prst="rect">
            <a:avLst/>
          </a:prstGeom>
          <a:ln w="12700">
            <a:solidFill>
              <a:schemeClr val="tx1"/>
            </a:solidFill>
          </a:ln>
        </p:spPr>
      </p:pic>
    </p:spTree>
    <p:extLst>
      <p:ext uri="{BB962C8B-B14F-4D97-AF65-F5344CB8AC3E}">
        <p14:creationId xmlns:p14="http://schemas.microsoft.com/office/powerpoint/2010/main" val="2888871522"/>
      </p:ext>
    </p:extLst>
  </p:cSld>
  <p:clrMapOvr>
    <a:masterClrMapping/>
  </p:clrMapOvr>
</p:sld>
</file>

<file path=ppt/theme/theme1.xml><?xml version="1.0" encoding="utf-8"?>
<a:theme xmlns:a="http://schemas.openxmlformats.org/drawingml/2006/main" name="ASCCC Curriculum Inst. 2020 Theme">
  <a:themeElements>
    <a:clrScheme name="ASCCC Fall Plenary 2023 2 1">
      <a:dk1>
        <a:srgbClr val="000000"/>
      </a:dk1>
      <a:lt1>
        <a:srgbClr val="FFFFFF"/>
      </a:lt1>
      <a:dk2>
        <a:srgbClr val="003C89"/>
      </a:dk2>
      <a:lt2>
        <a:srgbClr val="F5E8D3"/>
      </a:lt2>
      <a:accent1>
        <a:srgbClr val="0A65AF"/>
      </a:accent1>
      <a:accent2>
        <a:srgbClr val="45923F"/>
      </a:accent2>
      <a:accent3>
        <a:srgbClr val="C9801E"/>
      </a:accent3>
      <a:accent4>
        <a:srgbClr val="E3411F"/>
      </a:accent4>
      <a:accent5>
        <a:srgbClr val="A61480"/>
      </a:accent5>
      <a:accent6>
        <a:srgbClr val="ECD4B1"/>
      </a:accent6>
      <a:hlink>
        <a:srgbClr val="0965AE"/>
      </a:hlink>
      <a:folHlink>
        <a:srgbClr val="003D89"/>
      </a:folHlink>
    </a:clrScheme>
    <a:fontScheme name="Lato">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Spring Plenary 2023 ppt template 1.pptx" id="{46C92AF4-B824-E64A-B5D9-F6E83B24EAB5}" vid="{4630DB8C-D4AA-CC44-B172-A90801FC11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ASCCC Spring Plenary 2023 ppt template 1</Template>
  <TotalTime>106</TotalTime>
  <Words>2970</Words>
  <Application>Microsoft Office PowerPoint</Application>
  <PresentationFormat>Widescreen</PresentationFormat>
  <Paragraphs>282</Paragraphs>
  <Slides>30</Slides>
  <Notes>29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Arial,Sans-Serif</vt:lpstr>
      <vt:lpstr>Palatino</vt:lpstr>
      <vt:lpstr>Arial</vt:lpstr>
      <vt:lpstr>Calibri</vt:lpstr>
      <vt:lpstr>Georgia</vt:lpstr>
      <vt:lpstr>Wingdings</vt:lpstr>
      <vt:lpstr>ASCCC Curriculum Inst. 2020 Theme</vt:lpstr>
      <vt:lpstr>ACCJC Social Justice Policy and Enhancing Racial Equity in our Accreditation Work</vt:lpstr>
      <vt:lpstr>Presenters</vt:lpstr>
      <vt:lpstr>Our Session Today</vt:lpstr>
      <vt:lpstr>Outline of Topics</vt:lpstr>
      <vt:lpstr>Framing our Session: Racial Equity and Justice in Higher Education Policy</vt:lpstr>
      <vt:lpstr>ACCJC Standards Review Tentative Timeline</vt:lpstr>
      <vt:lpstr>ACCJC Standards Cohort 1 Pilot (Current Phase)</vt:lpstr>
      <vt:lpstr>A "Walk Through" of the ACCJC Website: Institutional Policies page scrolled down to Social Justice Policy</vt:lpstr>
      <vt:lpstr>A "Walk Through" of the ACCJC Website: 1st and 2nd page of the Social Justice Policy </vt:lpstr>
      <vt:lpstr>ACCJC Policy on Social Justice Adopted June 2021</vt:lpstr>
      <vt:lpstr>ACCJC Social Justice Policy and the 2024 Accreditation Standards</vt:lpstr>
      <vt:lpstr>Social Justice Principles Aligned to 2014 and 2024 Standards &amp; Eligibility Requirements</vt:lpstr>
      <vt:lpstr>Conversation Starters at your Institution</vt:lpstr>
      <vt:lpstr>Use Appreciative Inquiry  (Ai) To Incorporate IDEAA &amp; Social Justice Into Institutional Practices</vt:lpstr>
      <vt:lpstr>Appreciative Inquiry (Ai) questions</vt:lpstr>
      <vt:lpstr>Where may there be institutional processes, requirements, or practices that sustain systemic inequities and biases?</vt:lpstr>
      <vt:lpstr>From Equity Talk to Equity Walk</vt:lpstr>
      <vt:lpstr>What it could look like:  A Sample of Mission Statement Revision </vt:lpstr>
      <vt:lpstr>From Equity Talk to Equity Walk:  Assuming an Ai lens for Accreditation Process</vt:lpstr>
      <vt:lpstr>What it could look like: A Sample of Mission Statement Revision</vt:lpstr>
      <vt:lpstr>Applying an Ai lens to Carefully and Critically Examine College Governance Structures (Standard IV) </vt:lpstr>
      <vt:lpstr>Student and Faculty Responsibility and Rights to Participate in College Governance </vt:lpstr>
      <vt:lpstr>From Equity Talk to Equity Walk:  Assume an Ai lens for Accreditation Process for college governance</vt:lpstr>
      <vt:lpstr>Forward thinking Framework for 2024 Standards</vt:lpstr>
      <vt:lpstr>Forward thinking Framework for Reflection  2024 Standards</vt:lpstr>
      <vt:lpstr>Q &amp; A </vt:lpstr>
      <vt:lpstr>References</vt:lpstr>
      <vt:lpstr>Other Resources to Support the Work: Conversation Starters at your Institution</vt:lpstr>
      <vt:lpstr>First, Lay a Foundation of Trust-Building and a Campus Culture of Cultural Humility (ASCCC IDEAA Toolkit)</vt:lpstr>
      <vt:lpstr>As one would build trust, community, and safe space with students, do this with all participants of Program Review, Strategic Planning, &amp; Accreditation Planning Work</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ACCJC Social Justice Policy and Enhancing Racial Equity in our Accreditation Work</dc:title>
  <dc:subject/>
  <dc:creator>Manuel Velez</dc:creator>
  <cp:keywords/>
  <dc:description/>
  <cp:lastModifiedBy>Kyoko Hatano</cp:lastModifiedBy>
  <cp:revision>69</cp:revision>
  <cp:lastPrinted>2020-11-24T19:39:26Z</cp:lastPrinted>
  <dcterms:created xsi:type="dcterms:W3CDTF">2023-11-08T19:40:43Z</dcterms:created>
  <dcterms:modified xsi:type="dcterms:W3CDTF">2023-11-22T18:09:55Z</dcterms:modified>
  <cp:category/>
</cp:coreProperties>
</file>