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3" r:id="rId4"/>
  </p:sldMasterIdLst>
  <p:notesMasterIdLst>
    <p:notesMasterId r:id="rId37"/>
  </p:notesMasterIdLst>
  <p:handoutMasterIdLst>
    <p:handoutMasterId r:id="rId38"/>
  </p:handoutMasterIdLst>
  <p:sldIdLst>
    <p:sldId id="258" r:id="rId5"/>
    <p:sldId id="259" r:id="rId6"/>
    <p:sldId id="260" r:id="rId7"/>
    <p:sldId id="261" r:id="rId8"/>
    <p:sldId id="262" r:id="rId9"/>
    <p:sldId id="263" r:id="rId10"/>
    <p:sldId id="264" r:id="rId11"/>
    <p:sldId id="268" r:id="rId12"/>
    <p:sldId id="265" r:id="rId13"/>
    <p:sldId id="266" r:id="rId14"/>
    <p:sldId id="267" r:id="rId15"/>
    <p:sldId id="269" r:id="rId16"/>
    <p:sldId id="270" r:id="rId17"/>
    <p:sldId id="271" r:id="rId18"/>
    <p:sldId id="272" r:id="rId19"/>
    <p:sldId id="273" r:id="rId20"/>
    <p:sldId id="274" r:id="rId21"/>
    <p:sldId id="275" r:id="rId22"/>
    <p:sldId id="277" r:id="rId23"/>
    <p:sldId id="276" r:id="rId24"/>
    <p:sldId id="278" r:id="rId25"/>
    <p:sldId id="279" r:id="rId26"/>
    <p:sldId id="286" r:id="rId27"/>
    <p:sldId id="287" r:id="rId28"/>
    <p:sldId id="288" r:id="rId29"/>
    <p:sldId id="290" r:id="rId30"/>
    <p:sldId id="280" r:id="rId31"/>
    <p:sldId id="281" r:id="rId32"/>
    <p:sldId id="289" r:id="rId33"/>
    <p:sldId id="282" r:id="rId34"/>
    <p:sldId id="284" r:id="rId35"/>
    <p:sldId id="285"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74" autoAdjust="0"/>
  </p:normalViewPr>
  <p:slideViewPr>
    <p:cSldViewPr snapToGrid="0">
      <p:cViewPr varScale="1">
        <p:scale>
          <a:sx n="60" d="100"/>
          <a:sy n="60" d="100"/>
        </p:scale>
        <p:origin x="111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11/22/2023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11/22/2023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a:t>
            </a:fld>
            <a:endParaRPr lang="en-US" altLang="en-US"/>
          </a:p>
        </p:txBody>
      </p:sp>
    </p:spTree>
    <p:extLst>
      <p:ext uri="{BB962C8B-B14F-4D97-AF65-F5344CB8AC3E}">
        <p14:creationId xmlns:p14="http://schemas.microsoft.com/office/powerpoint/2010/main" val="17414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e0a0cbe21_5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4e0a0cbe21_5_9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142" name="Google Shape;142;g24e0a0cbe21_5_9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e0a0cbe21_5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4e0a0cbe21_5_10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150" name="Google Shape;150;g24e0a0cbe21_5_10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e0a0cbe21_5_1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4e0a0cbe21_5_12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174" name="Google Shape;174;g24e0a0cbe21_5_124: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4e0a0cbe21_5_1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4e0a0cbe21_5_13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183" name="Google Shape;183;g24e0a0cbe21_5_13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4e0a0cbe21_5_1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4e0a0cbe21_5_14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192" name="Google Shape;192;g24e0a0cbe21_5_14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e0a0cbe21_5_1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4e0a0cbe21_5_14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201" name="Google Shape;201;g24e0a0cbe21_5_14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fdd2fc0c6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4fdd2fc0c6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e0a0cbe21_9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e0a0cbe21_9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fbe951d7c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4fbe951d7c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4e0a0cbe21_9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4e0a0cbe21_9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2</a:t>
            </a:fld>
            <a:endParaRPr lang="en-US" altLang="en-US"/>
          </a:p>
        </p:txBody>
      </p:sp>
    </p:spTree>
    <p:extLst>
      <p:ext uri="{BB962C8B-B14F-4D97-AF65-F5344CB8AC3E}">
        <p14:creationId xmlns:p14="http://schemas.microsoft.com/office/powerpoint/2010/main" val="4882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e0a0cbe21_9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e0a0cbe21_9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4fdd2fc0c6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4fdd2fc0c6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4e0a0cbe21_9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4e0a0cbe21_9_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fdd2fc0c6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fdd2fc0c6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US" dirty="0">
              <a:ea typeface="Calibri"/>
              <a:cs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24</a:t>
            </a:fld>
            <a:endParaRPr lang="en-US" altLang="en-US"/>
          </a:p>
        </p:txBody>
      </p:sp>
    </p:spTree>
    <p:extLst>
      <p:ext uri="{BB962C8B-B14F-4D97-AF65-F5344CB8AC3E}">
        <p14:creationId xmlns:p14="http://schemas.microsoft.com/office/powerpoint/2010/main" val="140957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25</a:t>
            </a:fld>
            <a:endParaRPr lang="en-US" altLang="en-US"/>
          </a:p>
        </p:txBody>
      </p:sp>
    </p:spTree>
    <p:extLst>
      <p:ext uri="{BB962C8B-B14F-4D97-AF65-F5344CB8AC3E}">
        <p14:creationId xmlns:p14="http://schemas.microsoft.com/office/powerpoint/2010/main" val="959987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26</a:t>
            </a:fld>
            <a:endParaRPr lang="en-US" altLang="en-US"/>
          </a:p>
        </p:txBody>
      </p:sp>
    </p:spTree>
    <p:extLst>
      <p:ext uri="{BB962C8B-B14F-4D97-AF65-F5344CB8AC3E}">
        <p14:creationId xmlns:p14="http://schemas.microsoft.com/office/powerpoint/2010/main" val="348544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4fdd2fc0c6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4fdd2fc0c6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926855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28</a:t>
            </a:fld>
            <a:endParaRPr lang="en-US"/>
          </a:p>
        </p:txBody>
      </p:sp>
    </p:spTree>
    <p:extLst>
      <p:ext uri="{BB962C8B-B14F-4D97-AF65-F5344CB8AC3E}">
        <p14:creationId xmlns:p14="http://schemas.microsoft.com/office/powerpoint/2010/main" val="128184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29</a:t>
            </a:fld>
            <a:endParaRPr lang="en-US" altLang="en-US"/>
          </a:p>
        </p:txBody>
      </p:sp>
    </p:spTree>
    <p:extLst>
      <p:ext uri="{BB962C8B-B14F-4D97-AF65-F5344CB8AC3E}">
        <p14:creationId xmlns:p14="http://schemas.microsoft.com/office/powerpoint/2010/main" val="401183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3</a:t>
            </a:fld>
            <a:endParaRPr lang="en-US" altLang="en-US"/>
          </a:p>
        </p:txBody>
      </p:sp>
    </p:spTree>
    <p:extLst>
      <p:ext uri="{BB962C8B-B14F-4D97-AF65-F5344CB8AC3E}">
        <p14:creationId xmlns:p14="http://schemas.microsoft.com/office/powerpoint/2010/main" val="342557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e0a0cbe21_1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4e0a0cbe21_1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e0a0cbe21_2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4e0a0cbe21_2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32</a:t>
            </a:fld>
            <a:endParaRPr lang="en-US"/>
          </a:p>
        </p:txBody>
      </p:sp>
    </p:spTree>
    <p:extLst>
      <p:ext uri="{BB962C8B-B14F-4D97-AF65-F5344CB8AC3E}">
        <p14:creationId xmlns:p14="http://schemas.microsoft.com/office/powerpoint/2010/main" val="233976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e0a0cbe21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4e0a0cbe21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315815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e0a0cbe21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4e0a0cbe21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e0a0cbe21_1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e0a0cbe21_1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e0a0cbe21_1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e0a0cbe21_1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353572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e0a0cbe21_5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e0a0cbe21_5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US" dirty="0">
              <a:ea typeface="Calibri"/>
              <a:cs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cccco.edu/-/media/CCCCO-Website/docs/memo/2023-08-29-work-experience-revisions-memo.pdf?la=en&amp;hash=BF4C7BF4905DE15DC4BDAFD56DB55992C07FAE7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diversity/diversity-equity-and-inclusion-trends-2021-ahead-of-international-womens-day-2865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ccco.edu/-/media/CCCCO-Website/docs/curriculum/ess-22-300-008-ccc-ethnic-studies-implementation-updates-a11y.pdf?la=en&amp;hash=E5914B33E013E2A179D99CB345210D040AAF8C45"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cccco.edu/-/media/CCCCO-Website/docs/minimum-qualifications/CCCCOReport-Minimum-Qualifications-2023_.pdf?la=en&amp;hash=D3075F5E24FF5D3DB759E61009DC66F0F5060FF6" TargetMode="External"/><Relationship Id="rId4" Type="http://schemas.openxmlformats.org/officeDocument/2006/relationships/hyperlink" Target="https://asccc.org/sites/default/files/2023-05/FDRG%20Recommendation%20for%20the%20Ethnic%20Studies%20Competencies%20final%20R.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ccco.edu/About-Us/Vision-2030"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www.deviantart.com/tehspikey/art/School-Diversity-Poster-65864045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asccc.org/sites/default/files/Agendas/Proposed%20Amendments%20to%20DEI%20in%20the%20COR%20Regulations%20(FINAL%20v2.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cccco.edu/-/media/CCCCO-Website/docs/memo/ess-23-19-ab-1705-validation-of-non-stem-transfer-level-prerequisities-a11y.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govt.westlaw.com/calregs/Document/I62075ED34C6911EC93A8000D3A7C4BC3?viewType=FullText&amp;originationContext=documenttoc&amp;transitionType=CategoryPageItem&amp;contextData=(sc.Default" TargetMode="External"/><Relationship Id="rId5" Type="http://schemas.openxmlformats.org/officeDocument/2006/relationships/hyperlink" Target="https://www.cccco.edu/-/media/CCCCO-Website/Files/Educational-Services-and-Support/ab-1705-implementation-guide-3-14-23-a11y.pdf" TargetMode="External"/><Relationship Id="rId4" Type="http://schemas.openxmlformats.org/officeDocument/2006/relationships/hyperlink" Target="https://www.cccco.edu/-/media/CCCCO-Website/docs/ab705/ess22400009ab1705implementation122322a11y.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asccc.org/content/work-experience-regulation-changes-expanded-opportunities-experiential-learning" TargetMode="External"/><Relationship Id="rId13" Type="http://schemas.openxmlformats.org/officeDocument/2006/relationships/hyperlink" Target="https://www.cccco.edu/-/media/CCCCO-Website/docs/memo/ess-23-38-annual-curriculum-approval-certification-a11y.pdf" TargetMode="External"/><Relationship Id="rId3" Type="http://schemas.openxmlformats.org/officeDocument/2006/relationships/hyperlink" Target="https://www.cccco.edu/About-Us/Chanacellors-Office/Divisions/General-Counsel/Pending-Regulatory-Action" TargetMode="External"/><Relationship Id="rId7" Type="http://schemas.openxmlformats.org/officeDocument/2006/relationships/hyperlink" Target="http://asccc.org/" TargetMode="External"/><Relationship Id="rId12" Type="http://schemas.openxmlformats.org/officeDocument/2006/relationships/hyperlink" Target="https://www.cccco.edu/-/media/CCCCO-Website/Office-of-General-Counsel/Form-400--Reg-Text-DEIA-Evalution-and-Tenure-Review-of-Dsitrict-Employees.pdf?la=en&amp;hash=3370253B484C2DBA2FDF5C00117386D53C9C5EF0"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csac.ca.gov/post/learning-aligned-employment-program-0" TargetMode="External"/><Relationship Id="rId11" Type="http://schemas.openxmlformats.org/officeDocument/2006/relationships/hyperlink" Target="https://www.cccco.edu/-/media/CCCCO-Website/docs/regulatory-action/bgccc-associate-degree-final-reg-text-a11y.pdf?la=en&amp;hash=C88E0D34E31E975523EEE00E88CCAB1965D5AB64" TargetMode="External"/><Relationship Id="rId5" Type="http://schemas.openxmlformats.org/officeDocument/2006/relationships/hyperlink" Target="https://www.ciwea.org/" TargetMode="External"/><Relationship Id="rId10" Type="http://schemas.openxmlformats.org/officeDocument/2006/relationships/hyperlink" Target="https://www.asccc.org/resolutions/adding-culturally-responsive-curriculum-equity-mindedness-and-anti-racism-course-outline" TargetMode="External"/><Relationship Id="rId4" Type="http://schemas.openxmlformats.org/officeDocument/2006/relationships/hyperlink" Target="https://www.cccco.edu/-/media/CCCCO-Website/Office-of-General-Counsel/bgcccfinalworkexperiencetext20230726ffa11y.pdf?la=en&amp;hash=605C58D56AC13E78C7A3335D4FC7C9CF5FE29C8C" TargetMode="External"/><Relationship Id="rId9" Type="http://schemas.openxmlformats.org/officeDocument/2006/relationships/hyperlink" Target="https://www.cccco.edu/-/media/CCCCO-Website/docs/procedures-standing-orders/december-2022-procedures-standing-ordersv2-a11y.pdf?la=en&amp;hash=FF692A0AE8ACC8FE6BB2A4D75018302005A8A4D6" TargetMode="External"/><Relationship Id="rId14" Type="http://schemas.openxmlformats.org/officeDocument/2006/relationships/hyperlink" Target="https://www.cccbachelordegrees.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25-2011.00?print=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lstStyle/>
          <a:p>
            <a:r>
              <a:rPr lang="en-US" b="1">
                <a:latin typeface="Georgia"/>
              </a:rPr>
              <a:t>CURRICULUM UPDATES</a:t>
            </a:r>
            <a:br>
              <a:rPr lang="en-US" b="1">
                <a:latin typeface="Georgia"/>
              </a:rPr>
            </a:br>
            <a:r>
              <a:rPr lang="en-US" sz="4000">
                <a:latin typeface="Georgia"/>
              </a:rPr>
              <a:t>Thursday, November 16, 2023</a:t>
            </a:r>
            <a:br>
              <a:rPr lang="en-US" sz="4000">
                <a:latin typeface="Georgia"/>
              </a:rPr>
            </a:br>
            <a:r>
              <a:rPr lang="en-US" sz="4000">
                <a:latin typeface="Georgia"/>
              </a:rPr>
              <a:t>3:00pm-4:00pm</a:t>
            </a:r>
            <a:endParaRPr lang="en-US" sz="4000"/>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200">
                <a:latin typeface="Georgia" panose="02040502050405020303" pitchFamily="18" charset="0"/>
              </a:rPr>
              <a:t>Work Experience Regulation Update Timeline </a:t>
            </a:r>
            <a:endParaRPr sz="3200">
              <a:latin typeface="Georgia" panose="02040502050405020303" pitchFamily="18" charset="0"/>
            </a:endParaRPr>
          </a:p>
        </p:txBody>
      </p:sp>
      <p:sp>
        <p:nvSpPr>
          <p:cNvPr id="145" name="Google Shape;145;p26"/>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342900" indent="-342900">
              <a:spcBef>
                <a:spcPts val="0"/>
              </a:spcBef>
              <a:buClr>
                <a:srgbClr val="262626"/>
              </a:buClr>
              <a:buSzPts val="1700"/>
            </a:pPr>
            <a:r>
              <a:rPr lang="en" sz="2000">
                <a:latin typeface="Arial" panose="020B0604020202020204" pitchFamily="34" charset="0"/>
                <a:cs typeface="Arial" panose="020B0604020202020204" pitchFamily="34" charset="0"/>
              </a:rPr>
              <a:t>Revised Title 5 Work Experience Regulations Approved by BOG July 2022. </a:t>
            </a:r>
            <a:endParaRPr lang="en-US" sz="2000"/>
          </a:p>
          <a:p>
            <a:pPr marL="342900" indent="-342900">
              <a:spcBef>
                <a:spcPts val="0"/>
              </a:spcBef>
              <a:buClr>
                <a:srgbClr val="262626"/>
              </a:buClr>
              <a:buSzPts val="1700"/>
            </a:pPr>
            <a:r>
              <a:rPr lang="en" sz="2000">
                <a:latin typeface="Arial" panose="020B0604020202020204" pitchFamily="34" charset="0"/>
                <a:cs typeface="Arial" panose="020B0604020202020204" pitchFamily="34" charset="0"/>
              </a:rPr>
              <a:t>Chaptered in July 2023 and official on August 26, 2023</a:t>
            </a:r>
            <a:endParaRPr sz="2000"/>
          </a:p>
          <a:p>
            <a:pPr marL="342900" indent="-342900">
              <a:spcBef>
                <a:spcPts val="0"/>
              </a:spcBef>
              <a:buClr>
                <a:srgbClr val="262626"/>
              </a:buClr>
              <a:buSzPts val="1700"/>
            </a:pPr>
            <a:r>
              <a:rPr lang="en" sz="2000">
                <a:latin typeface="Arial" panose="020B0604020202020204" pitchFamily="34" charset="0"/>
                <a:cs typeface="Arial" panose="020B0604020202020204" pitchFamily="34" charset="0"/>
              </a:rPr>
              <a:t>Districts have until February 22, 2024 to update policies and procedures. Colleges should be reviewing and updating work experience curriculum.</a:t>
            </a:r>
            <a:endParaRPr sz="2000"/>
          </a:p>
          <a:p>
            <a:pPr marL="342900" indent="-342900">
              <a:spcBef>
                <a:spcPts val="1067"/>
              </a:spcBef>
              <a:buClr>
                <a:srgbClr val="262626"/>
              </a:buClr>
              <a:buSzPts val="1700"/>
            </a:pPr>
            <a:r>
              <a:rPr lang="en" sz="2000" u="sng">
                <a:solidFill>
                  <a:schemeClr val="hlink"/>
                </a:solidFill>
                <a:latin typeface="Arial"/>
                <a:cs typeface="Arial"/>
                <a:hlinkClick r:id="rId3">
                  <a:extLst>
                    <a:ext uri="{A12FA001-AC4F-418D-AE19-62706E023703}">
                      <ahyp:hlinkClr xmlns:ahyp="http://schemas.microsoft.com/office/drawing/2018/hyperlinkcolor" val="tx"/>
                    </a:ext>
                  </a:extLst>
                </a:hlinkClick>
              </a:rPr>
              <a:t>Text of Updated Regulations</a:t>
            </a:r>
            <a:endParaRPr lang="en" sz="2000">
              <a:solidFill>
                <a:schemeClr val="hlink"/>
              </a:solidFill>
              <a:latin typeface="Arial"/>
              <a:cs typeface="Arial"/>
            </a:endParaRPr>
          </a:p>
          <a:p>
            <a:pPr marL="342900" indent="-342900">
              <a:spcBef>
                <a:spcPts val="1067"/>
              </a:spcBef>
              <a:buClr>
                <a:srgbClr val="262626"/>
              </a:buClr>
              <a:buSzPts val="1700"/>
            </a:pPr>
            <a:r>
              <a:rPr lang="en" sz="2000" u="sng">
                <a:solidFill>
                  <a:schemeClr val="hlink"/>
                </a:solidFill>
                <a:latin typeface="Arial"/>
                <a:cs typeface="Arial"/>
                <a:hlinkClick r:id="rId4">
                  <a:extLst>
                    <a:ext uri="{A12FA001-AC4F-418D-AE19-62706E023703}">
                      <ahyp:hlinkClr xmlns:ahyp="http://schemas.microsoft.com/office/drawing/2018/hyperlinkcolor" val="tx"/>
                    </a:ext>
                  </a:extLst>
                </a:hlinkClick>
              </a:rPr>
              <a:t>CCCCO Guidance </a:t>
            </a:r>
            <a:endParaRPr sz="2000"/>
          </a:p>
        </p:txBody>
      </p:sp>
      <p:sp>
        <p:nvSpPr>
          <p:cNvPr id="2" name="Slide Number Placeholder 1">
            <a:extLst>
              <a:ext uri="{FF2B5EF4-FFF2-40B4-BE49-F238E27FC236}">
                <a16:creationId xmlns:a16="http://schemas.microsoft.com/office/drawing/2014/main" id="{A37FC74C-0E80-1543-CC57-65CAE527AD13}"/>
              </a:ext>
            </a:extLst>
          </p:cNvPr>
          <p:cNvSpPr>
            <a:spLocks noGrp="1"/>
          </p:cNvSpPr>
          <p:nvPr>
            <p:ph type="sldNum" sz="quarter" idx="10"/>
          </p:nvPr>
        </p:nvSpPr>
        <p:spPr/>
        <p:txBody>
          <a:bodyPr/>
          <a:lstStyle/>
          <a:p>
            <a:fld id="{492D8F1A-69A8-9242-9469-8400121D240A}" type="slidenum">
              <a:rPr lang="en-US" smtClean="0"/>
              <a:pPr/>
              <a:t>10</a:t>
            </a:fld>
            <a:endParaRPr lang="en-US"/>
          </a:p>
        </p:txBody>
      </p:sp>
    </p:spTree>
    <p:extLst>
      <p:ext uri="{BB962C8B-B14F-4D97-AF65-F5344CB8AC3E}">
        <p14:creationId xmlns:p14="http://schemas.microsoft.com/office/powerpoint/2010/main" val="377722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600"/>
              <a:t>Revisions – General</a:t>
            </a:r>
            <a:endParaRPr sz="1467"/>
          </a:p>
        </p:txBody>
      </p:sp>
      <p:sp>
        <p:nvSpPr>
          <p:cNvPr id="2" name="Content Placeholder 1">
            <a:extLst>
              <a:ext uri="{FF2B5EF4-FFF2-40B4-BE49-F238E27FC236}">
                <a16:creationId xmlns:a16="http://schemas.microsoft.com/office/drawing/2014/main" id="{7E44FEBC-EAE5-2B7C-B619-038C4812E4DF}"/>
              </a:ext>
            </a:extLst>
          </p:cNvPr>
          <p:cNvSpPr>
            <a:spLocks noGrp="1"/>
          </p:cNvSpPr>
          <p:nvPr>
            <p:ph sz="half" idx="1"/>
          </p:nvPr>
        </p:nvSpPr>
        <p:spPr>
          <a:xfrm>
            <a:off x="1277650" y="1472972"/>
            <a:ext cx="10503613" cy="5087419"/>
          </a:xfrm>
        </p:spPr>
        <p:txBody>
          <a:bodyPr/>
          <a:lstStyle/>
          <a:p>
            <a:pPr>
              <a:spcBef>
                <a:spcPct val="0"/>
              </a:spcBef>
            </a:pPr>
            <a:r>
              <a:rPr lang="en" sz="2200">
                <a:latin typeface="Arial"/>
                <a:cs typeface="Arial"/>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endParaRPr lang="en-US" sz="2200">
              <a:latin typeface="Arial"/>
              <a:cs typeface="Arial"/>
            </a:endParaRPr>
          </a:p>
          <a:p>
            <a:pPr>
              <a:spcBef>
                <a:spcPts val="667"/>
              </a:spcBef>
            </a:pPr>
            <a:r>
              <a:rPr lang="en" sz="2200">
                <a:latin typeface="Arial"/>
                <a:cs typeface="Arial"/>
              </a:rPr>
              <a:t>Rename from “Cooperative Work Experience” to “Work Experience Education”</a:t>
            </a:r>
            <a:endParaRPr lang="en-US" sz="2200">
              <a:latin typeface="Arial"/>
              <a:cs typeface="Arial"/>
            </a:endParaRPr>
          </a:p>
          <a:p>
            <a:pPr>
              <a:spcBef>
                <a:spcPts val="667"/>
              </a:spcBef>
            </a:pPr>
            <a:r>
              <a:rPr lang="en-US" sz="2200">
                <a:latin typeface="Arial"/>
                <a:cs typeface="Arial"/>
              </a:rPr>
              <a:t>Removes requirement for "Local Plan" and replaces with requirement for local board policy and procedures. </a:t>
            </a:r>
            <a:endParaRPr lang="en" sz="2200">
              <a:latin typeface="Arial"/>
              <a:cs typeface="Arial"/>
            </a:endParaRPr>
          </a:p>
          <a:p>
            <a:pPr>
              <a:spcBef>
                <a:spcPts val="667"/>
              </a:spcBef>
            </a:pPr>
            <a:r>
              <a:rPr lang="en" sz="2200">
                <a:latin typeface="Arial"/>
                <a:cs typeface="Arial"/>
              </a:rPr>
              <a:t>Collapses 14 existing separate sections into more intentionally organized and sequenced 5 sections in Article 4 §§55250 – 55254. </a:t>
            </a:r>
          </a:p>
          <a:p>
            <a:pPr>
              <a:spcBef>
                <a:spcPts val="667"/>
              </a:spcBef>
            </a:pPr>
            <a:r>
              <a:rPr lang="en" sz="2200">
                <a:latin typeface="Arial"/>
                <a:cs typeface="Arial"/>
              </a:rPr>
              <a:t>Allows for virtual work experience opportunities.  </a:t>
            </a:r>
          </a:p>
          <a:p>
            <a:pPr>
              <a:lnSpc>
                <a:spcPct val="100000"/>
              </a:lnSpc>
              <a:spcBef>
                <a:spcPct val="0"/>
              </a:spcBef>
            </a:pPr>
            <a:r>
              <a:rPr lang="en-US" sz="2200">
                <a:latin typeface="Arial"/>
                <a:cs typeface="Arial"/>
              </a:rPr>
              <a:t>Specifically permits noncredit work experience education and calls for disaggregated data on enrollment and student success inclusive of these courses</a:t>
            </a:r>
          </a:p>
          <a:p>
            <a:pPr>
              <a:lnSpc>
                <a:spcPct val="100000"/>
              </a:lnSpc>
              <a:spcBef>
                <a:spcPts val="667"/>
              </a:spcBef>
            </a:pPr>
            <a:r>
              <a:rPr lang="en-US" sz="2200">
                <a:latin typeface="Arial"/>
                <a:cs typeface="Arial"/>
              </a:rPr>
              <a:t>Removes distinction between "Occupational" and "General" work experience</a:t>
            </a:r>
          </a:p>
          <a:p>
            <a:pPr>
              <a:lnSpc>
                <a:spcPct val="100000"/>
              </a:lnSpc>
              <a:spcBef>
                <a:spcPts val="667"/>
              </a:spcBef>
            </a:pPr>
            <a:r>
              <a:rPr lang="en-US" sz="2200">
                <a:latin typeface="Arial"/>
                <a:cs typeface="Arial"/>
              </a:rPr>
              <a:t>Revises and simplifies credit hour calculation for work experience</a:t>
            </a:r>
          </a:p>
          <a:p>
            <a:endParaRPr lang="en-US"/>
          </a:p>
        </p:txBody>
      </p:sp>
      <p:sp>
        <p:nvSpPr>
          <p:cNvPr id="3" name="Slide Number Placeholder 2">
            <a:extLst>
              <a:ext uri="{FF2B5EF4-FFF2-40B4-BE49-F238E27FC236}">
                <a16:creationId xmlns:a16="http://schemas.microsoft.com/office/drawing/2014/main" id="{8F8B1F0E-7061-EBC8-BE0B-CC82B00D8210}"/>
              </a:ext>
            </a:extLst>
          </p:cNvPr>
          <p:cNvSpPr>
            <a:spLocks noGrp="1"/>
          </p:cNvSpPr>
          <p:nvPr>
            <p:ph type="sldNum" sz="quarter" idx="10"/>
          </p:nvPr>
        </p:nvSpPr>
        <p:spPr/>
        <p:txBody>
          <a:bodyPr/>
          <a:lstStyle/>
          <a:p>
            <a:fld id="{492D8F1A-69A8-9242-9469-8400121D240A}" type="slidenum">
              <a:rPr lang="en-US" smtClean="0"/>
              <a:pPr/>
              <a:t>11</a:t>
            </a:fld>
            <a:endParaRPr lang="en-US"/>
          </a:p>
        </p:txBody>
      </p:sp>
    </p:spTree>
    <p:extLst>
      <p:ext uri="{BB962C8B-B14F-4D97-AF65-F5344CB8AC3E}">
        <p14:creationId xmlns:p14="http://schemas.microsoft.com/office/powerpoint/2010/main" val="141844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733"/>
              <a:t>Updated Regulations: Units/Hours</a:t>
            </a:r>
            <a:endParaRPr sz="3733"/>
          </a:p>
        </p:txBody>
      </p:sp>
      <p:sp>
        <p:nvSpPr>
          <p:cNvPr id="177" name="Google Shape;177;p30"/>
          <p:cNvSpPr txBox="1">
            <a:spLocks noGrp="1"/>
          </p:cNvSpPr>
          <p:nvPr>
            <p:ph sz="half" idx="2"/>
          </p:nvPr>
        </p:nvSpPr>
        <p:spPr>
          <a:xfrm>
            <a:off x="1277650" y="1404478"/>
            <a:ext cx="4922537" cy="4785185"/>
          </a:xfrm>
          <a:prstGeom prst="rect">
            <a:avLst/>
          </a:prstGeom>
          <a:noFill/>
          <a:ln>
            <a:noFill/>
          </a:ln>
        </p:spPr>
        <p:txBody>
          <a:bodyPr spcFirstLastPara="1" vert="horz" wrap="square" lIns="91433" tIns="45700" rIns="91433" bIns="45700" rtlCol="0" anchor="t" anchorCtr="0">
            <a:noAutofit/>
          </a:bodyPr>
          <a:lstStyle/>
          <a:p>
            <a:pPr marL="0" indent="0">
              <a:buClr>
                <a:srgbClr val="262626"/>
              </a:buClr>
              <a:buSzPts val="1700"/>
              <a:buNone/>
            </a:pPr>
            <a:r>
              <a:rPr lang="en" sz="1800">
                <a:latin typeface="Arial"/>
                <a:cs typeface="Arial"/>
              </a:rPr>
              <a:t>Previous Regulation:</a:t>
            </a:r>
            <a:endParaRPr lang="en-US" sz="1800">
              <a:latin typeface="Arial"/>
              <a:cs typeface="Arial"/>
            </a:endParaRPr>
          </a:p>
          <a:p>
            <a:pPr marL="342900" indent="-342900">
              <a:spcBef>
                <a:spcPts val="1067"/>
              </a:spcBef>
              <a:buClr>
                <a:srgbClr val="262626"/>
              </a:buClr>
              <a:buSzPts val="1700"/>
              <a:buAutoNum type="arabicPeriod"/>
            </a:pPr>
            <a:r>
              <a:rPr lang="en" sz="1800">
                <a:latin typeface="Arial"/>
                <a:cs typeface="Arial"/>
              </a:rPr>
              <a:t>§ 55256.5 (c): The following formula will be used to determine the number of units to be awarded:</a:t>
            </a:r>
            <a:endParaRPr sz="1800">
              <a:latin typeface="Arial"/>
              <a:cs typeface="Arial"/>
            </a:endParaRPr>
          </a:p>
          <a:p>
            <a:pPr marL="342900" indent="-342900">
              <a:spcBef>
                <a:spcPts val="1067"/>
              </a:spcBef>
              <a:buClr>
                <a:srgbClr val="262626"/>
              </a:buClr>
              <a:buSzPts val="1700"/>
              <a:buAutoNum type="arabicPeriod"/>
            </a:pPr>
            <a:r>
              <a:rPr lang="en" sz="1800">
                <a:latin typeface="Arial"/>
                <a:cs typeface="Arial"/>
              </a:rPr>
              <a:t>Each 75 hours of paid work equals one semester credit or 50 hours equals one quarter credit.</a:t>
            </a:r>
            <a:endParaRPr sz="1800">
              <a:latin typeface="Arial"/>
              <a:cs typeface="Arial"/>
            </a:endParaRPr>
          </a:p>
          <a:p>
            <a:pPr marL="342900" indent="-342900">
              <a:spcBef>
                <a:spcPts val="1067"/>
              </a:spcBef>
              <a:buClr>
                <a:srgbClr val="262626"/>
              </a:buClr>
              <a:buSzPts val="1700"/>
              <a:buAutoNum type="arabicPeriod"/>
            </a:pPr>
            <a:r>
              <a:rPr lang="en" sz="1800">
                <a:latin typeface="Arial"/>
                <a:cs typeface="Arial"/>
              </a:rPr>
              <a:t>Each 60 hours of non-paid work equals one semester credit or 40 hours equals one quarter credit.</a:t>
            </a:r>
            <a:endParaRPr sz="1800">
              <a:latin typeface="Arial"/>
              <a:cs typeface="Arial"/>
            </a:endParaRPr>
          </a:p>
          <a:p>
            <a:pPr marL="342900" indent="-342900">
              <a:spcBef>
                <a:spcPts val="1067"/>
              </a:spcBef>
              <a:spcAft>
                <a:spcPts val="1600"/>
              </a:spcAft>
              <a:buClr>
                <a:srgbClr val="262626"/>
              </a:buClr>
              <a:buSzPts val="1700"/>
              <a:buAutoNum type="arabicPeriod"/>
            </a:pPr>
            <a:r>
              <a:rPr lang="en" sz="1800">
                <a:latin typeface="Arial"/>
                <a:cs typeface="Arial"/>
              </a:rPr>
              <a:t>Units may be awarded in 0.5 unit increments.</a:t>
            </a:r>
            <a:endParaRPr sz="1800">
              <a:latin typeface="Arial"/>
              <a:cs typeface="Arial"/>
            </a:endParaRPr>
          </a:p>
        </p:txBody>
      </p:sp>
      <p:sp>
        <p:nvSpPr>
          <p:cNvPr id="179" name="Google Shape;179;p30"/>
          <p:cNvSpPr txBox="1">
            <a:spLocks noGrp="1"/>
          </p:cNvSpPr>
          <p:nvPr>
            <p:ph sz="quarter" idx="4"/>
          </p:nvPr>
        </p:nvSpPr>
        <p:spPr>
          <a:xfrm>
            <a:off x="6302640" y="1404478"/>
            <a:ext cx="5565331" cy="5427319"/>
          </a:xfrm>
          <a:prstGeom prst="rect">
            <a:avLst/>
          </a:prstGeom>
          <a:noFill/>
          <a:ln>
            <a:noFill/>
          </a:ln>
        </p:spPr>
        <p:txBody>
          <a:bodyPr spcFirstLastPara="1" vert="horz" wrap="square" lIns="91433" tIns="45700" rIns="91433" bIns="45700" rtlCol="0" anchor="t" anchorCtr="0">
            <a:noAutofit/>
          </a:bodyPr>
          <a:lstStyle/>
          <a:p>
            <a:pPr marL="0" indent="0">
              <a:buClr>
                <a:srgbClr val="262626"/>
              </a:buClr>
              <a:buSzPts val="1700"/>
              <a:buNone/>
            </a:pPr>
            <a:r>
              <a:rPr lang="en" sz="1800">
                <a:latin typeface="Arial"/>
                <a:cs typeface="Arial"/>
              </a:rPr>
              <a:t>Updated Regulation:</a:t>
            </a:r>
            <a:endParaRPr lang="en-US" sz="1800">
              <a:latin typeface="Arial"/>
              <a:cs typeface="Arial"/>
            </a:endParaRPr>
          </a:p>
          <a:p>
            <a:pPr marL="342900" indent="-342900">
              <a:spcBef>
                <a:spcPts val="1067"/>
              </a:spcBef>
              <a:buClr>
                <a:srgbClr val="262626"/>
              </a:buClr>
              <a:buSzPts val="1700"/>
              <a:buAutoNum type="arabicPeriod"/>
            </a:pPr>
            <a:r>
              <a:rPr lang="en" sz="1800">
                <a:latin typeface="Arial"/>
                <a:cs typeface="Arial"/>
              </a:rPr>
              <a:t>§ 55253 (a): (a)Units of credit for work experience education shall be calculated as follows:</a:t>
            </a:r>
            <a:endParaRPr sz="1800">
              <a:latin typeface="Arial"/>
              <a:cs typeface="Arial"/>
            </a:endParaRPr>
          </a:p>
          <a:p>
            <a:pPr marL="342900" indent="-342900">
              <a:spcBef>
                <a:spcPts val="1067"/>
              </a:spcBef>
              <a:buClr>
                <a:srgbClr val="262626"/>
              </a:buClr>
              <a:buSzPts val="1700"/>
              <a:buAutoNum type="arabicPeriod"/>
            </a:pPr>
            <a:r>
              <a:rPr lang="en" sz="1800">
                <a:latin typeface="Arial"/>
                <a:cs typeface="Arial"/>
              </a:rPr>
              <a:t>work experience education offered as a credit course: one semester unit of credit will be awarded for every 54 hours of work experience, or one quarter unit for every 33 hours of work experience, or the equivalent locally determined minimum threshold for awarding one unit of credit as codified in local board policy or procedure. Units of credit may be awarded in increments of .5 units; and</a:t>
            </a:r>
            <a:endParaRPr sz="1800">
              <a:latin typeface="Arial"/>
              <a:cs typeface="Arial"/>
            </a:endParaRPr>
          </a:p>
          <a:p>
            <a:pPr marL="342900" indent="-342900">
              <a:spcBef>
                <a:spcPts val="1067"/>
              </a:spcBef>
              <a:spcAft>
                <a:spcPts val="1600"/>
              </a:spcAft>
              <a:buClr>
                <a:srgbClr val="262626"/>
              </a:buClr>
              <a:buSzPts val="1700"/>
              <a:buAutoNum type="arabicPeriod"/>
            </a:pPr>
            <a:r>
              <a:rPr lang="en" sz="1800">
                <a:latin typeface="Arial"/>
                <a:cs typeface="Arial"/>
              </a:rPr>
              <a:t>work experience education integrated as a component of a course: units of credit will follow standards for credit hour calculations in section 55002.5 for all activity, lab, or other instructional course components. Units of credit for the work experience component shall be calculated according to the formula in subparagraph (1). </a:t>
            </a:r>
            <a:endParaRPr sz="1800"/>
          </a:p>
        </p:txBody>
      </p:sp>
      <p:sp>
        <p:nvSpPr>
          <p:cNvPr id="2" name="Slide Number Placeholder 1">
            <a:extLst>
              <a:ext uri="{FF2B5EF4-FFF2-40B4-BE49-F238E27FC236}">
                <a16:creationId xmlns:a16="http://schemas.microsoft.com/office/drawing/2014/main" id="{7D0E42B2-2B7F-4E72-7051-3CC6244C87C6}"/>
              </a:ext>
            </a:extLst>
          </p:cNvPr>
          <p:cNvSpPr>
            <a:spLocks noGrp="1"/>
          </p:cNvSpPr>
          <p:nvPr>
            <p:ph type="sldNum" sz="quarter" idx="10"/>
          </p:nvPr>
        </p:nvSpPr>
        <p:spPr/>
        <p:txBody>
          <a:bodyPr/>
          <a:lstStyle/>
          <a:p>
            <a:fld id="{492D8F1A-69A8-9242-9469-8400121D240A}" type="slidenum">
              <a:rPr lang="en-US" smtClean="0"/>
              <a:pPr/>
              <a:t>12</a:t>
            </a:fld>
            <a:endParaRPr lang="en-US"/>
          </a:p>
        </p:txBody>
      </p:sp>
    </p:spTree>
    <p:extLst>
      <p:ext uri="{BB962C8B-B14F-4D97-AF65-F5344CB8AC3E}">
        <p14:creationId xmlns:p14="http://schemas.microsoft.com/office/powerpoint/2010/main" val="149704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US" sz="2933"/>
              <a:t>Updated Regulations: Total Units</a:t>
            </a:r>
          </a:p>
        </p:txBody>
      </p:sp>
      <p:sp>
        <p:nvSpPr>
          <p:cNvPr id="186" name="Google Shape;186;p31"/>
          <p:cNvSpPr txBox="1">
            <a:spLocks noGrp="1"/>
          </p:cNvSpPr>
          <p:nvPr>
            <p:ph sz="half" idx="2"/>
          </p:nvPr>
        </p:nvSpPr>
        <p:spPr>
          <a:prstGeom prst="rect">
            <a:avLst/>
          </a:prstGeom>
          <a:noFill/>
          <a:ln>
            <a:noFill/>
          </a:ln>
        </p:spPr>
        <p:txBody>
          <a:bodyPr spcFirstLastPara="1" vert="horz" wrap="square" lIns="91433" tIns="45700" rIns="91433" bIns="45700" rtlCol="0" anchor="t" anchorCtr="0">
            <a:noAutofit/>
          </a:bodyPr>
          <a:lstStyle/>
          <a:p>
            <a:pPr marL="0" indent="0">
              <a:buClr>
                <a:srgbClr val="262626"/>
              </a:buClr>
              <a:buSzPts val="1700"/>
              <a:buNone/>
            </a:pPr>
            <a:r>
              <a:rPr lang="en" sz="1800">
                <a:latin typeface="Arial"/>
                <a:cs typeface="Arial"/>
              </a:rPr>
              <a:t>Previous Regulation:</a:t>
            </a:r>
            <a:endParaRPr sz="1800">
              <a:latin typeface="Arial"/>
              <a:cs typeface="Arial"/>
            </a:endParaRPr>
          </a:p>
          <a:p>
            <a:pPr marL="342900" indent="-342900">
              <a:spcBef>
                <a:spcPts val="1067"/>
              </a:spcBef>
              <a:buClr>
                <a:srgbClr val="262626"/>
              </a:buClr>
              <a:buSzPts val="1700"/>
              <a:buAutoNum type="arabicPeriod"/>
            </a:pPr>
            <a:r>
              <a:rPr lang="en" sz="1800">
                <a:latin typeface="Arial" panose="020B0604020202020204" pitchFamily="34" charset="0"/>
                <a:cs typeface="Arial" panose="020B0604020202020204" pitchFamily="34" charset="0"/>
              </a:rPr>
              <a:t>§ 55253(a): For the satisfactory completion of all types of Cooperative Work Experience Education, students may earn up to a total of 16 semester credit hours or 24 quarter credit hours, subject to the following limitations:</a:t>
            </a:r>
            <a:endParaRPr sz="1800"/>
          </a:p>
          <a:p>
            <a:pPr marL="342900" indent="-342900">
              <a:spcBef>
                <a:spcPts val="1067"/>
              </a:spcBef>
              <a:buClr>
                <a:srgbClr val="262626"/>
              </a:buClr>
              <a:buSzPts val="1700"/>
              <a:buAutoNum type="arabicPeriod"/>
            </a:pPr>
            <a:r>
              <a:rPr lang="en" sz="1800">
                <a:latin typeface="Arial"/>
                <a:cs typeface="Arial"/>
              </a:rPr>
              <a:t>General Work Experience Education.</a:t>
            </a:r>
            <a:endParaRPr sz="1800">
              <a:latin typeface="Arial"/>
              <a:cs typeface="Arial"/>
            </a:endParaRPr>
          </a:p>
          <a:p>
            <a:pPr marL="342900" indent="-342900">
              <a:spcBef>
                <a:spcPts val="1067"/>
              </a:spcBef>
              <a:buClr>
                <a:srgbClr val="262626"/>
              </a:buClr>
              <a:buSzPts val="1700"/>
              <a:buAutoNum type="arabicPeriod"/>
            </a:pPr>
            <a:r>
              <a:rPr lang="en" sz="1800">
                <a:latin typeface="Arial" panose="020B0604020202020204" pitchFamily="34" charset="0"/>
                <a:cs typeface="Arial" panose="020B0604020202020204" pitchFamily="34" charset="0"/>
              </a:rPr>
              <a:t>A maximum of six semester credit hours or nine quarter credit hours may be earned during one enrollment period in general work experience education.</a:t>
            </a:r>
            <a:endParaRPr sz="1800"/>
          </a:p>
          <a:p>
            <a:pPr marL="342900" indent="-342900">
              <a:spcBef>
                <a:spcPts val="1067"/>
              </a:spcBef>
              <a:buClr>
                <a:srgbClr val="262626"/>
              </a:buClr>
              <a:buSzPts val="1700"/>
              <a:buAutoNum type="arabicPeriod"/>
            </a:pPr>
            <a:r>
              <a:rPr lang="en" sz="1800">
                <a:latin typeface="Arial"/>
                <a:cs typeface="Arial"/>
              </a:rPr>
              <a:t>Occupational Work Experience Education.</a:t>
            </a:r>
            <a:endParaRPr sz="1800"/>
          </a:p>
          <a:p>
            <a:pPr marL="342900" indent="-342900">
              <a:spcBef>
                <a:spcPts val="1067"/>
              </a:spcBef>
              <a:spcAft>
                <a:spcPts val="1600"/>
              </a:spcAft>
              <a:buClr>
                <a:srgbClr val="262626"/>
              </a:buClr>
              <a:buSzPts val="1700"/>
              <a:buAutoNum type="arabicPeriod"/>
            </a:pPr>
            <a:r>
              <a:rPr lang="en" sz="1800">
                <a:latin typeface="Arial" panose="020B0604020202020204" pitchFamily="34" charset="0"/>
                <a:cs typeface="Arial" panose="020B0604020202020204" pitchFamily="34" charset="0"/>
              </a:rPr>
              <a:t>A maximum of eight credit hours may be earned during one enrollment period in occupational work experience education.</a:t>
            </a:r>
            <a:endParaRPr sz="1800"/>
          </a:p>
        </p:txBody>
      </p:sp>
      <p:sp>
        <p:nvSpPr>
          <p:cNvPr id="188" name="Google Shape;188;p31"/>
          <p:cNvSpPr txBox="1">
            <a:spLocks noGrp="1"/>
          </p:cNvSpPr>
          <p:nvPr>
            <p:ph sz="quarter" idx="4"/>
          </p:nvPr>
        </p:nvSpPr>
        <p:spPr>
          <a:prstGeom prst="rect">
            <a:avLst/>
          </a:prstGeom>
          <a:noFill/>
          <a:ln>
            <a:noFill/>
          </a:ln>
        </p:spPr>
        <p:txBody>
          <a:bodyPr spcFirstLastPara="1" vert="horz" wrap="square" lIns="91433" tIns="45700" rIns="91433" bIns="45700" rtlCol="0" anchor="t" anchorCtr="0">
            <a:normAutofit/>
          </a:bodyPr>
          <a:lstStyle/>
          <a:p>
            <a:pPr marL="0" indent="0">
              <a:buClr>
                <a:srgbClr val="262626"/>
              </a:buClr>
              <a:buSzPts val="1700"/>
              <a:buNone/>
            </a:pPr>
            <a:r>
              <a:rPr lang="en" sz="1800">
                <a:latin typeface="Arial"/>
                <a:cs typeface="Arial"/>
              </a:rPr>
              <a:t>Updated Regulation:</a:t>
            </a:r>
            <a:endParaRPr sz="1800">
              <a:latin typeface="Arial"/>
              <a:cs typeface="Arial"/>
            </a:endParaRPr>
          </a:p>
          <a:p>
            <a:pPr marL="342900" indent="-342900">
              <a:spcBef>
                <a:spcPts val="1067"/>
              </a:spcBef>
              <a:spcAft>
                <a:spcPts val="1600"/>
              </a:spcAft>
              <a:buClr>
                <a:srgbClr val="262626"/>
              </a:buClr>
              <a:buSzPts val="1700"/>
              <a:buAutoNum type="arabicPeriod"/>
            </a:pPr>
            <a:r>
              <a:rPr lang="en" sz="1800">
                <a:latin typeface="Arial"/>
                <a:cs typeface="Arial"/>
              </a:rPr>
              <a:t>§ 55253(c): A maximum of fourteen semester credit hours or twenty-one quarter credit hours may be earned during one enrollment period in work experience education. Students may repeat a work experience education course subject to section 55040.</a:t>
            </a:r>
          </a:p>
          <a:p>
            <a:pPr marL="342900" indent="-342900">
              <a:spcBef>
                <a:spcPts val="1067"/>
              </a:spcBef>
              <a:spcAft>
                <a:spcPts val="1600"/>
              </a:spcAft>
              <a:buSzPts val="1700"/>
              <a:buAutoNum type="arabicPeriod"/>
            </a:pPr>
            <a:r>
              <a:rPr lang="en" sz="1800">
                <a:latin typeface="Arial"/>
                <a:cs typeface="Arial"/>
              </a:rPr>
              <a:t>Confusion about course repeatability</a:t>
            </a:r>
            <a:endParaRPr lang="en"/>
          </a:p>
          <a:p>
            <a:pPr marL="236855" indent="-245110">
              <a:spcBef>
                <a:spcPts val="1067"/>
              </a:spcBef>
              <a:spcAft>
                <a:spcPts val="1600"/>
              </a:spcAft>
              <a:buClr>
                <a:srgbClr val="262626"/>
              </a:buClr>
              <a:buSzPts val="1700"/>
            </a:pPr>
            <a:endParaRPr sz="18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C76486E-F5E5-EA9F-2B5A-C1C517B8E497}"/>
              </a:ext>
            </a:extLst>
          </p:cNvPr>
          <p:cNvSpPr>
            <a:spLocks noGrp="1"/>
          </p:cNvSpPr>
          <p:nvPr>
            <p:ph type="sldNum" sz="quarter" idx="10"/>
          </p:nvPr>
        </p:nvSpPr>
        <p:spPr/>
        <p:txBody>
          <a:bodyPr/>
          <a:lstStyle/>
          <a:p>
            <a:fld id="{492D8F1A-69A8-9242-9469-8400121D240A}" type="slidenum">
              <a:rPr lang="en-US" dirty="0" smtClean="0"/>
              <a:pPr/>
              <a:t>13</a:t>
            </a:fld>
            <a:endParaRPr lang="en-US"/>
          </a:p>
        </p:txBody>
      </p:sp>
    </p:spTree>
    <p:extLst>
      <p:ext uri="{BB962C8B-B14F-4D97-AF65-F5344CB8AC3E}">
        <p14:creationId xmlns:p14="http://schemas.microsoft.com/office/powerpoint/2010/main" val="181536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3067"/>
              <a:t>Updated Regulations: General/Occupational</a:t>
            </a:r>
            <a:endParaRPr sz="3067"/>
          </a:p>
        </p:txBody>
      </p:sp>
      <p:sp>
        <p:nvSpPr>
          <p:cNvPr id="195" name="Google Shape;195;p32"/>
          <p:cNvSpPr txBox="1">
            <a:spLocks noGrp="1"/>
          </p:cNvSpPr>
          <p:nvPr>
            <p:ph sz="half" idx="2"/>
          </p:nvPr>
        </p:nvSpPr>
        <p:spPr>
          <a:xfrm>
            <a:off x="1277650" y="1798320"/>
            <a:ext cx="4922537" cy="4819432"/>
          </a:xfrm>
          <a:prstGeom prst="rect">
            <a:avLst/>
          </a:prstGeom>
          <a:noFill/>
          <a:ln>
            <a:noFill/>
          </a:ln>
        </p:spPr>
        <p:txBody>
          <a:bodyPr spcFirstLastPara="1" vert="horz" wrap="square" lIns="91433" tIns="45700" rIns="91433" bIns="45700" numCol="1" rtlCol="0" anchor="t" anchorCtr="0" compatLnSpc="1">
            <a:prstTxWarp prst="textNoShape">
              <a:avLst/>
            </a:prstTxWarp>
            <a:noAutofit/>
          </a:bodyPr>
          <a:lstStyle/>
          <a:p>
            <a:pPr marL="0" indent="0">
              <a:buClr>
                <a:srgbClr val="262626"/>
              </a:buClr>
              <a:buSzPts val="1700"/>
              <a:buNone/>
            </a:pPr>
            <a:r>
              <a:rPr lang="en" sz="1800">
                <a:latin typeface="Arial"/>
                <a:cs typeface="Arial"/>
              </a:rPr>
              <a:t>Previous Regulation:</a:t>
            </a:r>
            <a:endParaRPr lang="en-US" sz="1800">
              <a:latin typeface="Arial"/>
              <a:cs typeface="Arial"/>
            </a:endParaRPr>
          </a:p>
          <a:p>
            <a:pPr marL="342900" indent="-342900">
              <a:spcBef>
                <a:spcPts val="1067"/>
              </a:spcBef>
              <a:buClr>
                <a:srgbClr val="262626"/>
              </a:buClr>
              <a:buSzPts val="1700"/>
              <a:buAutoNum type="arabicPeriod"/>
            </a:pPr>
            <a:r>
              <a:rPr lang="en" sz="1800">
                <a:latin typeface="Arial"/>
                <a:cs typeface="Arial"/>
              </a:rPr>
              <a:t>§ 55252: Cooperative Work Experience Education is a district-initiated and district-controlled program of education consisting of the following types:</a:t>
            </a:r>
            <a:endParaRPr sz="1800">
              <a:latin typeface="Arial"/>
              <a:cs typeface="Arial"/>
            </a:endParaRPr>
          </a:p>
          <a:p>
            <a:pPr marL="342900" indent="-342900">
              <a:spcBef>
                <a:spcPts val="1067"/>
              </a:spcBef>
              <a:buClr>
                <a:srgbClr val="262626"/>
              </a:buClr>
              <a:buSzPts val="1700"/>
              <a:buAutoNum type="arabicPeriod"/>
            </a:pPr>
            <a:r>
              <a:rPr lang="en" sz="1800">
                <a:latin typeface="Arial"/>
                <a:cs typeface="Arial"/>
              </a:rPr>
              <a:t>(a) General Work Experience Education is supervised employment which is intended to assist students in acquiring desirable work habits, attitudes and career awareness. The work experience need not be related to the students' educational goals.</a:t>
            </a:r>
            <a:endParaRPr sz="1800">
              <a:latin typeface="Arial"/>
              <a:cs typeface="Arial"/>
            </a:endParaRPr>
          </a:p>
          <a:p>
            <a:pPr marL="342900" indent="-342900">
              <a:spcBef>
                <a:spcPts val="1067"/>
              </a:spcBef>
              <a:buClr>
                <a:srgbClr val="262626"/>
              </a:buClr>
              <a:buSzPts val="1700"/>
              <a:buAutoNum type="arabicPeriod"/>
            </a:pPr>
            <a:r>
              <a:rPr lang="en" sz="1800">
                <a:latin typeface="Arial"/>
                <a:cs typeface="Arial"/>
              </a:rPr>
              <a:t>(b) Occupational Work Experience Education is supervised employment extending classroom based occupational learning at an on-the-job learning station relating to the students' educational or occupational goal.</a:t>
            </a:r>
            <a:endParaRPr sz="1800">
              <a:latin typeface="Arial"/>
              <a:cs typeface="Arial"/>
            </a:endParaRPr>
          </a:p>
          <a:p>
            <a:pPr marL="236855" indent="-100965">
              <a:spcBef>
                <a:spcPts val="1067"/>
              </a:spcBef>
              <a:spcAft>
                <a:spcPts val="1600"/>
              </a:spcAft>
              <a:buClr>
                <a:srgbClr val="262626"/>
              </a:buClr>
              <a:buSzPts val="1700"/>
              <a:buNone/>
            </a:pPr>
            <a:endParaRPr sz="1467"/>
          </a:p>
        </p:txBody>
      </p:sp>
      <p:sp>
        <p:nvSpPr>
          <p:cNvPr id="197" name="Google Shape;197;p32"/>
          <p:cNvSpPr txBox="1">
            <a:spLocks noGrp="1"/>
          </p:cNvSpPr>
          <p:nvPr>
            <p:ph sz="quarter" idx="4"/>
          </p:nvPr>
        </p:nvSpPr>
        <p:spPr>
          <a:prstGeom prst="rect">
            <a:avLst/>
          </a:prstGeom>
          <a:noFill/>
          <a:ln>
            <a:noFill/>
          </a:ln>
        </p:spPr>
        <p:txBody>
          <a:bodyPr spcFirstLastPara="1" vert="horz" wrap="square" lIns="91433" tIns="45700" rIns="91433" bIns="45700" rtlCol="0" anchor="t" anchorCtr="0">
            <a:noAutofit/>
          </a:bodyPr>
          <a:lstStyle/>
          <a:p>
            <a:pPr marL="0" indent="0">
              <a:buClr>
                <a:srgbClr val="262626"/>
              </a:buClr>
              <a:buSzPts val="1700"/>
              <a:buNone/>
            </a:pPr>
            <a:r>
              <a:rPr lang="en" sz="1800">
                <a:latin typeface="Arial"/>
                <a:cs typeface="Arial"/>
              </a:rPr>
              <a:t>Updated Regulation:</a:t>
            </a:r>
            <a:endParaRPr sz="1800">
              <a:latin typeface="Arial"/>
              <a:cs typeface="Arial"/>
            </a:endParaRPr>
          </a:p>
          <a:p>
            <a:pPr marL="342900" indent="-342900">
              <a:spcBef>
                <a:spcPts val="1067"/>
              </a:spcBef>
              <a:buClr>
                <a:srgbClr val="262626"/>
              </a:buClr>
              <a:buSzPts val="1700"/>
              <a:buAutoNum type="arabicPeriod"/>
            </a:pPr>
            <a:r>
              <a:rPr lang="en" sz="1800">
                <a:latin typeface="Arial" panose="020B0604020202020204" pitchFamily="34" charset="0"/>
                <a:cs typeface="Arial" panose="020B0604020202020204" pitchFamily="34" charset="0"/>
              </a:rPr>
              <a:t>This distinction is removed – all “work experience education” follows the same requirements.</a:t>
            </a:r>
            <a:endParaRPr sz="1800"/>
          </a:p>
          <a:p>
            <a:pPr marL="342900" indent="-342900">
              <a:spcBef>
                <a:spcPts val="1067"/>
              </a:spcBef>
              <a:spcAft>
                <a:spcPts val="1600"/>
              </a:spcAft>
              <a:buClr>
                <a:srgbClr val="262626"/>
              </a:buClr>
              <a:buSzPts val="1700"/>
              <a:buAutoNum type="arabicPeriod"/>
            </a:pPr>
            <a:r>
              <a:rPr lang="en" sz="1800">
                <a:latin typeface="Arial" panose="020B0604020202020204" pitchFamily="34" charset="0"/>
                <a:cs typeface="Arial" panose="020B0604020202020204" pitchFamily="34" charset="0"/>
              </a:rPr>
              <a:t>§ 55250(a) defines the purpose of  “work experience” in part as: “The purpose of work experience education is to provide students with an integrated instructional program that provides opportunities to connect academic curricula to applied experiential learning in the workplace. Work experience education should be substantive in nature, linked in a way relevant to a student’s educational pathway, and contribute to demonstrable learning outcomes that have value towards a degree or certificate.</a:t>
            </a:r>
            <a:endParaRPr sz="1800"/>
          </a:p>
        </p:txBody>
      </p:sp>
      <p:sp>
        <p:nvSpPr>
          <p:cNvPr id="2" name="Slide Number Placeholder 1">
            <a:extLst>
              <a:ext uri="{FF2B5EF4-FFF2-40B4-BE49-F238E27FC236}">
                <a16:creationId xmlns:a16="http://schemas.microsoft.com/office/drawing/2014/main" id="{45390F10-D3D7-675C-EA6C-1B0EE327C235}"/>
              </a:ext>
            </a:extLst>
          </p:cNvPr>
          <p:cNvSpPr>
            <a:spLocks noGrp="1"/>
          </p:cNvSpPr>
          <p:nvPr>
            <p:ph type="sldNum" sz="quarter" idx="10"/>
          </p:nvPr>
        </p:nvSpPr>
        <p:spPr/>
        <p:txBody>
          <a:bodyPr/>
          <a:lstStyle/>
          <a:p>
            <a:fld id="{492D8F1A-69A8-9242-9469-8400121D240A}" type="slidenum">
              <a:rPr lang="en-US" smtClean="0"/>
              <a:pPr/>
              <a:t>14</a:t>
            </a:fld>
            <a:endParaRPr lang="en-US"/>
          </a:p>
        </p:txBody>
      </p:sp>
    </p:spTree>
    <p:extLst>
      <p:ext uri="{BB962C8B-B14F-4D97-AF65-F5344CB8AC3E}">
        <p14:creationId xmlns:p14="http://schemas.microsoft.com/office/powerpoint/2010/main" val="126703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accent5"/>
              </a:buClr>
              <a:buSzPts val="2700"/>
            </a:pPr>
            <a:r>
              <a:rPr lang="en" sz="2800"/>
              <a:t>Updated Regulations: Noncredit </a:t>
            </a:r>
            <a:endParaRPr sz="2800"/>
          </a:p>
        </p:txBody>
      </p:sp>
      <p:sp>
        <p:nvSpPr>
          <p:cNvPr id="204" name="Google Shape;204;p33"/>
          <p:cNvSpPr txBox="1">
            <a:spLocks noGrp="1"/>
          </p:cNvSpPr>
          <p:nvPr>
            <p:ph sz="half" idx="2"/>
          </p:nvPr>
        </p:nvSpPr>
        <p:spPr>
          <a:xfrm>
            <a:off x="1329021" y="1421601"/>
            <a:ext cx="2576605" cy="4391343"/>
          </a:xfrm>
          <a:prstGeom prst="rect">
            <a:avLst/>
          </a:prstGeom>
          <a:noFill/>
          <a:ln>
            <a:noFill/>
          </a:ln>
        </p:spPr>
        <p:txBody>
          <a:bodyPr spcFirstLastPara="1" vert="horz" wrap="square" lIns="91433" tIns="45700" rIns="91433" bIns="45700" rtlCol="0" anchor="t" anchorCtr="0">
            <a:normAutofit/>
          </a:bodyPr>
          <a:lstStyle/>
          <a:p>
            <a:pPr marL="0" indent="0">
              <a:buClr>
                <a:srgbClr val="262626"/>
              </a:buClr>
              <a:buSzPts val="1700"/>
              <a:buNone/>
            </a:pPr>
            <a:r>
              <a:rPr lang="en" sz="2000">
                <a:latin typeface="Arial"/>
                <a:cs typeface="Arial"/>
              </a:rPr>
              <a:t>Previous Regulation:</a:t>
            </a:r>
            <a:endParaRPr lang="en-US" sz="2000">
              <a:latin typeface="Arial"/>
              <a:cs typeface="Arial"/>
            </a:endParaRPr>
          </a:p>
          <a:p>
            <a:pPr marL="342900" indent="-342900">
              <a:spcBef>
                <a:spcPts val="1067"/>
              </a:spcBef>
              <a:spcAft>
                <a:spcPts val="1600"/>
              </a:spcAft>
              <a:buClr>
                <a:srgbClr val="262626"/>
              </a:buClr>
              <a:buSzPts val="1700"/>
              <a:buAutoNum type="arabicPeriod"/>
            </a:pPr>
            <a:r>
              <a:rPr lang="en" sz="2000">
                <a:latin typeface="Arial"/>
                <a:cs typeface="Arial"/>
              </a:rPr>
              <a:t>Did not explicitly include noncredit instruction</a:t>
            </a:r>
            <a:endParaRPr sz="2000">
              <a:latin typeface="Arial"/>
              <a:cs typeface="Arial"/>
            </a:endParaRPr>
          </a:p>
        </p:txBody>
      </p:sp>
      <p:sp>
        <p:nvSpPr>
          <p:cNvPr id="206" name="Google Shape;206;p33"/>
          <p:cNvSpPr txBox="1">
            <a:spLocks noGrp="1"/>
          </p:cNvSpPr>
          <p:nvPr>
            <p:ph sz="quarter" idx="4"/>
          </p:nvPr>
        </p:nvSpPr>
        <p:spPr>
          <a:xfrm>
            <a:off x="4247810" y="1421601"/>
            <a:ext cx="7303376" cy="5256083"/>
          </a:xfrm>
          <a:prstGeom prst="rect">
            <a:avLst/>
          </a:prstGeom>
          <a:noFill/>
          <a:ln>
            <a:noFill/>
          </a:ln>
        </p:spPr>
        <p:txBody>
          <a:bodyPr spcFirstLastPara="1" vert="horz" wrap="square" lIns="91433" tIns="45700" rIns="91433" bIns="45700" rtlCol="0" anchor="t" anchorCtr="0">
            <a:noAutofit/>
          </a:bodyPr>
          <a:lstStyle/>
          <a:p>
            <a:pPr marL="0" indent="0">
              <a:lnSpc>
                <a:spcPct val="70000"/>
              </a:lnSpc>
              <a:buClr>
                <a:srgbClr val="262626"/>
              </a:buClr>
              <a:buSzPts val="1190"/>
              <a:buNone/>
            </a:pPr>
            <a:r>
              <a:rPr lang="en" sz="2000">
                <a:latin typeface="Arial"/>
                <a:cs typeface="Arial"/>
              </a:rPr>
              <a:t>Updated Regulation:</a:t>
            </a:r>
            <a:endParaRPr lang="en-US" sz="2000">
              <a:latin typeface="Arial"/>
              <a:cs typeface="Arial"/>
            </a:endParaRPr>
          </a:p>
          <a:p>
            <a:pPr marL="342900" indent="-342900">
              <a:lnSpc>
                <a:spcPct val="70000"/>
              </a:lnSpc>
              <a:spcBef>
                <a:spcPts val="1067"/>
              </a:spcBef>
              <a:buClr>
                <a:srgbClr val="262626"/>
              </a:buClr>
              <a:buSzPts val="1490"/>
              <a:buAutoNum type="arabicPeriod"/>
            </a:pPr>
            <a:r>
              <a:rPr lang="en" sz="2000">
                <a:latin typeface="Arial"/>
                <a:cs typeface="Arial"/>
              </a:rPr>
              <a:t>§ 55250(b) defines work experience and explicitly allows noncredit instruction and instruction as part of a course:</a:t>
            </a:r>
            <a:endParaRPr sz="2000">
              <a:latin typeface="Arial"/>
              <a:cs typeface="Arial"/>
            </a:endParaRPr>
          </a:p>
          <a:p>
            <a:pPr marL="342900" indent="-342900">
              <a:lnSpc>
                <a:spcPct val="70000"/>
              </a:lnSpc>
              <a:spcBef>
                <a:spcPts val="1067"/>
              </a:spcBef>
              <a:spcAft>
                <a:spcPts val="1600"/>
              </a:spcAft>
              <a:buClr>
                <a:srgbClr val="262626"/>
              </a:buClr>
              <a:buSzPts val="1490"/>
              <a:buAutoNum type="arabicPeriod"/>
            </a:pPr>
            <a:r>
              <a:rPr lang="en" sz="2000">
                <a:latin typeface="Arial"/>
                <a:cs typeface="Arial"/>
              </a:rPr>
              <a:t>Work experience education within the California Community Colleges involves student employment and/or internships selected, approved, and supervised by districts to provide meaningful work experiences related to the course of study, or specific career pathway training, combined with instruction in critical workplace skills. </a:t>
            </a:r>
            <a:r>
              <a:rPr lang="en" sz="2000" b="1">
                <a:latin typeface="Arial"/>
                <a:cs typeface="Arial"/>
              </a:rPr>
              <a:t>Work experience education may include paid or unpaid employment, full or part-time employment, and may be structured as separate credit or noncredit classes, or integrated as a component of a course.</a:t>
            </a:r>
            <a:r>
              <a:rPr lang="en" sz="2000">
                <a:latin typeface="Arial"/>
                <a:cs typeface="Arial"/>
              </a:rPr>
              <a:t> It should be integrated as part of a student’s educational pathway allowing students to achieve both educational and occupational goals. It should also assist the student in developing career awareness, learning industry culture, competencies and norms, and developing professional networks in their desired field to support career mobility. Work experience education should provide economically disadvantaged students with opportunities to earn a wage while completing program requirements and earning academic credit.</a:t>
            </a:r>
            <a:endParaRPr sz="2000">
              <a:latin typeface="Arial"/>
              <a:cs typeface="Arial"/>
            </a:endParaRPr>
          </a:p>
        </p:txBody>
      </p:sp>
      <p:sp>
        <p:nvSpPr>
          <p:cNvPr id="2" name="Slide Number Placeholder 1">
            <a:extLst>
              <a:ext uri="{FF2B5EF4-FFF2-40B4-BE49-F238E27FC236}">
                <a16:creationId xmlns:a16="http://schemas.microsoft.com/office/drawing/2014/main" id="{16DD794D-4452-0A91-E08F-E8C3CD672900}"/>
              </a:ext>
            </a:extLst>
          </p:cNvPr>
          <p:cNvSpPr>
            <a:spLocks noGrp="1"/>
          </p:cNvSpPr>
          <p:nvPr>
            <p:ph type="sldNum" sz="quarter" idx="10"/>
          </p:nvPr>
        </p:nvSpPr>
        <p:spPr/>
        <p:txBody>
          <a:bodyPr/>
          <a:lstStyle/>
          <a:p>
            <a:fld id="{492D8F1A-69A8-9242-9469-8400121D240A}" type="slidenum">
              <a:rPr lang="en-US" smtClean="0"/>
              <a:pPr/>
              <a:t>15</a:t>
            </a:fld>
            <a:endParaRPr lang="en-US"/>
          </a:p>
        </p:txBody>
      </p:sp>
    </p:spTree>
    <p:extLst>
      <p:ext uri="{BB962C8B-B14F-4D97-AF65-F5344CB8AC3E}">
        <p14:creationId xmlns:p14="http://schemas.microsoft.com/office/powerpoint/2010/main" val="187349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1277650" y="365125"/>
            <a:ext cx="10046043" cy="1325563"/>
          </a:xfrm>
        </p:spPr>
        <p:txBody>
          <a:bodyPr spcFirstLastPara="1" vert="horz" wrap="square" lIns="121900" tIns="121900" rIns="121900" bIns="121900" rtlCol="0" anchor="b" anchorCtr="0">
            <a:normAutofit/>
          </a:bodyPr>
          <a:lstStyle/>
          <a:p>
            <a:r>
              <a:rPr lang="en"/>
              <a:t>Title 5 Regulations- Associates Degree </a:t>
            </a:r>
            <a:endParaRPr/>
          </a:p>
        </p:txBody>
      </p:sp>
      <p:pic>
        <p:nvPicPr>
          <p:cNvPr id="213" name="Picture 212" descr="High angle view of a rolled paper, brown notebook, and black notepad on a wooden table">
            <a:extLst>
              <a:ext uri="{FF2B5EF4-FFF2-40B4-BE49-F238E27FC236}">
                <a16:creationId xmlns:a16="http://schemas.microsoft.com/office/drawing/2014/main" id="{7226D7D4-4CD7-10A5-DD66-E2C2777EE05F}"/>
              </a:ext>
            </a:extLst>
          </p:cNvPr>
          <p:cNvPicPr>
            <a:picLocks noChangeAspect="1"/>
          </p:cNvPicPr>
          <p:nvPr/>
        </p:nvPicPr>
        <p:blipFill rotWithShape="1">
          <a:blip r:embed="rId3"/>
          <a:srcRect t="16787" r="-7" b="17283"/>
          <a:stretch/>
        </p:blipFill>
        <p:spPr>
          <a:xfrm>
            <a:off x="1285173" y="1798320"/>
            <a:ext cx="10043353" cy="4419600"/>
          </a:xfrm>
          <a:prstGeom prst="rect">
            <a:avLst/>
          </a:prstGeom>
          <a:noFill/>
        </p:spPr>
      </p:pic>
      <p:sp>
        <p:nvSpPr>
          <p:cNvPr id="2" name="Slide Number Placeholder 1">
            <a:extLst>
              <a:ext uri="{FF2B5EF4-FFF2-40B4-BE49-F238E27FC236}">
                <a16:creationId xmlns:a16="http://schemas.microsoft.com/office/drawing/2014/main" id="{0905940C-8D5A-0E9C-4E93-D5B2008CB9B7}"/>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00000000-1234-1234-1234-123412341234}" type="slidenum">
              <a:rPr lang="en" smtClean="0"/>
              <a:pPr>
                <a:spcAft>
                  <a:spcPts val="600"/>
                </a:spcAft>
              </a:pPr>
              <a:t>16</a:t>
            </a:fld>
            <a:endParaRPr lang="en"/>
          </a:p>
        </p:txBody>
      </p:sp>
    </p:spTree>
    <p:extLst>
      <p:ext uri="{BB962C8B-B14F-4D97-AF65-F5344CB8AC3E}">
        <p14:creationId xmlns:p14="http://schemas.microsoft.com/office/powerpoint/2010/main" val="175978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latin typeface="Georgia"/>
              </a:rPr>
              <a:t>Associate’s Degree: §55060-55062</a:t>
            </a:r>
            <a:endParaRPr>
              <a:latin typeface="Georgia"/>
            </a:endParaRPr>
          </a:p>
        </p:txBody>
      </p:sp>
      <p:sp>
        <p:nvSpPr>
          <p:cNvPr id="218" name="Google Shape;218;p35"/>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buNone/>
            </a:pPr>
            <a:r>
              <a:rPr lang="en">
                <a:cs typeface="Gill Sans"/>
              </a:rPr>
              <a:t>Curriculum Highlights include:	</a:t>
            </a:r>
            <a:endParaRPr>
              <a:cs typeface="Gill Sans"/>
            </a:endParaRPr>
          </a:p>
          <a:p>
            <a:pPr marL="342900" indent="-342900">
              <a:spcBef>
                <a:spcPts val="1600"/>
              </a:spcBef>
            </a:pPr>
            <a:r>
              <a:rPr lang="en">
                <a:latin typeface="Arial"/>
                <a:cs typeface="Arial"/>
              </a:rPr>
              <a:t>Removing the requirement of Elementary Algebra as a prerequisite for a course to be approved to meet the mathematics requirement;</a:t>
            </a:r>
            <a:endParaRPr>
              <a:latin typeface="Arial"/>
              <a:cs typeface="Arial"/>
            </a:endParaRPr>
          </a:p>
          <a:p>
            <a:pPr marL="342900" indent="-342900"/>
            <a:r>
              <a:rPr lang="en">
                <a:latin typeface="Arial"/>
                <a:cs typeface="Gill Sans"/>
              </a:rPr>
              <a:t>Aligning associates degree GE course requirements with the </a:t>
            </a:r>
            <a:r>
              <a:rPr lang="en" err="1">
                <a:latin typeface="Arial"/>
                <a:cs typeface="Gill Sans"/>
              </a:rPr>
              <a:t>CalGETC</a:t>
            </a:r>
            <a:r>
              <a:rPr lang="en">
                <a:latin typeface="Arial"/>
                <a:cs typeface="Gill Sans"/>
              </a:rPr>
              <a:t> pattern;</a:t>
            </a:r>
          </a:p>
          <a:p>
            <a:pPr marL="342900" indent="-342900"/>
            <a:r>
              <a:rPr lang="en">
                <a:latin typeface="Arial"/>
                <a:cs typeface="Gill Sans"/>
              </a:rPr>
              <a:t>Final Revision to Title 5 (</a:t>
            </a:r>
            <a:r>
              <a:rPr lang="en" err="1">
                <a:latin typeface="Arial"/>
                <a:cs typeface="Gill Sans"/>
              </a:rPr>
              <a:t>annoucement</a:t>
            </a:r>
            <a:r>
              <a:rPr lang="en">
                <a:latin typeface="Arial"/>
                <a:cs typeface="Gill Sans"/>
              </a:rPr>
              <a:t> 11/9/23)</a:t>
            </a:r>
          </a:p>
          <a:p>
            <a:pPr marL="800100" lvl="1" indent="-342900"/>
            <a:r>
              <a:rPr lang="en">
                <a:latin typeface="Arial"/>
                <a:cs typeface="Gill Sans"/>
              </a:rPr>
              <a:t>Becomes effective 11/16/23 </a:t>
            </a:r>
          </a:p>
          <a:p>
            <a:pPr marL="800100" lvl="1" indent="-342900"/>
            <a:r>
              <a:rPr lang="en">
                <a:latin typeface="Arial"/>
                <a:cs typeface="Gill Sans"/>
              </a:rPr>
              <a:t>College have 180 days to update their GE pattern: </a:t>
            </a:r>
            <a:r>
              <a:rPr lang="en" b="1">
                <a:latin typeface="Arial"/>
                <a:cs typeface="Gill Sans"/>
              </a:rPr>
              <a:t>deadline May 15, 2024</a:t>
            </a:r>
          </a:p>
        </p:txBody>
      </p:sp>
      <p:sp>
        <p:nvSpPr>
          <p:cNvPr id="2" name="Slide Number Placeholder 1">
            <a:extLst>
              <a:ext uri="{FF2B5EF4-FFF2-40B4-BE49-F238E27FC236}">
                <a16:creationId xmlns:a16="http://schemas.microsoft.com/office/drawing/2014/main" id="{F6E6ADD2-1738-98A6-4624-9F34460A0D85}"/>
              </a:ext>
            </a:extLst>
          </p:cNvPr>
          <p:cNvSpPr>
            <a:spLocks noGrp="1"/>
          </p:cNvSpPr>
          <p:nvPr>
            <p:ph type="sldNum" sz="quarter" idx="10"/>
          </p:nvPr>
        </p:nvSpPr>
        <p:spPr/>
        <p:txBody>
          <a:bodyPr/>
          <a:lstStyle/>
          <a:p>
            <a:fld id="{492D8F1A-69A8-9242-9469-8400121D240A}" type="slidenum">
              <a:rPr lang="en-US" smtClean="0"/>
              <a:pPr/>
              <a:t>17</a:t>
            </a:fld>
            <a:endParaRPr lang="en-US"/>
          </a:p>
        </p:txBody>
      </p:sp>
    </p:spTree>
    <p:extLst>
      <p:ext uri="{BB962C8B-B14F-4D97-AF65-F5344CB8AC3E}">
        <p14:creationId xmlns:p14="http://schemas.microsoft.com/office/powerpoint/2010/main" val="210344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latin typeface="Palatino"/>
              </a:rPr>
              <a:t>Associate’s Degree: §55060-55062 </a:t>
            </a:r>
            <a:r>
              <a:rPr lang="en" dirty="0">
                <a:solidFill>
                  <a:schemeClr val="bg1"/>
                </a:solidFill>
                <a:latin typeface="Palatino"/>
              </a:rPr>
              <a:t>2</a:t>
            </a:r>
            <a:endParaRPr dirty="0">
              <a:solidFill>
                <a:schemeClr val="bg1"/>
              </a:solidFill>
              <a:latin typeface="Palatino"/>
            </a:endParaRPr>
          </a:p>
        </p:txBody>
      </p:sp>
      <p:sp>
        <p:nvSpPr>
          <p:cNvPr id="225" name="Google Shape;225;p36"/>
          <p:cNvSpPr txBox="1">
            <a:spLocks noGrp="1"/>
          </p:cNvSpPr>
          <p:nvPr>
            <p:ph sz="half" idx="1"/>
          </p:nvPr>
        </p:nvSpPr>
        <p:spPr>
          <a:xfrm>
            <a:off x="1277650" y="1474065"/>
            <a:ext cx="10058400" cy="4873557"/>
          </a:xfrm>
          <a:prstGeom prst="rect">
            <a:avLst/>
          </a:prstGeom>
        </p:spPr>
        <p:txBody>
          <a:bodyPr spcFirstLastPara="1" vert="horz" wrap="square" lIns="121900" tIns="121900" rIns="121900" bIns="121900" rtlCol="0" anchor="t" anchorCtr="0">
            <a:normAutofit lnSpcReduction="10000"/>
          </a:bodyPr>
          <a:lstStyle/>
          <a:p>
            <a:pPr marL="0" indent="0">
              <a:buNone/>
            </a:pPr>
            <a:r>
              <a:rPr lang="en">
                <a:cs typeface="Gill Sans"/>
              </a:rPr>
              <a:t>Other Highlights include:	</a:t>
            </a:r>
            <a:endParaRPr b="1">
              <a:cs typeface="Gill Sans"/>
            </a:endParaRPr>
          </a:p>
          <a:p>
            <a:pPr marL="342900" indent="-342900">
              <a:spcBef>
                <a:spcPts val="1600"/>
              </a:spcBef>
            </a:pPr>
            <a:r>
              <a:rPr lang="en"/>
              <a:t>Clarifying definitions of course "completion" (student receives credit) and course "satisfactory completion" (student receives a "C" or better or a "P";);</a:t>
            </a:r>
            <a:endParaRPr/>
          </a:p>
          <a:p>
            <a:pPr marL="342900" indent="-342900"/>
            <a:r>
              <a:rPr lang="en"/>
              <a:t>Allowing (not requiring) districts to calculate Grade Point Average (GPA) solely on courses that satisfy degree requirements when a student earns over 60 units (for local degrees);</a:t>
            </a:r>
            <a:endParaRPr/>
          </a:p>
          <a:p>
            <a:pPr marL="342900" indent="-342900"/>
            <a:r>
              <a:rPr lang="en"/>
              <a:t>Clarifying that a course may be used by a student to meet a general education area requirement, a major/area of emphasis requirement, and a competency demonstration;</a:t>
            </a:r>
            <a:endParaRPr/>
          </a:p>
          <a:p>
            <a:pPr marL="342900" indent="-342900"/>
            <a:r>
              <a:rPr lang="en"/>
              <a:t>Adding language from Section 55064 regarding the use of noncredit courses to fulfill credit requirements as a form of credit for prior learning;</a:t>
            </a:r>
            <a:endParaRPr/>
          </a:p>
        </p:txBody>
      </p:sp>
      <p:sp>
        <p:nvSpPr>
          <p:cNvPr id="2" name="Slide Number Placeholder 1">
            <a:extLst>
              <a:ext uri="{FF2B5EF4-FFF2-40B4-BE49-F238E27FC236}">
                <a16:creationId xmlns:a16="http://schemas.microsoft.com/office/drawing/2014/main" id="{85435F05-FF0A-21E1-17CD-927C297D8E6B}"/>
              </a:ext>
            </a:extLst>
          </p:cNvPr>
          <p:cNvSpPr>
            <a:spLocks noGrp="1"/>
          </p:cNvSpPr>
          <p:nvPr>
            <p:ph type="sldNum" sz="quarter" idx="10"/>
          </p:nvPr>
        </p:nvSpPr>
        <p:spPr/>
        <p:txBody>
          <a:bodyPr/>
          <a:lstStyle/>
          <a:p>
            <a:fld id="{492D8F1A-69A8-9242-9469-8400121D240A}" type="slidenum">
              <a:rPr lang="en-US" smtClean="0"/>
              <a:pPr/>
              <a:t>18</a:t>
            </a:fld>
            <a:endParaRPr lang="en-US"/>
          </a:p>
        </p:txBody>
      </p:sp>
    </p:spTree>
    <p:extLst>
      <p:ext uri="{BB962C8B-B14F-4D97-AF65-F5344CB8AC3E}">
        <p14:creationId xmlns:p14="http://schemas.microsoft.com/office/powerpoint/2010/main" val="410306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New Local GE Pattern</a:t>
            </a:r>
            <a:endParaRPr/>
          </a:p>
        </p:txBody>
      </p:sp>
      <p:sp>
        <p:nvSpPr>
          <p:cNvPr id="239" name="Google Shape;239;p38"/>
          <p:cNvSpPr txBox="1">
            <a:spLocks noGrp="1"/>
          </p:cNvSpPr>
          <p:nvPr>
            <p:ph sz="half" idx="1"/>
          </p:nvPr>
        </p:nvSpPr>
        <p:spPr>
          <a:xfrm>
            <a:off x="1277650" y="1798320"/>
            <a:ext cx="10058400" cy="4857344"/>
          </a:xfrm>
          <a:prstGeom prst="rect">
            <a:avLst/>
          </a:prstGeom>
        </p:spPr>
        <p:txBody>
          <a:bodyPr spcFirstLastPara="1" vert="horz" wrap="square" lIns="121900" tIns="121900" rIns="121900" bIns="121900" rtlCol="0" anchor="t" anchorCtr="0">
            <a:normAutofit/>
          </a:bodyPr>
          <a:lstStyle/>
          <a:p>
            <a:pPr marL="0" indent="0">
              <a:buNone/>
            </a:pPr>
            <a:r>
              <a:rPr lang="en">
                <a:latin typeface="Arial"/>
                <a:cs typeface="Gill Sans"/>
              </a:rPr>
              <a:t>Minimum of 21 semester units (28-31.5 quarter units) of GE in the following areas:</a:t>
            </a:r>
            <a:endParaRPr lang="en-US">
              <a:latin typeface="Arial"/>
              <a:cs typeface="Gill Sans"/>
            </a:endParaRPr>
          </a:p>
          <a:p>
            <a:pPr marL="342900" indent="-342900"/>
            <a:r>
              <a:rPr lang="en">
                <a:latin typeface="Arial"/>
                <a:cs typeface="Gill Sans"/>
              </a:rPr>
              <a:t>English Composition</a:t>
            </a:r>
          </a:p>
          <a:p>
            <a:pPr marL="342900" indent="-342900"/>
            <a:r>
              <a:rPr lang="en">
                <a:latin typeface="Arial"/>
                <a:cs typeface="Gill Sans"/>
              </a:rPr>
              <a:t>Oral Communication and Critical Thinking</a:t>
            </a:r>
          </a:p>
          <a:p>
            <a:pPr marL="342900" indent="-342900"/>
            <a:r>
              <a:rPr lang="en">
                <a:latin typeface="Arial"/>
                <a:cs typeface="Gill Sans"/>
              </a:rPr>
              <a:t>Mathematical Concepts and Quantitative Reasoning</a:t>
            </a:r>
          </a:p>
          <a:p>
            <a:pPr marL="342900" indent="-342900"/>
            <a:r>
              <a:rPr lang="en">
                <a:latin typeface="Arial"/>
                <a:cs typeface="Gill Sans"/>
              </a:rPr>
              <a:t>Arts and Humanities</a:t>
            </a:r>
          </a:p>
          <a:p>
            <a:pPr marL="342900" indent="-342900"/>
            <a:r>
              <a:rPr lang="en">
                <a:latin typeface="Arial"/>
                <a:cs typeface="Gill Sans"/>
              </a:rPr>
              <a:t>Social and Behavioral Sciences</a:t>
            </a:r>
          </a:p>
          <a:p>
            <a:pPr marL="342900" indent="-342900"/>
            <a:r>
              <a:rPr lang="en">
                <a:latin typeface="Arial"/>
                <a:cs typeface="Gill Sans"/>
              </a:rPr>
              <a:t>Natural Sciences</a:t>
            </a:r>
          </a:p>
          <a:p>
            <a:pPr marL="342900" indent="-342900"/>
            <a:r>
              <a:rPr lang="en">
                <a:latin typeface="Arial"/>
                <a:cs typeface="Gill Sans"/>
              </a:rPr>
              <a:t>Ethnic Studies </a:t>
            </a:r>
            <a:endParaRPr lang="en"/>
          </a:p>
        </p:txBody>
      </p:sp>
      <p:sp>
        <p:nvSpPr>
          <p:cNvPr id="2" name="Slide Number Placeholder 1">
            <a:extLst>
              <a:ext uri="{FF2B5EF4-FFF2-40B4-BE49-F238E27FC236}">
                <a16:creationId xmlns:a16="http://schemas.microsoft.com/office/drawing/2014/main" id="{A8D1AB2D-F9D4-BADE-7806-03F7A3A09DA0}"/>
              </a:ext>
            </a:extLst>
          </p:cNvPr>
          <p:cNvSpPr>
            <a:spLocks noGrp="1"/>
          </p:cNvSpPr>
          <p:nvPr>
            <p:ph type="sldNum" sz="quarter" idx="10"/>
          </p:nvPr>
        </p:nvSpPr>
        <p:spPr/>
        <p:txBody>
          <a:bodyPr/>
          <a:lstStyle/>
          <a:p>
            <a:fld id="{492D8F1A-69A8-9242-9469-8400121D240A}" type="slidenum">
              <a:rPr lang="en-US" smtClean="0"/>
              <a:pPr/>
              <a:t>19</a:t>
            </a:fld>
            <a:endParaRPr lang="en-US"/>
          </a:p>
        </p:txBody>
      </p:sp>
    </p:spTree>
    <p:extLst>
      <p:ext uri="{BB962C8B-B14F-4D97-AF65-F5344CB8AC3E}">
        <p14:creationId xmlns:p14="http://schemas.microsoft.com/office/powerpoint/2010/main" val="216834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4D9E-C11E-7D7A-9BC7-051FCC70F119}"/>
              </a:ext>
            </a:extLst>
          </p:cNvPr>
          <p:cNvSpPr>
            <a:spLocks noGrp="1"/>
          </p:cNvSpPr>
          <p:nvPr>
            <p:ph type="title"/>
          </p:nvPr>
        </p:nvSpPr>
        <p:spPr>
          <a:xfrm>
            <a:off x="1277650" y="365125"/>
            <a:ext cx="10046043" cy="1325563"/>
          </a:xfrm>
        </p:spPr>
        <p:txBody>
          <a:bodyPr wrap="square" anchor="b">
            <a:normAutofit/>
          </a:bodyPr>
          <a:lstStyle/>
          <a:p>
            <a:r>
              <a:rPr lang="en-US" dirty="0"/>
              <a:t>PRESENTERS</a:t>
            </a:r>
          </a:p>
        </p:txBody>
      </p:sp>
      <p:sp>
        <p:nvSpPr>
          <p:cNvPr id="3" name="Content Placeholder 2">
            <a:extLst>
              <a:ext uri="{FF2B5EF4-FFF2-40B4-BE49-F238E27FC236}">
                <a16:creationId xmlns:a16="http://schemas.microsoft.com/office/drawing/2014/main" id="{458A97B4-63C6-6BE1-6181-9AA3FF46ABA4}"/>
              </a:ext>
            </a:extLst>
          </p:cNvPr>
          <p:cNvSpPr>
            <a:spLocks noGrp="1"/>
          </p:cNvSpPr>
          <p:nvPr>
            <p:ph sz="half" idx="1"/>
          </p:nvPr>
        </p:nvSpPr>
        <p:spPr>
          <a:xfrm>
            <a:off x="1277650" y="1798320"/>
            <a:ext cx="10690697" cy="4419600"/>
          </a:xfrm>
        </p:spPr>
        <p:txBody>
          <a:bodyPr wrap="square" anchor="t">
            <a:normAutofit/>
          </a:bodyPr>
          <a:lstStyle/>
          <a:p>
            <a:r>
              <a:rPr lang="en-US" dirty="0">
                <a:latin typeface="Arial"/>
                <a:cs typeface="Arial"/>
              </a:rPr>
              <a:t>Iolani </a:t>
            </a:r>
            <a:r>
              <a:rPr lang="en-US" dirty="0" err="1">
                <a:latin typeface="Arial"/>
                <a:cs typeface="Arial"/>
              </a:rPr>
              <a:t>Sodhy-Gereben</a:t>
            </a:r>
            <a:r>
              <a:rPr lang="en-US" dirty="0">
                <a:latin typeface="Arial"/>
                <a:cs typeface="Arial"/>
              </a:rPr>
              <a:t>, College of Alameda (ASCCC Curriculum Committee)</a:t>
            </a:r>
          </a:p>
          <a:p>
            <a:r>
              <a:rPr lang="en-US" dirty="0">
                <a:latin typeface="Arial"/>
                <a:cs typeface="Arial"/>
              </a:rPr>
              <a:t>Robert L. Stewart Jr, ASCCC Treasurer</a:t>
            </a:r>
          </a:p>
          <a:p>
            <a:endParaRPr lang="en-US" dirty="0"/>
          </a:p>
        </p:txBody>
      </p:sp>
      <p:sp>
        <p:nvSpPr>
          <p:cNvPr id="4" name="Slide Number Placeholder 3">
            <a:extLst>
              <a:ext uri="{FF2B5EF4-FFF2-40B4-BE49-F238E27FC236}">
                <a16:creationId xmlns:a16="http://schemas.microsoft.com/office/drawing/2014/main" id="{237B6637-0BE2-AE3C-6D47-99CF11F30DC2}"/>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dirty="0"/>
              <a:pPr>
                <a:spcAft>
                  <a:spcPts val="600"/>
                </a:spcAft>
                <a:defRPr/>
              </a:pPr>
              <a:t>2</a:t>
            </a:fld>
            <a:endParaRPr lang="en-US" altLang="en-US"/>
          </a:p>
        </p:txBody>
      </p:sp>
    </p:spTree>
    <p:extLst>
      <p:ext uri="{BB962C8B-B14F-4D97-AF65-F5344CB8AC3E}">
        <p14:creationId xmlns:p14="http://schemas.microsoft.com/office/powerpoint/2010/main" val="21646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latin typeface="Georgia"/>
              </a:rPr>
              <a:t>Associate’s Degree: §55060-55062 </a:t>
            </a:r>
            <a:r>
              <a:rPr lang="en" dirty="0">
                <a:solidFill>
                  <a:schemeClr val="bg1"/>
                </a:solidFill>
                <a:latin typeface="Georgia"/>
              </a:rPr>
              <a:t>3</a:t>
            </a:r>
            <a:endParaRPr dirty="0">
              <a:solidFill>
                <a:schemeClr val="bg1"/>
              </a:solidFill>
              <a:latin typeface="Georgia"/>
            </a:endParaRPr>
          </a:p>
        </p:txBody>
      </p:sp>
      <p:sp>
        <p:nvSpPr>
          <p:cNvPr id="232" name="Google Shape;232;p37"/>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342900" indent="-342900"/>
            <a:r>
              <a:rPr lang="en"/>
              <a:t>Clarifying that students who have been awarded a bachelor's degree from an 'institutionally-accredited institution' (new U.S. Department of Education nomenclature) shall be deemed to have fulfilled the general education course requirements for the associate degree; and </a:t>
            </a:r>
            <a:endParaRPr lang="en-US"/>
          </a:p>
          <a:p>
            <a:pPr marL="342900" indent="-342900"/>
            <a:r>
              <a:rPr lang="en"/>
              <a:t>Specifying that students who intend to transfer shall be advised of limitations transfer institutions may place on the transferability of credits, based on institutional accreditation, course modality, and any other relevant factors. </a:t>
            </a:r>
            <a:endParaRPr/>
          </a:p>
        </p:txBody>
      </p:sp>
      <p:sp>
        <p:nvSpPr>
          <p:cNvPr id="2" name="Slide Number Placeholder 1">
            <a:extLst>
              <a:ext uri="{FF2B5EF4-FFF2-40B4-BE49-F238E27FC236}">
                <a16:creationId xmlns:a16="http://schemas.microsoft.com/office/drawing/2014/main" id="{15AB1C0B-6CF7-1DB2-587B-91A93DF5A134}"/>
              </a:ext>
            </a:extLst>
          </p:cNvPr>
          <p:cNvSpPr>
            <a:spLocks noGrp="1"/>
          </p:cNvSpPr>
          <p:nvPr>
            <p:ph type="sldNum" sz="quarter" idx="10"/>
          </p:nvPr>
        </p:nvSpPr>
        <p:spPr/>
        <p:txBody>
          <a:bodyPr/>
          <a:lstStyle/>
          <a:p>
            <a:fld id="{492D8F1A-69A8-9242-9469-8400121D240A}" type="slidenum">
              <a:rPr lang="en-US" smtClean="0"/>
              <a:pPr/>
              <a:t>20</a:t>
            </a:fld>
            <a:endParaRPr lang="en-US"/>
          </a:p>
        </p:txBody>
      </p:sp>
    </p:spTree>
    <p:extLst>
      <p:ext uri="{BB962C8B-B14F-4D97-AF65-F5344CB8AC3E}">
        <p14:creationId xmlns:p14="http://schemas.microsoft.com/office/powerpoint/2010/main" val="67383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1277650" y="365125"/>
            <a:ext cx="10046043" cy="1325563"/>
          </a:xfrm>
        </p:spPr>
        <p:txBody>
          <a:bodyPr spcFirstLastPara="1" vert="horz" wrap="square" lIns="121900" tIns="121900" rIns="121900" bIns="121900" rtlCol="0" anchor="b" anchorCtr="0">
            <a:normAutofit/>
          </a:bodyPr>
          <a:lstStyle/>
          <a:p>
            <a:r>
              <a:rPr lang="en"/>
              <a:t>Title 5 Regulations- Ethnic Studies </a:t>
            </a:r>
            <a:endParaRPr/>
          </a:p>
        </p:txBody>
      </p:sp>
      <p:pic>
        <p:nvPicPr>
          <p:cNvPr id="4" name="Content Placeholder 3" descr="A group of people in different colors">
            <a:extLst>
              <a:ext uri="{FF2B5EF4-FFF2-40B4-BE49-F238E27FC236}">
                <a16:creationId xmlns:a16="http://schemas.microsoft.com/office/drawing/2014/main" id="{C6D60631-034C-0CB7-9EFB-76402966AD8B}"/>
              </a:ext>
            </a:extLst>
          </p:cNvPr>
          <p:cNvPicPr>
            <a:picLocks noGrp="1" noChangeAspect="1"/>
          </p:cNvPicPr>
          <p:nvPr>
            <p:ph sz="half" idx="1"/>
          </p:nvPr>
        </p:nvPicPr>
        <p:blipFill rotWithShape="1">
          <a:blip r:embed="rId3">
            <a:extLst>
              <a:ext uri="{837473B0-CC2E-450A-ABE3-18F120FF3D39}">
                <a1611:picAttrSrcUrl xmlns:a1611="http://schemas.microsoft.com/office/drawing/2016/11/main" r:id="rId4"/>
              </a:ext>
            </a:extLst>
          </a:blip>
          <a:srcRect t="11340" b="6912"/>
          <a:stretch/>
        </p:blipFill>
        <p:spPr>
          <a:xfrm>
            <a:off x="1277650" y="1798320"/>
            <a:ext cx="10058400" cy="4419600"/>
          </a:xfrm>
          <a:noFill/>
        </p:spPr>
      </p:pic>
      <p:sp>
        <p:nvSpPr>
          <p:cNvPr id="5" name="TextBox 4">
            <a:extLst>
              <a:ext uri="{FF2B5EF4-FFF2-40B4-BE49-F238E27FC236}">
                <a16:creationId xmlns:a16="http://schemas.microsoft.com/office/drawing/2014/main" id="{1EB6786B-3D82-8AD4-E23A-5509921B5E97}"/>
              </a:ext>
            </a:extLst>
          </p:cNvPr>
          <p:cNvSpPr txBox="1"/>
          <p:nvPr/>
        </p:nvSpPr>
        <p:spPr>
          <a:xfrm>
            <a:off x="8596197" y="6017865"/>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a:extLst>
                    <a:ext uri="{A12FA001-AC4F-418D-AE19-62706E023703}">
                      <ahyp:hlinkClr xmlns:ahyp="http://schemas.microsoft.com/office/drawing/2018/hyperlinkcolor" val="tx"/>
                    </a:ext>
                  </a:extLst>
                </a:hlinkClick>
              </a:rPr>
              <a:t>CC BY-SA-NC</a:t>
            </a:r>
            <a:r>
              <a:rPr lang="en-US" sz="700">
                <a:solidFill>
                  <a:srgbClr val="FFFFFF"/>
                </a:solidFill>
                <a:latin typeface="+mn-lt"/>
              </a:rPr>
              <a:t>.</a:t>
            </a:r>
          </a:p>
        </p:txBody>
      </p:sp>
      <p:sp>
        <p:nvSpPr>
          <p:cNvPr id="2" name="Slide Number Placeholder 1">
            <a:extLst>
              <a:ext uri="{FF2B5EF4-FFF2-40B4-BE49-F238E27FC236}">
                <a16:creationId xmlns:a16="http://schemas.microsoft.com/office/drawing/2014/main" id="{D55C5101-FC2D-B65B-6617-C942838A982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00000000-1234-1234-1234-123412341234}" type="slidenum">
              <a:rPr lang="en" smtClean="0"/>
              <a:pPr>
                <a:spcAft>
                  <a:spcPts val="600"/>
                </a:spcAft>
              </a:pPr>
              <a:t>21</a:t>
            </a:fld>
            <a:endParaRPr lang="en"/>
          </a:p>
        </p:txBody>
      </p:sp>
    </p:spTree>
    <p:extLst>
      <p:ext uri="{BB962C8B-B14F-4D97-AF65-F5344CB8AC3E}">
        <p14:creationId xmlns:p14="http://schemas.microsoft.com/office/powerpoint/2010/main" val="297587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p:txBody>
          <a:bodyPr spcFirstLastPara="1" vert="horz" wrap="square" lIns="121900" tIns="121900" rIns="121900" bIns="121900" rtlCol="0" anchor="b" anchorCtr="0">
            <a:normAutofit/>
          </a:bodyPr>
          <a:lstStyle/>
          <a:p>
            <a:r>
              <a:rPr lang="en"/>
              <a:t>Ethnic Studies Graduation Requirement</a:t>
            </a:r>
            <a:endParaRPr/>
          </a:p>
        </p:txBody>
      </p:sp>
      <p:sp>
        <p:nvSpPr>
          <p:cNvPr id="261" name="Google Shape;252;p40"/>
          <p:cNvSpPr txBox="1">
            <a:spLocks noGrp="1"/>
          </p:cNvSpPr>
          <p:nvPr>
            <p:ph sz="half" idx="1"/>
          </p:nvPr>
        </p:nvSpPr>
        <p:spPr>
          <a:xfrm>
            <a:off x="1277650" y="1636192"/>
            <a:ext cx="10593421" cy="4792493"/>
          </a:xfrm>
        </p:spPr>
        <p:txBody>
          <a:bodyPr spcFirstLastPara="1" vert="horz" wrap="square" lIns="121900" tIns="121900" rIns="121900" bIns="121900" numCol="1" rtlCol="0" anchor="t" anchorCtr="0" compatLnSpc="1">
            <a:prstTxWarp prst="textNoShape">
              <a:avLst/>
            </a:prstTxWarp>
            <a:noAutofit/>
          </a:bodyPr>
          <a:lstStyle/>
          <a:p>
            <a:pPr marL="0" indent="0">
              <a:buNone/>
            </a:pPr>
            <a:r>
              <a:rPr lang="en">
                <a:latin typeface="Arial"/>
                <a:cs typeface="Arial"/>
              </a:rPr>
              <a:t>First implemented as a required competency: </a:t>
            </a:r>
            <a:endParaRPr lang="en-US">
              <a:latin typeface="Arial"/>
              <a:cs typeface="Arial"/>
            </a:endParaRPr>
          </a:p>
          <a:p>
            <a:pPr marL="342900" indent="-342900"/>
            <a:r>
              <a:rPr lang="en">
                <a:latin typeface="Arial"/>
                <a:cs typeface="Arial"/>
              </a:rPr>
              <a:t>See CCCCO Guidance Memo </a:t>
            </a:r>
            <a:r>
              <a:rPr lang="en" u="sng">
                <a:latin typeface="Arial"/>
                <a:cs typeface="Arial"/>
                <a:hlinkClick r:id="rId3">
                  <a:extLst>
                    <a:ext uri="{A12FA001-AC4F-418D-AE19-62706E023703}">
                      <ahyp:hlinkClr xmlns:ahyp="http://schemas.microsoft.com/office/drawing/2018/hyperlinkcolor" val="tx"/>
                    </a:ext>
                  </a:extLst>
                </a:hlinkClick>
              </a:rPr>
              <a:t>ESS 22-300-008 June 15, 2022</a:t>
            </a:r>
            <a:endParaRPr lang="en-US">
              <a:latin typeface="Arial"/>
              <a:cs typeface="Arial"/>
            </a:endParaRPr>
          </a:p>
          <a:p>
            <a:pPr marL="0" indent="0">
              <a:buNone/>
            </a:pPr>
            <a:r>
              <a:rPr lang="en">
                <a:latin typeface="Arial"/>
                <a:cs typeface="Arial"/>
              </a:rPr>
              <a:t>Fall 2024 - “CCC ethnic studies course is now an Associate in Arts and Associate in Science degree graduation requirement”</a:t>
            </a:r>
            <a:endParaRPr lang="en-US">
              <a:latin typeface="Arial"/>
              <a:cs typeface="Arial"/>
            </a:endParaRPr>
          </a:p>
          <a:p>
            <a:pPr marL="0" indent="0">
              <a:spcBef>
                <a:spcPts val="1600"/>
              </a:spcBef>
              <a:spcAft>
                <a:spcPts val="1600"/>
              </a:spcAft>
              <a:buNone/>
            </a:pPr>
            <a:r>
              <a:rPr lang="en">
                <a:latin typeface="Arial"/>
                <a:cs typeface="Arial"/>
                <a:hlinkClick r:id="rId4"/>
              </a:rPr>
              <a:t>CCC Ethnic Studies Competencies </a:t>
            </a:r>
            <a:r>
              <a:rPr lang="en">
                <a:latin typeface="Arial"/>
                <a:cs typeface="Arial"/>
              </a:rPr>
              <a:t>approved April 2023</a:t>
            </a:r>
          </a:p>
          <a:p>
            <a:pPr marL="0" indent="0">
              <a:spcBef>
                <a:spcPts val="1600"/>
              </a:spcBef>
              <a:spcAft>
                <a:spcPts val="1600"/>
              </a:spcAft>
              <a:buNone/>
            </a:pPr>
            <a:r>
              <a:rPr lang="en">
                <a:latin typeface="Arial"/>
                <a:cs typeface="Arial"/>
              </a:rPr>
              <a:t>With chaptering of Title 5 revisions to Associate Degree requirements (October 2023), Ethnic Studies is a distinct general education area requirement</a:t>
            </a:r>
          </a:p>
          <a:p>
            <a:pPr marL="0" indent="0">
              <a:spcBef>
                <a:spcPts val="1600"/>
              </a:spcBef>
              <a:spcAft>
                <a:spcPts val="1600"/>
              </a:spcAft>
              <a:buNone/>
            </a:pPr>
            <a:r>
              <a:rPr lang="en">
                <a:latin typeface="Arial"/>
                <a:cs typeface="Arial"/>
              </a:rPr>
              <a:t>Ethnic Studies discipline updated in </a:t>
            </a:r>
            <a:r>
              <a:rPr lang="en">
                <a:latin typeface="Arial"/>
                <a:cs typeface="Arial"/>
                <a:hlinkClick r:id="rId5"/>
              </a:rPr>
              <a:t>Minimum Qualifications for Faculty and Administrators in California Community Colleges</a:t>
            </a:r>
            <a:r>
              <a:rPr lang="en">
                <a:latin typeface="Arial"/>
                <a:cs typeface="Arial"/>
              </a:rPr>
              <a:t>. </a:t>
            </a:r>
            <a:endParaRPr>
              <a:latin typeface="Arial"/>
              <a:cs typeface="Arial"/>
            </a:endParaRPr>
          </a:p>
        </p:txBody>
      </p:sp>
      <p:sp>
        <p:nvSpPr>
          <p:cNvPr id="2" name="Slide Number Placeholder 1">
            <a:extLst>
              <a:ext uri="{FF2B5EF4-FFF2-40B4-BE49-F238E27FC236}">
                <a16:creationId xmlns:a16="http://schemas.microsoft.com/office/drawing/2014/main" id="{90D39DB1-66B0-0820-7C42-C241B3B60C02}"/>
              </a:ext>
            </a:extLst>
          </p:cNvPr>
          <p:cNvSpPr>
            <a:spLocks noGrp="1"/>
          </p:cNvSpPr>
          <p:nvPr>
            <p:ph type="sldNum" sz="quarter" idx="10"/>
          </p:nvPr>
        </p:nvSpPr>
        <p:spPr/>
        <p:txBody>
          <a:bodyPr wrap="square" anchor="ctr">
            <a:normAutofit/>
          </a:bodyPr>
          <a:lstStyle/>
          <a:p>
            <a:pPr>
              <a:spcAft>
                <a:spcPts val="600"/>
              </a:spcAft>
            </a:pPr>
            <a:fld id="{492D8F1A-69A8-9242-9469-8400121D240A}" type="slidenum">
              <a:rPr lang="en-US" smtClean="0"/>
              <a:pPr>
                <a:spcAft>
                  <a:spcPts val="600"/>
                </a:spcAft>
              </a:pPr>
              <a:t>22</a:t>
            </a:fld>
            <a:endParaRPr lang="en-US"/>
          </a:p>
        </p:txBody>
      </p:sp>
    </p:spTree>
    <p:extLst>
      <p:ext uri="{BB962C8B-B14F-4D97-AF65-F5344CB8AC3E}">
        <p14:creationId xmlns:p14="http://schemas.microsoft.com/office/powerpoint/2010/main" val="426191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1277650" y="365125"/>
            <a:ext cx="10046043" cy="1325563"/>
          </a:xfrm>
        </p:spPr>
        <p:txBody>
          <a:bodyPr spcFirstLastPara="1" vert="horz" wrap="square" lIns="121900" tIns="121900" rIns="121900" bIns="121900" rtlCol="0" anchor="b" anchorCtr="0">
            <a:normAutofit/>
          </a:bodyPr>
          <a:lstStyle/>
          <a:p>
            <a:r>
              <a:rPr lang="en"/>
              <a:t>Baccalaureate Degree Program Updates</a:t>
            </a:r>
          </a:p>
        </p:txBody>
      </p:sp>
      <p:pic>
        <p:nvPicPr>
          <p:cNvPr id="4" name="Content Placeholder 3" descr="Free stock photo of College Graduates">
            <a:extLst>
              <a:ext uri="{FF2B5EF4-FFF2-40B4-BE49-F238E27FC236}">
                <a16:creationId xmlns:a16="http://schemas.microsoft.com/office/drawing/2014/main" id="{B2AC2B8B-4976-8FB2-3F22-89CC6329195D}"/>
              </a:ext>
            </a:extLst>
          </p:cNvPr>
          <p:cNvPicPr>
            <a:picLocks noGrp="1" noChangeAspect="1"/>
          </p:cNvPicPr>
          <p:nvPr>
            <p:ph sz="half" idx="1"/>
          </p:nvPr>
        </p:nvPicPr>
        <p:blipFill rotWithShape="1">
          <a:blip r:embed="rId3"/>
          <a:srcRect t="25679" b="8494"/>
          <a:stretch/>
        </p:blipFill>
        <p:spPr>
          <a:xfrm>
            <a:off x="1277650" y="1798320"/>
            <a:ext cx="10058400" cy="4419600"/>
          </a:xfrm>
          <a:noFill/>
        </p:spPr>
      </p:pic>
      <p:sp>
        <p:nvSpPr>
          <p:cNvPr id="2" name="Slide Number Placeholder 1">
            <a:extLst>
              <a:ext uri="{FF2B5EF4-FFF2-40B4-BE49-F238E27FC236}">
                <a16:creationId xmlns:a16="http://schemas.microsoft.com/office/drawing/2014/main" id="{2780A215-C7DE-3A52-4303-7B22169D7FCD}"/>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00000000-1234-1234-1234-123412341234}" type="slidenum">
              <a:rPr lang="en" smtClean="0"/>
              <a:pPr>
                <a:spcAft>
                  <a:spcPts val="600"/>
                </a:spcAft>
              </a:pPr>
              <a:t>23</a:t>
            </a:fld>
            <a:endParaRPr lang="en"/>
          </a:p>
        </p:txBody>
      </p:sp>
    </p:spTree>
    <p:extLst>
      <p:ext uri="{BB962C8B-B14F-4D97-AF65-F5344CB8AC3E}">
        <p14:creationId xmlns:p14="http://schemas.microsoft.com/office/powerpoint/2010/main" val="37425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71EA4F-8B3F-4200-99F7-D1675745EE69}"/>
              </a:ext>
            </a:extLst>
          </p:cNvPr>
          <p:cNvSpPr>
            <a:spLocks noGrp="1"/>
          </p:cNvSpPr>
          <p:nvPr>
            <p:ph type="title"/>
          </p:nvPr>
        </p:nvSpPr>
        <p:spPr/>
        <p:txBody>
          <a:bodyPr/>
          <a:lstStyle/>
          <a:p>
            <a:r>
              <a:rPr lang="en" dirty="0"/>
              <a:t>Baccalaureate Degree Program Updates </a:t>
            </a:r>
            <a:r>
              <a:rPr lang="en" dirty="0">
                <a:solidFill>
                  <a:schemeClr val="bg1"/>
                </a:solidFill>
              </a:rPr>
              <a:t>2</a:t>
            </a:r>
            <a:endParaRPr lang="en-US" dirty="0">
              <a:solidFill>
                <a:schemeClr val="bg1"/>
              </a:solidFill>
            </a:endParaRPr>
          </a:p>
        </p:txBody>
      </p:sp>
      <p:sp>
        <p:nvSpPr>
          <p:cNvPr id="3" name="Content Placeholder 2">
            <a:extLst>
              <a:ext uri="{FF2B5EF4-FFF2-40B4-BE49-F238E27FC236}">
                <a16:creationId xmlns:a16="http://schemas.microsoft.com/office/drawing/2014/main" id="{151193CF-C80D-03AC-3B12-83FC46B91C1D}"/>
              </a:ext>
            </a:extLst>
          </p:cNvPr>
          <p:cNvSpPr>
            <a:spLocks noGrp="1"/>
          </p:cNvSpPr>
          <p:nvPr>
            <p:ph sz="half" idx="1"/>
          </p:nvPr>
        </p:nvSpPr>
        <p:spPr/>
        <p:txBody>
          <a:bodyPr vert="horz" wrap="square" lIns="91440" tIns="45720" rIns="91440" bIns="45720" numCol="1" anchor="t" anchorCtr="0" compatLnSpc="1">
            <a:prstTxWarp prst="textNoShape">
              <a:avLst/>
            </a:prstTxWarp>
            <a:noAutofit/>
          </a:bodyPr>
          <a:lstStyle/>
          <a:p>
            <a:pPr>
              <a:buNone/>
            </a:pPr>
            <a:r>
              <a:rPr lang="en-US" sz="2000" dirty="0">
                <a:latin typeface="Arial"/>
                <a:cs typeface="Arial"/>
              </a:rPr>
              <a:t>Equitable baccalaureate attainment is the first Strategic Direction in </a:t>
            </a:r>
            <a:r>
              <a:rPr lang="en-US" sz="2000" dirty="0">
                <a:latin typeface="Arial"/>
                <a:cs typeface="Arial"/>
                <a:hlinkClick r:id="rId3"/>
              </a:rPr>
              <a:t>Vision 2030</a:t>
            </a:r>
            <a:r>
              <a:rPr lang="en-US" sz="2000" dirty="0">
                <a:latin typeface="Arial"/>
                <a:cs typeface="Arial"/>
              </a:rPr>
              <a:t>, within which the community college baccalaureate degree program (BDP) plays a necessary role. The Chancellor’s Office continues to support the expansion of community college baccalaureate degree programs:</a:t>
            </a:r>
          </a:p>
          <a:p>
            <a:pPr>
              <a:buFont typeface="Arial"/>
              <a:buChar char="•"/>
            </a:pPr>
            <a:r>
              <a:rPr lang="en-US" sz="2000" dirty="0">
                <a:latin typeface="Arial"/>
                <a:cs typeface="Arial"/>
              </a:rPr>
              <a:t>To date the Chancellor’s Office has approved over 30 community college baccalaureate degrees, inclusive of the 15 original pilot programs, the 9 programs approved from cycle 1, and the now 9 programs approved from cycle 2.</a:t>
            </a:r>
          </a:p>
          <a:p>
            <a:pPr>
              <a:buFont typeface="Arial"/>
              <a:buChar char="•"/>
            </a:pPr>
            <a:r>
              <a:rPr lang="en-US" sz="2000" dirty="0">
                <a:latin typeface="Arial"/>
                <a:cs typeface="Arial"/>
              </a:rPr>
              <a:t>Two additional programs from cycle 2 are approved. Congratulations to Los Angeles Mission College on the approval of their Biomanufacturing program and to San Diego Miramar College on the approval of their Public Safety Management program. </a:t>
            </a:r>
          </a:p>
          <a:p>
            <a:pPr>
              <a:buFont typeface="Arial"/>
              <a:buChar char="•"/>
            </a:pPr>
            <a:r>
              <a:rPr lang="en-US" sz="2000" dirty="0">
                <a:latin typeface="Arial"/>
                <a:cs typeface="Arial"/>
              </a:rPr>
              <a:t>Cycle 3 applications were recently reviewed with 12 programs moving forward into intersegmental review.</a:t>
            </a:r>
            <a:endParaRPr lang="en-US" dirty="0"/>
          </a:p>
          <a:p>
            <a:pPr>
              <a:buFont typeface="Arial"/>
              <a:buChar char="•"/>
            </a:pPr>
            <a:r>
              <a:rPr lang="en-US" sz="2000" dirty="0">
                <a:latin typeface="Arial"/>
                <a:cs typeface="Arial"/>
              </a:rPr>
              <a:t>Cycle 4 applications will soon be released and will be due January 15, 2024.</a:t>
            </a:r>
          </a:p>
          <a:p>
            <a:pPr marL="0" indent="0">
              <a:buNone/>
            </a:pPr>
            <a:endParaRPr lang="en-US" sz="1700" dirty="0"/>
          </a:p>
        </p:txBody>
      </p:sp>
      <p:sp>
        <p:nvSpPr>
          <p:cNvPr id="4" name="Slide Number Placeholder 3">
            <a:extLst>
              <a:ext uri="{FF2B5EF4-FFF2-40B4-BE49-F238E27FC236}">
                <a16:creationId xmlns:a16="http://schemas.microsoft.com/office/drawing/2014/main" id="{7B97CB46-26D7-3C8E-0E02-7D1462FDDE8A}"/>
              </a:ext>
            </a:extLst>
          </p:cNvPr>
          <p:cNvSpPr>
            <a:spLocks noGrp="1"/>
          </p:cNvSpPr>
          <p:nvPr>
            <p:ph type="sldNum" sz="quarter" idx="10"/>
          </p:nvPr>
        </p:nvSpPr>
        <p:spPr/>
        <p:txBody>
          <a:bodyPr wrap="square" anchor="ctr">
            <a:normAutofit/>
          </a:bodyPr>
          <a:lstStyle/>
          <a:p>
            <a:pPr>
              <a:spcAft>
                <a:spcPts val="600"/>
              </a:spcAft>
              <a:defRPr/>
            </a:pPr>
            <a:fld id="{06DDD070-D08E-4B40-B4AC-DB5751E9D83C}" type="slidenum">
              <a:rPr lang="en-US" altLang="en-US"/>
              <a:pPr>
                <a:spcAft>
                  <a:spcPts val="600"/>
                </a:spcAft>
                <a:defRPr/>
              </a:pPr>
              <a:t>24</a:t>
            </a:fld>
            <a:endParaRPr lang="en-US" altLang="en-US"/>
          </a:p>
        </p:txBody>
      </p:sp>
    </p:spTree>
    <p:extLst>
      <p:ext uri="{BB962C8B-B14F-4D97-AF65-F5344CB8AC3E}">
        <p14:creationId xmlns:p14="http://schemas.microsoft.com/office/powerpoint/2010/main" val="1040048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2D20-E478-C6B8-E40D-9EBD320F73C4}"/>
              </a:ext>
            </a:extLst>
          </p:cNvPr>
          <p:cNvSpPr>
            <a:spLocks noGrp="1"/>
          </p:cNvSpPr>
          <p:nvPr>
            <p:ph type="title"/>
          </p:nvPr>
        </p:nvSpPr>
        <p:spPr/>
        <p:txBody>
          <a:bodyPr/>
          <a:lstStyle/>
          <a:p>
            <a:r>
              <a:rPr lang="en" dirty="0"/>
              <a:t>Baccalaureate Degree Program Updates </a:t>
            </a:r>
            <a:r>
              <a:rPr lang="en" dirty="0">
                <a:solidFill>
                  <a:schemeClr val="bg1"/>
                </a:solidFill>
              </a:rPr>
              <a:t>3</a:t>
            </a:r>
            <a:endParaRPr lang="en-US" dirty="0">
              <a:solidFill>
                <a:schemeClr val="bg1"/>
              </a:solidFill>
            </a:endParaRPr>
          </a:p>
        </p:txBody>
      </p:sp>
      <p:sp>
        <p:nvSpPr>
          <p:cNvPr id="3" name="Content Placeholder 2">
            <a:extLst>
              <a:ext uri="{FF2B5EF4-FFF2-40B4-BE49-F238E27FC236}">
                <a16:creationId xmlns:a16="http://schemas.microsoft.com/office/drawing/2014/main" id="{8758E99A-A0F1-6A9B-B12C-73B4A4869E33}"/>
              </a:ext>
            </a:extLst>
          </p:cNvPr>
          <p:cNvSpPr>
            <a:spLocks noGrp="1"/>
          </p:cNvSpPr>
          <p:nvPr>
            <p:ph sz="half" idx="2"/>
          </p:nvPr>
        </p:nvSpPr>
        <p:spPr/>
        <p:txBody>
          <a:bodyPr/>
          <a:lstStyle/>
          <a:p>
            <a:pPr>
              <a:buNone/>
            </a:pPr>
            <a:r>
              <a:rPr lang="en-US" sz="2000" dirty="0">
                <a:solidFill>
                  <a:srgbClr val="000000"/>
                </a:solidFill>
                <a:latin typeface="Arial"/>
                <a:cs typeface="Arial"/>
              </a:rPr>
              <a:t>The Chancellor’s Office has established a process with CSU for the expedited review of programs which have been previously approved (i.e., CSU will quickly confirm the curriculum is the same and a full program duplication analysis will not be needed). Those programs include:</a:t>
            </a:r>
            <a:endParaRPr lang="en-US" sz="2000">
              <a:latin typeface="Arial"/>
              <a:cs typeface="Arial"/>
            </a:endParaRPr>
          </a:p>
          <a:p>
            <a:pPr>
              <a:buFont typeface="Arial"/>
              <a:buChar char="•"/>
            </a:pPr>
            <a:r>
              <a:rPr lang="en-US" sz="2000" dirty="0">
                <a:solidFill>
                  <a:srgbClr val="000000"/>
                </a:solidFill>
                <a:latin typeface="Arial"/>
                <a:cs typeface="Arial"/>
              </a:rPr>
              <a:t>Airframe Manufacturing Technology</a:t>
            </a:r>
            <a:endParaRPr lang="en-US" sz="2000">
              <a:latin typeface="Arial"/>
              <a:cs typeface="Arial"/>
            </a:endParaRPr>
          </a:p>
          <a:p>
            <a:pPr>
              <a:buFont typeface="Arial"/>
              <a:buChar char="•"/>
            </a:pPr>
            <a:r>
              <a:rPr lang="en-US" sz="2000" dirty="0">
                <a:solidFill>
                  <a:srgbClr val="000000"/>
                </a:solidFill>
                <a:latin typeface="Arial"/>
                <a:cs typeface="Arial"/>
              </a:rPr>
              <a:t>Automotive Career Education</a:t>
            </a:r>
            <a:endParaRPr lang="en-US" sz="2000">
              <a:latin typeface="Arial"/>
              <a:cs typeface="Arial"/>
            </a:endParaRPr>
          </a:p>
          <a:p>
            <a:pPr>
              <a:buFont typeface="Arial"/>
              <a:buChar char="•"/>
            </a:pPr>
            <a:r>
              <a:rPr lang="en-US" sz="2000" dirty="0">
                <a:solidFill>
                  <a:srgbClr val="000000"/>
                </a:solidFill>
                <a:latin typeface="Arial"/>
                <a:cs typeface="Arial"/>
              </a:rPr>
              <a:t>Automotive Technology</a:t>
            </a:r>
            <a:endParaRPr lang="en-US" sz="2000">
              <a:latin typeface="Arial"/>
              <a:cs typeface="Arial"/>
            </a:endParaRPr>
          </a:p>
          <a:p>
            <a:pPr>
              <a:buFont typeface="Arial"/>
              <a:buChar char="•"/>
            </a:pPr>
            <a:r>
              <a:rPr lang="en-US" sz="2000" dirty="0">
                <a:solidFill>
                  <a:srgbClr val="000000"/>
                </a:solidFill>
                <a:latin typeface="Arial"/>
                <a:cs typeface="Arial"/>
              </a:rPr>
              <a:t>Industrial Automation</a:t>
            </a:r>
            <a:endParaRPr lang="en-US" sz="2000">
              <a:latin typeface="Arial"/>
              <a:cs typeface="Arial"/>
            </a:endParaRPr>
          </a:p>
          <a:p>
            <a:pPr>
              <a:buFont typeface="Arial"/>
              <a:buChar char="•"/>
            </a:pPr>
            <a:r>
              <a:rPr lang="en-US" sz="2000" dirty="0">
                <a:solidFill>
                  <a:srgbClr val="000000"/>
                </a:solidFill>
                <a:latin typeface="Arial"/>
                <a:cs typeface="Arial"/>
              </a:rPr>
              <a:t>Mortuary Science</a:t>
            </a:r>
            <a:endParaRPr lang="en-US" sz="2000">
              <a:latin typeface="Arial"/>
              <a:cs typeface="Arial"/>
            </a:endParaRPr>
          </a:p>
          <a:p>
            <a:pPr>
              <a:buFont typeface="Arial"/>
              <a:buChar char="•"/>
            </a:pPr>
            <a:endParaRPr lang="en-US" sz="2000" dirty="0">
              <a:solidFill>
                <a:srgbClr val="000000"/>
              </a:solidFill>
              <a:latin typeface="Arial"/>
              <a:cs typeface="Arial"/>
            </a:endParaRPr>
          </a:p>
          <a:p>
            <a:pPr>
              <a:buFont typeface="Arial"/>
              <a:buChar char="•"/>
            </a:pPr>
            <a:endParaRPr lang="en-US" dirty="0"/>
          </a:p>
        </p:txBody>
      </p:sp>
      <p:sp>
        <p:nvSpPr>
          <p:cNvPr id="5" name="Content Placeholder 4">
            <a:extLst>
              <a:ext uri="{FF2B5EF4-FFF2-40B4-BE49-F238E27FC236}">
                <a16:creationId xmlns:a16="http://schemas.microsoft.com/office/drawing/2014/main" id="{49090A67-85A1-6EEB-4C75-9CB52540F4B0}"/>
              </a:ext>
            </a:extLst>
          </p:cNvPr>
          <p:cNvSpPr>
            <a:spLocks noGrp="1"/>
          </p:cNvSpPr>
          <p:nvPr>
            <p:ph sz="quarter" idx="4"/>
          </p:nvPr>
        </p:nvSpPr>
        <p:spPr/>
        <p:txBody>
          <a:bodyPr/>
          <a:lstStyle/>
          <a:p>
            <a:pPr>
              <a:buFont typeface="Arial,Sans-Serif"/>
              <a:buChar char="•"/>
            </a:pPr>
            <a:r>
              <a:rPr lang="en-US" sz="2000" dirty="0">
                <a:solidFill>
                  <a:srgbClr val="000000"/>
                </a:solidFill>
                <a:latin typeface="Arial"/>
                <a:cs typeface="Arial"/>
              </a:rPr>
              <a:t>Dental Hygiene</a:t>
            </a:r>
          </a:p>
          <a:p>
            <a:pPr>
              <a:buFont typeface="Arial,Sans-Serif"/>
              <a:buChar char="•"/>
            </a:pPr>
            <a:r>
              <a:rPr lang="en-US" sz="2000" dirty="0">
                <a:solidFill>
                  <a:srgbClr val="000000"/>
                </a:solidFill>
                <a:latin typeface="Arial"/>
                <a:cs typeface="Arial"/>
              </a:rPr>
              <a:t>Dental Hygiene Administration</a:t>
            </a:r>
            <a:endParaRPr lang="en-US" dirty="0"/>
          </a:p>
          <a:p>
            <a:pPr>
              <a:buFont typeface="Arial,Sans-Serif"/>
              <a:buChar char="•"/>
            </a:pPr>
            <a:r>
              <a:rPr lang="en-US" sz="2000" dirty="0">
                <a:solidFill>
                  <a:srgbClr val="000000"/>
                </a:solidFill>
                <a:latin typeface="Arial"/>
                <a:cs typeface="Arial"/>
              </a:rPr>
              <a:t>Respiratory Care</a:t>
            </a:r>
          </a:p>
          <a:p>
            <a:pPr>
              <a:buFont typeface="Arial,Sans-Serif"/>
              <a:buChar char="•"/>
            </a:pPr>
            <a:r>
              <a:rPr lang="en-US" sz="2000" dirty="0">
                <a:solidFill>
                  <a:srgbClr val="000000"/>
                </a:solidFill>
                <a:latin typeface="Arial"/>
                <a:cs typeface="Arial"/>
              </a:rPr>
              <a:t>Occupational Studies/Occupational Therapy Assistant</a:t>
            </a:r>
          </a:p>
          <a:p>
            <a:pPr>
              <a:buFont typeface="Arial,Sans-Serif"/>
              <a:buChar char="•"/>
            </a:pPr>
            <a:r>
              <a:rPr lang="en-US" sz="2000" dirty="0">
                <a:solidFill>
                  <a:srgbClr val="000000"/>
                </a:solidFill>
                <a:latin typeface="Arial"/>
                <a:cs typeface="Arial"/>
              </a:rPr>
              <a:t>Histotechnology</a:t>
            </a:r>
          </a:p>
          <a:p>
            <a:pPr>
              <a:buFont typeface="Arial,Sans-Serif"/>
              <a:buChar char="•"/>
            </a:pPr>
            <a:r>
              <a:rPr lang="en-US" sz="2000" dirty="0">
                <a:solidFill>
                  <a:srgbClr val="000000"/>
                </a:solidFill>
                <a:latin typeface="Arial"/>
                <a:cs typeface="Arial"/>
              </a:rPr>
              <a:t>Research Laboratory Technology</a:t>
            </a:r>
          </a:p>
          <a:p>
            <a:pPr>
              <a:buFont typeface="Arial,Sans-Serif"/>
              <a:buChar char="•"/>
            </a:pPr>
            <a:r>
              <a:rPr lang="en-US" sz="2000" dirty="0">
                <a:solidFill>
                  <a:srgbClr val="000000"/>
                </a:solidFill>
                <a:latin typeface="Arial"/>
                <a:cs typeface="Arial"/>
              </a:rPr>
              <a:t>Equine and Ranch Management</a:t>
            </a:r>
          </a:p>
          <a:p>
            <a:pPr marL="0" indent="0">
              <a:buNone/>
            </a:pPr>
            <a:endParaRPr lang="en-US" dirty="0"/>
          </a:p>
        </p:txBody>
      </p:sp>
      <p:sp>
        <p:nvSpPr>
          <p:cNvPr id="4" name="Slide Number Placeholder 3">
            <a:extLst>
              <a:ext uri="{FF2B5EF4-FFF2-40B4-BE49-F238E27FC236}">
                <a16:creationId xmlns:a16="http://schemas.microsoft.com/office/drawing/2014/main" id="{395FD535-C5F7-5194-2EA2-0A8969F998D7}"/>
              </a:ext>
            </a:extLst>
          </p:cNvPr>
          <p:cNvSpPr>
            <a:spLocks noGrp="1"/>
          </p:cNvSpPr>
          <p:nvPr>
            <p:ph type="sldNum" sz="quarter" idx="10"/>
          </p:nvPr>
        </p:nvSpPr>
        <p:spPr/>
        <p:txBody>
          <a:bodyPr/>
          <a:lstStyle/>
          <a:p>
            <a:pPr>
              <a:defRPr/>
            </a:pPr>
            <a:fld id="{06DDD070-D08E-4B40-B4AC-DB5751E9D83C}" type="slidenum">
              <a:rPr lang="en-US" altLang="en-US" dirty="0"/>
              <a:pPr>
                <a:defRPr/>
              </a:pPr>
              <a:t>25</a:t>
            </a:fld>
            <a:endParaRPr lang="en-US" altLang="en-US" dirty="0"/>
          </a:p>
        </p:txBody>
      </p:sp>
    </p:spTree>
    <p:extLst>
      <p:ext uri="{BB962C8B-B14F-4D97-AF65-F5344CB8AC3E}">
        <p14:creationId xmlns:p14="http://schemas.microsoft.com/office/powerpoint/2010/main" val="213475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861B-6594-58FE-B01D-A0A3C7CE5F94}"/>
              </a:ext>
            </a:extLst>
          </p:cNvPr>
          <p:cNvSpPr>
            <a:spLocks noGrp="1"/>
          </p:cNvSpPr>
          <p:nvPr>
            <p:ph type="title"/>
          </p:nvPr>
        </p:nvSpPr>
        <p:spPr/>
        <p:txBody>
          <a:bodyPr/>
          <a:lstStyle/>
          <a:p>
            <a:r>
              <a:rPr lang="en" dirty="0"/>
              <a:t>Baccalaureate Degree Program Updates </a:t>
            </a:r>
            <a:r>
              <a:rPr lang="en" dirty="0">
                <a:solidFill>
                  <a:schemeClr val="bg1"/>
                </a:solidFill>
              </a:rPr>
              <a:t>4</a:t>
            </a:r>
            <a:endParaRPr lang="en-US" dirty="0">
              <a:solidFill>
                <a:schemeClr val="bg1"/>
              </a:solidFill>
            </a:endParaRPr>
          </a:p>
        </p:txBody>
      </p:sp>
      <p:sp>
        <p:nvSpPr>
          <p:cNvPr id="3" name="Content Placeholder 2">
            <a:extLst>
              <a:ext uri="{FF2B5EF4-FFF2-40B4-BE49-F238E27FC236}">
                <a16:creationId xmlns:a16="http://schemas.microsoft.com/office/drawing/2014/main" id="{94DE61A1-3D7A-54F8-F0D1-0784634B7122}"/>
              </a:ext>
            </a:extLst>
          </p:cNvPr>
          <p:cNvSpPr>
            <a:spLocks noGrp="1"/>
          </p:cNvSpPr>
          <p:nvPr>
            <p:ph sz="half" idx="1"/>
          </p:nvPr>
        </p:nvSpPr>
        <p:spPr/>
        <p:txBody>
          <a:bodyPr/>
          <a:lstStyle/>
          <a:p>
            <a:pPr marL="0" indent="0">
              <a:buNone/>
            </a:pPr>
            <a:r>
              <a:rPr lang="en-US" dirty="0">
                <a:solidFill>
                  <a:srgbClr val="000000"/>
                </a:solidFill>
                <a:latin typeface="Arial"/>
                <a:cs typeface="Arial"/>
              </a:rPr>
              <a:t>The Chancellor’s Office continues to work with CSU and ICAS (Intersegmental Committee of the Academic Senates) to establish a clear definition, standard, and criteria for program duplication. Those agreements will be detailed in a shared intersegmental guide that will simplify and streamline this process moving forward.</a:t>
            </a:r>
            <a:endParaRPr lang="en-US" dirty="0">
              <a:latin typeface="Arial"/>
              <a:cs typeface="Arial"/>
            </a:endParaRPr>
          </a:p>
        </p:txBody>
      </p:sp>
      <p:sp>
        <p:nvSpPr>
          <p:cNvPr id="4" name="Slide Number Placeholder 3">
            <a:extLst>
              <a:ext uri="{FF2B5EF4-FFF2-40B4-BE49-F238E27FC236}">
                <a16:creationId xmlns:a16="http://schemas.microsoft.com/office/drawing/2014/main" id="{3BE64615-E32B-5E66-774F-95A36F70241D}"/>
              </a:ext>
            </a:extLst>
          </p:cNvPr>
          <p:cNvSpPr>
            <a:spLocks noGrp="1"/>
          </p:cNvSpPr>
          <p:nvPr>
            <p:ph type="sldNum" sz="quarter" idx="10"/>
          </p:nvPr>
        </p:nvSpPr>
        <p:spPr/>
        <p:txBody>
          <a:bodyPr/>
          <a:lstStyle/>
          <a:p>
            <a:pPr>
              <a:defRPr/>
            </a:pPr>
            <a:fld id="{06DDD070-D08E-4B40-B4AC-DB5751E9D83C}" type="slidenum">
              <a:rPr lang="en-US" altLang="en-US"/>
              <a:pPr>
                <a:defRPr/>
              </a:pPr>
              <a:t>26</a:t>
            </a:fld>
            <a:endParaRPr lang="en-US" altLang="en-US"/>
          </a:p>
        </p:txBody>
      </p:sp>
    </p:spTree>
    <p:extLst>
      <p:ext uri="{BB962C8B-B14F-4D97-AF65-F5344CB8AC3E}">
        <p14:creationId xmlns:p14="http://schemas.microsoft.com/office/powerpoint/2010/main" val="113051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1277650" y="365125"/>
            <a:ext cx="10046043" cy="1325563"/>
          </a:xfrm>
        </p:spPr>
        <p:txBody>
          <a:bodyPr spcFirstLastPara="1" vert="horz" wrap="square" lIns="121900" tIns="121900" rIns="121900" bIns="121900" rtlCol="0" anchor="b" anchorCtr="0">
            <a:normAutofit/>
          </a:bodyPr>
          <a:lstStyle/>
          <a:p>
            <a:r>
              <a:rPr lang="en"/>
              <a:t>Draft Title 5 Regulations- DEIA in COR</a:t>
            </a:r>
            <a:endParaRPr/>
          </a:p>
        </p:txBody>
      </p:sp>
      <p:pic>
        <p:nvPicPr>
          <p:cNvPr id="4" name="Content Placeholder 3" descr="A group of children holding hands">
            <a:extLst>
              <a:ext uri="{FF2B5EF4-FFF2-40B4-BE49-F238E27FC236}">
                <a16:creationId xmlns:a16="http://schemas.microsoft.com/office/drawing/2014/main" id="{0B80C200-E433-47A6-959A-FD407D0453C4}"/>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2880803" y="1798320"/>
            <a:ext cx="6852093" cy="4419600"/>
          </a:xfrm>
          <a:noFill/>
        </p:spPr>
      </p:pic>
      <p:sp>
        <p:nvSpPr>
          <p:cNvPr id="5" name="TextBox 4">
            <a:extLst>
              <a:ext uri="{FF2B5EF4-FFF2-40B4-BE49-F238E27FC236}">
                <a16:creationId xmlns:a16="http://schemas.microsoft.com/office/drawing/2014/main" id="{1FAD92F5-54AE-12AB-366A-ED316DE9C011}"/>
              </a:ext>
            </a:extLst>
          </p:cNvPr>
          <p:cNvSpPr txBox="1"/>
          <p:nvPr/>
        </p:nvSpPr>
        <p:spPr>
          <a:xfrm>
            <a:off x="6983425" y="6017865"/>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a:extLst>
                    <a:ext uri="{A12FA001-AC4F-418D-AE19-62706E023703}">
                      <ahyp:hlinkClr xmlns:ahyp="http://schemas.microsoft.com/office/drawing/2018/hyperlinkcolor" val="tx"/>
                    </a:ext>
                  </a:extLst>
                </a:hlinkClick>
              </a:rPr>
              <a:t>CC BY-NC-ND</a:t>
            </a:r>
            <a:r>
              <a:rPr lang="en-US" sz="700">
                <a:solidFill>
                  <a:srgbClr val="FFFFFF"/>
                </a:solidFill>
                <a:latin typeface="+mn-lt"/>
              </a:rPr>
              <a:t>.</a:t>
            </a:r>
          </a:p>
        </p:txBody>
      </p:sp>
      <p:sp>
        <p:nvSpPr>
          <p:cNvPr id="2" name="Slide Number Placeholder 1">
            <a:extLst>
              <a:ext uri="{FF2B5EF4-FFF2-40B4-BE49-F238E27FC236}">
                <a16:creationId xmlns:a16="http://schemas.microsoft.com/office/drawing/2014/main" id="{D55C5101-FC2D-B65B-6617-C942838A982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00000000-1234-1234-1234-123412341234}" type="slidenum">
              <a:rPr lang="en" smtClean="0"/>
              <a:pPr>
                <a:spcAft>
                  <a:spcPts val="600"/>
                </a:spcAft>
              </a:pPr>
              <a:t>27</a:t>
            </a:fld>
            <a:endParaRPr lang="en"/>
          </a:p>
        </p:txBody>
      </p:sp>
    </p:spTree>
    <p:extLst>
      <p:ext uri="{BB962C8B-B14F-4D97-AF65-F5344CB8AC3E}">
        <p14:creationId xmlns:p14="http://schemas.microsoft.com/office/powerpoint/2010/main" val="269421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2331-3C78-F29C-5523-754F80359A9E}"/>
              </a:ext>
            </a:extLst>
          </p:cNvPr>
          <p:cNvSpPr>
            <a:spLocks noGrp="1"/>
          </p:cNvSpPr>
          <p:nvPr>
            <p:ph type="title"/>
          </p:nvPr>
        </p:nvSpPr>
        <p:spPr/>
        <p:txBody>
          <a:bodyPr/>
          <a:lstStyle/>
          <a:p>
            <a:r>
              <a:rPr lang="en-US" dirty="0"/>
              <a:t>Draft Title 5 Regulations:</a:t>
            </a:r>
            <a:br>
              <a:rPr lang="en-US" dirty="0"/>
            </a:br>
            <a:r>
              <a:rPr lang="en-US" dirty="0"/>
              <a:t>DEIAA in Course Outline of Record</a:t>
            </a:r>
          </a:p>
        </p:txBody>
      </p:sp>
      <p:sp>
        <p:nvSpPr>
          <p:cNvPr id="3" name="Content Placeholder 2">
            <a:extLst>
              <a:ext uri="{FF2B5EF4-FFF2-40B4-BE49-F238E27FC236}">
                <a16:creationId xmlns:a16="http://schemas.microsoft.com/office/drawing/2014/main" id="{11E79A59-EE5A-344D-A7F1-7CE05007338D}"/>
              </a:ext>
            </a:extLst>
          </p:cNvPr>
          <p:cNvSpPr>
            <a:spLocks noGrp="1"/>
          </p:cNvSpPr>
          <p:nvPr>
            <p:ph sz="half" idx="1"/>
          </p:nvPr>
        </p:nvSpPr>
        <p:spPr>
          <a:xfrm>
            <a:off x="1131736" y="1717256"/>
            <a:ext cx="10933888" cy="4922195"/>
          </a:xfrm>
        </p:spPr>
        <p:txBody>
          <a:bodyPr vert="horz" wrap="square" lIns="91440" tIns="45720" rIns="91440" bIns="45720" numCol="1" rtlCol="0" anchor="t" anchorCtr="0" compatLnSpc="1">
            <a:prstTxWarp prst="textNoShape">
              <a:avLst/>
            </a:prstTxWarp>
            <a:noAutofit/>
          </a:bodyPr>
          <a:lstStyle/>
          <a:p>
            <a:pPr marL="342900" indent="-342900"/>
            <a:r>
              <a:rPr lang="en-US" sz="1900" dirty="0">
                <a:latin typeface="Arial"/>
                <a:cs typeface="Gill Sans"/>
              </a:rPr>
              <a:t>ASCCC </a:t>
            </a:r>
            <a:r>
              <a:rPr lang="en-US" sz="1900" dirty="0">
                <a:latin typeface="Arial"/>
                <a:cs typeface="Gill Sans"/>
                <a:hlinkClick r:id="rId3"/>
              </a:rPr>
              <a:t>Resolution 09.01 (Fall 2021)</a:t>
            </a:r>
            <a:r>
              <a:rPr lang="en-US" sz="1900" dirty="0">
                <a:latin typeface="Arial"/>
                <a:cs typeface="Gill Sans"/>
              </a:rPr>
              <a:t> called for ASCCC to work with Chancellor's Office to revise Title 5 "to include a component of culturally responsive curriculum, equity mindedness, and anti-racism integrated into the COR that allows for local control on how that requirement is fulfilled"</a:t>
            </a:r>
            <a:endParaRPr lang="en-US" sz="1900" dirty="0">
              <a:latin typeface="Arial"/>
            </a:endParaRPr>
          </a:p>
          <a:p>
            <a:pPr marL="342900" indent="-342900"/>
            <a:r>
              <a:rPr lang="en-US" sz="1900" dirty="0">
                <a:solidFill>
                  <a:srgbClr val="3B3838"/>
                </a:solidFill>
                <a:latin typeface="Arial"/>
                <a:cs typeface="Gill Sans"/>
                <a:hlinkClick r:id="rId4"/>
              </a:rPr>
              <a:t>Draft regulations</a:t>
            </a:r>
            <a:r>
              <a:rPr lang="en-US" sz="1900" dirty="0">
                <a:solidFill>
                  <a:srgbClr val="3B3838"/>
                </a:solidFill>
                <a:latin typeface="Arial"/>
                <a:cs typeface="Gill Sans"/>
              </a:rPr>
              <a:t> developed by 5C</a:t>
            </a:r>
            <a:endParaRPr lang="en-US" sz="1900" dirty="0">
              <a:solidFill>
                <a:srgbClr val="3B3838"/>
              </a:solidFill>
              <a:latin typeface="Arial"/>
            </a:endParaRPr>
          </a:p>
          <a:p>
            <a:pPr marL="0" indent="0">
              <a:buNone/>
            </a:pPr>
            <a:r>
              <a:rPr lang="en-US" sz="1900" dirty="0">
                <a:solidFill>
                  <a:srgbClr val="3B3838"/>
                </a:solidFill>
                <a:latin typeface="Arial"/>
                <a:cs typeface="Gill Sans"/>
              </a:rPr>
              <a:t>Proposed new CCR title 5 55001 </a:t>
            </a:r>
          </a:p>
          <a:p>
            <a:pPr marL="342900" indent="-342900"/>
            <a:r>
              <a:rPr lang="en-US" sz="1900" dirty="0">
                <a:solidFill>
                  <a:srgbClr val="3B3838"/>
                </a:solidFill>
                <a:latin typeface="Arial"/>
                <a:cs typeface="Gill Sans"/>
              </a:rPr>
              <a:t>Curriculum Committee, including (c) The curriculum committee shall be trained in principles of diversity, equity, inclusion, anti-racism, and accessibility</a:t>
            </a:r>
          </a:p>
          <a:p>
            <a:pPr marL="0" indent="0">
              <a:buNone/>
            </a:pPr>
            <a:r>
              <a:rPr lang="en-US" sz="1900" dirty="0">
                <a:solidFill>
                  <a:srgbClr val="3B3838"/>
                </a:solidFill>
                <a:latin typeface="Arial"/>
                <a:cs typeface="Gill Sans"/>
              </a:rPr>
              <a:t>Proposed new CCR title 5 55001.5 Diversity, Equity, Inclusion, Anti-Racism, and Accessibility</a:t>
            </a:r>
            <a:endParaRPr lang="en-US" sz="1900" dirty="0">
              <a:latin typeface="Arial"/>
            </a:endParaRPr>
          </a:p>
          <a:p>
            <a:pPr marL="342900" indent="-342900"/>
            <a:r>
              <a:rPr lang="en-US" sz="1900" dirty="0">
                <a:latin typeface="Arial"/>
                <a:cs typeface="Gill Sans"/>
              </a:rPr>
              <a:t>Diversity, equity, inclusion, anti-racism. The curriculum committee shall have a documented procedure for ensuring that the course outline of record of all courses approved pursuant to section 55002 demonstrates a culturally responsive approach that integrates principles of diversity, equity, inclusion, and anti-racism.</a:t>
            </a:r>
            <a:endParaRPr lang="en-US" sz="1900" dirty="0">
              <a:solidFill>
                <a:srgbClr val="3B3838"/>
              </a:solidFill>
              <a:latin typeface="Arial"/>
            </a:endParaRPr>
          </a:p>
          <a:p>
            <a:pPr marL="342900" indent="-342900"/>
            <a:r>
              <a:rPr lang="en-US" sz="1900" dirty="0">
                <a:solidFill>
                  <a:srgbClr val="3B3838"/>
                </a:solidFill>
                <a:latin typeface="Arial"/>
                <a:cs typeface="Gill Sans"/>
              </a:rPr>
              <a:t>Accessibility. The curriculum committee shall have a documented procedure for ensuring that the course outline of record guarantees accessibility for every student, including students with disabilities</a:t>
            </a:r>
            <a:endParaRPr lang="en-US" sz="1900" dirty="0">
              <a:solidFill>
                <a:srgbClr val="3B3838"/>
              </a:solidFill>
              <a:latin typeface="Arial"/>
            </a:endParaRPr>
          </a:p>
          <a:p>
            <a:endParaRPr lang="en-US" sz="1900" dirty="0"/>
          </a:p>
        </p:txBody>
      </p:sp>
      <p:sp>
        <p:nvSpPr>
          <p:cNvPr id="4" name="Slide Number Placeholder 3">
            <a:extLst>
              <a:ext uri="{FF2B5EF4-FFF2-40B4-BE49-F238E27FC236}">
                <a16:creationId xmlns:a16="http://schemas.microsoft.com/office/drawing/2014/main" id="{3310CF86-3ACF-2ABA-233D-CFD179471B3B}"/>
              </a:ext>
            </a:extLst>
          </p:cNvPr>
          <p:cNvSpPr>
            <a:spLocks noGrp="1"/>
          </p:cNvSpPr>
          <p:nvPr>
            <p:ph type="sldNum" sz="quarter" idx="10"/>
          </p:nvPr>
        </p:nvSpPr>
        <p:spPr/>
        <p:txBody>
          <a:bodyPr/>
          <a:lstStyle/>
          <a:p>
            <a:fld id="{492D8F1A-69A8-9242-9469-8400121D240A}" type="slidenum">
              <a:rPr lang="en-US" smtClean="0"/>
              <a:pPr/>
              <a:t>28</a:t>
            </a:fld>
            <a:endParaRPr lang="en-US"/>
          </a:p>
        </p:txBody>
      </p:sp>
    </p:spTree>
    <p:extLst>
      <p:ext uri="{BB962C8B-B14F-4D97-AF65-F5344CB8AC3E}">
        <p14:creationId xmlns:p14="http://schemas.microsoft.com/office/powerpoint/2010/main" val="121681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9549-D5E2-69AB-555A-C585F26F80B4}"/>
              </a:ext>
            </a:extLst>
          </p:cNvPr>
          <p:cNvSpPr>
            <a:spLocks noGrp="1"/>
          </p:cNvSpPr>
          <p:nvPr>
            <p:ph type="title"/>
          </p:nvPr>
        </p:nvSpPr>
        <p:spPr>
          <a:xfrm>
            <a:off x="1277650" y="365125"/>
            <a:ext cx="10046043" cy="1325563"/>
          </a:xfrm>
        </p:spPr>
        <p:txBody>
          <a:bodyPr wrap="square" anchor="b">
            <a:normAutofit/>
          </a:bodyPr>
          <a:lstStyle/>
          <a:p>
            <a:r>
              <a:rPr lang="en-US"/>
              <a:t>Equitable Placement Updates</a:t>
            </a:r>
          </a:p>
        </p:txBody>
      </p:sp>
      <p:pic>
        <p:nvPicPr>
          <p:cNvPr id="9" name="Content Placeholder 8" descr="Formulas on a background">
            <a:extLst>
              <a:ext uri="{FF2B5EF4-FFF2-40B4-BE49-F238E27FC236}">
                <a16:creationId xmlns:a16="http://schemas.microsoft.com/office/drawing/2014/main" id="{92AEBD7E-4250-CF38-E0AA-D25C02C47580}"/>
              </a:ext>
            </a:extLst>
          </p:cNvPr>
          <p:cNvPicPr>
            <a:picLocks noGrp="1" noChangeAspect="1"/>
          </p:cNvPicPr>
          <p:nvPr>
            <p:ph sz="half" idx="1"/>
          </p:nvPr>
        </p:nvPicPr>
        <p:blipFill rotWithShape="1">
          <a:blip r:embed="rId3"/>
          <a:srcRect t="14071" b="27344"/>
          <a:stretch/>
        </p:blipFill>
        <p:spPr>
          <a:xfrm>
            <a:off x="1277650" y="1798320"/>
            <a:ext cx="10058400" cy="4419600"/>
          </a:xfrm>
          <a:noFill/>
        </p:spPr>
      </p:pic>
      <p:sp>
        <p:nvSpPr>
          <p:cNvPr id="4" name="Slide Number Placeholder 3">
            <a:extLst>
              <a:ext uri="{FF2B5EF4-FFF2-40B4-BE49-F238E27FC236}">
                <a16:creationId xmlns:a16="http://schemas.microsoft.com/office/drawing/2014/main" id="{74353F86-D237-5670-57C7-9F19B9084CBF}"/>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a:pPr>
                <a:spcAft>
                  <a:spcPts val="600"/>
                </a:spcAft>
                <a:defRPr/>
              </a:pPr>
              <a:t>29</a:t>
            </a:fld>
            <a:endParaRPr lang="en-US" altLang="en-US"/>
          </a:p>
        </p:txBody>
      </p:sp>
    </p:spTree>
    <p:extLst>
      <p:ext uri="{BB962C8B-B14F-4D97-AF65-F5344CB8AC3E}">
        <p14:creationId xmlns:p14="http://schemas.microsoft.com/office/powerpoint/2010/main" val="416367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351D-C7C8-1913-C01E-7C6020E08906}"/>
              </a:ext>
            </a:extLst>
          </p:cNvPr>
          <p:cNvSpPr>
            <a:spLocks noGrp="1"/>
          </p:cNvSpPr>
          <p:nvPr>
            <p:ph type="title"/>
          </p:nvPr>
        </p:nvSpPr>
        <p:spPr>
          <a:xfrm>
            <a:off x="1277650" y="365125"/>
            <a:ext cx="10046043" cy="1325563"/>
          </a:xfrm>
        </p:spPr>
        <p:txBody>
          <a:bodyPr wrap="square" anchor="b">
            <a:normAutofit/>
          </a:bodyPr>
          <a:lstStyle/>
          <a:p>
            <a:r>
              <a:rPr lang="en-US"/>
              <a:t>SESSION DESCRIPTION</a:t>
            </a:r>
          </a:p>
        </p:txBody>
      </p:sp>
      <p:sp>
        <p:nvSpPr>
          <p:cNvPr id="3" name="Content Placeholder 2">
            <a:extLst>
              <a:ext uri="{FF2B5EF4-FFF2-40B4-BE49-F238E27FC236}">
                <a16:creationId xmlns:a16="http://schemas.microsoft.com/office/drawing/2014/main" id="{6900605E-FA91-5013-BCA6-A8B5E83EBB08}"/>
              </a:ext>
            </a:extLst>
          </p:cNvPr>
          <p:cNvSpPr>
            <a:spLocks noGrp="1"/>
          </p:cNvSpPr>
          <p:nvPr>
            <p:ph sz="half" idx="1"/>
          </p:nvPr>
        </p:nvSpPr>
        <p:spPr>
          <a:xfrm>
            <a:off x="1277650" y="1798320"/>
            <a:ext cx="10058400" cy="4419600"/>
          </a:xfrm>
        </p:spPr>
        <p:txBody>
          <a:bodyPr wrap="square" anchor="t">
            <a:normAutofit/>
          </a:bodyPr>
          <a:lstStyle/>
          <a:p>
            <a:r>
              <a:rPr lang="en-US">
                <a:latin typeface="Arial"/>
                <a:cs typeface="Arial"/>
              </a:rPr>
              <a:t>At the heart of the California Community Colleges and any institution of higher learning is its’ curriculum. According to Title 5 Section 53200(c), academic senates are given primacy in making recommendations on policy development and implementation on: curriculum, including establishment of prerequisites and placing courses within disciplines; degree and certificate requirements; grading policies; educational program development; and standards or policies regarding student preparation and success. Therefore, it is imperative that faculty stay up to date on statewide changes that impact curriculum, pedagogy, and the success of our students. Please join us in this fully online breakout session where we will dialog on the latest statewide curricular updates that aim to increase inclusion, diversity, equity, antiracism and accessibility for our students.</a:t>
            </a:r>
          </a:p>
          <a:p>
            <a:endParaRPr lang="en-US"/>
          </a:p>
        </p:txBody>
      </p:sp>
      <p:sp>
        <p:nvSpPr>
          <p:cNvPr id="4" name="Slide Number Placeholder 3">
            <a:extLst>
              <a:ext uri="{FF2B5EF4-FFF2-40B4-BE49-F238E27FC236}">
                <a16:creationId xmlns:a16="http://schemas.microsoft.com/office/drawing/2014/main" id="{ED89D68C-B223-309B-5F45-371A41C2A499}"/>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a:pPr>
                <a:spcAft>
                  <a:spcPts val="600"/>
                </a:spcAft>
                <a:defRPr/>
              </a:pPr>
              <a:t>3</a:t>
            </a:fld>
            <a:endParaRPr lang="en-US" altLang="en-US"/>
          </a:p>
        </p:txBody>
      </p:sp>
    </p:spTree>
    <p:extLst>
      <p:ext uri="{BB962C8B-B14F-4D97-AF65-F5344CB8AC3E}">
        <p14:creationId xmlns:p14="http://schemas.microsoft.com/office/powerpoint/2010/main" val="220922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a:lnSpc>
                <a:spcPct val="115000"/>
              </a:lnSpc>
              <a:spcAft>
                <a:spcPts val="1600"/>
              </a:spcAft>
              <a:buClr>
                <a:schemeClr val="dk1"/>
              </a:buClr>
              <a:buSzPct val="39285"/>
            </a:pPr>
            <a:r>
              <a:rPr lang="en"/>
              <a:t>Equitable Placement Upcoming</a:t>
            </a:r>
            <a:r>
              <a:rPr lang="en" sz="2400" b="1">
                <a:solidFill>
                  <a:schemeClr val="dk2"/>
                </a:solidFill>
              </a:rPr>
              <a:t> </a:t>
            </a:r>
            <a:r>
              <a:rPr lang="en"/>
              <a:t>Deadlines</a:t>
            </a:r>
            <a:endParaRPr b="1"/>
          </a:p>
        </p:txBody>
      </p:sp>
      <p:sp>
        <p:nvSpPr>
          <p:cNvPr id="278" name="Google Shape;278;p44"/>
          <p:cNvSpPr txBox="1">
            <a:spLocks noGrp="1"/>
          </p:cNvSpPr>
          <p:nvPr>
            <p:ph sz="half" idx="1"/>
          </p:nvPr>
        </p:nvSpPr>
        <p:spPr>
          <a:xfrm>
            <a:off x="1214150" y="1208292"/>
            <a:ext cx="10382655" cy="5149174"/>
          </a:xfrm>
          <a:prstGeom prst="rect">
            <a:avLst/>
          </a:prstGeom>
        </p:spPr>
        <p:txBody>
          <a:bodyPr spcFirstLastPara="1" vert="horz" wrap="square" lIns="121900" tIns="121900" rIns="121900" bIns="121900" numCol="1" rtlCol="0" anchor="t" anchorCtr="0" compatLnSpc="1">
            <a:prstTxWarp prst="textNoShape">
              <a:avLst/>
            </a:prstTxWarp>
            <a:noAutofit/>
          </a:bodyPr>
          <a:lstStyle/>
          <a:p>
            <a:pPr marL="0" indent="0">
              <a:buNone/>
            </a:pPr>
            <a:r>
              <a:rPr lang="en" sz="2100">
                <a:latin typeface="Arial"/>
                <a:cs typeface="Gill Sans"/>
              </a:rPr>
              <a:t>From: AB 1705 Validation of Equitable Placement, Support and Completion Practices for General Education and Non-STEM Programs</a:t>
            </a:r>
            <a:r>
              <a:rPr lang="en" sz="2100" b="1">
                <a:latin typeface="Arial"/>
                <a:cs typeface="Gill Sans"/>
              </a:rPr>
              <a:t> </a:t>
            </a:r>
            <a:r>
              <a:rPr lang="en" sz="2100" u="sng">
                <a:solidFill>
                  <a:schemeClr val="hlink"/>
                </a:solidFill>
                <a:latin typeface="Arial"/>
                <a:cs typeface="Gill Sans"/>
                <a:hlinkClick r:id="rId3">
                  <a:extLst>
                    <a:ext uri="{A12FA001-AC4F-418D-AE19-62706E023703}">
                      <ahyp:hlinkClr xmlns:ahyp="http://schemas.microsoft.com/office/drawing/2018/hyperlinkcolor" val="tx"/>
                    </a:ext>
                  </a:extLst>
                </a:hlinkClick>
              </a:rPr>
              <a:t>Chancellor’s Office Memo–5/22/23</a:t>
            </a:r>
            <a:endParaRPr lang="en-US" sz="2100">
              <a:solidFill>
                <a:schemeClr val="hlink"/>
              </a:solidFill>
              <a:latin typeface="Arial"/>
              <a:cs typeface="Gill Sans"/>
            </a:endParaRPr>
          </a:p>
          <a:p>
            <a:pPr marL="0" indent="0">
              <a:spcBef>
                <a:spcPts val="1600"/>
              </a:spcBef>
              <a:buNone/>
            </a:pPr>
            <a:r>
              <a:rPr lang="en" sz="2100">
                <a:latin typeface="Arial"/>
                <a:cs typeface="Gill Sans"/>
              </a:rPr>
              <a:t>Follow up to </a:t>
            </a:r>
            <a:r>
              <a:rPr lang="en" sz="2100" u="sng">
                <a:solidFill>
                  <a:schemeClr val="hlink"/>
                </a:solidFill>
                <a:latin typeface="Arial"/>
                <a:cs typeface="Gill Sans"/>
                <a:hlinkClick r:id="rId4">
                  <a:extLst>
                    <a:ext uri="{A12FA001-AC4F-418D-AE19-62706E023703}">
                      <ahyp:hlinkClr xmlns:ahyp="http://schemas.microsoft.com/office/drawing/2018/hyperlinkcolor" val="tx"/>
                    </a:ext>
                  </a:extLst>
                </a:hlinkClick>
              </a:rPr>
              <a:t>AB 1705 guidance memo</a:t>
            </a:r>
            <a:r>
              <a:rPr lang="en" sz="2100">
                <a:latin typeface="Arial"/>
                <a:cs typeface="Gill Sans"/>
              </a:rPr>
              <a:t> (December 2022) and </a:t>
            </a:r>
            <a:r>
              <a:rPr lang="en" sz="2100" u="sng">
                <a:solidFill>
                  <a:schemeClr val="hlink"/>
                </a:solidFill>
                <a:latin typeface="Arial"/>
                <a:cs typeface="Gill Sans"/>
                <a:hlinkClick r:id="rId5">
                  <a:extLst>
                    <a:ext uri="{A12FA001-AC4F-418D-AE19-62706E023703}">
                      <ahyp:hlinkClr xmlns:ahyp="http://schemas.microsoft.com/office/drawing/2018/hyperlinkcolor" val="tx"/>
                    </a:ext>
                  </a:extLst>
                </a:hlinkClick>
              </a:rPr>
              <a:t>AB 1705 Implementation Guide</a:t>
            </a:r>
            <a:r>
              <a:rPr lang="en" sz="2100">
                <a:latin typeface="Arial"/>
                <a:cs typeface="Gill Sans"/>
              </a:rPr>
              <a:t> (March 2023)</a:t>
            </a:r>
            <a:endParaRPr sz="2100">
              <a:latin typeface="Arial"/>
              <a:cs typeface="Gill Sans"/>
            </a:endParaRPr>
          </a:p>
          <a:p>
            <a:pPr marL="0" indent="0">
              <a:spcBef>
                <a:spcPts val="1600"/>
              </a:spcBef>
              <a:buNone/>
            </a:pPr>
            <a:r>
              <a:rPr lang="en" sz="2100">
                <a:latin typeface="Arial"/>
                <a:cs typeface="Arial"/>
              </a:rPr>
              <a:t>Link to specific Title 5 language: </a:t>
            </a:r>
            <a:r>
              <a:rPr lang="en" sz="2100">
                <a:latin typeface="Arial"/>
                <a:cs typeface="Arial"/>
                <a:hlinkClick r:id="rId6"/>
              </a:rPr>
              <a:t>§ 55003. Policies for Prerequisites, Corequisites and Advisories on Recommended Preparation.</a:t>
            </a:r>
            <a:r>
              <a:rPr lang="en" sz="2100">
                <a:latin typeface="Arial"/>
                <a:cs typeface="Arial"/>
              </a:rPr>
              <a:t>)</a:t>
            </a:r>
            <a:endParaRPr lang="en"/>
          </a:p>
          <a:p>
            <a:pPr marL="342900" indent="-342900">
              <a:spcBef>
                <a:spcPts val="1600"/>
              </a:spcBef>
            </a:pPr>
            <a:r>
              <a:rPr lang="en" sz="2100">
                <a:latin typeface="Arial"/>
                <a:cs typeface="Arial"/>
              </a:rPr>
              <a:t>Colleges recently received individualized letters w</a:t>
            </a:r>
            <a:r>
              <a:rPr lang="en-US" sz="2100">
                <a:latin typeface="Arial"/>
                <a:cs typeface="Arial"/>
              </a:rPr>
              <a:t>it</a:t>
            </a:r>
            <a:r>
              <a:rPr lang="en" sz="2100">
                <a:latin typeface="Arial"/>
                <a:cs typeface="Arial"/>
              </a:rPr>
              <a:t>h feed</a:t>
            </a:r>
            <a:r>
              <a:rPr lang="en-US" sz="2100">
                <a:latin typeface="Arial"/>
                <a:cs typeface="Arial"/>
              </a:rPr>
              <a:t>b</a:t>
            </a:r>
            <a:r>
              <a:rPr lang="en" sz="2100">
                <a:latin typeface="Arial"/>
                <a:cs typeface="Arial"/>
              </a:rPr>
              <a:t>ack to their 7/1/23 certification submission. </a:t>
            </a:r>
          </a:p>
          <a:p>
            <a:pPr marL="352425" lvl="1" indent="-342900">
              <a:spcBef>
                <a:spcPts val="1600"/>
              </a:spcBef>
            </a:pPr>
            <a:r>
              <a:rPr lang="en" sz="2100">
                <a:latin typeface="Arial"/>
                <a:cs typeface="Arial"/>
              </a:rPr>
              <a:t>Colleges must also be in compliance with concurrent support: non-repetition of high school math AND appropriate use of non-credit</a:t>
            </a:r>
            <a:r>
              <a:rPr lang="en" sz="2000">
                <a:latin typeface="Arial"/>
                <a:cs typeface="Arial"/>
              </a:rPr>
              <a:t>. </a:t>
            </a:r>
          </a:p>
          <a:p>
            <a:pPr marL="352425" lvl="1" indent="-342900">
              <a:spcBef>
                <a:spcPts val="1600"/>
              </a:spcBef>
            </a:pPr>
            <a:r>
              <a:rPr lang="en" sz="2000">
                <a:latin typeface="Arial"/>
                <a:cs typeface="Arial"/>
              </a:rPr>
              <a:t>College should keep in mind the following date to submit the State Data submission Template form: </a:t>
            </a:r>
            <a:endParaRPr lang="en" sz="2000"/>
          </a:p>
          <a:p>
            <a:pPr marL="809625" lvl="2">
              <a:spcBef>
                <a:spcPts val="1600"/>
              </a:spcBef>
            </a:pPr>
            <a:r>
              <a:rPr lang="en" sz="1800">
                <a:latin typeface="Arial"/>
                <a:cs typeface="Arial"/>
              </a:rPr>
              <a:t>7/1/24</a:t>
            </a:r>
            <a:endParaRPr lang="en" sz="1800"/>
          </a:p>
          <a:p>
            <a:pPr marL="9525" lvl="1" indent="0">
              <a:spcBef>
                <a:spcPts val="1600"/>
              </a:spcBef>
              <a:buNone/>
            </a:pPr>
            <a:endParaRPr lang="en" sz="1400">
              <a:solidFill>
                <a:srgbClr val="252525"/>
              </a:solidFill>
              <a:latin typeface="Georgia"/>
              <a:cs typeface="Arial"/>
            </a:endParaRPr>
          </a:p>
          <a:p>
            <a:pPr marL="9525" lvl="1" indent="0">
              <a:spcBef>
                <a:spcPts val="1600"/>
              </a:spcBef>
              <a:buNone/>
            </a:pPr>
            <a:endParaRPr lang="en" sz="2000"/>
          </a:p>
          <a:p>
            <a:pPr marL="9525" lvl="1" indent="0">
              <a:spcBef>
                <a:spcPts val="1600"/>
              </a:spcBef>
              <a:buNone/>
            </a:pPr>
            <a:endParaRPr lang="en" sz="2000"/>
          </a:p>
        </p:txBody>
      </p:sp>
      <p:sp>
        <p:nvSpPr>
          <p:cNvPr id="2" name="Slide Number Placeholder 1">
            <a:extLst>
              <a:ext uri="{FF2B5EF4-FFF2-40B4-BE49-F238E27FC236}">
                <a16:creationId xmlns:a16="http://schemas.microsoft.com/office/drawing/2014/main" id="{01B9577B-4065-7332-B1D1-518AF1EA89B7}"/>
              </a:ext>
            </a:extLst>
          </p:cNvPr>
          <p:cNvSpPr>
            <a:spLocks noGrp="1"/>
          </p:cNvSpPr>
          <p:nvPr>
            <p:ph type="sldNum" sz="quarter" idx="10"/>
          </p:nvPr>
        </p:nvSpPr>
        <p:spPr/>
        <p:txBody>
          <a:bodyPr/>
          <a:lstStyle/>
          <a:p>
            <a:fld id="{492D8F1A-69A8-9242-9469-8400121D240A}" type="slidenum">
              <a:rPr lang="en-US" smtClean="0"/>
              <a:pPr/>
              <a:t>30</a:t>
            </a:fld>
            <a:endParaRPr lang="en-US"/>
          </a:p>
        </p:txBody>
      </p:sp>
    </p:spTree>
    <p:extLst>
      <p:ext uri="{BB962C8B-B14F-4D97-AF65-F5344CB8AC3E}">
        <p14:creationId xmlns:p14="http://schemas.microsoft.com/office/powerpoint/2010/main" val="233666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Resources </a:t>
            </a:r>
            <a:endParaRPr/>
          </a:p>
        </p:txBody>
      </p:sp>
      <p:sp>
        <p:nvSpPr>
          <p:cNvPr id="299" name="Google Shape;299;p47"/>
          <p:cNvSpPr txBox="1">
            <a:spLocks noGrp="1"/>
          </p:cNvSpPr>
          <p:nvPr>
            <p:ph sz="half" idx="1"/>
          </p:nvPr>
        </p:nvSpPr>
        <p:spPr>
          <a:xfrm>
            <a:off x="1457650" y="982320"/>
            <a:ext cx="10334400" cy="5475600"/>
          </a:xfrm>
          <a:prstGeom prst="rect">
            <a:avLst/>
          </a:prstGeom>
        </p:spPr>
        <p:txBody>
          <a:bodyPr spcFirstLastPara="1" vert="horz" wrap="square" lIns="121900" tIns="121900" rIns="121900" bIns="121900" numCol="1" rtlCol="0" anchor="t" anchorCtr="0" compatLnSpc="1">
            <a:prstTxWarp prst="textNoShape">
              <a:avLst/>
            </a:prstTxWarp>
            <a:noAutofit/>
          </a:bodyPr>
          <a:lstStyle/>
          <a:p>
            <a:pPr marL="0" indent="0">
              <a:lnSpc>
                <a:spcPct val="120000"/>
              </a:lnSpc>
              <a:buNone/>
            </a:pPr>
            <a:r>
              <a:rPr lang="en" sz="1400" u="sng" dirty="0">
                <a:solidFill>
                  <a:schemeClr val="hlink"/>
                </a:solidFill>
                <a:latin typeface="Arial"/>
                <a:cs typeface="Arial"/>
                <a:hlinkClick r:id="rId3">
                  <a:extLst>
                    <a:ext uri="{A12FA001-AC4F-418D-AE19-62706E023703}">
                      <ahyp:hlinkClr xmlns:ahyp="http://schemas.microsoft.com/office/drawing/2018/hyperlinkcolor" val="tx"/>
                    </a:ext>
                  </a:extLst>
                </a:hlinkClick>
              </a:rPr>
              <a:t>Pending Regulatory Action- CCCCO</a:t>
            </a:r>
            <a:endParaRPr lang="en-US" sz="1400" dirty="0">
              <a:solidFill>
                <a:schemeClr val="hlink"/>
              </a:solidFill>
              <a:latin typeface="Arial"/>
              <a:cs typeface="Arial"/>
            </a:endParaRPr>
          </a:p>
          <a:p>
            <a:pPr marL="0" indent="0">
              <a:lnSpc>
                <a:spcPct val="120000"/>
              </a:lnSpc>
              <a:spcBef>
                <a:spcPts val="1600"/>
              </a:spcBef>
              <a:buNone/>
            </a:pPr>
            <a:r>
              <a:rPr lang="en" sz="1400" u="sng" dirty="0">
                <a:solidFill>
                  <a:schemeClr val="hlink"/>
                </a:solidFill>
                <a:latin typeface="Arial"/>
                <a:cs typeface="Arial"/>
                <a:hlinkClick r:id="rId4">
                  <a:extLst>
                    <a:ext uri="{A12FA001-AC4F-418D-AE19-62706E023703}">
                      <ahyp:hlinkClr xmlns:ahyp="http://schemas.microsoft.com/office/drawing/2018/hyperlinkcolor" val="tx"/>
                    </a:ext>
                  </a:extLst>
                </a:hlinkClick>
              </a:rPr>
              <a:t>Effective November 16, 2023 Work Experience Education Memo</a:t>
            </a:r>
            <a:endParaRPr sz="1400" dirty="0">
              <a:solidFill>
                <a:schemeClr val="hlink"/>
              </a:solidFill>
              <a:latin typeface="Arial"/>
              <a:cs typeface="Arial"/>
            </a:endParaRPr>
          </a:p>
          <a:p>
            <a:pPr marL="0" indent="0">
              <a:lnSpc>
                <a:spcPct val="120000"/>
              </a:lnSpc>
              <a:spcBef>
                <a:spcPts val="1600"/>
              </a:spcBef>
              <a:buNone/>
            </a:pPr>
            <a:r>
              <a:rPr lang="en" sz="1400" u="sng" dirty="0">
                <a:solidFill>
                  <a:srgbClr val="0070C0"/>
                </a:solidFill>
                <a:latin typeface="Arial"/>
                <a:cs typeface="Arial"/>
                <a:hlinkClick r:id="rId5">
                  <a:extLst>
                    <a:ext uri="{A12FA001-AC4F-418D-AE19-62706E023703}">
                      <ahyp:hlinkClr xmlns:ahyp="http://schemas.microsoft.com/office/drawing/2018/hyperlinkcolor" val="tx"/>
                    </a:ext>
                  </a:extLst>
                </a:hlinkClick>
              </a:rPr>
              <a:t>California Internship and Work Experience Association (CIWEA)</a:t>
            </a:r>
            <a:r>
              <a:rPr lang="en" sz="1400" dirty="0">
                <a:solidFill>
                  <a:srgbClr val="0070C0"/>
                </a:solidFill>
                <a:latin typeface="Arial"/>
                <a:cs typeface="Arial"/>
              </a:rPr>
              <a:t>​</a:t>
            </a:r>
            <a:endParaRPr sz="1400" dirty="0">
              <a:solidFill>
                <a:srgbClr val="0070C0"/>
              </a:solidFill>
              <a:latin typeface="Arial"/>
              <a:cs typeface="Arial"/>
            </a:endParaRPr>
          </a:p>
          <a:p>
            <a:pPr marL="0" indent="0">
              <a:lnSpc>
                <a:spcPct val="120000"/>
              </a:lnSpc>
              <a:spcBef>
                <a:spcPts val="1600"/>
              </a:spcBef>
              <a:buNone/>
            </a:pPr>
            <a:r>
              <a:rPr lang="en" sz="1400" u="sng" dirty="0">
                <a:solidFill>
                  <a:srgbClr val="0070C0"/>
                </a:solidFill>
                <a:latin typeface="Arial"/>
                <a:cs typeface="Arial"/>
                <a:hlinkClick r:id="rId6">
                  <a:extLst>
                    <a:ext uri="{A12FA001-AC4F-418D-AE19-62706E023703}">
                      <ahyp:hlinkClr xmlns:ahyp="http://schemas.microsoft.com/office/drawing/2018/hyperlinkcolor" val="tx"/>
                    </a:ext>
                  </a:extLst>
                </a:hlinkClick>
              </a:rPr>
              <a:t>Learning Aligned Assistance Program (LAEP)</a:t>
            </a:r>
            <a:r>
              <a:rPr lang="en" sz="1400" dirty="0">
                <a:solidFill>
                  <a:srgbClr val="0070C0"/>
                </a:solidFill>
                <a:latin typeface="Arial"/>
                <a:cs typeface="Arial"/>
              </a:rPr>
              <a:t>​</a:t>
            </a:r>
            <a:endParaRPr sz="1400" dirty="0">
              <a:solidFill>
                <a:srgbClr val="0070C0"/>
              </a:solidFill>
              <a:latin typeface="Arial"/>
              <a:cs typeface="Arial"/>
            </a:endParaRPr>
          </a:p>
          <a:p>
            <a:pPr marL="0" indent="0">
              <a:lnSpc>
                <a:spcPct val="120000"/>
              </a:lnSpc>
              <a:buNone/>
            </a:pPr>
            <a:r>
              <a:rPr lang="en" sz="1400" u="sng" dirty="0">
                <a:solidFill>
                  <a:srgbClr val="0070C0"/>
                </a:solidFill>
                <a:latin typeface="Arial"/>
                <a:cs typeface="Arial"/>
                <a:hlinkClick r:id="rId7">
                  <a:extLst>
                    <a:ext uri="{A12FA001-AC4F-418D-AE19-62706E023703}">
                      <ahyp:hlinkClr xmlns:ahyp="http://schemas.microsoft.com/office/drawing/2018/hyperlinkcolor" val="tx"/>
                    </a:ext>
                  </a:extLst>
                </a:hlinkClick>
              </a:rPr>
              <a:t>Academic Senate for California Community Colleges (ASCCC)</a:t>
            </a:r>
            <a:r>
              <a:rPr lang="en" sz="1400" dirty="0">
                <a:solidFill>
                  <a:srgbClr val="0070C0"/>
                </a:solidFill>
                <a:latin typeface="Arial"/>
                <a:cs typeface="Arial"/>
              </a:rPr>
              <a:t>​</a:t>
            </a:r>
            <a:endParaRPr sz="1400" dirty="0">
              <a:solidFill>
                <a:srgbClr val="0070C0"/>
              </a:solidFill>
              <a:latin typeface="Arial"/>
              <a:cs typeface="Arial"/>
            </a:endParaRPr>
          </a:p>
          <a:p>
            <a:pPr marL="0" indent="0">
              <a:lnSpc>
                <a:spcPct val="120000"/>
              </a:lnSpc>
              <a:buNone/>
            </a:pPr>
            <a:r>
              <a:rPr lang="en" sz="1400" u="sng" dirty="0">
                <a:solidFill>
                  <a:srgbClr val="0070C0"/>
                </a:solidFill>
                <a:latin typeface="Arial"/>
                <a:cs typeface="Arial"/>
                <a:hlinkClick r:id="rId8">
                  <a:extLst>
                    <a:ext uri="{A12FA001-AC4F-418D-AE19-62706E023703}">
                      <ahyp:hlinkClr xmlns:ahyp="http://schemas.microsoft.com/office/drawing/2018/hyperlinkcolor" val="tx"/>
                    </a:ext>
                  </a:extLst>
                </a:hlinkClick>
              </a:rPr>
              <a:t>Work Experience Regulation Changes: Expanded Opportunities for Experiential Learning (Rostrum Article)</a:t>
            </a:r>
            <a:endParaRPr sz="1400" dirty="0">
              <a:solidFill>
                <a:srgbClr val="0070C0"/>
              </a:solidFill>
              <a:latin typeface="Arial"/>
              <a:cs typeface="Arial"/>
            </a:endParaRPr>
          </a:p>
          <a:p>
            <a:pPr marL="0" indent="0">
              <a:lnSpc>
                <a:spcPct val="120000"/>
              </a:lnSpc>
              <a:buNone/>
            </a:pPr>
            <a:r>
              <a:rPr lang="en" sz="1400" u="sng" dirty="0">
                <a:solidFill>
                  <a:schemeClr val="hlink"/>
                </a:solidFill>
                <a:latin typeface="Arial"/>
                <a:cs typeface="Arial"/>
                <a:hlinkClick r:id="rId9">
                  <a:extLst>
                    <a:ext uri="{A12FA001-AC4F-418D-AE19-62706E023703}">
                      <ahyp:hlinkClr xmlns:ahyp="http://schemas.microsoft.com/office/drawing/2018/hyperlinkcolor" val="tx"/>
                    </a:ext>
                  </a:extLst>
                </a:hlinkClick>
              </a:rPr>
              <a:t>Procedures and Standing Orders of the Board of Governors, December 2022 Edition</a:t>
            </a:r>
            <a:endParaRPr sz="1400" dirty="0">
              <a:solidFill>
                <a:schemeClr val="hlink"/>
              </a:solidFill>
              <a:latin typeface="Arial"/>
              <a:cs typeface="Arial"/>
            </a:endParaRPr>
          </a:p>
          <a:p>
            <a:pPr marL="0" indent="0">
              <a:lnSpc>
                <a:spcPct val="120000"/>
              </a:lnSpc>
              <a:buNone/>
            </a:pPr>
            <a:r>
              <a:rPr lang="en" sz="1400" u="sng" dirty="0">
                <a:solidFill>
                  <a:schemeClr val="hlink"/>
                </a:solidFill>
                <a:latin typeface="Arial"/>
                <a:cs typeface="Arial"/>
                <a:hlinkClick r:id="rId10">
                  <a:extLst>
                    <a:ext uri="{A12FA001-AC4F-418D-AE19-62706E023703}">
                      <ahyp:hlinkClr xmlns:ahyp="http://schemas.microsoft.com/office/drawing/2018/hyperlinkcolor" val="tx"/>
                    </a:ext>
                  </a:extLst>
                </a:hlinkClick>
              </a:rPr>
              <a:t>Adding Culturally Responsive Curriculum, Equity Mindedness and Anti-Racism to Course Outline of Record (COR) Requirements in Title 5</a:t>
            </a:r>
            <a:endParaRPr sz="1400" dirty="0">
              <a:solidFill>
                <a:schemeClr val="hlink"/>
              </a:solidFill>
              <a:latin typeface="Arial"/>
              <a:cs typeface="Arial"/>
            </a:endParaRPr>
          </a:p>
          <a:p>
            <a:pPr marL="0" indent="0">
              <a:lnSpc>
                <a:spcPct val="120000"/>
              </a:lnSpc>
              <a:buNone/>
            </a:pPr>
            <a:r>
              <a:rPr lang="en" sz="1400" u="sng" dirty="0">
                <a:solidFill>
                  <a:schemeClr val="hlink"/>
                </a:solidFill>
                <a:latin typeface="Arial"/>
                <a:cs typeface="Arial"/>
                <a:hlinkClick r:id="rId11">
                  <a:extLst>
                    <a:ext uri="{A12FA001-AC4F-418D-AE19-62706E023703}">
                      <ahyp:hlinkClr xmlns:ahyp="http://schemas.microsoft.com/office/drawing/2018/hyperlinkcolor" val="tx"/>
                    </a:ext>
                  </a:extLst>
                </a:hlinkClick>
              </a:rPr>
              <a:t>Effective November 16, 2023 Associate Degree Requirements Memo</a:t>
            </a:r>
            <a:endParaRPr sz="1400" dirty="0">
              <a:solidFill>
                <a:schemeClr val="hlink"/>
              </a:solidFill>
              <a:latin typeface="Arial"/>
              <a:cs typeface="Arial"/>
            </a:endParaRPr>
          </a:p>
          <a:p>
            <a:pPr marL="0" indent="0">
              <a:lnSpc>
                <a:spcPct val="120000"/>
              </a:lnSpc>
              <a:buNone/>
            </a:pPr>
            <a:r>
              <a:rPr lang="en-US" sz="1400" u="sng" dirty="0">
                <a:solidFill>
                  <a:schemeClr val="hlink"/>
                </a:solidFill>
                <a:latin typeface="Arial"/>
                <a:cs typeface="Arial"/>
                <a:hlinkClick r:id="rId12">
                  <a:extLst>
                    <a:ext uri="{A12FA001-AC4F-418D-AE19-62706E023703}">
                      <ahyp:hlinkClr xmlns:ahyp="http://schemas.microsoft.com/office/drawing/2018/hyperlinkcolor" val="tx"/>
                    </a:ext>
                  </a:extLst>
                </a:hlinkClick>
              </a:rPr>
              <a:t>Effective </a:t>
            </a:r>
            <a:r>
              <a:rPr lang="en" sz="1400" u="sng" dirty="0">
                <a:solidFill>
                  <a:schemeClr val="hlink"/>
                </a:solidFill>
                <a:latin typeface="Arial"/>
                <a:cs typeface="Arial"/>
                <a:hlinkClick r:id="rId12">
                  <a:extLst>
                    <a:ext uri="{A12FA001-AC4F-418D-AE19-62706E023703}">
                      <ahyp:hlinkClr xmlns:ahyp="http://schemas.microsoft.com/office/drawing/2018/hyperlinkcolor" val="tx"/>
                    </a:ext>
                  </a:extLst>
                </a:hlinkClick>
              </a:rPr>
              <a:t>April 26, 2023 DEIA Evaluation &amp; Tenure Review of District Employees Memo</a:t>
            </a:r>
            <a:endParaRPr sz="1400" dirty="0">
              <a:solidFill>
                <a:schemeClr val="hlink"/>
              </a:solidFill>
              <a:latin typeface="Arial"/>
              <a:cs typeface="Arial"/>
            </a:endParaRPr>
          </a:p>
          <a:p>
            <a:pPr marL="0" indent="0">
              <a:lnSpc>
                <a:spcPct val="120000"/>
              </a:lnSpc>
              <a:buNone/>
            </a:pPr>
            <a:r>
              <a:rPr lang="en" sz="1400" u="sng" dirty="0">
                <a:solidFill>
                  <a:schemeClr val="hlink"/>
                </a:solidFill>
                <a:latin typeface="Arial"/>
                <a:cs typeface="Arial"/>
                <a:hlinkClick r:id="rId13">
                  <a:extLst>
                    <a:ext uri="{A12FA001-AC4F-418D-AE19-62706E023703}">
                      <ahyp:hlinkClr xmlns:ahyp="http://schemas.microsoft.com/office/drawing/2018/hyperlinkcolor" val="tx"/>
                    </a:ext>
                  </a:extLst>
                </a:hlinkClick>
              </a:rPr>
              <a:t>ESS 23-38 Annual Curriculum Approval Certification Memo</a:t>
            </a:r>
          </a:p>
          <a:p>
            <a:pPr>
              <a:buNone/>
            </a:pPr>
            <a:r>
              <a:rPr lang="en-US" sz="1400" dirty="0">
                <a:latin typeface="Arial"/>
                <a:cs typeface="Arial"/>
                <a:hlinkClick r:id="rId14"/>
              </a:rPr>
              <a:t>California Community Colleges Bachelor's Degree Program</a:t>
            </a:r>
            <a:endParaRPr lang="en" sz="1400"/>
          </a:p>
          <a:p>
            <a:pPr>
              <a:buNone/>
            </a:pPr>
            <a:endParaRPr lang="en-US" sz="2000" dirty="0">
              <a:latin typeface="Arial"/>
              <a:cs typeface="Arial"/>
            </a:endParaRPr>
          </a:p>
          <a:p>
            <a:pPr marL="0" indent="0">
              <a:lnSpc>
                <a:spcPct val="120000"/>
              </a:lnSpc>
              <a:buNone/>
            </a:pPr>
            <a:endParaRPr lang="en" sz="1400" u="sng" dirty="0">
              <a:solidFill>
                <a:schemeClr val="hlink"/>
              </a:solidFill>
              <a:latin typeface="Arial"/>
              <a:cs typeface="Arial"/>
            </a:endParaRPr>
          </a:p>
        </p:txBody>
      </p:sp>
      <p:sp>
        <p:nvSpPr>
          <p:cNvPr id="2" name="Slide Number Placeholder 1">
            <a:extLst>
              <a:ext uri="{FF2B5EF4-FFF2-40B4-BE49-F238E27FC236}">
                <a16:creationId xmlns:a16="http://schemas.microsoft.com/office/drawing/2014/main" id="{DAE9B208-C0A5-AFEA-5B61-51D6B743A47A}"/>
              </a:ext>
            </a:extLst>
          </p:cNvPr>
          <p:cNvSpPr>
            <a:spLocks noGrp="1"/>
          </p:cNvSpPr>
          <p:nvPr>
            <p:ph type="sldNum" sz="quarter" idx="10"/>
          </p:nvPr>
        </p:nvSpPr>
        <p:spPr/>
        <p:txBody>
          <a:bodyPr/>
          <a:lstStyle/>
          <a:p>
            <a:fld id="{492D8F1A-69A8-9242-9469-8400121D240A}" type="slidenum">
              <a:rPr lang="en-US" smtClean="0"/>
              <a:pPr/>
              <a:t>31</a:t>
            </a:fld>
            <a:endParaRPr lang="en-US"/>
          </a:p>
        </p:txBody>
      </p:sp>
    </p:spTree>
    <p:extLst>
      <p:ext uri="{BB962C8B-B14F-4D97-AF65-F5344CB8AC3E}">
        <p14:creationId xmlns:p14="http://schemas.microsoft.com/office/powerpoint/2010/main" val="4100222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6032-EDE8-F6C0-3640-D67036B79AE6}"/>
              </a:ext>
            </a:extLst>
          </p:cNvPr>
          <p:cNvSpPr>
            <a:spLocks noGrp="1"/>
          </p:cNvSpPr>
          <p:nvPr>
            <p:ph type="title"/>
          </p:nvPr>
        </p:nvSpPr>
        <p:spPr/>
        <p:txBody>
          <a:bodyPr/>
          <a:lstStyle/>
          <a:p>
            <a:r>
              <a:rPr lang="en-US"/>
              <a:t>Thank You! Questions?</a:t>
            </a:r>
          </a:p>
        </p:txBody>
      </p:sp>
      <p:sp>
        <p:nvSpPr>
          <p:cNvPr id="3" name="Text Placeholder 2">
            <a:extLst>
              <a:ext uri="{FF2B5EF4-FFF2-40B4-BE49-F238E27FC236}">
                <a16:creationId xmlns:a16="http://schemas.microsoft.com/office/drawing/2014/main" id="{79AFA21F-9D32-E7B0-C908-D29C184F2784}"/>
              </a:ext>
            </a:extLst>
          </p:cNvPr>
          <p:cNvSpPr>
            <a:spLocks noGrp="1"/>
          </p:cNvSpPr>
          <p:nvPr>
            <p:ph idx="1"/>
          </p:nvPr>
        </p:nvSpPr>
        <p:spPr/>
        <p:txBody>
          <a:bodyPr/>
          <a:lstStyle/>
          <a:p>
            <a:r>
              <a:rPr lang="en-US">
                <a:hlinkClick r:id="rId3"/>
              </a:rPr>
              <a:t>info@asccc.org</a:t>
            </a:r>
            <a:endParaRPr lang="en-US"/>
          </a:p>
          <a:p>
            <a:endParaRPr lang="en-US"/>
          </a:p>
        </p:txBody>
      </p:sp>
      <p:sp>
        <p:nvSpPr>
          <p:cNvPr id="5" name="Slide Number Placeholder 4">
            <a:extLst>
              <a:ext uri="{FF2B5EF4-FFF2-40B4-BE49-F238E27FC236}">
                <a16:creationId xmlns:a16="http://schemas.microsoft.com/office/drawing/2014/main" id="{D78F2337-4CBB-CAE5-2FE2-9E1ED4DE0515}"/>
              </a:ext>
            </a:extLst>
          </p:cNvPr>
          <p:cNvSpPr>
            <a:spLocks noGrp="1"/>
          </p:cNvSpPr>
          <p:nvPr>
            <p:ph type="sldNum" sz="quarter" idx="10"/>
          </p:nvPr>
        </p:nvSpPr>
        <p:spPr/>
        <p:txBody>
          <a:bodyPr/>
          <a:lstStyle/>
          <a:p>
            <a:fld id="{492D8F1A-69A8-9242-9469-8400121D240A}" type="slidenum">
              <a:rPr lang="en-US" smtClean="0"/>
              <a:pPr/>
              <a:t>32</a:t>
            </a:fld>
            <a:endParaRPr lang="en-US"/>
          </a:p>
        </p:txBody>
      </p:sp>
    </p:spTree>
    <p:extLst>
      <p:ext uri="{BB962C8B-B14F-4D97-AF65-F5344CB8AC3E}">
        <p14:creationId xmlns:p14="http://schemas.microsoft.com/office/powerpoint/2010/main" val="348284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algn="ctr"/>
            <a:r>
              <a:rPr lang="en"/>
              <a:t>Session Agenda</a:t>
            </a:r>
            <a:endParaRPr/>
          </a:p>
        </p:txBody>
      </p:sp>
      <p:sp>
        <p:nvSpPr>
          <p:cNvPr id="2" name="Content Placeholder 1">
            <a:extLst>
              <a:ext uri="{FF2B5EF4-FFF2-40B4-BE49-F238E27FC236}">
                <a16:creationId xmlns:a16="http://schemas.microsoft.com/office/drawing/2014/main" id="{AC2BFA26-445C-8C22-65A4-081B929E651A}"/>
              </a:ext>
            </a:extLst>
          </p:cNvPr>
          <p:cNvSpPr>
            <a:spLocks noGrp="1"/>
          </p:cNvSpPr>
          <p:nvPr>
            <p:ph sz="half" idx="1"/>
          </p:nvPr>
        </p:nvSpPr>
        <p:spPr/>
        <p:txBody>
          <a:bodyPr vert="horz" lIns="91440" tIns="45720" rIns="91440" bIns="45720" rtlCol="0" anchor="t">
            <a:normAutofit/>
          </a:bodyPr>
          <a:lstStyle/>
          <a:p>
            <a:pPr marL="457200" indent="-457200">
              <a:buClr>
                <a:schemeClr val="dk1"/>
              </a:buClr>
              <a:buAutoNum type="romanUcPeriod"/>
            </a:pPr>
            <a:r>
              <a:rPr lang="en-US" dirty="0">
                <a:solidFill>
                  <a:schemeClr val="dk1"/>
                </a:solidFill>
                <a:latin typeface="Arial"/>
                <a:cs typeface="Arial"/>
              </a:rPr>
              <a:t>Title 5 Updates - The Process</a:t>
            </a:r>
            <a:endParaRPr lang="en-US" dirty="0"/>
          </a:p>
          <a:p>
            <a:pPr marL="457200" indent="-457200">
              <a:buClr>
                <a:schemeClr val="dk1"/>
              </a:buClr>
              <a:buAutoNum type="romanUcPeriod"/>
            </a:pPr>
            <a:r>
              <a:rPr lang="en-US" dirty="0">
                <a:solidFill>
                  <a:schemeClr val="dk1"/>
                </a:solidFill>
                <a:latin typeface="Arial"/>
                <a:cs typeface="Arial"/>
              </a:rPr>
              <a:t>Work Experience Updates</a:t>
            </a:r>
          </a:p>
          <a:p>
            <a:pPr marL="457200" indent="-457200">
              <a:buClr>
                <a:schemeClr val="dk1"/>
              </a:buClr>
              <a:buAutoNum type="romanUcPeriod"/>
            </a:pPr>
            <a:r>
              <a:rPr lang="en-US" dirty="0">
                <a:solidFill>
                  <a:schemeClr val="dk1"/>
                </a:solidFill>
                <a:latin typeface="Arial"/>
                <a:cs typeface="Arial"/>
              </a:rPr>
              <a:t>Associates Degree Updates</a:t>
            </a:r>
          </a:p>
          <a:p>
            <a:pPr marL="457200" indent="-457200">
              <a:buClr>
                <a:schemeClr val="dk1"/>
              </a:buClr>
              <a:buAutoNum type="romanUcPeriod"/>
            </a:pPr>
            <a:r>
              <a:rPr lang="en-US" dirty="0">
                <a:solidFill>
                  <a:schemeClr val="dk1"/>
                </a:solidFill>
                <a:latin typeface="Arial"/>
                <a:cs typeface="Arial"/>
              </a:rPr>
              <a:t>Ethnic Studies Updates</a:t>
            </a:r>
          </a:p>
          <a:p>
            <a:pPr marL="457200" indent="-457200">
              <a:buAutoNum type="romanUcPeriod"/>
            </a:pPr>
            <a:r>
              <a:rPr lang="en-US" dirty="0">
                <a:solidFill>
                  <a:schemeClr val="dk1"/>
                </a:solidFill>
                <a:latin typeface="Arial"/>
                <a:cs typeface="Arial"/>
              </a:rPr>
              <a:t>Baccalaureate Degree Program Updates</a:t>
            </a:r>
          </a:p>
          <a:p>
            <a:pPr marL="457200" indent="-457200">
              <a:buClr>
                <a:schemeClr val="dk1"/>
              </a:buClr>
              <a:buAutoNum type="romanUcPeriod"/>
            </a:pPr>
            <a:r>
              <a:rPr lang="en-US" dirty="0">
                <a:solidFill>
                  <a:schemeClr val="dk1"/>
                </a:solidFill>
                <a:latin typeface="Arial"/>
                <a:cs typeface="Arial"/>
              </a:rPr>
              <a:t>Draft Title 5 Update: DEIA in COR </a:t>
            </a:r>
            <a:endParaRPr lang="en-US" dirty="0">
              <a:solidFill>
                <a:schemeClr val="dk1"/>
              </a:solidFill>
            </a:endParaRPr>
          </a:p>
          <a:p>
            <a:pPr marL="457200" indent="-457200">
              <a:lnSpc>
                <a:spcPct val="100000"/>
              </a:lnSpc>
              <a:buClr>
                <a:schemeClr val="dk1"/>
              </a:buClr>
              <a:buAutoNum type="romanUcPeriod"/>
            </a:pPr>
            <a:r>
              <a:rPr lang="en-US" dirty="0">
                <a:solidFill>
                  <a:schemeClr val="dk1"/>
                </a:solidFill>
                <a:latin typeface="Arial"/>
                <a:cs typeface="Gill Sans"/>
              </a:rPr>
              <a:t>Equitable Placement Upcoming Deadlines</a:t>
            </a:r>
          </a:p>
          <a:p>
            <a:pPr marL="457200" indent="-457200">
              <a:lnSpc>
                <a:spcPct val="100000"/>
              </a:lnSpc>
              <a:buClr>
                <a:schemeClr val="dk1"/>
              </a:buClr>
              <a:buAutoNum type="romanUcPeriod"/>
            </a:pPr>
            <a:r>
              <a:rPr lang="en-US" dirty="0">
                <a:latin typeface="Arial"/>
                <a:cs typeface="Arial"/>
              </a:rPr>
              <a:t>Resources</a:t>
            </a:r>
            <a:endParaRPr lang="en-US" dirty="0"/>
          </a:p>
          <a:p>
            <a:pPr marL="457200" indent="-457200">
              <a:buClr>
                <a:schemeClr val="dk1"/>
              </a:buClr>
              <a:buAutoNum type="romanUcPeriod"/>
            </a:pPr>
            <a:r>
              <a:rPr lang="en-US" dirty="0">
                <a:solidFill>
                  <a:schemeClr val="dk1"/>
                </a:solidFill>
                <a:latin typeface="Arial"/>
                <a:cs typeface="Arial"/>
              </a:rPr>
              <a:t>Questions</a:t>
            </a:r>
          </a:p>
          <a:p>
            <a:pPr marL="0" indent="0">
              <a:buNone/>
            </a:pPr>
            <a:endParaRPr lang="en-US" dirty="0"/>
          </a:p>
        </p:txBody>
      </p:sp>
      <p:sp>
        <p:nvSpPr>
          <p:cNvPr id="6" name="Slide Number Placeholder 5">
            <a:extLst>
              <a:ext uri="{FF2B5EF4-FFF2-40B4-BE49-F238E27FC236}">
                <a16:creationId xmlns:a16="http://schemas.microsoft.com/office/drawing/2014/main" id="{4895AF19-AB9B-13F7-4914-64C1C874C753}"/>
              </a:ext>
            </a:extLst>
          </p:cNvPr>
          <p:cNvSpPr>
            <a:spLocks noGrp="1"/>
          </p:cNvSpPr>
          <p:nvPr>
            <p:ph type="sldNum" sz="quarter" idx="10"/>
          </p:nvPr>
        </p:nvSpPr>
        <p:spPr/>
        <p:txBody>
          <a:bodyPr/>
          <a:lstStyle/>
          <a:p>
            <a:fld id="{492D8F1A-69A8-9242-9469-8400121D240A}" type="slidenum">
              <a:rPr lang="en-US" smtClean="0"/>
              <a:pPr/>
              <a:t>4</a:t>
            </a:fld>
            <a:endParaRPr lang="en-US"/>
          </a:p>
        </p:txBody>
      </p:sp>
    </p:spTree>
    <p:extLst>
      <p:ext uri="{BB962C8B-B14F-4D97-AF65-F5344CB8AC3E}">
        <p14:creationId xmlns:p14="http://schemas.microsoft.com/office/powerpoint/2010/main" val="324868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4149-DB55-138C-9350-4B213BD65047}"/>
              </a:ext>
            </a:extLst>
          </p:cNvPr>
          <p:cNvSpPr>
            <a:spLocks noGrp="1"/>
          </p:cNvSpPr>
          <p:nvPr>
            <p:ph type="title"/>
          </p:nvPr>
        </p:nvSpPr>
        <p:spPr>
          <a:xfrm>
            <a:off x="1277650" y="365125"/>
            <a:ext cx="10046043" cy="1325563"/>
          </a:xfrm>
        </p:spPr>
        <p:txBody>
          <a:bodyPr wrap="square" anchor="b">
            <a:normAutofit/>
          </a:bodyPr>
          <a:lstStyle/>
          <a:p>
            <a:r>
              <a:rPr lang="en-US"/>
              <a:t>Title 5 Updates – The Process</a:t>
            </a:r>
          </a:p>
        </p:txBody>
      </p:sp>
      <p:pic>
        <p:nvPicPr>
          <p:cNvPr id="5" name="Content Placeholder 4" descr="Clipart - Business Process - Numbered">
            <a:extLst>
              <a:ext uri="{FF2B5EF4-FFF2-40B4-BE49-F238E27FC236}">
                <a16:creationId xmlns:a16="http://schemas.microsoft.com/office/drawing/2014/main" id="{F1B7FA55-9A81-3BFE-1BE5-6C5A7AECB0A9}"/>
              </a:ext>
            </a:extLst>
          </p:cNvPr>
          <p:cNvPicPr>
            <a:picLocks noGrp="1" noChangeAspect="1"/>
          </p:cNvPicPr>
          <p:nvPr>
            <p:ph sz="half" idx="1"/>
          </p:nvPr>
        </p:nvPicPr>
        <p:blipFill>
          <a:blip r:embed="rId3"/>
          <a:stretch>
            <a:fillRect/>
          </a:stretch>
        </p:blipFill>
        <p:spPr>
          <a:xfrm>
            <a:off x="1277650" y="2461641"/>
            <a:ext cx="10058400" cy="3092957"/>
          </a:xfrm>
          <a:noFill/>
        </p:spPr>
      </p:pic>
      <p:sp>
        <p:nvSpPr>
          <p:cNvPr id="3" name="Slide Number Placeholder 2">
            <a:extLst>
              <a:ext uri="{FF2B5EF4-FFF2-40B4-BE49-F238E27FC236}">
                <a16:creationId xmlns:a16="http://schemas.microsoft.com/office/drawing/2014/main" id="{16CCA50E-5C17-D000-D056-E7D77D88E64D}"/>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00000000-1234-1234-1234-123412341234}" type="slidenum">
              <a:rPr lang="en" smtClean="0"/>
              <a:pPr>
                <a:spcAft>
                  <a:spcPts val="600"/>
                </a:spcAft>
              </a:pPr>
              <a:t>5</a:t>
            </a:fld>
            <a:endParaRPr lang="en"/>
          </a:p>
        </p:txBody>
      </p:sp>
    </p:spTree>
    <p:extLst>
      <p:ext uri="{BB962C8B-B14F-4D97-AF65-F5344CB8AC3E}">
        <p14:creationId xmlns:p14="http://schemas.microsoft.com/office/powerpoint/2010/main" val="69888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Title 5- The Process </a:t>
            </a:r>
            <a:endParaRPr/>
          </a:p>
        </p:txBody>
      </p:sp>
      <p:sp>
        <p:nvSpPr>
          <p:cNvPr id="115" name="Google Shape;115;p22"/>
          <p:cNvSpPr txBox="1">
            <a:spLocks noGrp="1"/>
          </p:cNvSpPr>
          <p:nvPr>
            <p:ph sz="half" idx="1"/>
          </p:nvPr>
        </p:nvSpPr>
        <p:spPr>
          <a:xfrm>
            <a:off x="1277650" y="1301736"/>
            <a:ext cx="10383748" cy="4916184"/>
          </a:xfrm>
          <a:prstGeom prst="rect">
            <a:avLst/>
          </a:prstGeom>
        </p:spPr>
        <p:txBody>
          <a:bodyPr spcFirstLastPara="1" vert="horz" wrap="square" lIns="121900" tIns="121900" rIns="121900" bIns="121900" rtlCol="0" anchor="t" anchorCtr="0">
            <a:normAutofit lnSpcReduction="10000"/>
          </a:bodyPr>
          <a:lstStyle/>
          <a:p>
            <a:pPr marL="342900" indent="-342900"/>
            <a:r>
              <a:rPr lang="en"/>
              <a:t>What is Title 5?</a:t>
            </a:r>
            <a:endParaRPr lang="en-US"/>
          </a:p>
          <a:p>
            <a:pPr marL="342900" indent="-342900">
              <a:spcBef>
                <a:spcPts val="1600"/>
              </a:spcBef>
            </a:pPr>
            <a:r>
              <a:rPr lang="en">
                <a:latin typeface="Arial"/>
                <a:cs typeface="Arial"/>
              </a:rPr>
              <a:t>Title 5 is the Education section of the California Code of Regulations (CCR) </a:t>
            </a:r>
            <a:endParaRPr/>
          </a:p>
          <a:p>
            <a:pPr marL="342900" indent="-342900">
              <a:spcBef>
                <a:spcPts val="1600"/>
              </a:spcBef>
            </a:pPr>
            <a:r>
              <a:rPr lang="en"/>
              <a:t>The California Code of Regulations is the official publication of regulations that are adopted, amended or repealed by state agencies. CCR contains 27 “Titles”</a:t>
            </a:r>
            <a:endParaRPr/>
          </a:p>
          <a:p>
            <a:pPr marL="342900" indent="-342900">
              <a:spcBef>
                <a:spcPts val="1600"/>
              </a:spcBef>
            </a:pPr>
            <a:r>
              <a:rPr lang="en"/>
              <a:t>The regulations are passed by the Board of Governors, reviewed by Dept. of Finance, and filed with the Secretary of State. They have the force of the law.</a:t>
            </a:r>
            <a:endParaRPr/>
          </a:p>
          <a:p>
            <a:pPr marL="342900" indent="-342900">
              <a:spcBef>
                <a:spcPts val="1600"/>
              </a:spcBef>
              <a:spcAft>
                <a:spcPts val="1600"/>
              </a:spcAft>
            </a:pPr>
            <a:r>
              <a:rPr lang="en"/>
              <a:t>Title 5 supports the California Education Code (Ed Code), a collection of California laws that regulate education in the state.</a:t>
            </a:r>
            <a:endParaRPr/>
          </a:p>
        </p:txBody>
      </p:sp>
      <p:sp>
        <p:nvSpPr>
          <p:cNvPr id="2" name="Slide Number Placeholder 1">
            <a:extLst>
              <a:ext uri="{FF2B5EF4-FFF2-40B4-BE49-F238E27FC236}">
                <a16:creationId xmlns:a16="http://schemas.microsoft.com/office/drawing/2014/main" id="{BC0DF5F9-6318-860E-BE3D-B840ECED85D6}"/>
              </a:ext>
            </a:extLst>
          </p:cNvPr>
          <p:cNvSpPr>
            <a:spLocks noGrp="1"/>
          </p:cNvSpPr>
          <p:nvPr>
            <p:ph type="sldNum" sz="quarter" idx="10"/>
          </p:nvPr>
        </p:nvSpPr>
        <p:spPr/>
        <p:txBody>
          <a:bodyPr/>
          <a:lstStyle/>
          <a:p>
            <a:fld id="{492D8F1A-69A8-9242-9469-8400121D240A}" type="slidenum">
              <a:rPr lang="en-US" smtClean="0"/>
              <a:pPr/>
              <a:t>6</a:t>
            </a:fld>
            <a:endParaRPr lang="en-US"/>
          </a:p>
        </p:txBody>
      </p:sp>
    </p:spTree>
    <p:extLst>
      <p:ext uri="{BB962C8B-B14F-4D97-AF65-F5344CB8AC3E}">
        <p14:creationId xmlns:p14="http://schemas.microsoft.com/office/powerpoint/2010/main" val="24063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Is Title 5 Updated in the California Community College System? Example: </a:t>
            </a:r>
            <a:r>
              <a:rPr lang="en" sz="3711"/>
              <a:t>DEI in the COR Regulations</a:t>
            </a:r>
            <a:endParaRPr sz="5511"/>
          </a:p>
        </p:txBody>
      </p:sp>
      <p:sp>
        <p:nvSpPr>
          <p:cNvPr id="122" name="Google Shape;122;p23"/>
          <p:cNvSpPr txBox="1">
            <a:spLocks noGrp="1"/>
          </p:cNvSpPr>
          <p:nvPr>
            <p:ph sz="half" idx="1"/>
          </p:nvPr>
        </p:nvSpPr>
        <p:spPr>
          <a:xfrm>
            <a:off x="1093336" y="2029556"/>
            <a:ext cx="10840085" cy="4604252"/>
          </a:xfrm>
          <a:prstGeom prst="rect">
            <a:avLst/>
          </a:prstGeom>
        </p:spPr>
        <p:txBody>
          <a:bodyPr spcFirstLastPara="1" vert="horz" wrap="square" lIns="121900" tIns="121900" rIns="121900" bIns="121900" rtlCol="0" anchor="t" anchorCtr="0">
            <a:normAutofit fontScale="92500" lnSpcReduction="10000"/>
          </a:bodyPr>
          <a:lstStyle/>
          <a:p>
            <a:pPr marL="342900" indent="-342900"/>
            <a:r>
              <a:rPr lang="en">
                <a:latin typeface="Arial"/>
                <a:ea typeface="Calibri"/>
                <a:cs typeface="Calibri"/>
                <a:sym typeface="Calibri"/>
              </a:rPr>
              <a:t>Initiation of Title 5 Updates</a:t>
            </a:r>
            <a:endParaRPr lang="en-US">
              <a:latin typeface="Arial"/>
              <a:ea typeface="Calibri"/>
              <a:cs typeface="Calibri"/>
            </a:endParaRPr>
          </a:p>
          <a:p>
            <a:pPr marL="342900" indent="-342900"/>
            <a:r>
              <a:rPr lang="en">
                <a:latin typeface="Arial"/>
                <a:ea typeface="Calibri"/>
                <a:cs typeface="Calibri"/>
                <a:sym typeface="Calibri"/>
              </a:rPr>
              <a:t>New or amended legislation (State or Federal)</a:t>
            </a:r>
            <a:endParaRPr lang="en">
              <a:latin typeface="Arial"/>
              <a:ea typeface="Calibri"/>
              <a:cs typeface="Calibri"/>
            </a:endParaRPr>
          </a:p>
          <a:p>
            <a:pPr marL="342900" indent="-342900"/>
            <a:r>
              <a:rPr lang="en">
                <a:latin typeface="Arial"/>
                <a:ea typeface="Calibri"/>
                <a:cs typeface="Calibri"/>
                <a:sym typeface="Calibri"/>
              </a:rPr>
              <a:t>Resolutions process (Ex. ASCCC if within senate purview i.e. Curriculum)</a:t>
            </a:r>
            <a:endParaRPr lang="en">
              <a:latin typeface="Arial"/>
              <a:ea typeface="Calibri"/>
              <a:cs typeface="Calibri"/>
            </a:endParaRPr>
          </a:p>
          <a:p>
            <a:pPr marL="342900" indent="-342900"/>
            <a:r>
              <a:rPr lang="en">
                <a:latin typeface="Arial"/>
                <a:ea typeface="Calibri"/>
                <a:cs typeface="Calibri"/>
                <a:sym typeface="Calibri"/>
              </a:rPr>
              <a:t>Need identified by Chancellor’s Office</a:t>
            </a:r>
            <a:endParaRPr>
              <a:latin typeface="Arial"/>
              <a:ea typeface="Calibri"/>
              <a:cs typeface="Calibri"/>
            </a:endParaRPr>
          </a:p>
          <a:p>
            <a:pPr marL="0" indent="0">
              <a:spcBef>
                <a:spcPts val="1600"/>
              </a:spcBef>
              <a:buNone/>
            </a:pPr>
            <a:r>
              <a:rPr lang="en" b="1">
                <a:latin typeface="Arial"/>
                <a:ea typeface="Calibri"/>
                <a:cs typeface="Calibri"/>
                <a:sym typeface="Calibri"/>
              </a:rPr>
              <a:t>Curriculum-Specific Title 5 Updates</a:t>
            </a:r>
            <a:endParaRPr lang="en" b="1">
              <a:latin typeface="Arial"/>
              <a:ea typeface="Calibri"/>
              <a:cs typeface="Calibri"/>
            </a:endParaRPr>
          </a:p>
          <a:p>
            <a:pPr marL="342900" indent="-342900">
              <a:spcBef>
                <a:spcPts val="1600"/>
              </a:spcBef>
            </a:pPr>
            <a:r>
              <a:rPr lang="en" err="1">
                <a:latin typeface="Arial"/>
                <a:ea typeface="Calibri"/>
                <a:cs typeface="Arial"/>
              </a:rPr>
              <a:t>Example:</a:t>
            </a:r>
            <a:r>
              <a:rPr lang="en" b="1" err="1">
                <a:latin typeface="Arial"/>
                <a:ea typeface="Calibri"/>
                <a:cs typeface="Arial"/>
              </a:rPr>
              <a:t>ASCCC</a:t>
            </a:r>
            <a:r>
              <a:rPr lang="en" b="1">
                <a:latin typeface="Arial"/>
                <a:ea typeface="Calibri"/>
                <a:cs typeface="Arial"/>
              </a:rPr>
              <a:t> Resolution F21 09.01</a:t>
            </a:r>
            <a:r>
              <a:rPr lang="en">
                <a:latin typeface="Arial"/>
                <a:ea typeface="Calibri"/>
                <a:cs typeface="Arial"/>
              </a:rPr>
              <a:t> </a:t>
            </a:r>
            <a:r>
              <a:rPr lang="en" u="sng">
                <a:solidFill>
                  <a:srgbClr val="0965AE"/>
                </a:solidFill>
                <a:latin typeface="Arial"/>
                <a:ea typeface="Calibri"/>
                <a:cs typeface="Arial"/>
                <a:hlinkClick r:id="rId3">
                  <a:extLst>
                    <a:ext uri="{A12FA001-AC4F-418D-AE19-62706E023703}">
                      <ahyp:hlinkClr xmlns:ahyp="http://schemas.microsoft.com/office/drawing/2018/hyperlinkcolor" val="tx"/>
                    </a:ext>
                  </a:extLst>
                </a:hlinkClick>
              </a:rPr>
              <a:t>Adding Culturally Responsive Curriculum, Equity Mindedness and Anti-Racism to Course Outline of Record (COR) Requirements in Title 5</a:t>
            </a:r>
            <a:r>
              <a:rPr lang="en">
                <a:latin typeface="Arial"/>
                <a:ea typeface="Calibri"/>
                <a:cs typeface="Arial"/>
              </a:rPr>
              <a:t>     (Referred to 5C): </a:t>
            </a:r>
            <a:r>
              <a:rPr lang="en">
                <a:solidFill>
                  <a:srgbClr val="0A0A0A"/>
                </a:solidFill>
                <a:highlight>
                  <a:srgbClr val="FFFFFF"/>
                </a:highlight>
                <a:latin typeface="Arial"/>
                <a:ea typeface="Calibri"/>
                <a:cs typeface="Arial"/>
              </a:rPr>
              <a:t>“revise California Code of Regulations Title 5 including section 55002 titled “Standards and Criteria for Courses” to include a component of culturally responsive curriculum, equity mindedness and anti-racism integrated into the COR that allows for local control on how that requirement is fulfilled”</a:t>
            </a:r>
            <a:endParaRPr lang="en">
              <a:latin typeface="Arial"/>
              <a:ea typeface="Calibri"/>
              <a:cs typeface="Calibri"/>
            </a:endParaRPr>
          </a:p>
          <a:p>
            <a:pPr marL="0" indent="0">
              <a:spcBef>
                <a:spcPts val="1600"/>
              </a:spcBef>
              <a:buNone/>
            </a:pPr>
            <a:endParaRPr/>
          </a:p>
          <a:p>
            <a:pPr marL="0" indent="0">
              <a:spcBef>
                <a:spcPts val="1600"/>
              </a:spcBef>
              <a:spcAft>
                <a:spcPts val="1600"/>
              </a:spcAft>
              <a:buNone/>
            </a:pPr>
            <a:endParaRPr lang="en-US"/>
          </a:p>
        </p:txBody>
      </p:sp>
      <p:sp>
        <p:nvSpPr>
          <p:cNvPr id="2" name="Slide Number Placeholder 1">
            <a:extLst>
              <a:ext uri="{FF2B5EF4-FFF2-40B4-BE49-F238E27FC236}">
                <a16:creationId xmlns:a16="http://schemas.microsoft.com/office/drawing/2014/main" id="{AB343945-1C27-5D41-63E6-BD0D44D7C46D}"/>
              </a:ext>
            </a:extLst>
          </p:cNvPr>
          <p:cNvSpPr>
            <a:spLocks noGrp="1"/>
          </p:cNvSpPr>
          <p:nvPr>
            <p:ph type="sldNum" sz="quarter" idx="10"/>
          </p:nvPr>
        </p:nvSpPr>
        <p:spPr/>
        <p:txBody>
          <a:bodyPr/>
          <a:lstStyle/>
          <a:p>
            <a:fld id="{492D8F1A-69A8-9242-9469-8400121D240A}" type="slidenum">
              <a:rPr lang="en-US" smtClean="0"/>
              <a:pPr/>
              <a:t>7</a:t>
            </a:fld>
            <a:endParaRPr lang="en-US"/>
          </a:p>
        </p:txBody>
      </p:sp>
    </p:spTree>
    <p:extLst>
      <p:ext uri="{BB962C8B-B14F-4D97-AF65-F5344CB8AC3E}">
        <p14:creationId xmlns:p14="http://schemas.microsoft.com/office/powerpoint/2010/main" val="297545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277650" y="365125"/>
            <a:ext cx="10058043" cy="1553563"/>
          </a:xfrm>
          <a:prstGeom prst="rect">
            <a:avLst/>
          </a:prstGeom>
        </p:spPr>
        <p:txBody>
          <a:bodyPr spcFirstLastPara="1" vert="horz" wrap="square" lIns="121900" tIns="121900" rIns="121900" bIns="121900" rtlCol="0" anchor="t" anchorCtr="0">
            <a:normAutofit fontScale="90000"/>
          </a:bodyPr>
          <a:lstStyle/>
          <a:p>
            <a:r>
              <a:rPr lang="en" dirty="0"/>
              <a:t>How Is Title 5 Updated in the California Community College System? Example: </a:t>
            </a:r>
            <a:r>
              <a:rPr lang="en" sz="3711" dirty="0"/>
              <a:t>DEI in the COR Regulations </a:t>
            </a:r>
            <a:r>
              <a:rPr lang="en" sz="3711" dirty="0">
                <a:solidFill>
                  <a:schemeClr val="bg1"/>
                </a:solidFill>
              </a:rPr>
              <a:t>2</a:t>
            </a:r>
            <a:endParaRPr sz="5511" dirty="0">
              <a:solidFill>
                <a:schemeClr val="bg1"/>
              </a:solidFill>
            </a:endParaRPr>
          </a:p>
        </p:txBody>
      </p:sp>
      <p:sp>
        <p:nvSpPr>
          <p:cNvPr id="122" name="Google Shape;122;p23"/>
          <p:cNvSpPr txBox="1">
            <a:spLocks noGrp="1"/>
          </p:cNvSpPr>
          <p:nvPr>
            <p:ph sz="half" idx="1"/>
          </p:nvPr>
        </p:nvSpPr>
        <p:spPr>
          <a:xfrm>
            <a:off x="981965" y="1966320"/>
            <a:ext cx="10840085" cy="3957600"/>
          </a:xfrm>
          <a:prstGeom prst="rect">
            <a:avLst/>
          </a:prstGeom>
        </p:spPr>
        <p:txBody>
          <a:bodyPr spcFirstLastPara="1" vert="horz" wrap="square" lIns="121900" tIns="121900" rIns="121900" bIns="121900" rtlCol="0" anchor="t" anchorCtr="0">
            <a:normAutofit lnSpcReduction="10000"/>
          </a:bodyPr>
          <a:lstStyle/>
          <a:p>
            <a:pPr>
              <a:spcBef>
                <a:spcPts val="1600"/>
              </a:spcBef>
            </a:pPr>
            <a:r>
              <a:rPr lang="en-US">
                <a:latin typeface="Arial"/>
                <a:ea typeface="Calibri"/>
                <a:cs typeface="Arial"/>
              </a:rPr>
              <a:t>California Community Colleges Curriculum Committee (5C) - Workgroup on DEIAA in COR</a:t>
            </a:r>
            <a:endParaRPr lang="en-US"/>
          </a:p>
          <a:p>
            <a:pPr>
              <a:spcBef>
                <a:spcPts val="1600"/>
              </a:spcBef>
            </a:pPr>
            <a:r>
              <a:rPr lang="en">
                <a:latin typeface="Arial"/>
                <a:ea typeface="Calibri"/>
                <a:cs typeface="Arial"/>
              </a:rPr>
              <a:t>California Community Colleges Board of Governors - </a:t>
            </a:r>
            <a:r>
              <a:rPr lang="en" err="1">
                <a:latin typeface="Arial"/>
                <a:ea typeface="Calibri"/>
                <a:cs typeface="Arial"/>
              </a:rPr>
              <a:t>Agendize</a:t>
            </a:r>
            <a:r>
              <a:rPr lang="en">
                <a:latin typeface="Arial"/>
                <a:ea typeface="Calibri"/>
                <a:cs typeface="Arial"/>
              </a:rPr>
              <a:t> proposed regulatory action. 1</a:t>
            </a:r>
            <a:r>
              <a:rPr lang="en" baseline="30000">
                <a:latin typeface="Arial"/>
                <a:ea typeface="Calibri"/>
                <a:cs typeface="Arial"/>
              </a:rPr>
              <a:t>st</a:t>
            </a:r>
            <a:r>
              <a:rPr lang="en">
                <a:latin typeface="Arial"/>
                <a:ea typeface="Calibri"/>
                <a:cs typeface="Arial"/>
              </a:rPr>
              <a:t> and 2</a:t>
            </a:r>
            <a:r>
              <a:rPr lang="en" baseline="30000">
                <a:latin typeface="Arial"/>
                <a:ea typeface="Calibri"/>
                <a:cs typeface="Arial"/>
              </a:rPr>
              <a:t>nd</a:t>
            </a:r>
            <a:r>
              <a:rPr lang="en">
                <a:latin typeface="Arial"/>
                <a:ea typeface="Calibri"/>
                <a:cs typeface="Arial"/>
              </a:rPr>
              <a:t> reads.</a:t>
            </a:r>
            <a:endParaRPr lang="en-US">
              <a:latin typeface="Arial"/>
              <a:ea typeface="Calibri"/>
              <a:cs typeface="Arial"/>
            </a:endParaRPr>
          </a:p>
          <a:p>
            <a:pPr>
              <a:spcBef>
                <a:spcPts val="1600"/>
              </a:spcBef>
            </a:pPr>
            <a:r>
              <a:rPr lang="en">
                <a:latin typeface="Arial"/>
                <a:ea typeface="Calibri"/>
                <a:cs typeface="Arial"/>
              </a:rPr>
              <a:t>Public Comment Periods (45 day and 15 day) (timed with Board of Governors meetings)</a:t>
            </a:r>
            <a:endParaRPr lang="en-US">
              <a:latin typeface="Arial"/>
              <a:ea typeface="Calibri"/>
              <a:cs typeface="Arial"/>
            </a:endParaRPr>
          </a:p>
          <a:p>
            <a:pPr>
              <a:spcBef>
                <a:spcPts val="1600"/>
              </a:spcBef>
            </a:pPr>
            <a:r>
              <a:rPr lang="en">
                <a:latin typeface="Arial"/>
                <a:ea typeface="Calibri"/>
                <a:cs typeface="Arial"/>
              </a:rPr>
              <a:t>Chaptering by the Secretary of State (after certification by Department of Finance)</a:t>
            </a:r>
            <a:endParaRPr lang="en-US">
              <a:latin typeface="Arial"/>
              <a:ea typeface="Calibri"/>
              <a:cs typeface="Arial"/>
            </a:endParaRPr>
          </a:p>
          <a:p>
            <a:pPr>
              <a:spcBef>
                <a:spcPts val="1600"/>
              </a:spcBef>
            </a:pPr>
            <a:r>
              <a:rPr lang="en">
                <a:latin typeface="Arial"/>
                <a:ea typeface="Calibri"/>
                <a:cs typeface="Arial"/>
              </a:rPr>
              <a:t>CCCCO Guidance Memo (typically 180 days to implement)</a:t>
            </a:r>
            <a:endParaRPr lang="en-US">
              <a:latin typeface="Arial"/>
              <a:ea typeface="Calibri"/>
              <a:cs typeface="Arial"/>
            </a:endParaRPr>
          </a:p>
          <a:p>
            <a:pPr marL="0" indent="0">
              <a:buNone/>
            </a:pPr>
            <a:endParaRPr lang="en" sz="7200" b="1">
              <a:ea typeface="Calibri"/>
              <a:cs typeface="Calibri"/>
            </a:endParaRPr>
          </a:p>
          <a:p>
            <a:pPr marL="0" indent="0">
              <a:spcBef>
                <a:spcPts val="1600"/>
              </a:spcBef>
              <a:spcAft>
                <a:spcPts val="1600"/>
              </a:spcAft>
              <a:buNone/>
            </a:pPr>
            <a:endParaRPr/>
          </a:p>
        </p:txBody>
      </p:sp>
      <p:sp>
        <p:nvSpPr>
          <p:cNvPr id="2" name="Slide Number Placeholder 1">
            <a:extLst>
              <a:ext uri="{FF2B5EF4-FFF2-40B4-BE49-F238E27FC236}">
                <a16:creationId xmlns:a16="http://schemas.microsoft.com/office/drawing/2014/main" id="{AB343945-1C27-5D41-63E6-BD0D44D7C46D}"/>
              </a:ext>
            </a:extLst>
          </p:cNvPr>
          <p:cNvSpPr>
            <a:spLocks noGrp="1"/>
          </p:cNvSpPr>
          <p:nvPr>
            <p:ph type="sldNum" sz="quarter" idx="10"/>
          </p:nvPr>
        </p:nvSpPr>
        <p:spPr/>
        <p:txBody>
          <a:bodyPr/>
          <a:lstStyle/>
          <a:p>
            <a:fld id="{492D8F1A-69A8-9242-9469-8400121D240A}" type="slidenum">
              <a:rPr lang="en-US" smtClean="0"/>
              <a:pPr/>
              <a:t>8</a:t>
            </a:fld>
            <a:endParaRPr lang="en-US"/>
          </a:p>
        </p:txBody>
      </p:sp>
    </p:spTree>
    <p:extLst>
      <p:ext uri="{BB962C8B-B14F-4D97-AF65-F5344CB8AC3E}">
        <p14:creationId xmlns:p14="http://schemas.microsoft.com/office/powerpoint/2010/main" val="25882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1277650" y="365125"/>
            <a:ext cx="10046043" cy="1325563"/>
          </a:xfrm>
        </p:spPr>
        <p:txBody>
          <a:bodyPr spcFirstLastPara="1" vert="horz" wrap="square" lIns="121900" tIns="121900" rIns="121900" bIns="121900" rtlCol="0" anchor="b" anchorCtr="0">
            <a:normAutofit/>
          </a:bodyPr>
          <a:lstStyle/>
          <a:p>
            <a:r>
              <a:rPr lang="en"/>
              <a:t>Title 5 Regulations- Work Experience </a:t>
            </a:r>
            <a:endParaRPr/>
          </a:p>
        </p:txBody>
      </p:sp>
      <p:pic>
        <p:nvPicPr>
          <p:cNvPr id="4" name="Picture 3" descr="A person and children sitting at a table">
            <a:extLst>
              <a:ext uri="{FF2B5EF4-FFF2-40B4-BE49-F238E27FC236}">
                <a16:creationId xmlns:a16="http://schemas.microsoft.com/office/drawing/2014/main" id="{76AF9DF7-93B7-49FC-6923-071355B3171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61" b="21524"/>
          <a:stretch/>
        </p:blipFill>
        <p:spPr>
          <a:xfrm>
            <a:off x="1277650" y="1798320"/>
            <a:ext cx="10058400" cy="4419600"/>
          </a:xfrm>
          <a:prstGeom prst="rect">
            <a:avLst/>
          </a:prstGeom>
          <a:noFill/>
        </p:spPr>
      </p:pic>
      <p:sp>
        <p:nvSpPr>
          <p:cNvPr id="5" name="TextBox 4">
            <a:extLst>
              <a:ext uri="{FF2B5EF4-FFF2-40B4-BE49-F238E27FC236}">
                <a16:creationId xmlns:a16="http://schemas.microsoft.com/office/drawing/2014/main" id="{2A13D008-3684-EDA8-F137-42A7CF2211FC}"/>
              </a:ext>
            </a:extLst>
          </p:cNvPr>
          <p:cNvSpPr txBox="1"/>
          <p:nvPr/>
        </p:nvSpPr>
        <p:spPr>
          <a:xfrm>
            <a:off x="8903974" y="6017865"/>
            <a:ext cx="2432076"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a:extLst>
                    <a:ext uri="{A12FA001-AC4F-418D-AE19-62706E023703}">
                      <ahyp:hlinkClr xmlns:ahyp="http://schemas.microsoft.com/office/drawing/2018/hyperlinkcolor" val="tx"/>
                    </a:ext>
                  </a:extLst>
                </a:hlinkClick>
              </a:rPr>
              <a:t>CC BY</a:t>
            </a:r>
            <a:r>
              <a:rPr lang="en-US" sz="700">
                <a:solidFill>
                  <a:srgbClr val="FFFFFF"/>
                </a:solidFill>
                <a:latin typeface="+mn-lt"/>
              </a:rPr>
              <a:t>.</a:t>
            </a:r>
          </a:p>
        </p:txBody>
      </p:sp>
      <p:sp>
        <p:nvSpPr>
          <p:cNvPr id="3" name="Slide Number Placeholder 2">
            <a:extLst>
              <a:ext uri="{FF2B5EF4-FFF2-40B4-BE49-F238E27FC236}">
                <a16:creationId xmlns:a16="http://schemas.microsoft.com/office/drawing/2014/main" id="{881C9435-1488-A0CE-C10D-486BF666BCA4}"/>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00000000-1234-1234-1234-123412341234}" type="slidenum">
              <a:rPr lang="en" smtClean="0"/>
              <a:pPr>
                <a:spcAft>
                  <a:spcPts val="600"/>
                </a:spcAft>
              </a:pPr>
              <a:t>9</a:t>
            </a:fld>
            <a:endParaRPr lang="en"/>
          </a:p>
        </p:txBody>
      </p:sp>
    </p:spTree>
    <p:extLst>
      <p:ext uri="{BB962C8B-B14F-4D97-AF65-F5344CB8AC3E}">
        <p14:creationId xmlns:p14="http://schemas.microsoft.com/office/powerpoint/2010/main" val="995675681"/>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6E273CA33F1A46B86DD866B989A66B" ma:contentTypeVersion="13" ma:contentTypeDescription="Create a new document." ma:contentTypeScope="" ma:versionID="35eff006a139a304dcc538c32fc43700">
  <xsd:schema xmlns:xsd="http://www.w3.org/2001/XMLSchema" xmlns:xs="http://www.w3.org/2001/XMLSchema" xmlns:p="http://schemas.microsoft.com/office/2006/metadata/properties" xmlns:ns3="925440a1-8440-4579-bf49-0fb2b92f9d36" xmlns:ns4="14586ed3-4854-47bf-ba87-07390ee8a813" targetNamespace="http://schemas.microsoft.com/office/2006/metadata/properties" ma:root="true" ma:fieldsID="3a89f444e29a69ef2eca635f1198735f" ns3:_="" ns4:_="">
    <xsd:import namespace="925440a1-8440-4579-bf49-0fb2b92f9d36"/>
    <xsd:import namespace="14586ed3-4854-47bf-ba87-07390ee8a8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440a1-8440-4579-bf49-0fb2b92f9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586ed3-4854-47bf-ba87-07390ee8a81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A62B1F-35D8-4817-AE8F-E4A7594D47F6}">
  <ds:schemaRefs>
    <ds:schemaRef ds:uri="925440a1-8440-4579-bf49-0fb2b92f9d36"/>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14586ed3-4854-47bf-ba87-07390ee8a813"/>
    <ds:schemaRef ds:uri="http://purl.org/dc/dcmitype/"/>
    <ds:schemaRef ds:uri="http://purl.org/dc/terms/"/>
  </ds:schemaRefs>
</ds:datastoreItem>
</file>

<file path=customXml/itemProps2.xml><?xml version="1.0" encoding="utf-8"?>
<ds:datastoreItem xmlns:ds="http://schemas.openxmlformats.org/officeDocument/2006/customXml" ds:itemID="{13EEF284-48AA-4953-966D-E528A0D976B1}">
  <ds:schemaRefs>
    <ds:schemaRef ds:uri="http://schemas.microsoft.com/sharepoint/v3/contenttype/forms"/>
  </ds:schemaRefs>
</ds:datastoreItem>
</file>

<file path=customXml/itemProps3.xml><?xml version="1.0" encoding="utf-8"?>
<ds:datastoreItem xmlns:ds="http://schemas.openxmlformats.org/officeDocument/2006/customXml" ds:itemID="{07A4CBB8-78DB-4C1A-AA2D-BAB696C74071}">
  <ds:schemaRefs>
    <ds:schemaRef ds:uri="14586ed3-4854-47bf-ba87-07390ee8a813"/>
    <ds:schemaRef ds:uri="925440a1-8440-4579-bf49-0fb2b92f9d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ASCCC Spring Plenary 2023 ppt template 1</Template>
  <TotalTime>18</TotalTime>
  <Words>2842</Words>
  <Application>Microsoft Office PowerPoint</Application>
  <PresentationFormat>Widescreen</PresentationFormat>
  <Paragraphs>234</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Arial,Sans-Serif</vt:lpstr>
      <vt:lpstr>Palatino</vt:lpstr>
      <vt:lpstr>Arial</vt:lpstr>
      <vt:lpstr>Calibri</vt:lpstr>
      <vt:lpstr>Georgia</vt:lpstr>
      <vt:lpstr>ASCCC Curriculum Inst. 2020 Theme</vt:lpstr>
      <vt:lpstr>CURRICULUM UPDATES Thursday, November 16, 2023 3:00pm-4:00pm</vt:lpstr>
      <vt:lpstr>PRESENTERS</vt:lpstr>
      <vt:lpstr>SESSION DESCRIPTION</vt:lpstr>
      <vt:lpstr>Session Agenda</vt:lpstr>
      <vt:lpstr>Title 5 Updates – The Process</vt:lpstr>
      <vt:lpstr>Title 5- The Process </vt:lpstr>
      <vt:lpstr>How Is Title 5 Updated in the California Community College System? Example: DEI in the COR Regulations</vt:lpstr>
      <vt:lpstr>How Is Title 5 Updated in the California Community College System? Example: DEI in the COR Regulations 2</vt:lpstr>
      <vt:lpstr>Title 5 Regulations- Work Experience </vt:lpstr>
      <vt:lpstr>Work Experience Regulation Update Timeline </vt:lpstr>
      <vt:lpstr>Revisions – General</vt:lpstr>
      <vt:lpstr>Updated Regulations: Units/Hours</vt:lpstr>
      <vt:lpstr>Updated Regulations: Total Units</vt:lpstr>
      <vt:lpstr>Updated Regulations: General/Occupational</vt:lpstr>
      <vt:lpstr>Updated Regulations: Noncredit </vt:lpstr>
      <vt:lpstr>Title 5 Regulations- Associates Degree </vt:lpstr>
      <vt:lpstr>Associate’s Degree: §55060-55062</vt:lpstr>
      <vt:lpstr>Associate’s Degree: §55060-55062 2</vt:lpstr>
      <vt:lpstr>New Local GE Pattern</vt:lpstr>
      <vt:lpstr>Associate’s Degree: §55060-55062 3</vt:lpstr>
      <vt:lpstr>Title 5 Regulations- Ethnic Studies </vt:lpstr>
      <vt:lpstr>Ethnic Studies Graduation Requirement</vt:lpstr>
      <vt:lpstr>Baccalaureate Degree Program Updates</vt:lpstr>
      <vt:lpstr>Baccalaureate Degree Program Updates 2</vt:lpstr>
      <vt:lpstr>Baccalaureate Degree Program Updates 3</vt:lpstr>
      <vt:lpstr>Baccalaureate Degree Program Updates 4</vt:lpstr>
      <vt:lpstr>Draft Title 5 Regulations- DEIA in COR</vt:lpstr>
      <vt:lpstr>Draft Title 5 Regulations: DEIAA in Course Outline of Record</vt:lpstr>
      <vt:lpstr>Equitable Placement Updates</vt:lpstr>
      <vt:lpstr>Equitable Placement Upcoming Deadlines</vt:lpstr>
      <vt:lpstr>Resources </vt:lpstr>
      <vt:lpstr>Thank You!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Stewart, Robert L</dc:creator>
  <cp:keywords/>
  <dc:description/>
  <cp:lastModifiedBy>Kyoko Hatano</cp:lastModifiedBy>
  <cp:revision>301</cp:revision>
  <cp:lastPrinted>2020-11-24T19:39:26Z</cp:lastPrinted>
  <dcterms:created xsi:type="dcterms:W3CDTF">2023-11-07T19:14:36Z</dcterms:created>
  <dcterms:modified xsi:type="dcterms:W3CDTF">2023-11-22T19:25:04Z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0x010100E56E273CA33F1A46B86DD866B989A66B</vt:lpwstr>
  </property>
</Properties>
</file>